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51" r:id="rId2"/>
    <p:sldId id="352" r:id="rId3"/>
    <p:sldId id="393" r:id="rId4"/>
    <p:sldId id="401" r:id="rId5"/>
    <p:sldId id="308" r:id="rId6"/>
    <p:sldId id="378" r:id="rId7"/>
    <p:sldId id="394" r:id="rId8"/>
    <p:sldId id="309" r:id="rId9"/>
    <p:sldId id="311" r:id="rId10"/>
    <p:sldId id="318" r:id="rId11"/>
    <p:sldId id="396" r:id="rId12"/>
    <p:sldId id="400" r:id="rId13"/>
    <p:sldId id="402" r:id="rId14"/>
    <p:sldId id="316" r:id="rId15"/>
    <p:sldId id="317" r:id="rId16"/>
    <p:sldId id="397" r:id="rId17"/>
    <p:sldId id="348" r:id="rId18"/>
    <p:sldId id="350" r:id="rId19"/>
    <p:sldId id="398" r:id="rId20"/>
    <p:sldId id="325" r:id="rId21"/>
    <p:sldId id="327" r:id="rId22"/>
    <p:sldId id="330" r:id="rId23"/>
    <p:sldId id="399" r:id="rId24"/>
    <p:sldId id="332" r:id="rId25"/>
    <p:sldId id="391" r:id="rId26"/>
    <p:sldId id="335" r:id="rId27"/>
    <p:sldId id="336" r:id="rId28"/>
    <p:sldId id="386" r:id="rId29"/>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3300"/>
    <a:srgbClr val="66FFFF"/>
    <a:srgbClr val="CCFFFF"/>
    <a:srgbClr val="006600"/>
    <a:srgbClr val="0000CC"/>
    <a:srgbClr val="FFFFCC"/>
    <a:srgbClr val="669900"/>
    <a:srgbClr val="6600CC"/>
    <a:srgbClr val="66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430CB0-EDC5-40A2-9600-6DFC2906E115}" type="datetimeFigureOut">
              <a:rPr lang="nl-NL" smtClean="0"/>
              <a:pPr/>
              <a:t>8-10-2009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78723-94C7-4AB4-B12D-59ED1346FB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9EDE0A6-3762-47EA-B5EA-6ACDA3243CBB}" type="slidenum">
              <a:rPr lang="en-US" smtClean="0"/>
              <a:pPr/>
              <a:t>5</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686423" y="4344378"/>
            <a:ext cx="5485155" cy="4114409"/>
          </a:xfrm>
          <a:noFill/>
          <a:ln/>
        </p:spPr>
        <p:txBody>
          <a:bodyPr/>
          <a:lstStyle/>
          <a:p>
            <a:r>
              <a:rPr lang="en-US" smtClean="0"/>
              <a:t>We gaan terug naar elem deeltjes. De briljante theoretische natuurkundige Paul Dirac heeft in het begin van de vorige eeuw de relativiteits theorie van Einstein (het allersnelste) en de quantum mechanica (het allerkleinste) gecombineed in een theorie. Het bijzondere was dat hij daarbij voorspelde dat er voor alk materie deeltje ook een anti materie deeltje zou moeten bestaan. Anti-materie deeltje: zelfde eigenschappen, tegenovergestelde lading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9EDE0A6-3762-47EA-B5EA-6ACDA3243CBB}" type="slidenum">
              <a:rPr lang="en-US" smtClean="0"/>
              <a:pPr/>
              <a:t>6</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686423" y="4344378"/>
            <a:ext cx="5485155" cy="4114409"/>
          </a:xfrm>
          <a:noFill/>
          <a:ln/>
        </p:spPr>
        <p:txBody>
          <a:bodyPr/>
          <a:lstStyle/>
          <a:p>
            <a:r>
              <a:rPr lang="en-US" smtClean="0"/>
              <a:t>We gaan terug naar elem deeltjes. De briljante theoretische natuurkundige Paul Dirac heeft in het begin van de vorige eeuw de relativiteits theorie van Einstein (het allersnelste) en de quantum mechanica (het allerkleinste) gecombineed in een theorie. Het bijzondere was dat hij daarbij voorspelde dat er voor alk materie deeltje ook een anti materie deeltje zou moeten bestaan. Anti-materie deeltje: zelfde eigenschappen, tegenovergestelde lading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61B37-26CC-46F1-B734-DD25940A9170}" type="slidenum">
              <a:rPr lang="en-US"/>
              <a:pPr/>
              <a:t>7</a:t>
            </a:fld>
            <a:endParaRPr lang="en-US"/>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p:txBody>
          <a:bodyPr/>
          <a:lstStyle/>
          <a:p>
            <a:r>
              <a:rPr lang="en-US" dirty="0" err="1"/>
              <a:t>Hoewel</a:t>
            </a:r>
            <a:r>
              <a:rPr lang="en-US" dirty="0"/>
              <a:t> de </a:t>
            </a:r>
            <a:r>
              <a:rPr lang="en-US" dirty="0" err="1"/>
              <a:t>theorie</a:t>
            </a:r>
            <a:r>
              <a:rPr lang="en-US" dirty="0"/>
              <a:t> van Dirac </a:t>
            </a:r>
            <a:r>
              <a:rPr lang="en-US" dirty="0" err="1"/>
              <a:t>eerst</a:t>
            </a:r>
            <a:r>
              <a:rPr lang="en-US" dirty="0"/>
              <a:t> erg </a:t>
            </a:r>
            <a:r>
              <a:rPr lang="en-US" dirty="0" err="1"/>
              <a:t>skeptisch</a:t>
            </a:r>
            <a:r>
              <a:rPr lang="en-US" dirty="0"/>
              <a:t> </a:t>
            </a:r>
            <a:r>
              <a:rPr lang="en-US" dirty="0" err="1"/>
              <a:t>ontvangen</a:t>
            </a:r>
            <a:r>
              <a:rPr lang="en-US" dirty="0"/>
              <a:t> </a:t>
            </a:r>
            <a:r>
              <a:rPr lang="en-US" dirty="0" err="1"/>
              <a:t>werd</a:t>
            </a:r>
            <a:r>
              <a:rPr lang="en-US" dirty="0"/>
              <a:t>, </a:t>
            </a:r>
            <a:r>
              <a:rPr lang="en-US" dirty="0" err="1"/>
              <a:t>niemand</a:t>
            </a:r>
            <a:r>
              <a:rPr lang="en-US" dirty="0"/>
              <a:t> </a:t>
            </a:r>
            <a:r>
              <a:rPr lang="en-US" dirty="0" err="1"/>
              <a:t>geloofde</a:t>
            </a:r>
            <a:r>
              <a:rPr lang="en-US" dirty="0"/>
              <a:t> in de anti </a:t>
            </a:r>
            <a:r>
              <a:rPr lang="en-US" dirty="0" err="1"/>
              <a:t>materie</a:t>
            </a:r>
            <a:r>
              <a:rPr lang="en-US" dirty="0"/>
              <a:t>, </a:t>
            </a:r>
            <a:r>
              <a:rPr lang="en-US" dirty="0" err="1"/>
              <a:t>veranderde</a:t>
            </a:r>
            <a:r>
              <a:rPr lang="en-US" dirty="0"/>
              <a:t> </a:t>
            </a:r>
            <a:r>
              <a:rPr lang="en-US" dirty="0" err="1"/>
              <a:t>dit</a:t>
            </a:r>
            <a:r>
              <a:rPr lang="en-US" dirty="0"/>
              <a:t> </a:t>
            </a:r>
            <a:r>
              <a:rPr lang="en-US" dirty="0" err="1"/>
              <a:t>toen</a:t>
            </a:r>
            <a:r>
              <a:rPr lang="en-US" dirty="0"/>
              <a:t> </a:t>
            </a:r>
            <a:r>
              <a:rPr lang="en-US" dirty="0" err="1"/>
              <a:t>meneer</a:t>
            </a:r>
            <a:r>
              <a:rPr lang="en-US" dirty="0"/>
              <a:t> Anderson in 1932 het anti </a:t>
            </a:r>
            <a:r>
              <a:rPr lang="en-US" dirty="0" err="1"/>
              <a:t>deeltje</a:t>
            </a:r>
            <a:r>
              <a:rPr lang="en-US" dirty="0"/>
              <a:t> van het electron </a:t>
            </a:r>
            <a:r>
              <a:rPr lang="en-US" dirty="0" err="1"/>
              <a:t>ontdekte</a:t>
            </a:r>
            <a:r>
              <a:rPr lang="en-US" dirty="0"/>
              <a:t>. U </a:t>
            </a:r>
            <a:r>
              <a:rPr lang="en-US" dirty="0" err="1"/>
              <a:t>ziet</a:t>
            </a:r>
            <a:r>
              <a:rPr lang="en-US" dirty="0"/>
              <a:t> </a:t>
            </a:r>
            <a:r>
              <a:rPr lang="en-US" dirty="0" err="1"/>
              <a:t>hier</a:t>
            </a:r>
            <a:r>
              <a:rPr lang="en-US" dirty="0"/>
              <a:t> </a:t>
            </a:r>
            <a:r>
              <a:rPr lang="en-US" dirty="0" err="1"/>
              <a:t>een</a:t>
            </a:r>
            <a:r>
              <a:rPr lang="en-US" dirty="0"/>
              <a:t> van de </a:t>
            </a:r>
            <a:r>
              <a:rPr lang="en-US" dirty="0" err="1"/>
              <a:t>eerste</a:t>
            </a:r>
            <a:r>
              <a:rPr lang="en-US" dirty="0"/>
              <a:t> </a:t>
            </a:r>
            <a:r>
              <a:rPr lang="en-US" dirty="0" err="1"/>
              <a:t>opnames</a:t>
            </a:r>
            <a:r>
              <a:rPr lang="en-US" dirty="0"/>
              <a:t>, met </a:t>
            </a:r>
            <a:r>
              <a:rPr lang="en-US" dirty="0" err="1"/>
              <a:t>een</a:t>
            </a:r>
            <a:r>
              <a:rPr lang="en-US" dirty="0"/>
              <a:t> </a:t>
            </a:r>
            <a:r>
              <a:rPr lang="en-US" dirty="0" err="1"/>
              <a:t>vergelijkbare</a:t>
            </a:r>
            <a:r>
              <a:rPr lang="en-US" dirty="0"/>
              <a:t> </a:t>
            </a:r>
            <a:r>
              <a:rPr lang="en-US" dirty="0" err="1"/>
              <a:t>techniek</a:t>
            </a:r>
            <a:r>
              <a:rPr lang="en-US" dirty="0"/>
              <a:t> die U </a:t>
            </a:r>
            <a:r>
              <a:rPr lang="en-US" dirty="0" err="1"/>
              <a:t>ook</a:t>
            </a:r>
            <a:r>
              <a:rPr lang="en-US" dirty="0"/>
              <a:t> in de </a:t>
            </a:r>
            <a:r>
              <a:rPr lang="en-US" dirty="0" err="1"/>
              <a:t>Nikhef</a:t>
            </a:r>
            <a:r>
              <a:rPr lang="en-US" dirty="0"/>
              <a:t> </a:t>
            </a:r>
            <a:r>
              <a:rPr lang="en-US" dirty="0" err="1"/>
              <a:t>hal</a:t>
            </a:r>
            <a:r>
              <a:rPr lang="en-US" dirty="0"/>
              <a:t> </a:t>
            </a:r>
            <a:r>
              <a:rPr lang="en-US" dirty="0" err="1"/>
              <a:t>kunt</a:t>
            </a:r>
            <a:r>
              <a:rPr lang="en-US" dirty="0"/>
              <a:t> </a:t>
            </a:r>
            <a:r>
              <a:rPr lang="en-US" dirty="0" err="1"/>
              <a:t>zien</a:t>
            </a:r>
            <a:r>
              <a:rPr lang="en-US" dirty="0"/>
              <a:t> </a:t>
            </a:r>
            <a:r>
              <a:rPr lang="en-US" dirty="0" err="1"/>
              <a:t>om</a:t>
            </a:r>
            <a:r>
              <a:rPr lang="en-US" dirty="0"/>
              <a:t> </a:t>
            </a:r>
            <a:r>
              <a:rPr lang="en-US" dirty="0" err="1"/>
              <a:t>deeltjes</a:t>
            </a:r>
            <a:r>
              <a:rPr lang="en-US" dirty="0"/>
              <a:t> </a:t>
            </a:r>
            <a:r>
              <a:rPr lang="en-US" dirty="0" err="1"/>
              <a:t>zichtbaar</a:t>
            </a:r>
            <a:r>
              <a:rPr lang="en-US" dirty="0"/>
              <a:t> </a:t>
            </a:r>
            <a:r>
              <a:rPr lang="en-US" dirty="0" err="1"/>
              <a:t>te</a:t>
            </a:r>
            <a:r>
              <a:rPr lang="en-US" dirty="0"/>
              <a:t> </a:t>
            </a:r>
            <a:r>
              <a:rPr lang="en-US" dirty="0" err="1"/>
              <a:t>maken</a:t>
            </a:r>
            <a:r>
              <a:rPr lang="en-US"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Het PS210 experiment </a:t>
            </a:r>
            <a:r>
              <a:rPr lang="en-US" dirty="0" err="1" smtClean="0"/>
              <a:t>bij</a:t>
            </a:r>
            <a:r>
              <a:rPr lang="en-US" dirty="0" smtClean="0"/>
              <a:t> LEAR 2) Het Athena experiment</a:t>
            </a:r>
            <a:endParaRPr lang="en-US" dirty="0"/>
          </a:p>
        </p:txBody>
      </p:sp>
      <p:sp>
        <p:nvSpPr>
          <p:cNvPr id="4" name="Slide Number Placeholder 3"/>
          <p:cNvSpPr>
            <a:spLocks noGrp="1"/>
          </p:cNvSpPr>
          <p:nvPr>
            <p:ph type="sldNum" sz="quarter" idx="10"/>
          </p:nvPr>
        </p:nvSpPr>
        <p:spPr/>
        <p:txBody>
          <a:bodyPr/>
          <a:lstStyle/>
          <a:p>
            <a:fld id="{36278723-94C7-4AB4-B12D-59ED1346FB04}"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8FCF6-C628-40E9-9ED1-CC5BBD00A7B5}" type="slidenum">
              <a:rPr lang="en-US"/>
              <a:pPr/>
              <a:t>9</a:t>
            </a:fld>
            <a:endParaRPr lang="en-US"/>
          </a:p>
        </p:txBody>
      </p:sp>
      <p:sp>
        <p:nvSpPr>
          <p:cNvPr id="880642" name="Rectangle 2"/>
          <p:cNvSpPr>
            <a:spLocks noGrp="1" noRot="1" noChangeAspect="1" noChangeArrowheads="1" noTextEdit="1"/>
          </p:cNvSpPr>
          <p:nvPr>
            <p:ph type="sldImg"/>
          </p:nvPr>
        </p:nvSpPr>
        <p:spPr>
          <a:ln/>
        </p:spPr>
      </p:sp>
      <p:sp>
        <p:nvSpPr>
          <p:cNvPr id="880643" name="Rectangle 3"/>
          <p:cNvSpPr>
            <a:spLocks noGrp="1" noChangeArrowheads="1"/>
          </p:cNvSpPr>
          <p:nvPr>
            <p:ph type="body" idx="1"/>
          </p:nvPr>
        </p:nvSpPr>
        <p:spPr/>
        <p:txBody>
          <a:bodyPr/>
          <a:lstStyle/>
          <a:p>
            <a:r>
              <a:rPr lang="en-US" dirty="0" err="1"/>
              <a:t>Hier</a:t>
            </a:r>
            <a:r>
              <a:rPr lang="en-US" dirty="0"/>
              <a:t> </a:t>
            </a:r>
            <a:r>
              <a:rPr lang="en-US" dirty="0" err="1"/>
              <a:t>ziet</a:t>
            </a:r>
            <a:r>
              <a:rPr lang="en-US" dirty="0"/>
              <a:t> U </a:t>
            </a:r>
            <a:r>
              <a:rPr lang="en-US" dirty="0" err="1"/>
              <a:t>een</a:t>
            </a:r>
            <a:r>
              <a:rPr lang="en-US" dirty="0"/>
              <a:t> </a:t>
            </a:r>
            <a:r>
              <a:rPr lang="en-US" dirty="0" err="1"/>
              <a:t>impressie</a:t>
            </a:r>
            <a:r>
              <a:rPr lang="en-US" dirty="0"/>
              <a:t> hoe </a:t>
            </a:r>
            <a:r>
              <a:rPr lang="en-US" dirty="0" err="1"/>
              <a:t>een</a:t>
            </a:r>
            <a:r>
              <a:rPr lang="en-US" dirty="0"/>
              <a:t> </a:t>
            </a:r>
            <a:r>
              <a:rPr lang="en-US" dirty="0" err="1"/>
              <a:t>dergelijk</a:t>
            </a:r>
            <a:r>
              <a:rPr lang="en-US" dirty="0"/>
              <a:t> experiment in CERN </a:t>
            </a:r>
            <a:r>
              <a:rPr lang="en-US" dirty="0" err="1"/>
              <a:t>daadwerkelijk</a:t>
            </a:r>
            <a:r>
              <a:rPr lang="en-US" dirty="0"/>
              <a:t> </a:t>
            </a:r>
            <a:r>
              <a:rPr lang="en-US" dirty="0" err="1"/>
              <a:t>plaatsvind</a:t>
            </a:r>
            <a:r>
              <a:rPr lang="en-US" dirty="0"/>
              <a:t>… </a:t>
            </a:r>
            <a:r>
              <a:rPr lang="en-US" dirty="0" smtClean="0"/>
              <a:t>(</a:t>
            </a:r>
            <a:r>
              <a:rPr lang="en-US" dirty="0" err="1" smtClean="0"/>
              <a:t>misschien</a:t>
            </a:r>
            <a:r>
              <a:rPr lang="en-US" dirty="0" smtClean="0"/>
              <a:t> </a:t>
            </a:r>
            <a:r>
              <a:rPr lang="en-US" dirty="0" err="1" smtClean="0"/>
              <a:t>niet</a:t>
            </a:r>
            <a:r>
              <a:rPr lang="en-US" dirty="0" smtClean="0"/>
              <a:t> </a:t>
            </a:r>
            <a:r>
              <a:rPr lang="en-US" dirty="0" err="1" smtClean="0"/>
              <a:t>geheel</a:t>
            </a:r>
            <a:r>
              <a:rPr lang="en-US" dirty="0" smtClean="0"/>
              <a:t> </a:t>
            </a:r>
            <a:r>
              <a:rPr lang="en-US" dirty="0" err="1" smtClean="0"/>
              <a:t>volgens</a:t>
            </a:r>
            <a:r>
              <a:rPr lang="en-US" dirty="0" smtClean="0"/>
              <a:t> de </a:t>
            </a:r>
            <a:r>
              <a:rPr lang="en-US" dirty="0" err="1" smtClean="0"/>
              <a:t>huidige</a:t>
            </a:r>
            <a:r>
              <a:rPr lang="en-US" dirty="0" smtClean="0"/>
              <a:t> </a:t>
            </a:r>
            <a:r>
              <a:rPr lang="en-US" dirty="0" err="1" smtClean="0"/>
              <a:t>arbo</a:t>
            </a:r>
            <a:r>
              <a:rPr lang="en-US" dirty="0" smtClean="0"/>
              <a:t> </a:t>
            </a:r>
            <a:r>
              <a:rPr lang="en-US" dirty="0" err="1" smtClean="0"/>
              <a:t>richtlijnen</a:t>
            </a:r>
            <a:r>
              <a:rPr lang="en-US" dirty="0" smtClean="0"/>
              <a:t> </a:t>
            </a:r>
            <a:r>
              <a:rPr lang="en-US" dirty="0" err="1" smtClean="0"/>
              <a:t>voor</a:t>
            </a:r>
            <a:r>
              <a:rPr lang="en-US" dirty="0" smtClean="0"/>
              <a:t> </a:t>
            </a:r>
            <a:r>
              <a:rPr lang="en-US" dirty="0" err="1" smtClean="0"/>
              <a:t>werkomstandigheden</a:t>
            </a:r>
            <a:r>
              <a:rPr lang="en-US" dirty="0" smtClean="0"/>
              <a:t>). </a:t>
            </a:r>
            <a:r>
              <a:rPr lang="en-US" dirty="0" err="1" smtClean="0"/>
              <a:t>Bij</a:t>
            </a:r>
            <a:r>
              <a:rPr lang="en-US" dirty="0" smtClean="0"/>
              <a:t> </a:t>
            </a:r>
            <a:r>
              <a:rPr lang="en-US" dirty="0"/>
              <a:t>het </a:t>
            </a:r>
            <a:r>
              <a:rPr lang="en-US" dirty="0" err="1"/>
              <a:t>analyseren</a:t>
            </a:r>
            <a:r>
              <a:rPr lang="en-US" dirty="0"/>
              <a:t> van de </a:t>
            </a:r>
            <a:r>
              <a:rPr lang="en-US" dirty="0" err="1"/>
              <a:t>meetresultaten</a:t>
            </a:r>
            <a:r>
              <a:rPr lang="en-US" dirty="0"/>
              <a:t> is </a:t>
            </a:r>
            <a:r>
              <a:rPr lang="en-US" dirty="0" err="1"/>
              <a:t>er</a:t>
            </a:r>
            <a:r>
              <a:rPr lang="en-US" dirty="0"/>
              <a:t> </a:t>
            </a:r>
            <a:r>
              <a:rPr lang="en-US" dirty="0" err="1"/>
              <a:t>veel</a:t>
            </a:r>
            <a:r>
              <a:rPr lang="en-US" dirty="0"/>
              <a:t> </a:t>
            </a:r>
            <a:r>
              <a:rPr lang="en-US" dirty="0" err="1"/>
              <a:t>discussie</a:t>
            </a:r>
            <a:r>
              <a:rPr lang="en-US" dirty="0"/>
              <a:t> </a:t>
            </a:r>
            <a:r>
              <a:rPr lang="en-US" dirty="0" err="1"/>
              <a:t>voordat</a:t>
            </a:r>
            <a:r>
              <a:rPr lang="en-US" dirty="0"/>
              <a:t> men </a:t>
            </a:r>
            <a:r>
              <a:rPr lang="en-US" dirty="0" err="1"/>
              <a:t>zich</a:t>
            </a:r>
            <a:r>
              <a:rPr lang="en-US" dirty="0"/>
              <a:t> </a:t>
            </a:r>
            <a:r>
              <a:rPr lang="en-US" dirty="0" err="1"/>
              <a:t>realiseerde</a:t>
            </a:r>
            <a:r>
              <a:rPr lang="en-US" dirty="0"/>
              <a:t> </a:t>
            </a:r>
            <a:r>
              <a:rPr lang="en-US" dirty="0" err="1"/>
              <a:t>dat</a:t>
            </a:r>
            <a:r>
              <a:rPr lang="en-US" dirty="0"/>
              <a:t> anti-</a:t>
            </a:r>
            <a:r>
              <a:rPr lang="en-US" dirty="0" err="1"/>
              <a:t>materie</a:t>
            </a:r>
            <a:r>
              <a:rPr lang="en-US" dirty="0"/>
              <a:t> </a:t>
            </a:r>
            <a:r>
              <a:rPr lang="en-US" dirty="0" err="1"/>
              <a:t>daadwerkelijk</a:t>
            </a:r>
            <a:r>
              <a:rPr lang="en-US" dirty="0"/>
              <a:t> </a:t>
            </a:r>
            <a:r>
              <a:rPr lang="en-US" dirty="0" err="1"/>
              <a:t>geproduceerd</a:t>
            </a:r>
            <a:r>
              <a:rPr lang="en-US" dirty="0"/>
              <a:t> </a:t>
            </a:r>
            <a:r>
              <a:rPr lang="en-US" dirty="0" err="1"/>
              <a:t>werd</a:t>
            </a:r>
            <a:r>
              <a:rPr lang="en-US" dirty="0"/>
              <a:t>. </a:t>
            </a:r>
            <a:r>
              <a:rPr lang="en-US" dirty="0" err="1"/>
              <a:t>Uiteindelijk</a:t>
            </a:r>
            <a:r>
              <a:rPr lang="en-US" dirty="0"/>
              <a:t> </a:t>
            </a:r>
            <a:r>
              <a:rPr lang="en-US" dirty="0" err="1"/>
              <a:t>leidt</a:t>
            </a:r>
            <a:r>
              <a:rPr lang="en-US" dirty="0"/>
              <a:t> </a:t>
            </a:r>
            <a:r>
              <a:rPr lang="en-US" dirty="0" err="1"/>
              <a:t>dit</a:t>
            </a:r>
            <a:r>
              <a:rPr lang="en-US" dirty="0"/>
              <a:t> </a:t>
            </a:r>
            <a:r>
              <a:rPr lang="en-US" dirty="0" err="1"/>
              <a:t>ook</a:t>
            </a:r>
            <a:r>
              <a:rPr lang="en-US" dirty="0"/>
              <a:t> </a:t>
            </a:r>
            <a:r>
              <a:rPr lang="en-US" dirty="0" err="1"/>
              <a:t>bij</a:t>
            </a:r>
            <a:r>
              <a:rPr lang="en-US" dirty="0"/>
              <a:t> de </a:t>
            </a:r>
            <a:r>
              <a:rPr lang="en-US" dirty="0" err="1"/>
              <a:t>wetenschappers</a:t>
            </a:r>
            <a:r>
              <a:rPr lang="en-US" dirty="0"/>
              <a:t> </a:t>
            </a:r>
            <a:r>
              <a:rPr lang="en-US" dirty="0" err="1"/>
              <a:t>meestal</a:t>
            </a:r>
            <a:r>
              <a:rPr lang="en-US" dirty="0"/>
              <a:t> tot </a:t>
            </a:r>
            <a:r>
              <a:rPr lang="en-US" dirty="0" err="1"/>
              <a:t>een</a:t>
            </a:r>
            <a:r>
              <a:rPr lang="en-US" dirty="0"/>
              <a:t> </a:t>
            </a:r>
            <a:r>
              <a:rPr lang="en-US" dirty="0" err="1"/>
              <a:t>feestje</a:t>
            </a:r>
            <a:r>
              <a:rPr lang="en-US" dirty="0"/>
              <a:t>! </a:t>
            </a:r>
            <a:r>
              <a:rPr lang="en-US" dirty="0" err="1"/>
              <a:t>Wetenschappers</a:t>
            </a:r>
            <a:r>
              <a:rPr lang="en-US" dirty="0"/>
              <a:t> </a:t>
            </a:r>
            <a:r>
              <a:rPr lang="en-US" dirty="0" err="1"/>
              <a:t>lijken</a:t>
            </a:r>
            <a:r>
              <a:rPr lang="en-US" dirty="0"/>
              <a:t> </a:t>
            </a:r>
            <a:r>
              <a:rPr lang="en-US" dirty="0" err="1"/>
              <a:t>soms</a:t>
            </a:r>
            <a:r>
              <a:rPr lang="en-US" dirty="0"/>
              <a:t> net </a:t>
            </a:r>
            <a:r>
              <a:rPr lang="en-US" dirty="0" err="1"/>
              <a:t>mensen</a:t>
            </a:r>
            <a:r>
              <a:rPr lang="en-US" dirty="0" smtClean="0"/>
              <a:t>!</a:t>
            </a:r>
          </a:p>
          <a:p>
            <a:r>
              <a:rPr lang="en-US" dirty="0" err="1" smtClean="0"/>
              <a:t>Bij</a:t>
            </a:r>
            <a:r>
              <a:rPr lang="en-US" dirty="0" smtClean="0"/>
              <a:t> </a:t>
            </a:r>
            <a:r>
              <a:rPr lang="en-US" dirty="0" err="1" smtClean="0"/>
              <a:t>dit</a:t>
            </a:r>
            <a:r>
              <a:rPr lang="en-US" dirty="0" smtClean="0"/>
              <a:t> experiment </a:t>
            </a:r>
            <a:r>
              <a:rPr lang="en-US" dirty="0" err="1" smtClean="0"/>
              <a:t>worden</a:t>
            </a:r>
            <a:r>
              <a:rPr lang="en-US" dirty="0" smtClean="0"/>
              <a:t> </a:t>
            </a:r>
            <a:r>
              <a:rPr lang="en-US" dirty="0" err="1" smtClean="0"/>
              <a:t>positronen</a:t>
            </a:r>
            <a:r>
              <a:rPr lang="en-US" dirty="0" smtClean="0"/>
              <a:t> van</a:t>
            </a:r>
            <a:r>
              <a:rPr lang="en-US" baseline="0" dirty="0" smtClean="0"/>
              <a:t> </a:t>
            </a:r>
            <a:r>
              <a:rPr lang="en-US" baseline="0" dirty="0" err="1" smtClean="0"/>
              <a:t>een</a:t>
            </a:r>
            <a:r>
              <a:rPr lang="en-US" baseline="0" dirty="0" smtClean="0"/>
              <a:t> </a:t>
            </a:r>
            <a:r>
              <a:rPr lang="en-US" baseline="0" dirty="0" err="1" smtClean="0"/>
              <a:t>radioactieve</a:t>
            </a:r>
            <a:r>
              <a:rPr lang="en-US" baseline="0" dirty="0" smtClean="0"/>
              <a:t> </a:t>
            </a:r>
            <a:r>
              <a:rPr lang="en-US" baseline="0" dirty="0" err="1" smtClean="0"/>
              <a:t>bron</a:t>
            </a:r>
            <a:r>
              <a:rPr lang="en-US" baseline="0" dirty="0" smtClean="0"/>
              <a:t> en </a:t>
            </a:r>
            <a:r>
              <a:rPr lang="en-US" baseline="0" dirty="0" err="1" smtClean="0"/>
              <a:t>antiprotonen</a:t>
            </a:r>
            <a:r>
              <a:rPr lang="en-US" baseline="0" dirty="0" smtClean="0"/>
              <a:t> van de LEAR </a:t>
            </a:r>
            <a:r>
              <a:rPr lang="en-US" baseline="0" dirty="0" err="1" smtClean="0"/>
              <a:t>faciliteit</a:t>
            </a:r>
            <a:r>
              <a:rPr lang="en-US" baseline="0" dirty="0" smtClean="0"/>
              <a:t> </a:t>
            </a:r>
            <a:r>
              <a:rPr lang="en-US" baseline="0" dirty="0" err="1" smtClean="0"/>
              <a:t>samengebracht</a:t>
            </a:r>
            <a:r>
              <a:rPr lang="en-US" baseline="0" dirty="0" smtClean="0"/>
              <a:t> in </a:t>
            </a:r>
            <a:r>
              <a:rPr lang="en-US" baseline="0" dirty="0" err="1" smtClean="0"/>
              <a:t>een</a:t>
            </a:r>
            <a:r>
              <a:rPr lang="en-US" baseline="0" dirty="0" smtClean="0"/>
              <a:t> </a:t>
            </a:r>
            <a:r>
              <a:rPr lang="en-US" baseline="0" dirty="0" err="1" smtClean="0"/>
              <a:t>magnetsch</a:t>
            </a:r>
            <a:r>
              <a:rPr lang="en-US" baseline="0" dirty="0" smtClean="0"/>
              <a:t> </a:t>
            </a:r>
            <a:r>
              <a:rPr lang="en-US" baseline="0" dirty="0" err="1" smtClean="0"/>
              <a:t>veld</a:t>
            </a:r>
            <a:r>
              <a:rPr lang="en-US" baseline="0" dirty="0" smtClean="0"/>
              <a:t>: de Penning val. </a:t>
            </a:r>
            <a:r>
              <a:rPr lang="en-US" baseline="0" dirty="0" err="1" smtClean="0"/>
              <a:t>Typisch</a:t>
            </a:r>
            <a:r>
              <a:rPr lang="en-US" baseline="0" dirty="0" smtClean="0"/>
              <a:t> </a:t>
            </a:r>
            <a:r>
              <a:rPr lang="en-US" baseline="0" dirty="0" err="1" smtClean="0"/>
              <a:t>werden</a:t>
            </a:r>
            <a:r>
              <a:rPr lang="en-US" baseline="0" dirty="0" smtClean="0"/>
              <a:t> </a:t>
            </a:r>
            <a:r>
              <a:rPr lang="en-US" baseline="0" dirty="0" err="1" smtClean="0"/>
              <a:t>er</a:t>
            </a:r>
            <a:r>
              <a:rPr lang="en-US" baseline="0" dirty="0" smtClean="0"/>
              <a:t> 100 per </a:t>
            </a:r>
            <a:r>
              <a:rPr lang="en-US" baseline="0" dirty="0" err="1" smtClean="0"/>
              <a:t>seconde</a:t>
            </a:r>
            <a:r>
              <a:rPr lang="en-US" baseline="0" dirty="0" smtClean="0"/>
              <a:t> </a:t>
            </a:r>
            <a:r>
              <a:rPr lang="en-US" baseline="0" dirty="0" err="1" smtClean="0"/>
              <a:t>geproduceerd</a:t>
            </a:r>
            <a:r>
              <a:rPr lang="en-US" baseline="0" dirty="0" smtClean="0"/>
              <a:t>.</a:t>
            </a:r>
          </a:p>
          <a:p>
            <a:r>
              <a:rPr lang="en-US" baseline="0" dirty="0" smtClean="0"/>
              <a:t>Het </a:t>
            </a:r>
            <a:r>
              <a:rPr lang="en-US" baseline="0" dirty="0" err="1" smtClean="0"/>
              <a:t>antiwaterstof</a:t>
            </a:r>
            <a:r>
              <a:rPr lang="en-US" baseline="0" dirty="0" smtClean="0"/>
              <a:t>  </a:t>
            </a:r>
            <a:r>
              <a:rPr lang="en-US" baseline="0" dirty="0" err="1" smtClean="0"/>
              <a:t>annihileert</a:t>
            </a:r>
            <a:r>
              <a:rPr lang="en-US" baseline="0" dirty="0" smtClean="0"/>
              <a:t> </a:t>
            </a:r>
            <a:r>
              <a:rPr lang="en-US" baseline="0" dirty="0" err="1" smtClean="0"/>
              <a:t>als</a:t>
            </a:r>
            <a:r>
              <a:rPr lang="en-US" baseline="0" dirty="0" smtClean="0"/>
              <a:t> het de wand van de ATHENA trap </a:t>
            </a:r>
            <a:r>
              <a:rPr lang="en-US" baseline="0" dirty="0" err="1" smtClean="0"/>
              <a:t>raakt</a:t>
            </a:r>
            <a:r>
              <a:rPr lang="en-US" baseline="0" dirty="0" smtClean="0"/>
              <a:t>. Het antiproton </a:t>
            </a:r>
            <a:r>
              <a:rPr lang="en-US" baseline="0" dirty="0" err="1" smtClean="0"/>
              <a:t>annihileert</a:t>
            </a:r>
            <a:r>
              <a:rPr lang="en-US" baseline="0" dirty="0" smtClean="0"/>
              <a:t> in 4 </a:t>
            </a:r>
            <a:r>
              <a:rPr lang="en-US" baseline="0" dirty="0" err="1" smtClean="0"/>
              <a:t>geladen</a:t>
            </a:r>
            <a:r>
              <a:rPr lang="en-US" baseline="0" dirty="0" smtClean="0"/>
              <a:t> </a:t>
            </a:r>
            <a:r>
              <a:rPr lang="en-US" baseline="0" dirty="0" err="1" smtClean="0"/>
              <a:t>pionen</a:t>
            </a:r>
            <a:r>
              <a:rPr lang="en-US" baseline="0" dirty="0" smtClean="0"/>
              <a:t> en het positron in twee back-to-back 511 </a:t>
            </a:r>
            <a:r>
              <a:rPr lang="en-US" baseline="0" dirty="0" err="1" smtClean="0"/>
              <a:t>keV</a:t>
            </a:r>
            <a:r>
              <a:rPr lang="en-US" baseline="0" dirty="0" smtClean="0"/>
              <a:t> gamma </a:t>
            </a:r>
            <a:r>
              <a:rPr lang="en-US" baseline="0" dirty="0" err="1" smtClean="0"/>
              <a:t>stralen</a:t>
            </a:r>
            <a:r>
              <a:rPr lang="en-US" baseline="0" dirty="0" smtClean="0"/>
              <a:t> die </a:t>
            </a:r>
            <a:r>
              <a:rPr lang="en-US" baseline="0" dirty="0" err="1" smtClean="0"/>
              <a:t>gedetecteerd</a:t>
            </a:r>
            <a:r>
              <a:rPr lang="en-US" baseline="0" dirty="0" smtClean="0"/>
              <a:t> </a:t>
            </a:r>
            <a:r>
              <a:rPr lang="en-US" baseline="0" dirty="0" err="1" smtClean="0"/>
              <a:t>worden</a:t>
            </a:r>
            <a:r>
              <a:rPr lang="en-US" baseline="0" dirty="0" smtClean="0"/>
              <a:t> met </a:t>
            </a:r>
            <a:r>
              <a:rPr lang="en-US" baseline="0" dirty="0" err="1" smtClean="0"/>
              <a:t>CsI</a:t>
            </a:r>
            <a:r>
              <a:rPr lang="en-US" baseline="0" dirty="0" smtClean="0"/>
              <a:t> </a:t>
            </a:r>
            <a:r>
              <a:rPr lang="en-US" baseline="0" dirty="0" err="1" smtClean="0"/>
              <a:t>crystallen</a:t>
            </a:r>
            <a:r>
              <a:rPr lang="en-US" baseline="0" dirty="0"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Het ATRAP en ATHENA experiment </a:t>
            </a:r>
            <a:r>
              <a:rPr lang="en-US" dirty="0" err="1" smtClean="0"/>
              <a:t>maken</a:t>
            </a:r>
            <a:r>
              <a:rPr lang="en-US" dirty="0" smtClean="0"/>
              <a:t> </a:t>
            </a:r>
            <a:r>
              <a:rPr lang="en-US" dirty="0" err="1" smtClean="0"/>
              <a:t>antiwaterstof</a:t>
            </a:r>
            <a:r>
              <a:rPr lang="en-US" dirty="0" smtClean="0"/>
              <a:t> met </a:t>
            </a:r>
            <a:r>
              <a:rPr lang="en-US" dirty="0" err="1" smtClean="0"/>
              <a:t>een</a:t>
            </a:r>
            <a:r>
              <a:rPr lang="en-US" dirty="0" smtClean="0"/>
              <a:t> penning val. In het </a:t>
            </a:r>
            <a:r>
              <a:rPr lang="en-US" dirty="0" err="1" smtClean="0"/>
              <a:t>verhaal</a:t>
            </a:r>
            <a:r>
              <a:rPr lang="en-US" dirty="0" smtClean="0"/>
              <a:t> </a:t>
            </a:r>
            <a:r>
              <a:rPr lang="en-US" dirty="0" err="1" smtClean="0"/>
              <a:t>wordt</a:t>
            </a:r>
            <a:r>
              <a:rPr lang="en-US" dirty="0" smtClean="0"/>
              <a:t> het </a:t>
            </a:r>
            <a:r>
              <a:rPr lang="en-US" dirty="0" err="1" smtClean="0"/>
              <a:t>antimaterie</a:t>
            </a:r>
            <a:r>
              <a:rPr lang="en-US" baseline="0" dirty="0" smtClean="0"/>
              <a:t> </a:t>
            </a:r>
            <a:r>
              <a:rPr lang="en-US" baseline="0" dirty="0" err="1" smtClean="0"/>
              <a:t>opgeslagen</a:t>
            </a:r>
            <a:r>
              <a:rPr lang="en-US" baseline="0" dirty="0" smtClean="0"/>
              <a:t>.</a:t>
            </a:r>
          </a:p>
          <a:p>
            <a:r>
              <a:rPr lang="en-US" baseline="0" dirty="0" smtClean="0"/>
              <a:t>Het </a:t>
            </a:r>
            <a:r>
              <a:rPr lang="en-US" baseline="0" dirty="0" err="1" smtClean="0"/>
              <a:t>maken</a:t>
            </a:r>
            <a:r>
              <a:rPr lang="en-US" baseline="0" dirty="0" smtClean="0"/>
              <a:t> van </a:t>
            </a:r>
            <a:r>
              <a:rPr lang="en-US" baseline="0" dirty="0" err="1" smtClean="0"/>
              <a:t>antimaterie</a:t>
            </a:r>
            <a:r>
              <a:rPr lang="en-US" baseline="0" dirty="0" smtClean="0"/>
              <a:t> is </a:t>
            </a:r>
            <a:r>
              <a:rPr lang="en-US" baseline="0" dirty="0" err="1" smtClean="0"/>
              <a:t>niet</a:t>
            </a:r>
            <a:r>
              <a:rPr lang="en-US" baseline="0" dirty="0" smtClean="0"/>
              <a:t> erg efficient. Met </a:t>
            </a:r>
            <a:r>
              <a:rPr lang="en-US" baseline="0" dirty="0" err="1" smtClean="0"/>
              <a:t>behulp</a:t>
            </a:r>
            <a:r>
              <a:rPr lang="en-US" baseline="0" dirty="0" smtClean="0"/>
              <a:t> van </a:t>
            </a:r>
            <a:r>
              <a:rPr lang="en-US" baseline="0" dirty="0" err="1" smtClean="0"/>
              <a:t>protonen</a:t>
            </a:r>
            <a:r>
              <a:rPr lang="en-US" baseline="0" dirty="0" smtClean="0"/>
              <a:t> die op </a:t>
            </a:r>
            <a:r>
              <a:rPr lang="en-US" baseline="0" dirty="0" err="1" smtClean="0"/>
              <a:t>een</a:t>
            </a:r>
            <a:r>
              <a:rPr lang="en-US" baseline="0" dirty="0" smtClean="0"/>
              <a:t> </a:t>
            </a:r>
            <a:r>
              <a:rPr lang="en-US" baseline="0" dirty="0" err="1" smtClean="0"/>
              <a:t>plaatje</a:t>
            </a:r>
            <a:r>
              <a:rPr lang="en-US" baseline="0" dirty="0" smtClean="0"/>
              <a:t> </a:t>
            </a:r>
            <a:r>
              <a:rPr lang="en-US" baseline="0" dirty="0" err="1" smtClean="0"/>
              <a:t>worden</a:t>
            </a:r>
            <a:r>
              <a:rPr lang="en-US" baseline="0" dirty="0" smtClean="0"/>
              <a:t> </a:t>
            </a:r>
            <a:r>
              <a:rPr lang="en-US" baseline="0" dirty="0" err="1" smtClean="0"/>
              <a:t>geschoten</a:t>
            </a:r>
            <a:r>
              <a:rPr lang="en-US" baseline="0" dirty="0" smtClean="0"/>
              <a:t> </a:t>
            </a:r>
            <a:r>
              <a:rPr lang="en-US" baseline="0" dirty="0" err="1" smtClean="0"/>
              <a:t>kan</a:t>
            </a:r>
            <a:r>
              <a:rPr lang="en-US" baseline="0" dirty="0" smtClean="0"/>
              <a:t> in </a:t>
            </a:r>
            <a:r>
              <a:rPr lang="en-US" baseline="0" dirty="0" err="1" smtClean="0"/>
              <a:t>een</a:t>
            </a:r>
            <a:r>
              <a:rPr lang="en-US" baseline="0" dirty="0" smtClean="0"/>
              <a:t> op de </a:t>
            </a:r>
            <a:r>
              <a:rPr lang="en-US" baseline="0" dirty="0" err="1" smtClean="0"/>
              <a:t>miljoen</a:t>
            </a:r>
            <a:r>
              <a:rPr lang="en-US" baseline="0" dirty="0" smtClean="0"/>
              <a:t> </a:t>
            </a:r>
            <a:r>
              <a:rPr lang="en-US" baseline="0" dirty="0" err="1" smtClean="0"/>
              <a:t>keer</a:t>
            </a:r>
            <a:r>
              <a:rPr lang="en-US" baseline="0" dirty="0" smtClean="0"/>
              <a:t> </a:t>
            </a:r>
            <a:r>
              <a:rPr lang="en-US" baseline="0" dirty="0" err="1" smtClean="0"/>
              <a:t>een</a:t>
            </a:r>
            <a:r>
              <a:rPr lang="en-US" baseline="0" dirty="0" smtClean="0"/>
              <a:t> antiproton </a:t>
            </a:r>
            <a:r>
              <a:rPr lang="en-US" baseline="0" dirty="0" err="1" smtClean="0"/>
              <a:t>worden</a:t>
            </a:r>
            <a:r>
              <a:rPr lang="en-US" baseline="0" dirty="0" smtClean="0"/>
              <a:t> </a:t>
            </a:r>
            <a:r>
              <a:rPr lang="en-US" baseline="0" dirty="0" err="1" smtClean="0"/>
              <a:t>geproduceerd</a:t>
            </a:r>
            <a:r>
              <a:rPr lang="en-US" baseline="0" dirty="0" smtClean="0"/>
              <a:t>. </a:t>
            </a:r>
            <a:r>
              <a:rPr lang="en-US" baseline="0" dirty="0" err="1" smtClean="0"/>
              <a:t>Toch</a:t>
            </a:r>
            <a:r>
              <a:rPr lang="en-US" baseline="0" dirty="0" smtClean="0"/>
              <a:t> is de </a:t>
            </a:r>
            <a:r>
              <a:rPr lang="en-US" baseline="0" dirty="0" err="1" smtClean="0"/>
              <a:t>productiesnelheid</a:t>
            </a:r>
            <a:r>
              <a:rPr lang="en-US" baseline="0" dirty="0" smtClean="0"/>
              <a:t> </a:t>
            </a:r>
            <a:r>
              <a:rPr lang="en-US" baseline="0" dirty="0" err="1" smtClean="0"/>
              <a:t>nog</a:t>
            </a:r>
            <a:r>
              <a:rPr lang="en-US" baseline="0" dirty="0" smtClean="0"/>
              <a:t> </a:t>
            </a:r>
            <a:r>
              <a:rPr lang="en-US" baseline="0" dirty="0" err="1" smtClean="0"/>
              <a:t>ongeveer</a:t>
            </a:r>
            <a:r>
              <a:rPr lang="en-US" baseline="0" dirty="0" smtClean="0"/>
              <a:t> 10 </a:t>
            </a:r>
            <a:r>
              <a:rPr lang="en-US" baseline="0" dirty="0" err="1" smtClean="0"/>
              <a:t>miljoen</a:t>
            </a:r>
            <a:r>
              <a:rPr lang="en-US" baseline="0" dirty="0" smtClean="0"/>
              <a:t> per </a:t>
            </a:r>
            <a:r>
              <a:rPr lang="en-US" baseline="0" dirty="0" err="1" smtClean="0"/>
              <a:t>seconde</a:t>
            </a:r>
            <a:r>
              <a:rPr lang="en-US" baseline="0" dirty="0" smtClean="0"/>
              <a:t>. </a:t>
            </a:r>
            <a:r>
              <a:rPr lang="en-US" baseline="0" dirty="0" err="1" smtClean="0"/>
              <a:t>Echter</a:t>
            </a:r>
            <a:r>
              <a:rPr lang="en-US" baseline="0" dirty="0" smtClean="0"/>
              <a:t> het </a:t>
            </a:r>
            <a:r>
              <a:rPr lang="en-US" baseline="0" dirty="0" err="1" smtClean="0"/>
              <a:t>aantal</a:t>
            </a:r>
            <a:r>
              <a:rPr lang="en-US" baseline="0" dirty="0" smtClean="0"/>
              <a:t> </a:t>
            </a:r>
            <a:r>
              <a:rPr lang="en-US" baseline="0" dirty="0" err="1" smtClean="0"/>
              <a:t>protonen</a:t>
            </a:r>
            <a:r>
              <a:rPr lang="en-US" baseline="0" dirty="0" smtClean="0"/>
              <a:t> in </a:t>
            </a:r>
            <a:r>
              <a:rPr lang="en-US" baseline="0" dirty="0" err="1" smtClean="0"/>
              <a:t>een</a:t>
            </a:r>
            <a:r>
              <a:rPr lang="en-US" baseline="0" dirty="0" smtClean="0"/>
              <a:t> gram is </a:t>
            </a:r>
            <a:r>
              <a:rPr lang="en-US" baseline="0" dirty="0" err="1" smtClean="0"/>
              <a:t>enorm</a:t>
            </a:r>
            <a:r>
              <a:rPr lang="en-US" baseline="0" dirty="0" smtClean="0"/>
              <a:t>, </a:t>
            </a:r>
            <a:r>
              <a:rPr lang="en-US" baseline="0" dirty="0" err="1" smtClean="0"/>
              <a:t>hetgeen</a:t>
            </a:r>
            <a:r>
              <a:rPr lang="en-US" baseline="0" dirty="0" smtClean="0"/>
              <a:t> </a:t>
            </a:r>
            <a:r>
              <a:rPr lang="en-US" baseline="0" dirty="0" err="1" smtClean="0"/>
              <a:t>betekent</a:t>
            </a:r>
            <a:r>
              <a:rPr lang="en-US" baseline="0" dirty="0" smtClean="0"/>
              <a:t> </a:t>
            </a:r>
            <a:r>
              <a:rPr lang="en-US" baseline="0" dirty="0" err="1" smtClean="0"/>
              <a:t>dat</a:t>
            </a:r>
            <a:r>
              <a:rPr lang="en-US" baseline="0" dirty="0" smtClean="0"/>
              <a:t> CERN </a:t>
            </a:r>
            <a:r>
              <a:rPr lang="en-US" baseline="0" dirty="0" err="1" smtClean="0"/>
              <a:t>ongeveer</a:t>
            </a:r>
            <a:r>
              <a:rPr lang="en-US" baseline="0" dirty="0" smtClean="0"/>
              <a:t> ½ </a:t>
            </a:r>
            <a:r>
              <a:rPr lang="en-US" baseline="0" dirty="0" err="1" smtClean="0"/>
              <a:t>miljard</a:t>
            </a:r>
            <a:r>
              <a:rPr lang="en-US" baseline="0" dirty="0" smtClean="0"/>
              <a:t> </a:t>
            </a:r>
            <a:r>
              <a:rPr lang="en-US" baseline="0" dirty="0" err="1" smtClean="0"/>
              <a:t>jaar</a:t>
            </a:r>
            <a:r>
              <a:rPr lang="en-US" baseline="0" dirty="0" smtClean="0"/>
              <a:t> </a:t>
            </a:r>
            <a:r>
              <a:rPr lang="en-US" baseline="0" dirty="0" err="1" smtClean="0"/>
              <a:t>nodig</a:t>
            </a:r>
            <a:r>
              <a:rPr lang="en-US" baseline="0" dirty="0" smtClean="0"/>
              <a:t> </a:t>
            </a:r>
            <a:r>
              <a:rPr lang="en-US" baseline="0" dirty="0" err="1" smtClean="0"/>
              <a:t>zou</a:t>
            </a:r>
            <a:r>
              <a:rPr lang="en-US" baseline="0" dirty="0" smtClean="0"/>
              <a:t> </a:t>
            </a:r>
            <a:r>
              <a:rPr lang="en-US" baseline="0" dirty="0" err="1" smtClean="0"/>
              <a:t>hebben</a:t>
            </a:r>
            <a:r>
              <a:rPr lang="en-US" baseline="0" dirty="0" smtClean="0"/>
              <a:t> </a:t>
            </a:r>
            <a:r>
              <a:rPr lang="en-US" baseline="0" dirty="0" err="1" smtClean="0"/>
              <a:t>om</a:t>
            </a:r>
            <a:r>
              <a:rPr lang="en-US" baseline="0" dirty="0" smtClean="0"/>
              <a:t> ¼ gram </a:t>
            </a:r>
            <a:r>
              <a:rPr lang="en-US" baseline="0" dirty="0" err="1" smtClean="0"/>
              <a:t>antimaterie</a:t>
            </a:r>
            <a:r>
              <a:rPr lang="en-US" baseline="0" dirty="0" smtClean="0"/>
              <a:t> </a:t>
            </a:r>
            <a:r>
              <a:rPr lang="en-US" baseline="0" dirty="0" err="1" smtClean="0"/>
              <a:t>te</a:t>
            </a:r>
            <a:r>
              <a:rPr lang="en-US" baseline="0" dirty="0" smtClean="0"/>
              <a:t> </a:t>
            </a:r>
            <a:r>
              <a:rPr lang="en-US" baseline="0" dirty="0" err="1" smtClean="0"/>
              <a:t>produceren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6278723-94C7-4AB4-B12D-59ED1346FB04}"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22806-A31D-4742-B065-34EA7D4EAE85}" type="slidenum">
              <a:rPr lang="en-US"/>
              <a:pPr/>
              <a:t>13</a:t>
            </a:fld>
            <a:endParaRPr lang="en-US"/>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p:txBody>
          <a:bodyPr/>
          <a:lstStyle/>
          <a:p>
            <a:r>
              <a:rPr lang="en-US"/>
              <a:t>Het omzetten van materie en antimaterie in energie wordt daadwerkelijk toegepast in ziekenhuizen in de PET scan opname. Patient krijgt een positron emitter ingespoten. Tumorcellen nemen de stof op. De positronen komen in contact met electronen in de patient en lichtstralen worden uitgezonden. Hierdoor kunnen duidelijke beelden van tumoren gemaakt worden.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8F3DA-54F8-48C4-978D-8A56124C6AC9}" type="slidenum">
              <a:rPr lang="en-US"/>
              <a:pPr/>
              <a:t>17</a:t>
            </a:fld>
            <a:endParaRPr lang="en-US"/>
          </a:p>
        </p:txBody>
      </p:sp>
      <p:sp>
        <p:nvSpPr>
          <p:cNvPr id="785410" name="Rectangle 2"/>
          <p:cNvSpPr>
            <a:spLocks noGrp="1" noRot="1" noChangeAspect="1" noChangeArrowheads="1" noTextEdit="1"/>
          </p:cNvSpPr>
          <p:nvPr>
            <p:ph type="sldImg"/>
          </p:nvPr>
        </p:nvSpPr>
        <p:spPr>
          <a:ln/>
        </p:spPr>
      </p:sp>
      <p:sp>
        <p:nvSpPr>
          <p:cNvPr id="785411" name="Rectangle 3"/>
          <p:cNvSpPr>
            <a:spLocks noGrp="1" noChangeArrowheads="1"/>
          </p:cNvSpPr>
          <p:nvPr>
            <p:ph type="body" idx="1"/>
          </p:nvPr>
        </p:nvSpPr>
        <p:spPr/>
        <p:txBody>
          <a:bodyPr/>
          <a:lstStyle/>
          <a:p>
            <a:r>
              <a:rPr lang="en-US" dirty="0"/>
              <a:t>Tot slot </a:t>
            </a:r>
            <a:r>
              <a:rPr lang="en-US" dirty="0" err="1"/>
              <a:t>wil</a:t>
            </a:r>
            <a:r>
              <a:rPr lang="en-US" dirty="0"/>
              <a:t> </a:t>
            </a:r>
            <a:r>
              <a:rPr lang="en-US" dirty="0" err="1"/>
              <a:t>ik</a:t>
            </a:r>
            <a:r>
              <a:rPr lang="en-US" dirty="0"/>
              <a:t> </a:t>
            </a:r>
            <a:r>
              <a:rPr lang="en-US" dirty="0" err="1"/>
              <a:t>eindigen</a:t>
            </a:r>
            <a:r>
              <a:rPr lang="en-US" dirty="0"/>
              <a:t> met </a:t>
            </a:r>
            <a:r>
              <a:rPr lang="en-US" dirty="0" err="1"/>
              <a:t>dezelfde</a:t>
            </a:r>
            <a:r>
              <a:rPr lang="en-US" dirty="0"/>
              <a:t> </a:t>
            </a:r>
            <a:r>
              <a:rPr lang="en-US" dirty="0" err="1"/>
              <a:t>transparant</a:t>
            </a:r>
            <a:r>
              <a:rPr lang="en-US" dirty="0"/>
              <a:t> </a:t>
            </a:r>
            <a:r>
              <a:rPr lang="en-US" dirty="0" err="1"/>
              <a:t>als</a:t>
            </a:r>
            <a:r>
              <a:rPr lang="en-US" dirty="0"/>
              <a:t> </a:t>
            </a:r>
            <a:r>
              <a:rPr lang="en-US" dirty="0" err="1"/>
              <a:t>waarmee</a:t>
            </a:r>
            <a:r>
              <a:rPr lang="en-US" dirty="0"/>
              <a:t> </a:t>
            </a:r>
            <a:r>
              <a:rPr lang="en-US" dirty="0" err="1"/>
              <a:t>ik</a:t>
            </a:r>
            <a:r>
              <a:rPr lang="en-US" dirty="0"/>
              <a:t> </a:t>
            </a:r>
            <a:r>
              <a:rPr lang="en-US" dirty="0" err="1"/>
              <a:t>begon</a:t>
            </a:r>
            <a:r>
              <a:rPr lang="en-US" dirty="0"/>
              <a:t>: </a:t>
            </a:r>
            <a:r>
              <a:rPr lang="en-US" dirty="0" err="1"/>
              <a:t>een</a:t>
            </a:r>
            <a:r>
              <a:rPr lang="en-US" dirty="0"/>
              <a:t> </a:t>
            </a:r>
            <a:r>
              <a:rPr lang="en-US" dirty="0" err="1"/>
              <a:t>impressie</a:t>
            </a:r>
            <a:r>
              <a:rPr lang="en-US" dirty="0"/>
              <a:t> van Escher. </a:t>
            </a:r>
            <a:r>
              <a:rPr lang="en-US" dirty="0" err="1"/>
              <a:t>Als</a:t>
            </a:r>
            <a:r>
              <a:rPr lang="en-US" dirty="0"/>
              <a:t> U </a:t>
            </a:r>
            <a:r>
              <a:rPr lang="en-US" dirty="0" err="1"/>
              <a:t>linksboven</a:t>
            </a:r>
            <a:r>
              <a:rPr lang="en-US" dirty="0"/>
              <a:t> de </a:t>
            </a:r>
            <a:r>
              <a:rPr lang="en-US" dirty="0" err="1"/>
              <a:t>kleuren</a:t>
            </a:r>
            <a:r>
              <a:rPr lang="en-US" dirty="0"/>
              <a:t> </a:t>
            </a:r>
            <a:r>
              <a:rPr lang="en-US" dirty="0" err="1"/>
              <a:t>zwart</a:t>
            </a:r>
            <a:r>
              <a:rPr lang="en-US" dirty="0"/>
              <a:t> en wit </a:t>
            </a:r>
            <a:r>
              <a:rPr lang="en-US" dirty="0" err="1"/>
              <a:t>verwisseld</a:t>
            </a:r>
            <a:r>
              <a:rPr lang="en-US" dirty="0"/>
              <a:t> </a:t>
            </a:r>
            <a:r>
              <a:rPr lang="en-US" dirty="0" err="1"/>
              <a:t>krijgt</a:t>
            </a:r>
            <a:r>
              <a:rPr lang="en-US" dirty="0"/>
              <a:t> U het </a:t>
            </a:r>
            <a:r>
              <a:rPr lang="en-US" dirty="0" err="1"/>
              <a:t>beeld</a:t>
            </a:r>
            <a:r>
              <a:rPr lang="en-US" dirty="0"/>
              <a:t> </a:t>
            </a:r>
            <a:r>
              <a:rPr lang="en-US" dirty="0" err="1"/>
              <a:t>linksonder</a:t>
            </a:r>
            <a:r>
              <a:rPr lang="en-US" dirty="0"/>
              <a:t>. </a:t>
            </a:r>
            <a:r>
              <a:rPr lang="en-US" dirty="0" err="1"/>
              <a:t>Als</a:t>
            </a:r>
            <a:r>
              <a:rPr lang="en-US" dirty="0"/>
              <a:t> U </a:t>
            </a:r>
            <a:r>
              <a:rPr lang="en-US" dirty="0" err="1"/>
              <a:t>dan</a:t>
            </a:r>
            <a:r>
              <a:rPr lang="en-US" dirty="0"/>
              <a:t> </a:t>
            </a:r>
            <a:r>
              <a:rPr lang="en-US" dirty="0" err="1"/>
              <a:t>dit</a:t>
            </a:r>
            <a:r>
              <a:rPr lang="en-US" dirty="0"/>
              <a:t> </a:t>
            </a:r>
            <a:r>
              <a:rPr lang="en-US" dirty="0" err="1"/>
              <a:t>beeld</a:t>
            </a:r>
            <a:r>
              <a:rPr lang="en-US" dirty="0"/>
              <a:t> </a:t>
            </a:r>
            <a:r>
              <a:rPr lang="en-US" dirty="0" err="1"/>
              <a:t>spiegelt</a:t>
            </a:r>
            <a:r>
              <a:rPr lang="en-US" dirty="0"/>
              <a:t> door </a:t>
            </a:r>
            <a:r>
              <a:rPr lang="en-US" dirty="0" err="1"/>
              <a:t>linke</a:t>
            </a:r>
            <a:r>
              <a:rPr lang="en-US" dirty="0"/>
              <a:t> en </a:t>
            </a:r>
            <a:r>
              <a:rPr lang="en-US" dirty="0" err="1"/>
              <a:t>rechts</a:t>
            </a:r>
            <a:r>
              <a:rPr lang="en-US" dirty="0"/>
              <a:t> </a:t>
            </a:r>
            <a:r>
              <a:rPr lang="en-US" dirty="0" err="1"/>
              <a:t>te</a:t>
            </a:r>
            <a:r>
              <a:rPr lang="en-US" dirty="0"/>
              <a:t> </a:t>
            </a:r>
            <a:r>
              <a:rPr lang="en-US" dirty="0" err="1"/>
              <a:t>verwisselen</a:t>
            </a:r>
            <a:r>
              <a:rPr lang="en-US" dirty="0"/>
              <a:t> </a:t>
            </a:r>
            <a:r>
              <a:rPr lang="en-US" dirty="0" err="1"/>
              <a:t>krijgt</a:t>
            </a:r>
            <a:r>
              <a:rPr lang="en-US" dirty="0"/>
              <a:t> U het </a:t>
            </a:r>
            <a:r>
              <a:rPr lang="en-US" dirty="0" err="1"/>
              <a:t>zelfde</a:t>
            </a:r>
            <a:r>
              <a:rPr lang="en-US" dirty="0"/>
              <a:t> </a:t>
            </a:r>
            <a:r>
              <a:rPr lang="en-US" dirty="0" err="1"/>
              <a:t>beeld</a:t>
            </a:r>
            <a:r>
              <a:rPr lang="en-US" dirty="0"/>
              <a:t> </a:t>
            </a:r>
            <a:r>
              <a:rPr lang="en-US" dirty="0" err="1"/>
              <a:t>weer</a:t>
            </a:r>
            <a:r>
              <a:rPr lang="en-US" dirty="0"/>
              <a:t> </a:t>
            </a:r>
            <a:r>
              <a:rPr lang="en-US" dirty="0" err="1"/>
              <a:t>terug</a:t>
            </a:r>
            <a:r>
              <a:rPr lang="en-US" dirty="0"/>
              <a:t>.</a:t>
            </a:r>
          </a:p>
          <a:p>
            <a:r>
              <a:rPr lang="en-US" dirty="0" err="1"/>
              <a:t>Dit</a:t>
            </a:r>
            <a:r>
              <a:rPr lang="en-US" dirty="0"/>
              <a:t> </a:t>
            </a:r>
            <a:r>
              <a:rPr lang="en-US" dirty="0" err="1"/>
              <a:t>kunt</a:t>
            </a:r>
            <a:r>
              <a:rPr lang="en-US" dirty="0"/>
              <a:t> U </a:t>
            </a:r>
            <a:r>
              <a:rPr lang="en-US" dirty="0" err="1"/>
              <a:t>beschouwen</a:t>
            </a:r>
            <a:r>
              <a:rPr lang="en-US" dirty="0"/>
              <a:t> </a:t>
            </a:r>
            <a:r>
              <a:rPr lang="en-US" dirty="0" err="1"/>
              <a:t>als</a:t>
            </a:r>
            <a:r>
              <a:rPr lang="en-US" dirty="0"/>
              <a:t> de anti-</a:t>
            </a:r>
            <a:r>
              <a:rPr lang="en-US" dirty="0" err="1"/>
              <a:t>versie</a:t>
            </a:r>
            <a:r>
              <a:rPr lang="en-US" dirty="0"/>
              <a:t> van </a:t>
            </a:r>
            <a:r>
              <a:rPr lang="en-US" dirty="0" err="1"/>
              <a:t>linksboven</a:t>
            </a:r>
            <a:r>
              <a:rPr lang="en-US" dirty="0"/>
              <a:t>. </a:t>
            </a:r>
            <a:r>
              <a:rPr lang="en-US" dirty="0" err="1"/>
              <a:t>Maar</a:t>
            </a:r>
            <a:r>
              <a:rPr lang="en-US" dirty="0"/>
              <a:t> </a:t>
            </a:r>
            <a:r>
              <a:rPr lang="en-US" dirty="0" err="1"/>
              <a:t>als</a:t>
            </a:r>
            <a:r>
              <a:rPr lang="en-US" dirty="0"/>
              <a:t> U nu </a:t>
            </a:r>
            <a:r>
              <a:rPr lang="en-US" dirty="0" err="1"/>
              <a:t>goed</a:t>
            </a:r>
            <a:r>
              <a:rPr lang="en-US" dirty="0"/>
              <a:t> </a:t>
            </a:r>
            <a:r>
              <a:rPr lang="en-US" dirty="0" err="1"/>
              <a:t>kijkt</a:t>
            </a:r>
            <a:r>
              <a:rPr lang="en-US" dirty="0"/>
              <a:t> </a:t>
            </a:r>
            <a:r>
              <a:rPr lang="en-US" dirty="0" err="1"/>
              <a:t>ziet</a:t>
            </a:r>
            <a:r>
              <a:rPr lang="en-US" dirty="0"/>
              <a:t> U </a:t>
            </a:r>
            <a:r>
              <a:rPr lang="en-US" dirty="0" err="1"/>
              <a:t>dat</a:t>
            </a:r>
            <a:r>
              <a:rPr lang="en-US" dirty="0"/>
              <a:t> </a:t>
            </a:r>
            <a:r>
              <a:rPr lang="en-US" dirty="0" err="1"/>
              <a:t>ze</a:t>
            </a:r>
            <a:r>
              <a:rPr lang="en-US" dirty="0"/>
              <a:t> </a:t>
            </a:r>
            <a:r>
              <a:rPr lang="en-US" dirty="0" err="1"/>
              <a:t>niet</a:t>
            </a:r>
            <a:r>
              <a:rPr lang="en-US" dirty="0"/>
              <a:t> </a:t>
            </a:r>
            <a:r>
              <a:rPr lang="en-US" dirty="0" err="1"/>
              <a:t>helemaal</a:t>
            </a:r>
            <a:r>
              <a:rPr lang="en-US" dirty="0"/>
              <a:t> </a:t>
            </a:r>
            <a:r>
              <a:rPr lang="en-US" dirty="0" err="1"/>
              <a:t>identiek</a:t>
            </a:r>
            <a:r>
              <a:rPr lang="en-US" dirty="0"/>
              <a:t> </a:t>
            </a:r>
            <a:r>
              <a:rPr lang="en-US" dirty="0" err="1"/>
              <a:t>zijn</a:t>
            </a:r>
            <a:r>
              <a:rPr lang="en-US" dirty="0"/>
              <a:t>. </a:t>
            </a:r>
            <a:r>
              <a:rPr lang="en-US" dirty="0" err="1"/>
              <a:t>Blauw</a:t>
            </a:r>
            <a:r>
              <a:rPr lang="en-US" dirty="0"/>
              <a:t>: </a:t>
            </a:r>
            <a:r>
              <a:rPr lang="en-US" dirty="0" err="1" smtClean="0"/>
              <a:t>bootje</a:t>
            </a:r>
            <a:r>
              <a:rPr lang="en-US" dirty="0" smtClean="0"/>
              <a:t> </a:t>
            </a:r>
            <a:r>
              <a:rPr lang="en-US" dirty="0" err="1"/>
              <a:t>ontbreekt</a:t>
            </a:r>
            <a:endParaRPr lang="en-US" dirty="0"/>
          </a:p>
          <a:p>
            <a:r>
              <a:rPr lang="en-US" dirty="0"/>
              <a:t>In </a:t>
            </a:r>
            <a:r>
              <a:rPr lang="en-US" dirty="0" err="1"/>
              <a:t>Groen</a:t>
            </a:r>
            <a:r>
              <a:rPr lang="en-US" dirty="0"/>
              <a:t> </a:t>
            </a:r>
            <a:r>
              <a:rPr lang="en-US" dirty="0" err="1"/>
              <a:t>staart</a:t>
            </a:r>
            <a:r>
              <a:rPr lang="en-US" dirty="0"/>
              <a:t> </a:t>
            </a:r>
            <a:r>
              <a:rPr lang="en-US" dirty="0" err="1"/>
              <a:t>omhoog</a:t>
            </a:r>
            <a:r>
              <a:rPr lang="en-US" dirty="0"/>
              <a:t>/</a:t>
            </a:r>
            <a:r>
              <a:rPr lang="en-US" dirty="0" err="1"/>
              <a:t>omlaag</a:t>
            </a:r>
            <a:r>
              <a:rPr lang="en-US" dirty="0"/>
              <a:t>. De </a:t>
            </a:r>
            <a:r>
              <a:rPr lang="en-US" dirty="0" err="1"/>
              <a:t>symmetrie</a:t>
            </a:r>
            <a:r>
              <a:rPr lang="en-US" dirty="0"/>
              <a:t> is </a:t>
            </a:r>
            <a:r>
              <a:rPr lang="en-US" dirty="0" err="1"/>
              <a:t>gebroken</a:t>
            </a:r>
            <a:r>
              <a:rPr lang="en-US" dirty="0"/>
              <a:t>! Het </a:t>
            </a:r>
            <a:r>
              <a:rPr lang="en-US" dirty="0" err="1"/>
              <a:t>feit</a:t>
            </a:r>
            <a:r>
              <a:rPr lang="en-US" dirty="0"/>
              <a:t> </a:t>
            </a:r>
            <a:r>
              <a:rPr lang="en-US" dirty="0" err="1"/>
              <a:t>dat</a:t>
            </a:r>
            <a:r>
              <a:rPr lang="en-US" dirty="0"/>
              <a:t> </a:t>
            </a:r>
            <a:r>
              <a:rPr lang="en-US" dirty="0" err="1"/>
              <a:t>een</a:t>
            </a:r>
            <a:r>
              <a:rPr lang="en-US" dirty="0"/>
              <a:t> </a:t>
            </a:r>
            <a:r>
              <a:rPr lang="en-US" dirty="0" err="1"/>
              <a:t>wereld</a:t>
            </a:r>
            <a:r>
              <a:rPr lang="en-US" dirty="0"/>
              <a:t> van </a:t>
            </a:r>
            <a:r>
              <a:rPr lang="en-US" dirty="0" err="1"/>
              <a:t>matere</a:t>
            </a:r>
            <a:r>
              <a:rPr lang="en-US" dirty="0"/>
              <a:t> en </a:t>
            </a:r>
            <a:r>
              <a:rPr lang="en-US" dirty="0" err="1"/>
              <a:t>een</a:t>
            </a:r>
            <a:r>
              <a:rPr lang="en-US" dirty="0"/>
              <a:t> </a:t>
            </a:r>
            <a:r>
              <a:rPr lang="en-US" dirty="0" err="1"/>
              <a:t>wereld</a:t>
            </a:r>
            <a:r>
              <a:rPr lang="en-US" dirty="0"/>
              <a:t> van </a:t>
            </a:r>
            <a:r>
              <a:rPr lang="en-US" dirty="0" err="1"/>
              <a:t>antimaterie</a:t>
            </a:r>
            <a:r>
              <a:rPr lang="en-US" dirty="0"/>
              <a:t> </a:t>
            </a:r>
            <a:r>
              <a:rPr lang="en-US" dirty="0" err="1"/>
              <a:t>er</a:t>
            </a:r>
            <a:r>
              <a:rPr lang="en-US" dirty="0"/>
              <a:t> </a:t>
            </a:r>
            <a:r>
              <a:rPr lang="en-US" dirty="0" err="1"/>
              <a:t>anders</a:t>
            </a:r>
            <a:r>
              <a:rPr lang="en-US" dirty="0"/>
              <a:t> </a:t>
            </a:r>
            <a:r>
              <a:rPr lang="en-US" dirty="0" err="1"/>
              <a:t>zouden</a:t>
            </a:r>
            <a:r>
              <a:rPr lang="en-US" dirty="0"/>
              <a:t> </a:t>
            </a:r>
            <a:r>
              <a:rPr lang="en-US" dirty="0" err="1"/>
              <a:t>uitzien</a:t>
            </a:r>
            <a:r>
              <a:rPr lang="en-US" dirty="0"/>
              <a:t> is </a:t>
            </a:r>
            <a:r>
              <a:rPr lang="en-US" dirty="0" err="1"/>
              <a:t>essentieel</a:t>
            </a:r>
            <a:r>
              <a:rPr lang="en-US" dirty="0"/>
              <a:t> </a:t>
            </a:r>
            <a:r>
              <a:rPr lang="en-US" dirty="0" err="1"/>
              <a:t>voor</a:t>
            </a:r>
            <a:r>
              <a:rPr lang="en-US" dirty="0"/>
              <a:t> het </a:t>
            </a:r>
            <a:r>
              <a:rPr lang="en-US" dirty="0" err="1"/>
              <a:t>onderzoek</a:t>
            </a:r>
            <a:r>
              <a:rPr lang="en-US" dirty="0"/>
              <a:t> </a:t>
            </a:r>
            <a:r>
              <a:rPr lang="en-US" dirty="0" err="1"/>
              <a:t>voor</a:t>
            </a:r>
            <a:r>
              <a:rPr lang="en-US" dirty="0"/>
              <a:t> de </a:t>
            </a:r>
            <a:r>
              <a:rPr lang="en-US" dirty="0" err="1"/>
              <a:t>eerste</a:t>
            </a:r>
            <a:r>
              <a:rPr lang="en-US" dirty="0"/>
              <a:t> </a:t>
            </a:r>
            <a:r>
              <a:rPr lang="en-US" dirty="0" err="1"/>
              <a:t>miljardste</a:t>
            </a:r>
            <a:r>
              <a:rPr lang="en-US" dirty="0"/>
              <a:t> </a:t>
            </a:r>
            <a:r>
              <a:rPr lang="en-US" dirty="0" err="1"/>
              <a:t>seconde</a:t>
            </a:r>
            <a:r>
              <a:rPr lang="en-US" dirty="0"/>
              <a:t> in het </a:t>
            </a:r>
            <a:r>
              <a:rPr lang="en-US" dirty="0" err="1"/>
              <a:t>heelal</a:t>
            </a:r>
            <a:r>
              <a:rPr lang="en-US"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4F5B06-5755-436A-A6AC-F0997C593ED1}" type="slidenum">
              <a:rPr lang="en-US"/>
              <a:pPr/>
              <a:t>24</a:t>
            </a:fld>
            <a:endParaRPr lang="en-US"/>
          </a:p>
        </p:txBody>
      </p:sp>
      <p:sp>
        <p:nvSpPr>
          <p:cNvPr id="869378" name="Rectangle 2"/>
          <p:cNvSpPr>
            <a:spLocks noGrp="1" noRot="1" noChangeAspect="1" noChangeArrowheads="1" noTextEdit="1"/>
          </p:cNvSpPr>
          <p:nvPr>
            <p:ph type="sldImg"/>
          </p:nvPr>
        </p:nvSpPr>
        <p:spPr>
          <a:ln/>
        </p:spPr>
      </p:sp>
      <p:sp>
        <p:nvSpPr>
          <p:cNvPr id="869379" name="Rectangle 3"/>
          <p:cNvSpPr>
            <a:spLocks noGrp="1" noChangeArrowheads="1"/>
          </p:cNvSpPr>
          <p:nvPr>
            <p:ph type="body" idx="1"/>
          </p:nvPr>
        </p:nvSpPr>
        <p:spPr/>
        <p:txBody>
          <a:bodyPr/>
          <a:lstStyle/>
          <a:p>
            <a:r>
              <a:rPr lang="en-US" dirty="0" err="1"/>
              <a:t>Echter</a:t>
            </a:r>
            <a:r>
              <a:rPr lang="en-US" dirty="0"/>
              <a:t> het hart van CERN </a:t>
            </a:r>
            <a:r>
              <a:rPr lang="en-US" dirty="0" err="1"/>
              <a:t>ligt</a:t>
            </a:r>
            <a:r>
              <a:rPr lang="en-US" dirty="0"/>
              <a:t> </a:t>
            </a:r>
            <a:r>
              <a:rPr lang="en-US" dirty="0" err="1"/>
              <a:t>ondergronds</a:t>
            </a:r>
            <a:r>
              <a:rPr lang="en-US" dirty="0"/>
              <a:t>. </a:t>
            </a:r>
            <a:r>
              <a:rPr lang="en-US" dirty="0" err="1"/>
              <a:t>Hier</a:t>
            </a:r>
            <a:r>
              <a:rPr lang="en-US" dirty="0"/>
              <a:t> </a:t>
            </a:r>
            <a:r>
              <a:rPr lang="en-US" dirty="0" err="1"/>
              <a:t>ligt</a:t>
            </a:r>
            <a:r>
              <a:rPr lang="en-US" dirty="0"/>
              <a:t> </a:t>
            </a:r>
            <a:r>
              <a:rPr lang="en-US" dirty="0" err="1"/>
              <a:t>een</a:t>
            </a:r>
            <a:r>
              <a:rPr lang="en-US" dirty="0"/>
              <a:t> 27 km </a:t>
            </a:r>
            <a:r>
              <a:rPr lang="en-US" dirty="0" err="1"/>
              <a:t>lange</a:t>
            </a:r>
            <a:r>
              <a:rPr lang="en-US" dirty="0"/>
              <a:t> tunnel </a:t>
            </a:r>
            <a:r>
              <a:rPr lang="en-US" dirty="0" err="1"/>
              <a:t>waarin</a:t>
            </a:r>
            <a:r>
              <a:rPr lang="en-US" dirty="0"/>
              <a:t> </a:t>
            </a:r>
            <a:r>
              <a:rPr lang="en-US" dirty="0" err="1"/>
              <a:t>deeltjes</a:t>
            </a:r>
            <a:r>
              <a:rPr lang="en-US" dirty="0"/>
              <a:t> </a:t>
            </a:r>
            <a:r>
              <a:rPr lang="en-US" dirty="0" err="1"/>
              <a:t>versneld</a:t>
            </a:r>
            <a:r>
              <a:rPr lang="en-US" dirty="0"/>
              <a:t> </a:t>
            </a:r>
            <a:r>
              <a:rPr lang="en-US" dirty="0" err="1"/>
              <a:t>worden</a:t>
            </a:r>
            <a:r>
              <a:rPr lang="en-US" dirty="0"/>
              <a:t> en met </a:t>
            </a:r>
            <a:r>
              <a:rPr lang="en-US" dirty="0" err="1"/>
              <a:t>elkaar</a:t>
            </a:r>
            <a:r>
              <a:rPr lang="en-US" dirty="0"/>
              <a:t> in </a:t>
            </a:r>
            <a:r>
              <a:rPr lang="en-US" dirty="0" err="1"/>
              <a:t>botsing</a:t>
            </a:r>
            <a:r>
              <a:rPr lang="en-US" dirty="0"/>
              <a:t> </a:t>
            </a:r>
            <a:r>
              <a:rPr lang="en-US" dirty="0" err="1"/>
              <a:t>gebracht</a:t>
            </a:r>
            <a:r>
              <a:rPr lang="en-US" dirty="0"/>
              <a:t> </a:t>
            </a:r>
            <a:r>
              <a:rPr lang="en-US" dirty="0" err="1"/>
              <a:t>worden</a:t>
            </a:r>
            <a:r>
              <a:rPr lang="en-US" dirty="0"/>
              <a:t>. </a:t>
            </a:r>
            <a:r>
              <a:rPr lang="en-US" dirty="0" err="1"/>
              <a:t>Enorme</a:t>
            </a:r>
            <a:r>
              <a:rPr lang="en-US" dirty="0"/>
              <a:t> </a:t>
            </a:r>
            <a:r>
              <a:rPr lang="en-US" dirty="0" err="1"/>
              <a:t>detectie</a:t>
            </a:r>
            <a:r>
              <a:rPr lang="en-US" dirty="0"/>
              <a:t> </a:t>
            </a:r>
            <a:r>
              <a:rPr lang="en-US" dirty="0" err="1"/>
              <a:t>apparatuur</a:t>
            </a:r>
            <a:r>
              <a:rPr lang="en-US" dirty="0"/>
              <a:t> </a:t>
            </a:r>
            <a:r>
              <a:rPr lang="en-US" dirty="0" err="1"/>
              <a:t>analyseert</a:t>
            </a:r>
            <a:r>
              <a:rPr lang="en-US" dirty="0"/>
              <a:t> </a:t>
            </a:r>
            <a:r>
              <a:rPr lang="en-US" dirty="0" err="1"/>
              <a:t>dan</a:t>
            </a:r>
            <a:r>
              <a:rPr lang="en-US" dirty="0"/>
              <a:t> de </a:t>
            </a:r>
            <a:r>
              <a:rPr lang="en-US" dirty="0" err="1"/>
              <a:t>resultaten</a:t>
            </a:r>
            <a:r>
              <a:rPr lang="en-US" dirty="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715202-9547-4606-92E4-4A622CA78570}" type="slidenum">
              <a:rPr lang="nl-NL"/>
              <a:pPr>
                <a:defRPr/>
              </a:pPr>
              <a:t>‹#›</a:t>
            </a:fld>
            <a:r>
              <a:rPr lang="nl-NL"/>
              <a:t>/10</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A2EB239-E9EA-4BF7-BEA2-2A942FB74297}" type="slidenum">
              <a:rPr lang="nl-NL"/>
              <a:pPr>
                <a:defRPr/>
              </a:pPr>
              <a:t>‹#›</a:t>
            </a:fld>
            <a:r>
              <a:rPr lang="nl-NL"/>
              <a:t>/10</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200"/>
            <a:ext cx="22860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76200"/>
            <a:ext cx="6705600" cy="62023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A2B2F47-E79E-40E3-95A0-D313E5ED330D}" type="slidenum">
              <a:rPr lang="nl-NL"/>
              <a:pPr>
                <a:defRPr/>
              </a:pPr>
              <a:t>‹#›</a:t>
            </a:fld>
            <a:r>
              <a:rPr lang="nl-NL"/>
              <a:t>/10</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a:prstGeom prst="rect">
            <a:avLst/>
          </a:prstGeo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697F289C-26A4-41FD-B39C-95B5F41586E2}" type="slidenum">
              <a:rPr lang="nl-NL"/>
              <a:pPr>
                <a:defRPr/>
              </a:pPr>
              <a:t>‹#›</a:t>
            </a:fld>
            <a:r>
              <a:rPr lang="nl-NL"/>
              <a:t>/10</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6" descr="angel_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14C8C80-B864-45EF-B230-1E93C03E56E3}" type="slidenum">
              <a:rPr lang="nl-NL"/>
              <a:pPr>
                <a:defRPr/>
              </a:pPr>
              <a:t>‹#›</a:t>
            </a:fld>
            <a:r>
              <a:rPr lang="nl-NL"/>
              <a:t>/10</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CC5C0D7-3355-43AC-A716-975ECCCDCFC9}" type="slidenum">
              <a:rPr lang="nl-NL"/>
              <a:pPr>
                <a:defRPr/>
              </a:pPr>
              <a:t>‹#›</a:t>
            </a:fld>
            <a:r>
              <a:rPr lang="nl-NL"/>
              <a:t>/10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BA57670-AB1A-4D0E-97C4-659D27F7FFBD}" type="slidenum">
              <a:rPr lang="nl-NL"/>
              <a:pPr>
                <a:defRPr/>
              </a:pPr>
              <a:t>‹#›</a:t>
            </a:fld>
            <a:r>
              <a:rPr lang="nl-NL"/>
              <a:t>/10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62AEB7D-CFF4-4879-A08B-7B7E8169FFAE}" type="slidenum">
              <a:rPr lang="nl-NL"/>
              <a:pPr>
                <a:defRPr/>
              </a:pPr>
              <a:t>‹#›</a:t>
            </a:fld>
            <a:r>
              <a:rPr lang="nl-NL"/>
              <a:t>/10</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154701AE-2D85-4BF6-8735-851E01EC323C}" type="slidenum">
              <a:rPr lang="nl-NL"/>
              <a:pPr>
                <a:defRPr/>
              </a:pPr>
              <a:t>‹#›</a:t>
            </a:fld>
            <a:r>
              <a:rPr lang="nl-NL"/>
              <a:t>/10</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F3A6219-7A2A-4C1D-8E69-464DF6A33470}" type="slidenum">
              <a:rPr lang="nl-NL"/>
              <a:pPr>
                <a:defRPr/>
              </a:pPr>
              <a:t>‹#›</a:t>
            </a:fld>
            <a:r>
              <a:rPr lang="nl-NL"/>
              <a:t>/10</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2E7785E-A3BF-4786-9B64-354C6A914251}" type="slidenum">
              <a:rPr lang="nl-NL"/>
              <a:pPr>
                <a:defRPr/>
              </a:pPr>
              <a:t>‹#›</a:t>
            </a:fld>
            <a:r>
              <a:rPr lang="nl-NL"/>
              <a:t>/10</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39D41E1-40FB-426F-90B0-E04946928846}" type="slidenum">
              <a:rPr lang="nl-NL"/>
              <a:pPr>
                <a:defRPr/>
              </a:pPr>
              <a:t>‹#›</a:t>
            </a:fld>
            <a:r>
              <a:rPr lang="nl-NL"/>
              <a:t>/10</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10"/>
          <p:cNvPicPr>
            <a:picLocks noChangeAspect="1" noChangeArrowheads="1"/>
          </p:cNvPicPr>
          <p:nvPr userDrawn="1"/>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title"/>
          </p:nvPr>
        </p:nvSpPr>
        <p:spPr bwMode="auto">
          <a:xfrm>
            <a:off x="0" y="-76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Click to edit Master title style</a:t>
            </a:r>
          </a:p>
        </p:txBody>
      </p:sp>
      <p:sp>
        <p:nvSpPr>
          <p:cNvPr id="1030" name="Rectangle 6"/>
          <p:cNvSpPr>
            <a:spLocks noGrp="1" noChangeArrowheads="1"/>
          </p:cNvSpPr>
          <p:nvPr>
            <p:ph type="sldNum" sz="quarter" idx="4"/>
          </p:nvPr>
        </p:nvSpPr>
        <p:spPr bwMode="auto">
          <a:xfrm>
            <a:off x="-152400" y="6457950"/>
            <a:ext cx="838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defRPr>
            </a:lvl1pPr>
          </a:lstStyle>
          <a:p>
            <a:pPr>
              <a:defRPr/>
            </a:pPr>
            <a:fld id="{585BB61A-D1D4-42B5-B53F-F3D53951EDB3}" type="slidenum">
              <a:rPr lang="nl-NL"/>
              <a:pPr>
                <a:defRPr/>
              </a:pPr>
              <a:t>‹#›</a:t>
            </a:fld>
            <a:r>
              <a:rPr lang="nl-NL"/>
              <a:t>/10</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5400">
          <a:solidFill>
            <a:schemeClr val="bg1"/>
          </a:solidFill>
          <a:latin typeface="+mj-lt"/>
          <a:ea typeface="+mj-ea"/>
          <a:cs typeface="+mj-cs"/>
        </a:defRPr>
      </a:lvl1pPr>
      <a:lvl2pPr algn="l" rtl="0" eaLnBrk="0" fontAlgn="base" hangingPunct="0">
        <a:spcBef>
          <a:spcPct val="0"/>
        </a:spcBef>
        <a:spcAft>
          <a:spcPct val="0"/>
        </a:spcAft>
        <a:defRPr sz="5400">
          <a:solidFill>
            <a:schemeClr val="bg1"/>
          </a:solidFill>
          <a:latin typeface="CG Times" pitchFamily="18" charset="0"/>
        </a:defRPr>
      </a:lvl2pPr>
      <a:lvl3pPr algn="l" rtl="0" eaLnBrk="0" fontAlgn="base" hangingPunct="0">
        <a:spcBef>
          <a:spcPct val="0"/>
        </a:spcBef>
        <a:spcAft>
          <a:spcPct val="0"/>
        </a:spcAft>
        <a:defRPr sz="5400">
          <a:solidFill>
            <a:schemeClr val="bg1"/>
          </a:solidFill>
          <a:latin typeface="CG Times" pitchFamily="18" charset="0"/>
        </a:defRPr>
      </a:lvl3pPr>
      <a:lvl4pPr algn="l" rtl="0" eaLnBrk="0" fontAlgn="base" hangingPunct="0">
        <a:spcBef>
          <a:spcPct val="0"/>
        </a:spcBef>
        <a:spcAft>
          <a:spcPct val="0"/>
        </a:spcAft>
        <a:defRPr sz="5400">
          <a:solidFill>
            <a:schemeClr val="bg1"/>
          </a:solidFill>
          <a:latin typeface="CG Times" pitchFamily="18" charset="0"/>
        </a:defRPr>
      </a:lvl4pPr>
      <a:lvl5pPr algn="l" rtl="0" eaLnBrk="0" fontAlgn="base" hangingPunct="0">
        <a:spcBef>
          <a:spcPct val="0"/>
        </a:spcBef>
        <a:spcAft>
          <a:spcPct val="0"/>
        </a:spcAft>
        <a:defRPr sz="5400">
          <a:solidFill>
            <a:schemeClr val="bg1"/>
          </a:solidFill>
          <a:latin typeface="CG Times" pitchFamily="18" charset="0"/>
        </a:defRPr>
      </a:lvl5pPr>
      <a:lvl6pPr marL="457200" algn="l" rtl="0" fontAlgn="base">
        <a:spcBef>
          <a:spcPct val="0"/>
        </a:spcBef>
        <a:spcAft>
          <a:spcPct val="0"/>
        </a:spcAft>
        <a:defRPr sz="5400">
          <a:solidFill>
            <a:schemeClr val="bg1"/>
          </a:solidFill>
          <a:latin typeface="CG Times" pitchFamily="18" charset="0"/>
        </a:defRPr>
      </a:lvl6pPr>
      <a:lvl7pPr marL="914400" algn="l" rtl="0" fontAlgn="base">
        <a:spcBef>
          <a:spcPct val="0"/>
        </a:spcBef>
        <a:spcAft>
          <a:spcPct val="0"/>
        </a:spcAft>
        <a:defRPr sz="5400">
          <a:solidFill>
            <a:schemeClr val="bg1"/>
          </a:solidFill>
          <a:latin typeface="CG Times" pitchFamily="18" charset="0"/>
        </a:defRPr>
      </a:lvl7pPr>
      <a:lvl8pPr marL="1371600" algn="l" rtl="0" fontAlgn="base">
        <a:spcBef>
          <a:spcPct val="0"/>
        </a:spcBef>
        <a:spcAft>
          <a:spcPct val="0"/>
        </a:spcAft>
        <a:defRPr sz="5400">
          <a:solidFill>
            <a:schemeClr val="bg1"/>
          </a:solidFill>
          <a:latin typeface="CG Times" pitchFamily="18" charset="0"/>
        </a:defRPr>
      </a:lvl8pPr>
      <a:lvl9pPr marL="1828800" algn="l" rtl="0" fontAlgn="base">
        <a:spcBef>
          <a:spcPct val="0"/>
        </a:spcBef>
        <a:spcAft>
          <a:spcPct val="0"/>
        </a:spcAft>
        <a:defRPr sz="5400">
          <a:solidFill>
            <a:schemeClr val="bg1"/>
          </a:solidFill>
          <a:latin typeface="CG Times"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file:///\\Beuk\bfys\i93\Presentations\Merk\2009\Angels_Demons_10_10_2009\4Marcel.av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57800" y="3124200"/>
            <a:ext cx="3581400" cy="1200329"/>
          </a:xfrm>
          <a:prstGeom prst="rect">
            <a:avLst/>
          </a:prstGeom>
          <a:noFill/>
        </p:spPr>
        <p:txBody>
          <a:bodyPr wrap="square" rtlCol="0">
            <a:spAutoFit/>
          </a:bodyPr>
          <a:lstStyle/>
          <a:p>
            <a:pPr algn="ctr"/>
            <a:r>
              <a:rPr lang="en-US" sz="1800" dirty="0" smtClean="0">
                <a:solidFill>
                  <a:schemeClr val="bg1"/>
                </a:solidFill>
              </a:rPr>
              <a:t>Marcel </a:t>
            </a:r>
            <a:r>
              <a:rPr lang="en-US" sz="1800" dirty="0" err="1" smtClean="0">
                <a:solidFill>
                  <a:schemeClr val="bg1"/>
                </a:solidFill>
              </a:rPr>
              <a:t>Merk</a:t>
            </a:r>
            <a:r>
              <a:rPr lang="en-US" sz="1800" dirty="0" smtClean="0">
                <a:solidFill>
                  <a:schemeClr val="bg1"/>
                </a:solidFill>
              </a:rPr>
              <a:t> – </a:t>
            </a:r>
            <a:r>
              <a:rPr lang="en-US" sz="1800" dirty="0" err="1" smtClean="0">
                <a:solidFill>
                  <a:schemeClr val="bg1"/>
                </a:solidFill>
              </a:rPr>
              <a:t>Nikhef</a:t>
            </a:r>
            <a:r>
              <a:rPr lang="en-US" sz="1800" dirty="0" smtClean="0">
                <a:solidFill>
                  <a:schemeClr val="bg1"/>
                </a:solidFill>
              </a:rPr>
              <a:t>/VU</a:t>
            </a:r>
          </a:p>
          <a:p>
            <a:pPr algn="ctr"/>
            <a:r>
              <a:rPr lang="en-US" sz="1800" dirty="0" smtClean="0">
                <a:solidFill>
                  <a:schemeClr val="bg1"/>
                </a:solidFill>
              </a:rPr>
              <a:t>10 </a:t>
            </a:r>
            <a:r>
              <a:rPr lang="en-US" dirty="0" err="1" smtClean="0">
                <a:solidFill>
                  <a:schemeClr val="bg1"/>
                </a:solidFill>
              </a:rPr>
              <a:t>Oktober</a:t>
            </a:r>
            <a:r>
              <a:rPr lang="en-US" sz="1800" dirty="0" smtClean="0">
                <a:solidFill>
                  <a:schemeClr val="bg1"/>
                </a:solidFill>
              </a:rPr>
              <a:t> 2009</a:t>
            </a:r>
          </a:p>
          <a:p>
            <a:pPr algn="ctr"/>
            <a:r>
              <a:rPr lang="en-US" dirty="0" err="1" smtClean="0">
                <a:solidFill>
                  <a:schemeClr val="bg1"/>
                </a:solidFill>
              </a:rPr>
              <a:t>Nikhef</a:t>
            </a:r>
            <a:r>
              <a:rPr lang="en-US" dirty="0" smtClean="0">
                <a:solidFill>
                  <a:schemeClr val="bg1"/>
                </a:solidFill>
              </a:rPr>
              <a:t> Open Dag</a:t>
            </a:r>
            <a:r>
              <a:rPr lang="en-US" sz="1800" dirty="0" smtClean="0">
                <a:solidFill>
                  <a:schemeClr val="bg1"/>
                </a:solidFill>
              </a:rPr>
              <a:t>, Amsterdam</a:t>
            </a:r>
            <a:endParaRPr lang="en-US" sz="1800" dirty="0">
              <a:solidFill>
                <a:schemeClr val="bg1"/>
              </a:solidFill>
            </a:endParaRPr>
          </a:p>
        </p:txBody>
      </p:sp>
      <p:sp>
        <p:nvSpPr>
          <p:cNvPr id="4" name="TextBox 3"/>
          <p:cNvSpPr txBox="1"/>
          <p:nvPr/>
        </p:nvSpPr>
        <p:spPr>
          <a:xfrm>
            <a:off x="5029200" y="742874"/>
            <a:ext cx="3581400" cy="400110"/>
          </a:xfrm>
          <a:prstGeom prst="rect">
            <a:avLst/>
          </a:prstGeom>
          <a:noFill/>
        </p:spPr>
        <p:txBody>
          <a:bodyPr wrap="square" rtlCol="0">
            <a:spAutoFit/>
          </a:bodyPr>
          <a:lstStyle/>
          <a:p>
            <a:pPr algn="ctr"/>
            <a:r>
              <a:rPr lang="en-US" sz="2000" dirty="0" smtClean="0">
                <a:solidFill>
                  <a:schemeClr val="bg1"/>
                </a:solidFill>
              </a:rPr>
              <a:t>(</a:t>
            </a:r>
            <a:r>
              <a:rPr lang="en-US" sz="2000" dirty="0" err="1" smtClean="0">
                <a:solidFill>
                  <a:schemeClr val="bg1"/>
                </a:solidFill>
              </a:rPr>
              <a:t>Fysica</a:t>
            </a:r>
            <a:r>
              <a:rPr lang="en-US" sz="2000" dirty="0" smtClean="0">
                <a:solidFill>
                  <a:schemeClr val="bg1"/>
                </a:solidFill>
              </a:rPr>
              <a:t>) </a:t>
            </a:r>
            <a:r>
              <a:rPr lang="en-US" sz="2000" dirty="0" err="1" smtClean="0">
                <a:solidFill>
                  <a:schemeClr val="bg1"/>
                </a:solidFill>
              </a:rPr>
              <a:t>Feiten</a:t>
            </a:r>
            <a:r>
              <a:rPr lang="en-US" sz="2000" dirty="0" smtClean="0">
                <a:solidFill>
                  <a:schemeClr val="bg1"/>
                </a:solidFill>
              </a:rPr>
              <a:t> en </a:t>
            </a:r>
            <a:r>
              <a:rPr lang="en-US" sz="2000" dirty="0" err="1" smtClean="0">
                <a:solidFill>
                  <a:schemeClr val="bg1"/>
                </a:solidFill>
              </a:rPr>
              <a:t>Fictie</a:t>
            </a:r>
            <a:r>
              <a:rPr lang="en-US" sz="2000" dirty="0" smtClean="0">
                <a:solidFill>
                  <a:schemeClr val="bg1"/>
                </a:solidFill>
              </a:rPr>
              <a:t> in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2396810" cy="400110"/>
          </a:xfrm>
          <a:prstGeom prst="rect">
            <a:avLst/>
          </a:prstGeom>
          <a:noFill/>
          <a:ln>
            <a:solidFill>
              <a:schemeClr val="accent1"/>
            </a:solidFill>
          </a:ln>
        </p:spPr>
        <p:txBody>
          <a:bodyPr wrap="none" rtlCol="0">
            <a:spAutoFit/>
          </a:bodyPr>
          <a:lstStyle/>
          <a:p>
            <a:r>
              <a:rPr lang="en-US" sz="2000" u="sng" dirty="0" smtClean="0">
                <a:solidFill>
                  <a:schemeClr val="accent2">
                    <a:lumMod val="20000"/>
                    <a:lumOff val="80000"/>
                  </a:schemeClr>
                </a:solidFill>
                <a:latin typeface="+mj-lt"/>
              </a:rPr>
              <a:t>CERN</a:t>
            </a:r>
            <a:r>
              <a:rPr lang="en-US" sz="2000" dirty="0" smtClean="0">
                <a:solidFill>
                  <a:schemeClr val="accent2">
                    <a:lumMod val="20000"/>
                    <a:lumOff val="80000"/>
                  </a:schemeClr>
                </a:solidFill>
                <a:latin typeface="+mj-lt"/>
              </a:rPr>
              <a:t>: Penning </a:t>
            </a:r>
            <a:r>
              <a:rPr lang="en-US" sz="2000" dirty="0" err="1" smtClean="0">
                <a:solidFill>
                  <a:schemeClr val="accent2">
                    <a:lumMod val="20000"/>
                    <a:lumOff val="80000"/>
                  </a:schemeClr>
                </a:solidFill>
                <a:latin typeface="+mj-lt"/>
              </a:rPr>
              <a:t>val</a:t>
            </a:r>
            <a:endParaRPr lang="en-US" sz="2000" dirty="0">
              <a:solidFill>
                <a:schemeClr val="accent2">
                  <a:lumMod val="20000"/>
                  <a:lumOff val="80000"/>
                </a:schemeClr>
              </a:solidFill>
              <a:latin typeface="+mj-lt"/>
            </a:endParaRPr>
          </a:p>
        </p:txBody>
      </p:sp>
      <p:sp>
        <p:nvSpPr>
          <p:cNvPr id="11" name="TextBox 10"/>
          <p:cNvSpPr txBox="1"/>
          <p:nvPr/>
        </p:nvSpPr>
        <p:spPr>
          <a:xfrm>
            <a:off x="6877745" y="6000768"/>
            <a:ext cx="2266255" cy="707886"/>
          </a:xfrm>
          <a:prstGeom prst="rect">
            <a:avLst/>
          </a:prstGeom>
          <a:noFill/>
          <a:ln>
            <a:solidFill>
              <a:schemeClr val="accent1"/>
            </a:solidFill>
          </a:ln>
        </p:spPr>
        <p:txBody>
          <a:bodyPr wrap="square" rtlCol="0">
            <a:spAutoFit/>
          </a:bodyPr>
          <a:lstStyle/>
          <a:p>
            <a:r>
              <a:rPr lang="en-US" sz="2000" u="sng" dirty="0" smtClean="0">
                <a:solidFill>
                  <a:schemeClr val="accent2">
                    <a:lumMod val="20000"/>
                    <a:lumOff val="80000"/>
                  </a:schemeClr>
                </a:solidFill>
                <a:latin typeface="+mj-lt"/>
              </a:rPr>
              <a:t>Brown</a:t>
            </a:r>
            <a:r>
              <a:rPr lang="en-US" sz="2000" dirty="0" smtClean="0">
                <a:solidFill>
                  <a:schemeClr val="accent2">
                    <a:lumMod val="20000"/>
                    <a:lumOff val="80000"/>
                  </a:schemeClr>
                </a:solidFill>
                <a:latin typeface="+mj-lt"/>
              </a:rPr>
              <a:t>: Cylinder met </a:t>
            </a:r>
            <a:r>
              <a:rPr lang="en-US" sz="2000" dirty="0" err="1" smtClean="0">
                <a:solidFill>
                  <a:schemeClr val="accent2">
                    <a:lumMod val="20000"/>
                    <a:lumOff val="80000"/>
                  </a:schemeClr>
                </a:solidFill>
                <a:latin typeface="+mj-lt"/>
              </a:rPr>
              <a:t>antimaterie</a:t>
            </a:r>
            <a:endParaRPr lang="en-US" sz="2000" dirty="0">
              <a:solidFill>
                <a:schemeClr val="accent2">
                  <a:lumMod val="20000"/>
                  <a:lumOff val="80000"/>
                </a:schemeClr>
              </a:solidFill>
              <a:latin typeface="+mj-lt"/>
            </a:endParaRPr>
          </a:p>
        </p:txBody>
      </p:sp>
      <p:sp>
        <p:nvSpPr>
          <p:cNvPr id="12" name="Text Box 4"/>
          <p:cNvSpPr txBox="1">
            <a:spLocks noChangeArrowheads="1"/>
          </p:cNvSpPr>
          <p:nvPr/>
        </p:nvSpPr>
        <p:spPr bwMode="auto">
          <a:xfrm>
            <a:off x="2000232" y="3214686"/>
            <a:ext cx="4429156" cy="707886"/>
          </a:xfrm>
          <a:prstGeom prst="rect">
            <a:avLst/>
          </a:prstGeom>
          <a:noFill/>
          <a:ln w="9525">
            <a:noFill/>
            <a:miter lim="800000"/>
            <a:headEnd/>
            <a:tailEnd/>
          </a:ln>
        </p:spPr>
        <p:txBody>
          <a:bodyPr wrap="square">
            <a:spAutoFit/>
          </a:bodyPr>
          <a:lstStyle/>
          <a:p>
            <a:r>
              <a:rPr lang="en-US" sz="2000" dirty="0">
                <a:solidFill>
                  <a:schemeClr val="bg1"/>
                </a:solidFill>
                <a:latin typeface="CG Times" pitchFamily="18" charset="0"/>
              </a:rPr>
              <a:t>CERN </a:t>
            </a:r>
            <a:r>
              <a:rPr lang="en-US" sz="2000" dirty="0" err="1">
                <a:solidFill>
                  <a:schemeClr val="bg1"/>
                </a:solidFill>
                <a:latin typeface="CG Times" pitchFamily="18" charset="0"/>
              </a:rPr>
              <a:t>kan</a:t>
            </a:r>
            <a:r>
              <a:rPr lang="en-US" sz="2000" dirty="0">
                <a:solidFill>
                  <a:schemeClr val="bg1"/>
                </a:solidFill>
                <a:latin typeface="CG Times" pitchFamily="18" charset="0"/>
              </a:rPr>
              <a:t> 10 </a:t>
            </a:r>
            <a:r>
              <a:rPr lang="en-US" sz="2000" dirty="0" err="1">
                <a:solidFill>
                  <a:schemeClr val="bg1"/>
                </a:solidFill>
                <a:latin typeface="CG Times" pitchFamily="18" charset="0"/>
              </a:rPr>
              <a:t>miljoen</a:t>
            </a:r>
            <a:r>
              <a:rPr lang="en-US" sz="2000" dirty="0">
                <a:solidFill>
                  <a:schemeClr val="bg1"/>
                </a:solidFill>
                <a:latin typeface="CG Times" pitchFamily="18" charset="0"/>
              </a:rPr>
              <a:t> </a:t>
            </a:r>
            <a:r>
              <a:rPr lang="en-US" sz="2000" dirty="0" err="1">
                <a:solidFill>
                  <a:schemeClr val="bg1"/>
                </a:solidFill>
                <a:latin typeface="CG Times" pitchFamily="18" charset="0"/>
              </a:rPr>
              <a:t>antiprotonen</a:t>
            </a:r>
            <a:r>
              <a:rPr lang="en-US" sz="2000" dirty="0">
                <a:solidFill>
                  <a:schemeClr val="bg1"/>
                </a:solidFill>
                <a:latin typeface="CG Times" pitchFamily="18" charset="0"/>
              </a:rPr>
              <a:t>/</a:t>
            </a:r>
            <a:r>
              <a:rPr lang="en-US" sz="2000" dirty="0" err="1">
                <a:solidFill>
                  <a:schemeClr val="bg1"/>
                </a:solidFill>
                <a:latin typeface="CG Times" pitchFamily="18" charset="0"/>
              </a:rPr>
              <a:t>seconde</a:t>
            </a:r>
            <a:r>
              <a:rPr lang="en-US" sz="2000" dirty="0">
                <a:solidFill>
                  <a:schemeClr val="bg1"/>
                </a:solidFill>
                <a:latin typeface="CG Times" pitchFamily="18" charset="0"/>
              </a:rPr>
              <a:t> </a:t>
            </a:r>
            <a:r>
              <a:rPr lang="en-US" sz="2000" dirty="0" err="1">
                <a:solidFill>
                  <a:schemeClr val="bg1"/>
                </a:solidFill>
                <a:latin typeface="CG Times" pitchFamily="18" charset="0"/>
              </a:rPr>
              <a:t>maken</a:t>
            </a:r>
            <a:r>
              <a:rPr lang="en-US" sz="2000" dirty="0">
                <a:solidFill>
                  <a:schemeClr val="bg1"/>
                </a:solidFill>
                <a:latin typeface="CG Times" pitchFamily="18" charset="0"/>
              </a:rPr>
              <a:t>! </a:t>
            </a:r>
            <a:endParaRPr lang="en-US" sz="2000" dirty="0">
              <a:solidFill>
                <a:schemeClr val="bg1"/>
              </a:solidFill>
              <a:latin typeface="CG Times" pitchFamily="18" charset="0"/>
              <a:sym typeface="Symbol" pitchFamily="18" charset="2"/>
            </a:endParaRPr>
          </a:p>
        </p:txBody>
      </p:sp>
      <p:sp>
        <p:nvSpPr>
          <p:cNvPr id="14" name="Text Box 15"/>
          <p:cNvSpPr txBox="1">
            <a:spLocks noChangeArrowheads="1"/>
          </p:cNvSpPr>
          <p:nvPr/>
        </p:nvSpPr>
        <p:spPr bwMode="auto">
          <a:xfrm>
            <a:off x="2000232" y="4078436"/>
            <a:ext cx="4357718" cy="707886"/>
          </a:xfrm>
          <a:prstGeom prst="rect">
            <a:avLst/>
          </a:prstGeom>
          <a:noFill/>
          <a:ln w="9525">
            <a:noFill/>
            <a:miter lim="800000"/>
            <a:headEnd/>
            <a:tailEnd/>
          </a:ln>
        </p:spPr>
        <p:txBody>
          <a:bodyPr wrap="square">
            <a:spAutoFit/>
          </a:bodyPr>
          <a:lstStyle/>
          <a:p>
            <a:r>
              <a:rPr lang="en-US" sz="2000" dirty="0">
                <a:solidFill>
                  <a:schemeClr val="bg1"/>
                </a:solidFill>
                <a:latin typeface="CG Times" pitchFamily="18" charset="0"/>
              </a:rPr>
              <a:t>1 gram </a:t>
            </a:r>
            <a:r>
              <a:rPr lang="en-US" sz="2000" dirty="0" err="1" smtClean="0">
                <a:solidFill>
                  <a:schemeClr val="bg1"/>
                </a:solidFill>
                <a:latin typeface="CG Times" pitchFamily="18" charset="0"/>
              </a:rPr>
              <a:t>protonen</a:t>
            </a:r>
            <a:r>
              <a:rPr lang="en-US" sz="2000" dirty="0" smtClean="0">
                <a:solidFill>
                  <a:schemeClr val="bg1"/>
                </a:solidFill>
                <a:latin typeface="CG Times" pitchFamily="18" charset="0"/>
              </a:rPr>
              <a:t> </a:t>
            </a:r>
            <a:r>
              <a:rPr lang="en-US" sz="2000" dirty="0" smtClean="0">
                <a:solidFill>
                  <a:schemeClr val="bg1"/>
                </a:solidFill>
                <a:latin typeface="CG Times" pitchFamily="18" charset="0"/>
                <a:sym typeface="Symbol" pitchFamily="18" charset="2"/>
              </a:rPr>
              <a:t> </a:t>
            </a:r>
            <a:r>
              <a:rPr lang="en-US" sz="2000" dirty="0">
                <a:solidFill>
                  <a:schemeClr val="bg1"/>
                </a:solidFill>
                <a:latin typeface="CG Times" pitchFamily="18" charset="0"/>
                <a:sym typeface="Symbol" pitchFamily="18" charset="2"/>
              </a:rPr>
              <a:t>602,214,150,000,000,000,000,000 </a:t>
            </a:r>
          </a:p>
        </p:txBody>
      </p:sp>
      <p:sp>
        <p:nvSpPr>
          <p:cNvPr id="15" name="Text Box 16"/>
          <p:cNvSpPr txBox="1">
            <a:spLocks noChangeArrowheads="1"/>
          </p:cNvSpPr>
          <p:nvPr/>
        </p:nvSpPr>
        <p:spPr bwMode="auto">
          <a:xfrm>
            <a:off x="2000232" y="4917056"/>
            <a:ext cx="4357718" cy="707886"/>
          </a:xfrm>
          <a:prstGeom prst="rect">
            <a:avLst/>
          </a:prstGeom>
          <a:noFill/>
          <a:ln w="9525">
            <a:noFill/>
            <a:miter lim="800000"/>
            <a:headEnd/>
            <a:tailEnd/>
          </a:ln>
        </p:spPr>
        <p:txBody>
          <a:bodyPr wrap="square">
            <a:spAutoFit/>
          </a:bodyPr>
          <a:lstStyle/>
          <a:p>
            <a:r>
              <a:rPr lang="en-US" sz="2000" dirty="0" smtClean="0">
                <a:solidFill>
                  <a:schemeClr val="bg1"/>
                </a:solidFill>
                <a:latin typeface="CG Times" pitchFamily="18" charset="0"/>
              </a:rPr>
              <a:t>Hoe </a:t>
            </a:r>
            <a:r>
              <a:rPr lang="en-US" sz="2000" dirty="0" err="1">
                <a:solidFill>
                  <a:schemeClr val="bg1"/>
                </a:solidFill>
                <a:latin typeface="CG Times" pitchFamily="18" charset="0"/>
              </a:rPr>
              <a:t>lang</a:t>
            </a:r>
            <a:r>
              <a:rPr lang="en-US" sz="2000" dirty="0">
                <a:solidFill>
                  <a:schemeClr val="bg1"/>
                </a:solidFill>
                <a:latin typeface="CG Times" pitchFamily="18" charset="0"/>
              </a:rPr>
              <a:t> </a:t>
            </a:r>
            <a:r>
              <a:rPr lang="en-US" sz="2000" dirty="0" err="1" smtClean="0">
                <a:solidFill>
                  <a:schemeClr val="bg1"/>
                </a:solidFill>
                <a:latin typeface="CG Times" pitchFamily="18" charset="0"/>
              </a:rPr>
              <a:t>duurt</a:t>
            </a:r>
            <a:r>
              <a:rPr lang="en-US" sz="2000" dirty="0" smtClean="0">
                <a:solidFill>
                  <a:schemeClr val="bg1"/>
                </a:solidFill>
                <a:latin typeface="CG Times" pitchFamily="18" charset="0"/>
              </a:rPr>
              <a:t> het </a:t>
            </a:r>
            <a:r>
              <a:rPr lang="en-US" sz="2000" dirty="0" err="1" smtClean="0">
                <a:solidFill>
                  <a:schemeClr val="bg1"/>
                </a:solidFill>
                <a:latin typeface="CG Times" pitchFamily="18" charset="0"/>
              </a:rPr>
              <a:t>voor</a:t>
            </a:r>
            <a:r>
              <a:rPr lang="en-US" sz="2000" dirty="0" smtClean="0">
                <a:solidFill>
                  <a:schemeClr val="bg1"/>
                </a:solidFill>
                <a:latin typeface="CG Times" pitchFamily="18" charset="0"/>
              </a:rPr>
              <a:t> </a:t>
            </a:r>
          </a:p>
          <a:p>
            <a:r>
              <a:rPr lang="en-US" sz="2000" dirty="0" smtClean="0">
                <a:solidFill>
                  <a:schemeClr val="bg1"/>
                </a:solidFill>
                <a:latin typeface="CG Times" pitchFamily="18" charset="0"/>
              </a:rPr>
              <a:t>¼ </a:t>
            </a:r>
            <a:r>
              <a:rPr lang="en-US" sz="2000" dirty="0">
                <a:solidFill>
                  <a:schemeClr val="bg1"/>
                </a:solidFill>
                <a:latin typeface="CG Times" pitchFamily="18" charset="0"/>
              </a:rPr>
              <a:t>gram </a:t>
            </a:r>
            <a:r>
              <a:rPr lang="en-US" sz="2000" dirty="0" err="1">
                <a:solidFill>
                  <a:schemeClr val="bg1"/>
                </a:solidFill>
                <a:latin typeface="CG Times" pitchFamily="18" charset="0"/>
              </a:rPr>
              <a:t>antiprotonen</a:t>
            </a:r>
            <a:r>
              <a:rPr lang="en-US" sz="2000" dirty="0">
                <a:solidFill>
                  <a:schemeClr val="bg1"/>
                </a:solidFill>
                <a:latin typeface="CG Times" pitchFamily="18" charset="0"/>
              </a:rPr>
              <a:t>?</a:t>
            </a:r>
            <a:endParaRPr lang="en-US" sz="2000" dirty="0">
              <a:solidFill>
                <a:schemeClr val="bg1"/>
              </a:solidFill>
              <a:latin typeface="CG Times" pitchFamily="18" charset="0"/>
              <a:sym typeface="Symbol" pitchFamily="18" charset="2"/>
            </a:endParaRPr>
          </a:p>
        </p:txBody>
      </p:sp>
      <p:sp>
        <p:nvSpPr>
          <p:cNvPr id="16" name="Text Box 18"/>
          <p:cNvSpPr txBox="1">
            <a:spLocks noChangeArrowheads="1"/>
          </p:cNvSpPr>
          <p:nvPr/>
        </p:nvSpPr>
        <p:spPr bwMode="auto">
          <a:xfrm>
            <a:off x="2473486" y="5691862"/>
            <a:ext cx="2741456" cy="523220"/>
          </a:xfrm>
          <a:prstGeom prst="rect">
            <a:avLst/>
          </a:prstGeom>
          <a:noFill/>
          <a:ln w="9525">
            <a:noFill/>
            <a:miter lim="800000"/>
            <a:headEnd/>
            <a:tailEnd/>
          </a:ln>
        </p:spPr>
        <p:txBody>
          <a:bodyPr wrap="none">
            <a:spAutoFit/>
          </a:bodyPr>
          <a:lstStyle/>
          <a:p>
            <a:r>
              <a:rPr lang="en-US" sz="2800" dirty="0" smtClean="0">
                <a:solidFill>
                  <a:schemeClr val="bg1"/>
                </a:solidFill>
                <a:latin typeface="CG Times" pitchFamily="18" charset="0"/>
                <a:sym typeface="Symbol" pitchFamily="18" charset="2"/>
              </a:rPr>
              <a:t> </a:t>
            </a:r>
            <a:r>
              <a:rPr lang="en-US" sz="2800" dirty="0">
                <a:solidFill>
                  <a:schemeClr val="bg1"/>
                </a:solidFill>
                <a:latin typeface="CG Times" pitchFamily="18" charset="0"/>
                <a:sym typeface="Symbol" pitchFamily="18" charset="2"/>
              </a:rPr>
              <a:t>½ </a:t>
            </a:r>
            <a:r>
              <a:rPr lang="en-US" sz="2800" dirty="0" err="1">
                <a:solidFill>
                  <a:schemeClr val="bg1"/>
                </a:solidFill>
                <a:latin typeface="CG Times" pitchFamily="18" charset="0"/>
                <a:sym typeface="Symbol" pitchFamily="18" charset="2"/>
              </a:rPr>
              <a:t>miljard</a:t>
            </a:r>
            <a:r>
              <a:rPr lang="en-US" sz="2800" dirty="0">
                <a:solidFill>
                  <a:schemeClr val="bg1"/>
                </a:solidFill>
                <a:latin typeface="CG Times" pitchFamily="18" charset="0"/>
                <a:sym typeface="Symbol" pitchFamily="18" charset="2"/>
              </a:rPr>
              <a:t> </a:t>
            </a:r>
            <a:r>
              <a:rPr lang="en-US" sz="2800" dirty="0" err="1">
                <a:solidFill>
                  <a:schemeClr val="bg1"/>
                </a:solidFill>
                <a:latin typeface="CG Times" pitchFamily="18" charset="0"/>
                <a:sym typeface="Symbol" pitchFamily="18" charset="2"/>
              </a:rPr>
              <a:t>jaar</a:t>
            </a:r>
            <a:r>
              <a:rPr lang="en-US" sz="2800" dirty="0">
                <a:solidFill>
                  <a:schemeClr val="bg1"/>
                </a:solidFill>
                <a:latin typeface="CG Times" pitchFamily="18" charset="0"/>
                <a:sym typeface="Symbol" pitchFamily="18" charset="2"/>
              </a:rPr>
              <a:t>!</a:t>
            </a:r>
          </a:p>
        </p:txBody>
      </p:sp>
      <p:sp>
        <p:nvSpPr>
          <p:cNvPr id="17" name="Oval 6"/>
          <p:cNvSpPr>
            <a:spLocks noChangeArrowheads="1"/>
          </p:cNvSpPr>
          <p:nvPr/>
        </p:nvSpPr>
        <p:spPr bwMode="auto">
          <a:xfrm>
            <a:off x="309530" y="16002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19" name="Oval 7"/>
          <p:cNvSpPr>
            <a:spLocks noChangeArrowheads="1"/>
          </p:cNvSpPr>
          <p:nvPr/>
        </p:nvSpPr>
        <p:spPr bwMode="auto">
          <a:xfrm>
            <a:off x="80930" y="18288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0" name="Oval 8"/>
          <p:cNvSpPr>
            <a:spLocks noChangeArrowheads="1"/>
          </p:cNvSpPr>
          <p:nvPr/>
        </p:nvSpPr>
        <p:spPr bwMode="auto">
          <a:xfrm>
            <a:off x="-71470" y="21336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1" name="Oval 9"/>
          <p:cNvSpPr>
            <a:spLocks noChangeArrowheads="1"/>
          </p:cNvSpPr>
          <p:nvPr/>
        </p:nvSpPr>
        <p:spPr bwMode="auto">
          <a:xfrm>
            <a:off x="233330" y="22860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2" name="Oval 10"/>
          <p:cNvSpPr>
            <a:spLocks noChangeArrowheads="1"/>
          </p:cNvSpPr>
          <p:nvPr/>
        </p:nvSpPr>
        <p:spPr bwMode="auto">
          <a:xfrm>
            <a:off x="4730" y="25146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3" name="Oval 11"/>
          <p:cNvSpPr>
            <a:spLocks noChangeArrowheads="1"/>
          </p:cNvSpPr>
          <p:nvPr/>
        </p:nvSpPr>
        <p:spPr bwMode="auto">
          <a:xfrm>
            <a:off x="385730" y="19812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4" name="Oval 12"/>
          <p:cNvSpPr>
            <a:spLocks noChangeArrowheads="1"/>
          </p:cNvSpPr>
          <p:nvPr/>
        </p:nvSpPr>
        <p:spPr bwMode="auto">
          <a:xfrm>
            <a:off x="385730" y="12954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5" name="Oval 13"/>
          <p:cNvSpPr>
            <a:spLocks noChangeArrowheads="1"/>
          </p:cNvSpPr>
          <p:nvPr/>
        </p:nvSpPr>
        <p:spPr bwMode="auto">
          <a:xfrm>
            <a:off x="157130" y="15240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6" name="Oval 20"/>
          <p:cNvSpPr>
            <a:spLocks noChangeArrowheads="1"/>
          </p:cNvSpPr>
          <p:nvPr/>
        </p:nvSpPr>
        <p:spPr bwMode="auto">
          <a:xfrm>
            <a:off x="309530" y="16764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7" name="Oval 21"/>
          <p:cNvSpPr>
            <a:spLocks noChangeArrowheads="1"/>
          </p:cNvSpPr>
          <p:nvPr/>
        </p:nvSpPr>
        <p:spPr bwMode="auto">
          <a:xfrm>
            <a:off x="80930" y="19050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8" name="Oval 22"/>
          <p:cNvSpPr>
            <a:spLocks noChangeArrowheads="1"/>
          </p:cNvSpPr>
          <p:nvPr/>
        </p:nvSpPr>
        <p:spPr bwMode="auto">
          <a:xfrm>
            <a:off x="-71470" y="22098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29" name="Oval 23"/>
          <p:cNvSpPr>
            <a:spLocks noChangeArrowheads="1"/>
          </p:cNvSpPr>
          <p:nvPr/>
        </p:nvSpPr>
        <p:spPr bwMode="auto">
          <a:xfrm>
            <a:off x="233330" y="23622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30" name="Oval 24"/>
          <p:cNvSpPr>
            <a:spLocks noChangeArrowheads="1"/>
          </p:cNvSpPr>
          <p:nvPr/>
        </p:nvSpPr>
        <p:spPr bwMode="auto">
          <a:xfrm>
            <a:off x="4730" y="25908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31" name="Oval 25"/>
          <p:cNvSpPr>
            <a:spLocks noChangeArrowheads="1"/>
          </p:cNvSpPr>
          <p:nvPr/>
        </p:nvSpPr>
        <p:spPr bwMode="auto">
          <a:xfrm>
            <a:off x="385730" y="20574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32" name="Oval 26"/>
          <p:cNvSpPr>
            <a:spLocks noChangeArrowheads="1"/>
          </p:cNvSpPr>
          <p:nvPr/>
        </p:nvSpPr>
        <p:spPr bwMode="auto">
          <a:xfrm>
            <a:off x="385730" y="13716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33" name="Oval 27"/>
          <p:cNvSpPr>
            <a:spLocks noChangeArrowheads="1"/>
          </p:cNvSpPr>
          <p:nvPr/>
        </p:nvSpPr>
        <p:spPr bwMode="auto">
          <a:xfrm>
            <a:off x="157130" y="1600200"/>
            <a:ext cx="152400" cy="152400"/>
          </a:xfrm>
          <a:prstGeom prst="ellipse">
            <a:avLst/>
          </a:prstGeom>
          <a:solidFill>
            <a:srgbClr val="C0C0C0"/>
          </a:solidFill>
          <a:ln w="9525">
            <a:solidFill>
              <a:srgbClr val="DDDDDD"/>
            </a:solidFill>
            <a:round/>
            <a:headEnd/>
            <a:tailEnd/>
          </a:ln>
        </p:spPr>
        <p:txBody>
          <a:bodyPr wrap="none" anchor="ctr"/>
          <a:lstStyle/>
          <a:p>
            <a:endParaRPr lang="en-US"/>
          </a:p>
        </p:txBody>
      </p:sp>
      <p:sp>
        <p:nvSpPr>
          <p:cNvPr id="34" name="AutoShape 5"/>
          <p:cNvSpPr>
            <a:spLocks noChangeArrowheads="1"/>
          </p:cNvSpPr>
          <p:nvPr/>
        </p:nvSpPr>
        <p:spPr bwMode="auto">
          <a:xfrm>
            <a:off x="3281330" y="990600"/>
            <a:ext cx="757238" cy="1981200"/>
          </a:xfrm>
          <a:prstGeom prst="cube">
            <a:avLst>
              <a:gd name="adj" fmla="val 82810"/>
            </a:avLst>
          </a:prstGeom>
          <a:solidFill>
            <a:srgbClr val="FF0000"/>
          </a:solidFill>
          <a:ln w="9525">
            <a:solidFill>
              <a:schemeClr val="tx1"/>
            </a:solidFill>
            <a:miter lim="800000"/>
            <a:headEnd/>
            <a:tailEnd/>
          </a:ln>
        </p:spPr>
        <p:txBody>
          <a:bodyPr wrap="none" anchor="ctr"/>
          <a:lstStyle/>
          <a:p>
            <a:endParaRPr lang="en-US"/>
          </a:p>
        </p:txBody>
      </p:sp>
      <p:sp>
        <p:nvSpPr>
          <p:cNvPr id="35" name="Oval 19"/>
          <p:cNvSpPr>
            <a:spLocks noChangeArrowheads="1"/>
          </p:cNvSpPr>
          <p:nvPr/>
        </p:nvSpPr>
        <p:spPr bwMode="auto">
          <a:xfrm>
            <a:off x="3738530" y="1828800"/>
            <a:ext cx="152400" cy="152400"/>
          </a:xfrm>
          <a:prstGeom prst="ellipse">
            <a:avLst/>
          </a:prstGeom>
          <a:solidFill>
            <a:srgbClr val="FFFF00"/>
          </a:solidFill>
          <a:ln w="9525">
            <a:solidFill>
              <a:srgbClr val="FFFF00"/>
            </a:solidFill>
            <a:round/>
            <a:headEnd/>
            <a:tailEnd/>
          </a:ln>
        </p:spPr>
        <p:txBody>
          <a:bodyPr wrap="none" anchor="ctr"/>
          <a:lstStyle/>
          <a:p>
            <a:endParaRPr lang="en-US"/>
          </a:p>
        </p:txBody>
      </p:sp>
      <p:pic>
        <p:nvPicPr>
          <p:cNvPr id="5" name="Picture 4" descr="Penning_trap.jpg"/>
          <p:cNvPicPr>
            <a:picLocks noChangeAspect="1"/>
          </p:cNvPicPr>
          <p:nvPr/>
        </p:nvPicPr>
        <p:blipFill>
          <a:blip r:embed="rId3" cstate="print"/>
          <a:stretch>
            <a:fillRect/>
          </a:stretch>
        </p:blipFill>
        <p:spPr>
          <a:xfrm>
            <a:off x="142844" y="571480"/>
            <a:ext cx="1531500" cy="5643577"/>
          </a:xfrm>
          <a:prstGeom prst="rect">
            <a:avLst/>
          </a:prstGeom>
        </p:spPr>
      </p:pic>
      <p:pic>
        <p:nvPicPr>
          <p:cNvPr id="10" name="Picture 9" descr="canister.jpg"/>
          <p:cNvPicPr>
            <a:picLocks noChangeAspect="1"/>
          </p:cNvPicPr>
          <p:nvPr/>
        </p:nvPicPr>
        <p:blipFill>
          <a:blip r:embed="rId4" cstate="print"/>
          <a:stretch>
            <a:fillRect/>
          </a:stretch>
        </p:blipFill>
        <p:spPr>
          <a:xfrm>
            <a:off x="6387047" y="1071546"/>
            <a:ext cx="2614109" cy="4429156"/>
          </a:xfrm>
          <a:prstGeom prst="rect">
            <a:avLst/>
          </a:prstGeom>
        </p:spPr>
      </p:pic>
      <p:sp>
        <p:nvSpPr>
          <p:cNvPr id="12290" name="Title 1"/>
          <p:cNvSpPr>
            <a:spLocks noGrp="1"/>
          </p:cNvSpPr>
          <p:nvPr>
            <p:ph type="title"/>
          </p:nvPr>
        </p:nvSpPr>
        <p:spPr>
          <a:xfrm>
            <a:off x="1714480" y="0"/>
            <a:ext cx="5429288" cy="1143000"/>
          </a:xfrm>
          <a:noFill/>
          <a:ln w="25400">
            <a:solidFill>
              <a:schemeClr val="bg1"/>
            </a:solidFill>
          </a:ln>
        </p:spPr>
        <p:txBody>
          <a:bodyPr/>
          <a:lstStyle/>
          <a:p>
            <a:pPr algn="ctr" eaLnBrk="1" hangingPunct="1"/>
            <a:r>
              <a:rPr lang="en-US" sz="3200" dirty="0" err="1" smtClean="0"/>
              <a:t>Productie</a:t>
            </a:r>
            <a:r>
              <a:rPr lang="en-US" sz="3200" dirty="0" smtClean="0"/>
              <a:t> van </a:t>
            </a:r>
            <a:r>
              <a:rPr lang="en-US" sz="3200" dirty="0" err="1" smtClean="0"/>
              <a:t>antiwaterstof</a:t>
            </a:r>
            <a:r>
              <a:rPr lang="en-US" sz="3200" dirty="0" smtClean="0"/>
              <a:t/>
            </a:r>
            <a:br>
              <a:rPr lang="en-US" sz="3200" dirty="0" smtClean="0"/>
            </a:br>
            <a:r>
              <a:rPr lang="en-US" sz="3200" dirty="0" smtClean="0"/>
              <a:t>CERN </a:t>
            </a:r>
            <a:r>
              <a:rPr lang="en-US" sz="3200" dirty="0" err="1" smtClean="0"/>
              <a:t>vs</a:t>
            </a:r>
            <a:r>
              <a:rPr lang="en-US" sz="3200" dirty="0" smtClean="0"/>
              <a:t> </a:t>
            </a:r>
            <a:r>
              <a:rPr lang="en-US" sz="3200" dirty="0" err="1" smtClean="0"/>
              <a:t>Angels&amp;Demons</a:t>
            </a:r>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0"/>
                            </p:stCondLst>
                            <p:childTnLst>
                              <p:par>
                                <p:cTn id="8" presetID="0" presetClass="path" presetSubtype="0" repeatCount="indefinite" fill="hold" grpId="0" nodeType="afterEffect">
                                  <p:stCondLst>
                                    <p:cond delay="0"/>
                                  </p:stCondLst>
                                  <p:childTnLst>
                                    <p:animMotion origin="layout" path="M -3.46945E-18 1.85014E-8 L 0.38333 1.85014E-8 " pathEditMode="relative" ptsTypes="AA">
                                      <p:cBhvr>
                                        <p:cTn id="9" dur="2000" fill="hold"/>
                                        <p:tgtEl>
                                          <p:spTgt spid="17"/>
                                        </p:tgtEl>
                                        <p:attrNameLst>
                                          <p:attrName>ppt_x</p:attrName>
                                          <p:attrName>ppt_y</p:attrName>
                                        </p:attrNameLst>
                                      </p:cBhvr>
                                    </p:animMotion>
                                  </p:childTnLst>
                                </p:cTn>
                              </p:par>
                              <p:par>
                                <p:cTn id="10" presetID="0" presetClass="path" presetSubtype="0" repeatCount="indefinite" fill="hold" grpId="0" nodeType="withEffect">
                                  <p:stCondLst>
                                    <p:cond delay="0"/>
                                  </p:stCondLst>
                                  <p:childTnLst>
                                    <p:animMotion origin="layout" path="M -3.46945E-18 1.85014E-8 L 0.38333 1.85014E-8 " pathEditMode="relative" ptsTypes="AA">
                                      <p:cBhvr>
                                        <p:cTn id="11" dur="2000" fill="hold"/>
                                        <p:tgtEl>
                                          <p:spTgt spid="19"/>
                                        </p:tgtEl>
                                        <p:attrNameLst>
                                          <p:attrName>ppt_x</p:attrName>
                                          <p:attrName>ppt_y</p:attrName>
                                        </p:attrNameLst>
                                      </p:cBhvr>
                                    </p:animMotion>
                                  </p:childTnLst>
                                </p:cTn>
                              </p:par>
                              <p:par>
                                <p:cTn id="12" presetID="0" presetClass="path" presetSubtype="0" repeatCount="indefinite" fill="hold" grpId="0" nodeType="withEffect">
                                  <p:stCondLst>
                                    <p:cond delay="700"/>
                                  </p:stCondLst>
                                  <p:childTnLst>
                                    <p:animMotion origin="layout" path="M -3.46945E-18 1.85014E-8 L 0.38333 1.85014E-8 " pathEditMode="relative" ptsTypes="AA">
                                      <p:cBhvr>
                                        <p:cTn id="13" dur="2000" fill="hold"/>
                                        <p:tgtEl>
                                          <p:spTgt spid="20"/>
                                        </p:tgtEl>
                                        <p:attrNameLst>
                                          <p:attrName>ppt_x</p:attrName>
                                          <p:attrName>ppt_y</p:attrName>
                                        </p:attrNameLst>
                                      </p:cBhvr>
                                    </p:animMotion>
                                  </p:childTnLst>
                                </p:cTn>
                              </p:par>
                              <p:par>
                                <p:cTn id="14" presetID="0" presetClass="path" presetSubtype="0" repeatCount="indefinite" fill="hold" grpId="0" nodeType="withEffect">
                                  <p:stCondLst>
                                    <p:cond delay="1400"/>
                                  </p:stCondLst>
                                  <p:childTnLst>
                                    <p:animMotion origin="layout" path="M -3.46945E-18 1.85014E-8 L 0.38333 1.85014E-8 " pathEditMode="relative" ptsTypes="AA">
                                      <p:cBhvr>
                                        <p:cTn id="15" dur="2000" fill="hold"/>
                                        <p:tgtEl>
                                          <p:spTgt spid="21"/>
                                        </p:tgtEl>
                                        <p:attrNameLst>
                                          <p:attrName>ppt_x</p:attrName>
                                          <p:attrName>ppt_y</p:attrName>
                                        </p:attrNameLst>
                                      </p:cBhvr>
                                    </p:animMotion>
                                  </p:childTnLst>
                                </p:cTn>
                              </p:par>
                              <p:par>
                                <p:cTn id="16" presetID="0" presetClass="path" presetSubtype="0" repeatCount="indefinite" fill="hold" grpId="0" nodeType="withEffect">
                                  <p:stCondLst>
                                    <p:cond delay="0"/>
                                  </p:stCondLst>
                                  <p:childTnLst>
                                    <p:animMotion origin="layout" path="M -3.46945E-18 1.85014E-8 L 0.38333 1.85014E-8 " pathEditMode="relative" ptsTypes="AA">
                                      <p:cBhvr>
                                        <p:cTn id="17" dur="2000" fill="hold"/>
                                        <p:tgtEl>
                                          <p:spTgt spid="22"/>
                                        </p:tgtEl>
                                        <p:attrNameLst>
                                          <p:attrName>ppt_x</p:attrName>
                                          <p:attrName>ppt_y</p:attrName>
                                        </p:attrNameLst>
                                      </p:cBhvr>
                                    </p:animMotion>
                                  </p:childTnLst>
                                </p:cTn>
                              </p:par>
                              <p:par>
                                <p:cTn id="18" presetID="0" presetClass="path" presetSubtype="0" repeatCount="indefinite" fill="hold" grpId="0" nodeType="withEffect">
                                  <p:stCondLst>
                                    <p:cond delay="800"/>
                                  </p:stCondLst>
                                  <p:childTnLst>
                                    <p:animMotion origin="layout" path="M -3.46945E-18 1.85014E-8 L 0.38333 1.85014E-8 " pathEditMode="relative" ptsTypes="AA">
                                      <p:cBhvr>
                                        <p:cTn id="19" dur="2000" fill="hold"/>
                                        <p:tgtEl>
                                          <p:spTgt spid="23"/>
                                        </p:tgtEl>
                                        <p:attrNameLst>
                                          <p:attrName>ppt_x</p:attrName>
                                          <p:attrName>ppt_y</p:attrName>
                                        </p:attrNameLst>
                                      </p:cBhvr>
                                    </p:animMotion>
                                  </p:childTnLst>
                                </p:cTn>
                              </p:par>
                              <p:par>
                                <p:cTn id="20" presetID="0" presetClass="path" presetSubtype="0" repeatCount="indefinite" fill="hold" grpId="0" nodeType="withEffect">
                                  <p:stCondLst>
                                    <p:cond delay="200"/>
                                  </p:stCondLst>
                                  <p:childTnLst>
                                    <p:animMotion origin="layout" path="M -3.46945E-18 1.85014E-8 L 0.38333 1.85014E-8 " pathEditMode="relative" ptsTypes="AA">
                                      <p:cBhvr>
                                        <p:cTn id="21" dur="2000" fill="hold"/>
                                        <p:tgtEl>
                                          <p:spTgt spid="24"/>
                                        </p:tgtEl>
                                        <p:attrNameLst>
                                          <p:attrName>ppt_x</p:attrName>
                                          <p:attrName>ppt_y</p:attrName>
                                        </p:attrNameLst>
                                      </p:cBhvr>
                                    </p:animMotion>
                                  </p:childTnLst>
                                </p:cTn>
                              </p:par>
                              <p:par>
                                <p:cTn id="22" presetID="0" presetClass="path" presetSubtype="0" repeatCount="indefinite" fill="hold" grpId="0" nodeType="withEffect">
                                  <p:stCondLst>
                                    <p:cond delay="300"/>
                                  </p:stCondLst>
                                  <p:childTnLst>
                                    <p:animMotion origin="layout" path="M -3.46945E-18 1.85014E-8 L 0.38333 1.85014E-8 " pathEditMode="relative" ptsTypes="AA">
                                      <p:cBhvr>
                                        <p:cTn id="23" dur="2000" fill="hold"/>
                                        <p:tgtEl>
                                          <p:spTgt spid="25"/>
                                        </p:tgtEl>
                                        <p:attrNameLst>
                                          <p:attrName>ppt_x</p:attrName>
                                          <p:attrName>ppt_y</p:attrName>
                                        </p:attrNameLst>
                                      </p:cBhvr>
                                    </p:animMotion>
                                  </p:childTnLst>
                                </p:cTn>
                              </p:par>
                              <p:par>
                                <p:cTn id="24" presetID="0" presetClass="path" presetSubtype="0" repeatCount="indefinite" fill="hold" grpId="0" nodeType="withEffect">
                                  <p:stCondLst>
                                    <p:cond delay="1200"/>
                                  </p:stCondLst>
                                  <p:childTnLst>
                                    <p:animMotion origin="layout" path="M -3.46945E-18 1.85014E-8 L 0.38333 1.85014E-8 " pathEditMode="relative" ptsTypes="AA">
                                      <p:cBhvr>
                                        <p:cTn id="25" dur="2000" fill="hold"/>
                                        <p:tgtEl>
                                          <p:spTgt spid="26"/>
                                        </p:tgtEl>
                                        <p:attrNameLst>
                                          <p:attrName>ppt_x</p:attrName>
                                          <p:attrName>ppt_y</p:attrName>
                                        </p:attrNameLst>
                                      </p:cBhvr>
                                    </p:animMotion>
                                  </p:childTnLst>
                                </p:cTn>
                              </p:par>
                              <p:par>
                                <p:cTn id="26" presetID="0" presetClass="path" presetSubtype="0" repeatCount="indefinite" fill="hold" grpId="0" nodeType="withEffect">
                                  <p:stCondLst>
                                    <p:cond delay="3000"/>
                                  </p:stCondLst>
                                  <p:childTnLst>
                                    <p:animMotion origin="layout" path="M -3.46945E-18 1.85014E-8 L 0.38333 1.85014E-8 " pathEditMode="relative" ptsTypes="AA">
                                      <p:cBhvr>
                                        <p:cTn id="27" dur="2000" fill="hold"/>
                                        <p:tgtEl>
                                          <p:spTgt spid="27"/>
                                        </p:tgtEl>
                                        <p:attrNameLst>
                                          <p:attrName>ppt_x</p:attrName>
                                          <p:attrName>ppt_y</p:attrName>
                                        </p:attrNameLst>
                                      </p:cBhvr>
                                    </p:animMotion>
                                  </p:childTnLst>
                                </p:cTn>
                              </p:par>
                              <p:par>
                                <p:cTn id="28" presetID="0" presetClass="path" presetSubtype="0" repeatCount="indefinite" fill="hold" grpId="0" nodeType="withEffect">
                                  <p:stCondLst>
                                    <p:cond delay="1100"/>
                                  </p:stCondLst>
                                  <p:childTnLst>
                                    <p:animMotion origin="layout" path="M -3.46945E-18 1.85014E-8 L 0.38333 1.85014E-8 " pathEditMode="relative" ptsTypes="AA">
                                      <p:cBhvr>
                                        <p:cTn id="29" dur="2000" fill="hold"/>
                                        <p:tgtEl>
                                          <p:spTgt spid="28"/>
                                        </p:tgtEl>
                                        <p:attrNameLst>
                                          <p:attrName>ppt_x</p:attrName>
                                          <p:attrName>ppt_y</p:attrName>
                                        </p:attrNameLst>
                                      </p:cBhvr>
                                    </p:animMotion>
                                  </p:childTnLst>
                                </p:cTn>
                              </p:par>
                              <p:par>
                                <p:cTn id="30" presetID="0" presetClass="path" presetSubtype="0" repeatCount="indefinite" fill="hold" grpId="0" nodeType="withEffect">
                                  <p:stCondLst>
                                    <p:cond delay="2700"/>
                                  </p:stCondLst>
                                  <p:childTnLst>
                                    <p:animMotion origin="layout" path="M -3.46945E-18 1.85014E-8 L 0.38333 1.85014E-8 " pathEditMode="relative" ptsTypes="AA">
                                      <p:cBhvr>
                                        <p:cTn id="31" dur="2000" fill="hold"/>
                                        <p:tgtEl>
                                          <p:spTgt spid="29"/>
                                        </p:tgtEl>
                                        <p:attrNameLst>
                                          <p:attrName>ppt_x</p:attrName>
                                          <p:attrName>ppt_y</p:attrName>
                                        </p:attrNameLst>
                                      </p:cBhvr>
                                    </p:animMotion>
                                  </p:childTnLst>
                                </p:cTn>
                              </p:par>
                              <p:par>
                                <p:cTn id="32" presetID="0" presetClass="path" presetSubtype="0" repeatCount="indefinite" fill="hold" grpId="0" nodeType="withEffect">
                                  <p:stCondLst>
                                    <p:cond delay="1300"/>
                                  </p:stCondLst>
                                  <p:childTnLst>
                                    <p:animMotion origin="layout" path="M -3.46945E-18 1.85014E-8 L 0.38333 1.85014E-8 " pathEditMode="relative" ptsTypes="AA">
                                      <p:cBhvr>
                                        <p:cTn id="33" dur="2000" fill="hold"/>
                                        <p:tgtEl>
                                          <p:spTgt spid="30"/>
                                        </p:tgtEl>
                                        <p:attrNameLst>
                                          <p:attrName>ppt_x</p:attrName>
                                          <p:attrName>ppt_y</p:attrName>
                                        </p:attrNameLst>
                                      </p:cBhvr>
                                    </p:animMotion>
                                  </p:childTnLst>
                                </p:cTn>
                              </p:par>
                              <p:par>
                                <p:cTn id="34" presetID="0" presetClass="path" presetSubtype="0" repeatCount="indefinite" fill="hold" grpId="0" nodeType="withEffect">
                                  <p:stCondLst>
                                    <p:cond delay="2700"/>
                                  </p:stCondLst>
                                  <p:childTnLst>
                                    <p:animMotion origin="layout" path="M -3.46945E-18 1.85014E-8 L 0.38333 1.85014E-8 " pathEditMode="relative" ptsTypes="AA">
                                      <p:cBhvr>
                                        <p:cTn id="35" dur="2000" fill="hold"/>
                                        <p:tgtEl>
                                          <p:spTgt spid="31"/>
                                        </p:tgtEl>
                                        <p:attrNameLst>
                                          <p:attrName>ppt_x</p:attrName>
                                          <p:attrName>ppt_y</p:attrName>
                                        </p:attrNameLst>
                                      </p:cBhvr>
                                    </p:animMotion>
                                  </p:childTnLst>
                                </p:cTn>
                              </p:par>
                              <p:par>
                                <p:cTn id="36" presetID="0" presetClass="path" presetSubtype="0" repeatCount="indefinite" fill="hold" grpId="0" nodeType="withEffect">
                                  <p:stCondLst>
                                    <p:cond delay="1300"/>
                                  </p:stCondLst>
                                  <p:childTnLst>
                                    <p:animMotion origin="layout" path="M -3.46945E-18 1.85014E-8 L 0.38333 1.85014E-8 " pathEditMode="relative" ptsTypes="AA">
                                      <p:cBhvr>
                                        <p:cTn id="37" dur="2000" fill="hold"/>
                                        <p:tgtEl>
                                          <p:spTgt spid="32"/>
                                        </p:tgtEl>
                                        <p:attrNameLst>
                                          <p:attrName>ppt_x</p:attrName>
                                          <p:attrName>ppt_y</p:attrName>
                                        </p:attrNameLst>
                                      </p:cBhvr>
                                    </p:animMotion>
                                  </p:childTnLst>
                                </p:cTn>
                              </p:par>
                              <p:par>
                                <p:cTn id="38" presetID="0" presetClass="path" presetSubtype="0" repeatCount="indefinite" fill="hold" grpId="0" nodeType="withEffect">
                                  <p:stCondLst>
                                    <p:cond delay="2700"/>
                                  </p:stCondLst>
                                  <p:childTnLst>
                                    <p:animMotion origin="layout" path="M -3.46945E-18 1.85014E-8 L 0.38333 1.85014E-8 " pathEditMode="relative" ptsTypes="AA">
                                      <p:cBhvr>
                                        <p:cTn id="39" dur="2000" fill="hold"/>
                                        <p:tgtEl>
                                          <p:spTgt spid="33"/>
                                        </p:tgtEl>
                                        <p:attrNameLst>
                                          <p:attrName>ppt_x</p:attrName>
                                          <p:attrName>ppt_y</p:attrName>
                                        </p:attrNameLst>
                                      </p:cBhvr>
                                    </p:animMotion>
                                  </p:child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0" presetClass="path" presetSubtype="0" repeatCount="indefinite" fill="hold" grpId="1" nodeType="withEffect">
                                  <p:stCondLst>
                                    <p:cond delay="0"/>
                                  </p:stCondLst>
                                  <p:childTnLst>
                                    <p:animMotion origin="layout" path="M 3.33333E-6 -4.16281E-7 L 0.68333 -4.16281E-7 " pathEditMode="relative" ptsTypes="AA">
                                      <p:cBhvr>
                                        <p:cTn id="44" dur="5000" fill="hold"/>
                                        <p:tgtEl>
                                          <p:spTgt spid="35"/>
                                        </p:tgtEl>
                                        <p:attrNameLst>
                                          <p:attrName>ppt_x</p:attrName>
                                          <p:attrName>ppt_y</p:attrName>
                                        </p:attrNameLst>
                                      </p:cBhvr>
                                    </p:animMotion>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build="p"/>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3286116" y="609600"/>
            <a:ext cx="2554287" cy="914400"/>
            <a:chOff x="2341" y="384"/>
            <a:chExt cx="1609" cy="576"/>
          </a:xfrm>
        </p:grpSpPr>
        <p:pic>
          <p:nvPicPr>
            <p:cNvPr id="25614" name="Picture 14"/>
            <p:cNvPicPr>
              <a:picLocks noChangeAspect="1" noChangeArrowheads="1"/>
            </p:cNvPicPr>
            <p:nvPr/>
          </p:nvPicPr>
          <p:blipFill>
            <a:blip r:embed="rId3" cstate="print"/>
            <a:srcRect/>
            <a:stretch>
              <a:fillRect/>
            </a:stretch>
          </p:blipFill>
          <p:spPr bwMode="auto">
            <a:xfrm>
              <a:off x="2341" y="548"/>
              <a:ext cx="299" cy="344"/>
            </a:xfrm>
            <a:prstGeom prst="rect">
              <a:avLst/>
            </a:prstGeom>
            <a:noFill/>
            <a:ln w="9525">
              <a:noFill/>
              <a:miter lim="800000"/>
              <a:headEnd/>
              <a:tailEnd/>
            </a:ln>
          </p:spPr>
        </p:pic>
        <p:sp>
          <p:nvSpPr>
            <p:cNvPr id="25615" name="Text Box 15"/>
            <p:cNvSpPr txBox="1">
              <a:spLocks noChangeArrowheads="1"/>
            </p:cNvSpPr>
            <p:nvPr/>
          </p:nvSpPr>
          <p:spPr bwMode="auto">
            <a:xfrm>
              <a:off x="2640" y="384"/>
              <a:ext cx="542" cy="576"/>
            </a:xfrm>
            <a:prstGeom prst="rect">
              <a:avLst/>
            </a:prstGeom>
            <a:noFill/>
            <a:ln w="9525">
              <a:noFill/>
              <a:miter lim="800000"/>
              <a:headEnd/>
              <a:tailEnd/>
            </a:ln>
          </p:spPr>
          <p:txBody>
            <a:bodyPr wrap="none">
              <a:spAutoFit/>
            </a:bodyPr>
            <a:lstStyle/>
            <a:p>
              <a:r>
                <a:rPr lang="en-US" sz="5400" i="1" dirty="0">
                  <a:solidFill>
                    <a:schemeClr val="bg1"/>
                  </a:solidFill>
                  <a:latin typeface="CG Times" pitchFamily="18" charset="0"/>
                  <a:sym typeface="Symbol" pitchFamily="18" charset="2"/>
                </a:rPr>
                <a:t></a:t>
              </a:r>
            </a:p>
          </p:txBody>
        </p:sp>
        <p:grpSp>
          <p:nvGrpSpPr>
            <p:cNvPr id="3" name="Group 16"/>
            <p:cNvGrpSpPr>
              <a:grpSpLocks/>
            </p:cNvGrpSpPr>
            <p:nvPr/>
          </p:nvGrpSpPr>
          <p:grpSpPr bwMode="auto">
            <a:xfrm>
              <a:off x="3600" y="518"/>
              <a:ext cx="350" cy="404"/>
              <a:chOff x="1937" y="4108"/>
              <a:chExt cx="350" cy="404"/>
            </a:xfrm>
          </p:grpSpPr>
          <p:sp>
            <p:nvSpPr>
              <p:cNvPr id="25620" name="Oval 17"/>
              <p:cNvSpPr>
                <a:spLocks noChangeArrowheads="1"/>
              </p:cNvSpPr>
              <p:nvPr/>
            </p:nvSpPr>
            <p:spPr bwMode="auto">
              <a:xfrm>
                <a:off x="1951" y="4156"/>
                <a:ext cx="336" cy="336"/>
              </a:xfrm>
              <a:prstGeom prst="ellipse">
                <a:avLst/>
              </a:prstGeom>
              <a:solidFill>
                <a:srgbClr val="FFFF00"/>
              </a:solidFill>
              <a:ln w="9525">
                <a:noFill/>
                <a:round/>
                <a:headEnd/>
                <a:tailEnd/>
              </a:ln>
            </p:spPr>
            <p:txBody>
              <a:bodyPr wrap="none" anchor="ctr"/>
              <a:lstStyle/>
              <a:p>
                <a:endParaRPr lang="en-US"/>
              </a:p>
            </p:txBody>
          </p:sp>
          <p:sp>
            <p:nvSpPr>
              <p:cNvPr id="25621" name="Text Box 18"/>
              <p:cNvSpPr txBox="1">
                <a:spLocks noChangeArrowheads="1"/>
              </p:cNvSpPr>
              <p:nvPr/>
            </p:nvSpPr>
            <p:spPr bwMode="auto">
              <a:xfrm>
                <a:off x="1937" y="4108"/>
                <a:ext cx="349" cy="404"/>
              </a:xfrm>
              <a:prstGeom prst="rect">
                <a:avLst/>
              </a:prstGeom>
              <a:noFill/>
              <a:ln w="9525">
                <a:noFill/>
                <a:miter lim="800000"/>
                <a:headEnd/>
                <a:tailEnd/>
              </a:ln>
            </p:spPr>
            <p:txBody>
              <a:bodyPr wrap="none">
                <a:spAutoFit/>
              </a:bodyPr>
              <a:lstStyle/>
              <a:p>
                <a:r>
                  <a:rPr lang="en-US" sz="3600" b="1">
                    <a:solidFill>
                      <a:srgbClr val="0000FF"/>
                    </a:solidFill>
                    <a:latin typeface="CG Times" pitchFamily="18" charset="0"/>
                  </a:rPr>
                  <a:t>e</a:t>
                </a:r>
                <a:r>
                  <a:rPr lang="en-US" sz="3600" b="1" baseline="30000">
                    <a:solidFill>
                      <a:srgbClr val="0000FF"/>
                    </a:solidFill>
                    <a:latin typeface="CG Times" pitchFamily="18" charset="0"/>
                    <a:sym typeface="Symbol" pitchFamily="18" charset="2"/>
                  </a:rPr>
                  <a:t></a:t>
                </a:r>
              </a:p>
            </p:txBody>
          </p:sp>
        </p:grpSp>
        <p:grpSp>
          <p:nvGrpSpPr>
            <p:cNvPr id="4" name="Group 19"/>
            <p:cNvGrpSpPr>
              <a:grpSpLocks/>
            </p:cNvGrpSpPr>
            <p:nvPr/>
          </p:nvGrpSpPr>
          <p:grpSpPr bwMode="auto">
            <a:xfrm>
              <a:off x="3185" y="518"/>
              <a:ext cx="415" cy="404"/>
              <a:chOff x="1330" y="4032"/>
              <a:chExt cx="415" cy="404"/>
            </a:xfrm>
          </p:grpSpPr>
          <p:sp>
            <p:nvSpPr>
              <p:cNvPr id="25618" name="Oval 20"/>
              <p:cNvSpPr>
                <a:spLocks noChangeArrowheads="1"/>
              </p:cNvSpPr>
              <p:nvPr/>
            </p:nvSpPr>
            <p:spPr bwMode="auto">
              <a:xfrm>
                <a:off x="1344" y="4080"/>
                <a:ext cx="336" cy="336"/>
              </a:xfrm>
              <a:prstGeom prst="ellipse">
                <a:avLst/>
              </a:prstGeom>
              <a:solidFill>
                <a:srgbClr val="0000FF"/>
              </a:solidFill>
              <a:ln w="9525">
                <a:noFill/>
                <a:round/>
                <a:headEnd/>
                <a:tailEnd/>
              </a:ln>
            </p:spPr>
            <p:txBody>
              <a:bodyPr wrap="none" anchor="ctr"/>
              <a:lstStyle/>
              <a:p>
                <a:endParaRPr lang="en-US"/>
              </a:p>
            </p:txBody>
          </p:sp>
          <p:sp>
            <p:nvSpPr>
              <p:cNvPr id="25619" name="Text Box 21"/>
              <p:cNvSpPr txBox="1">
                <a:spLocks noChangeArrowheads="1"/>
              </p:cNvSpPr>
              <p:nvPr/>
            </p:nvSpPr>
            <p:spPr bwMode="auto">
              <a:xfrm>
                <a:off x="1330" y="4032"/>
                <a:ext cx="415" cy="404"/>
              </a:xfrm>
              <a:prstGeom prst="rect">
                <a:avLst/>
              </a:prstGeom>
              <a:noFill/>
              <a:ln w="9525">
                <a:noFill/>
                <a:miter lim="800000"/>
                <a:headEnd/>
                <a:tailEnd/>
              </a:ln>
            </p:spPr>
            <p:txBody>
              <a:bodyPr wrap="none">
                <a:spAutoFit/>
              </a:bodyPr>
              <a:lstStyle/>
              <a:p>
                <a:r>
                  <a:rPr lang="en-US" sz="3600" b="1" dirty="0">
                    <a:solidFill>
                      <a:srgbClr val="FFFF00"/>
                    </a:solidFill>
                    <a:latin typeface="CG Times" pitchFamily="18" charset="0"/>
                  </a:rPr>
                  <a:t>e</a:t>
                </a:r>
                <a:r>
                  <a:rPr lang="en-US" sz="3600" b="1" baseline="30000" dirty="0">
                    <a:solidFill>
                      <a:srgbClr val="FFFF00"/>
                    </a:solidFill>
                    <a:latin typeface="CG Times" pitchFamily="18" charset="0"/>
                  </a:rPr>
                  <a:t>+</a:t>
                </a:r>
              </a:p>
            </p:txBody>
          </p:sp>
        </p:grpSp>
      </p:grpSp>
      <p:sp>
        <p:nvSpPr>
          <p:cNvPr id="25603" name="Text Box 4"/>
          <p:cNvSpPr txBox="1">
            <a:spLocks noChangeArrowheads="1"/>
          </p:cNvSpPr>
          <p:nvPr/>
        </p:nvSpPr>
        <p:spPr bwMode="auto">
          <a:xfrm>
            <a:off x="1295400" y="6172200"/>
            <a:ext cx="6172200" cy="641350"/>
          </a:xfrm>
          <a:prstGeom prst="rect">
            <a:avLst/>
          </a:prstGeom>
          <a:noFill/>
          <a:ln w="9525">
            <a:noFill/>
            <a:miter lim="800000"/>
            <a:headEnd/>
            <a:tailEnd/>
          </a:ln>
        </p:spPr>
        <p:txBody>
          <a:bodyPr>
            <a:spAutoFit/>
          </a:bodyPr>
          <a:lstStyle/>
          <a:p>
            <a:pPr algn="ctr"/>
            <a:r>
              <a:rPr lang="nl-NL" sz="3600">
                <a:solidFill>
                  <a:schemeClr val="bg1"/>
                </a:solidFill>
                <a:latin typeface="CG Times" pitchFamily="18" charset="0"/>
              </a:rPr>
              <a:t>pure energie d.w.z. licht (</a:t>
            </a:r>
            <a:r>
              <a:rPr lang="nl-NL" sz="3600">
                <a:solidFill>
                  <a:schemeClr val="bg1"/>
                </a:solidFill>
                <a:latin typeface="CG Times" pitchFamily="18" charset="0"/>
                <a:sym typeface="Symbol" pitchFamily="18" charset="2"/>
              </a:rPr>
              <a:t></a:t>
            </a:r>
            <a:r>
              <a:rPr lang="nl-NL" sz="3600">
                <a:solidFill>
                  <a:schemeClr val="bg1"/>
                </a:solidFill>
                <a:latin typeface="CG Times" pitchFamily="18" charset="0"/>
              </a:rPr>
              <a:t>)</a:t>
            </a:r>
            <a:endParaRPr lang="nl-NL" sz="3600">
              <a:solidFill>
                <a:schemeClr val="bg1"/>
              </a:solidFill>
              <a:latin typeface="CG Times" pitchFamily="18" charset="0"/>
              <a:sym typeface="Symbol" pitchFamily="18" charset="2"/>
            </a:endParaRPr>
          </a:p>
        </p:txBody>
      </p:sp>
      <p:pic>
        <p:nvPicPr>
          <p:cNvPr id="106509" name="Picture 13"/>
          <p:cNvPicPr>
            <a:picLocks noChangeAspect="1" noChangeArrowheads="1"/>
          </p:cNvPicPr>
          <p:nvPr/>
        </p:nvPicPr>
        <p:blipFill>
          <a:blip r:embed="rId4" cstate="print"/>
          <a:srcRect/>
          <a:stretch>
            <a:fillRect/>
          </a:stretch>
        </p:blipFill>
        <p:spPr bwMode="auto">
          <a:xfrm>
            <a:off x="381000" y="1497034"/>
            <a:ext cx="8837613" cy="4932362"/>
          </a:xfrm>
          <a:prstGeom prst="rect">
            <a:avLst/>
          </a:prstGeom>
          <a:noFill/>
          <a:ln w="9525">
            <a:noFill/>
            <a:miter lim="800000"/>
            <a:headEnd/>
            <a:tailEnd/>
          </a:ln>
        </p:spPr>
      </p:pic>
      <p:sp>
        <p:nvSpPr>
          <p:cNvPr id="25605" name="Rectangle 2"/>
          <p:cNvSpPr>
            <a:spLocks noGrp="1" noChangeArrowheads="1"/>
          </p:cNvSpPr>
          <p:nvPr>
            <p:ph type="title"/>
          </p:nvPr>
        </p:nvSpPr>
        <p:spPr>
          <a:xfrm>
            <a:off x="0" y="-142900"/>
            <a:ext cx="9144000" cy="1143000"/>
          </a:xfrm>
          <a:noFill/>
        </p:spPr>
        <p:txBody>
          <a:bodyPr/>
          <a:lstStyle/>
          <a:p>
            <a:pPr eaLnBrk="1" hangingPunct="1"/>
            <a:r>
              <a:rPr lang="nl-NL" sz="4800" dirty="0" smtClean="0"/>
              <a:t>Antimaterie: </a:t>
            </a:r>
            <a:r>
              <a:rPr lang="nl-NL" sz="4800" i="1" dirty="0" smtClean="0">
                <a:sym typeface="Symbol" pitchFamily="18" charset="2"/>
              </a:rPr>
              <a:t>  e</a:t>
            </a:r>
            <a:r>
              <a:rPr lang="nl-NL" sz="4800" i="1" baseline="30000" dirty="0" smtClean="0">
                <a:sym typeface="Symbol" pitchFamily="18" charset="2"/>
              </a:rPr>
              <a:t>+</a:t>
            </a:r>
            <a:r>
              <a:rPr lang="nl-NL" sz="4800" i="1" dirty="0" smtClean="0">
                <a:sym typeface="Symbol" pitchFamily="18" charset="2"/>
              </a:rPr>
              <a:t>e</a:t>
            </a:r>
            <a:r>
              <a:rPr lang="nl-NL" sz="4800" i="1" baseline="30000" dirty="0" smtClean="0">
                <a:sym typeface="Symbol" pitchFamily="18" charset="2"/>
              </a:rPr>
              <a:t></a:t>
            </a:r>
          </a:p>
        </p:txBody>
      </p:sp>
      <p:grpSp>
        <p:nvGrpSpPr>
          <p:cNvPr id="5" name="Group 6"/>
          <p:cNvGrpSpPr>
            <a:grpSpLocks/>
          </p:cNvGrpSpPr>
          <p:nvPr/>
        </p:nvGrpSpPr>
        <p:grpSpPr bwMode="auto">
          <a:xfrm>
            <a:off x="4800600" y="3810000"/>
            <a:ext cx="658813" cy="641350"/>
            <a:chOff x="1330" y="4032"/>
            <a:chExt cx="415" cy="404"/>
          </a:xfrm>
        </p:grpSpPr>
        <p:sp>
          <p:nvSpPr>
            <p:cNvPr id="25612" name="Oval 7"/>
            <p:cNvSpPr>
              <a:spLocks noChangeArrowheads="1"/>
            </p:cNvSpPr>
            <p:nvPr/>
          </p:nvSpPr>
          <p:spPr bwMode="auto">
            <a:xfrm>
              <a:off x="1344" y="4080"/>
              <a:ext cx="336" cy="336"/>
            </a:xfrm>
            <a:prstGeom prst="ellipse">
              <a:avLst/>
            </a:prstGeom>
            <a:solidFill>
              <a:srgbClr val="0000FF"/>
            </a:solidFill>
            <a:ln w="9525">
              <a:noFill/>
              <a:round/>
              <a:headEnd/>
              <a:tailEnd/>
            </a:ln>
          </p:spPr>
          <p:txBody>
            <a:bodyPr wrap="none" anchor="ctr"/>
            <a:lstStyle/>
            <a:p>
              <a:endParaRPr lang="en-US"/>
            </a:p>
          </p:txBody>
        </p:sp>
        <p:sp>
          <p:nvSpPr>
            <p:cNvPr id="25613" name="Text Box 8"/>
            <p:cNvSpPr txBox="1">
              <a:spLocks noChangeArrowheads="1"/>
            </p:cNvSpPr>
            <p:nvPr/>
          </p:nvSpPr>
          <p:spPr bwMode="auto">
            <a:xfrm>
              <a:off x="1330" y="4032"/>
              <a:ext cx="415" cy="404"/>
            </a:xfrm>
            <a:prstGeom prst="rect">
              <a:avLst/>
            </a:prstGeom>
            <a:noFill/>
            <a:ln w="9525">
              <a:noFill/>
              <a:miter lim="800000"/>
              <a:headEnd/>
              <a:tailEnd/>
            </a:ln>
          </p:spPr>
          <p:txBody>
            <a:bodyPr wrap="none">
              <a:spAutoFit/>
            </a:bodyPr>
            <a:lstStyle/>
            <a:p>
              <a:r>
                <a:rPr lang="en-US" sz="3600" b="1">
                  <a:solidFill>
                    <a:srgbClr val="FFFF00"/>
                  </a:solidFill>
                  <a:latin typeface="CG Times" pitchFamily="18" charset="0"/>
                </a:rPr>
                <a:t>e</a:t>
              </a:r>
              <a:r>
                <a:rPr lang="en-US" sz="3600" b="1" baseline="30000">
                  <a:solidFill>
                    <a:srgbClr val="FFFF00"/>
                  </a:solidFill>
                  <a:latin typeface="CG Times" pitchFamily="18" charset="0"/>
                </a:rPr>
                <a:t>+</a:t>
              </a:r>
            </a:p>
          </p:txBody>
        </p:sp>
      </p:grpSp>
      <p:grpSp>
        <p:nvGrpSpPr>
          <p:cNvPr id="6" name="Group 9"/>
          <p:cNvGrpSpPr>
            <a:grpSpLocks/>
          </p:cNvGrpSpPr>
          <p:nvPr/>
        </p:nvGrpSpPr>
        <p:grpSpPr bwMode="auto">
          <a:xfrm>
            <a:off x="4930775" y="3810000"/>
            <a:ext cx="555625" cy="641350"/>
            <a:chOff x="1937" y="4108"/>
            <a:chExt cx="350" cy="404"/>
          </a:xfrm>
        </p:grpSpPr>
        <p:sp>
          <p:nvSpPr>
            <p:cNvPr id="25610" name="Oval 10"/>
            <p:cNvSpPr>
              <a:spLocks noChangeArrowheads="1"/>
            </p:cNvSpPr>
            <p:nvPr/>
          </p:nvSpPr>
          <p:spPr bwMode="auto">
            <a:xfrm>
              <a:off x="1951" y="4156"/>
              <a:ext cx="336" cy="336"/>
            </a:xfrm>
            <a:prstGeom prst="ellipse">
              <a:avLst/>
            </a:prstGeom>
            <a:solidFill>
              <a:srgbClr val="FFFF00"/>
            </a:solidFill>
            <a:ln w="9525">
              <a:noFill/>
              <a:round/>
              <a:headEnd/>
              <a:tailEnd/>
            </a:ln>
          </p:spPr>
          <p:txBody>
            <a:bodyPr wrap="none" anchor="ctr"/>
            <a:lstStyle/>
            <a:p>
              <a:endParaRPr lang="en-US"/>
            </a:p>
          </p:txBody>
        </p:sp>
        <p:sp>
          <p:nvSpPr>
            <p:cNvPr id="25611" name="Text Box 11"/>
            <p:cNvSpPr txBox="1">
              <a:spLocks noChangeArrowheads="1"/>
            </p:cNvSpPr>
            <p:nvPr/>
          </p:nvSpPr>
          <p:spPr bwMode="auto">
            <a:xfrm>
              <a:off x="1937" y="4108"/>
              <a:ext cx="349" cy="404"/>
            </a:xfrm>
            <a:prstGeom prst="rect">
              <a:avLst/>
            </a:prstGeom>
            <a:noFill/>
            <a:ln w="9525">
              <a:noFill/>
              <a:miter lim="800000"/>
              <a:headEnd/>
              <a:tailEnd/>
            </a:ln>
          </p:spPr>
          <p:txBody>
            <a:bodyPr wrap="none">
              <a:spAutoFit/>
            </a:bodyPr>
            <a:lstStyle/>
            <a:p>
              <a:r>
                <a:rPr lang="en-US" sz="3600" b="1">
                  <a:solidFill>
                    <a:srgbClr val="0000FF"/>
                  </a:solidFill>
                  <a:latin typeface="CG Times" pitchFamily="18" charset="0"/>
                </a:rPr>
                <a:t>e</a:t>
              </a:r>
              <a:r>
                <a:rPr lang="en-US" sz="3600" b="1" baseline="30000">
                  <a:solidFill>
                    <a:srgbClr val="0000FF"/>
                  </a:solidFill>
                  <a:latin typeface="CG Times" pitchFamily="18" charset="0"/>
                  <a:sym typeface="Symbol" pitchFamily="18" charset="2"/>
                </a:rPr>
                <a:t></a:t>
              </a:r>
            </a:p>
          </p:txBody>
        </p:sp>
      </p:grpSp>
      <p:pic>
        <p:nvPicPr>
          <p:cNvPr id="106508" name="Picture 12"/>
          <p:cNvPicPr>
            <a:picLocks noChangeAspect="1" noChangeArrowheads="1"/>
          </p:cNvPicPr>
          <p:nvPr/>
        </p:nvPicPr>
        <p:blipFill>
          <a:blip r:embed="rId3" cstate="print"/>
          <a:srcRect/>
          <a:stretch>
            <a:fillRect/>
          </a:stretch>
        </p:blipFill>
        <p:spPr bwMode="auto">
          <a:xfrm>
            <a:off x="3886200" y="6934200"/>
            <a:ext cx="474663" cy="546100"/>
          </a:xfrm>
          <a:prstGeom prst="rect">
            <a:avLst/>
          </a:prstGeom>
          <a:noFill/>
          <a:ln w="9525">
            <a:noFill/>
            <a:miter lim="800000"/>
            <a:headEnd/>
            <a:tailEnd/>
          </a:ln>
        </p:spPr>
      </p:pic>
      <p:sp>
        <p:nvSpPr>
          <p:cNvPr id="106501" name="Text Box 5"/>
          <p:cNvSpPr txBox="1">
            <a:spLocks noChangeArrowheads="1"/>
          </p:cNvSpPr>
          <p:nvPr/>
        </p:nvSpPr>
        <p:spPr bwMode="auto">
          <a:xfrm>
            <a:off x="4743450" y="1476375"/>
            <a:ext cx="4328428" cy="1077218"/>
          </a:xfrm>
          <a:prstGeom prst="rect">
            <a:avLst/>
          </a:prstGeom>
          <a:solidFill>
            <a:srgbClr val="006600">
              <a:alpha val="50000"/>
            </a:srgbClr>
          </a:solidFill>
          <a:ln w="9525">
            <a:noFill/>
            <a:miter lim="800000"/>
            <a:headEnd/>
            <a:tailEnd/>
          </a:ln>
        </p:spPr>
        <p:txBody>
          <a:bodyPr wrap="none">
            <a:spAutoFit/>
          </a:bodyPr>
          <a:lstStyle/>
          <a:p>
            <a:pPr algn="ctr"/>
            <a:r>
              <a:rPr lang="nl-NL" sz="3200" dirty="0">
                <a:solidFill>
                  <a:schemeClr val="bg1"/>
                </a:solidFill>
                <a:latin typeface="CG Times" pitchFamily="18" charset="0"/>
                <a:sym typeface="Symbol" pitchFamily="18" charset="2"/>
              </a:rPr>
              <a:t> </a:t>
            </a:r>
            <a:r>
              <a:rPr lang="nl-NL" sz="3200" dirty="0">
                <a:solidFill>
                  <a:schemeClr val="bg1"/>
                </a:solidFill>
                <a:latin typeface="CG Times" pitchFamily="18" charset="0"/>
              </a:rPr>
              <a:t>creëert via E=mc</a:t>
            </a:r>
            <a:r>
              <a:rPr lang="nl-NL" sz="3200" baseline="30000" dirty="0">
                <a:solidFill>
                  <a:schemeClr val="bg1"/>
                </a:solidFill>
                <a:latin typeface="CG Times" pitchFamily="18" charset="0"/>
              </a:rPr>
              <a:t>2</a:t>
            </a:r>
          </a:p>
          <a:p>
            <a:pPr algn="ctr"/>
            <a:r>
              <a:rPr lang="nl-NL" sz="3200" dirty="0" err="1">
                <a:solidFill>
                  <a:schemeClr val="bg1"/>
                </a:solidFill>
                <a:latin typeface="CG Times" pitchFamily="18" charset="0"/>
              </a:rPr>
              <a:t>deeltje-antideeltje</a:t>
            </a:r>
            <a:r>
              <a:rPr lang="nl-NL" sz="3200" dirty="0">
                <a:solidFill>
                  <a:schemeClr val="bg1"/>
                </a:solidFill>
                <a:latin typeface="CG Times" pitchFamily="18" charset="0"/>
              </a:rPr>
              <a:t> paar</a:t>
            </a:r>
            <a:endParaRPr lang="nl-NL" sz="3200" dirty="0">
              <a:solidFill>
                <a:schemeClr val="bg1"/>
              </a:solidFill>
              <a:latin typeface="CG Times" pitchFamily="18" charset="0"/>
              <a:sym typeface="Symbol" pitchFamily="18" charset="2"/>
            </a:endParaRPr>
          </a:p>
        </p:txBody>
      </p:sp>
      <p:sp>
        <p:nvSpPr>
          <p:cNvPr id="22" name="Text Box 65"/>
          <p:cNvSpPr txBox="1">
            <a:spLocks noChangeArrowheads="1"/>
          </p:cNvSpPr>
          <p:nvPr/>
        </p:nvSpPr>
        <p:spPr bwMode="auto">
          <a:xfrm>
            <a:off x="7358082" y="142852"/>
            <a:ext cx="1659429" cy="954107"/>
          </a:xfrm>
          <a:prstGeom prst="rect">
            <a:avLst/>
          </a:prstGeom>
          <a:solidFill>
            <a:srgbClr val="669900"/>
          </a:solidFill>
          <a:ln w="28575" algn="ctr">
            <a:noFill/>
            <a:miter lim="800000"/>
            <a:headEnd/>
            <a:tailEnd/>
          </a:ln>
        </p:spPr>
        <p:txBody>
          <a:bodyPr wrap="none">
            <a:spAutoFit/>
          </a:bodyPr>
          <a:lstStyle/>
          <a:p>
            <a:pPr>
              <a:buFontTx/>
              <a:buNone/>
            </a:pPr>
            <a:r>
              <a:rPr lang="en-US" sz="2800" dirty="0" smtClean="0">
                <a:solidFill>
                  <a:srgbClr val="CCFFFF"/>
                </a:solidFill>
                <a:latin typeface="Tahoma" pitchFamily="34" charset="0"/>
              </a:rPr>
              <a:t>Einstein</a:t>
            </a:r>
            <a:r>
              <a:rPr lang="en-US" sz="2800" dirty="0">
                <a:solidFill>
                  <a:srgbClr val="CCFFFF"/>
                </a:solidFill>
                <a:latin typeface="Tahoma" pitchFamily="34" charset="0"/>
              </a:rPr>
              <a:t>: </a:t>
            </a:r>
          </a:p>
          <a:p>
            <a:pPr>
              <a:buFontTx/>
              <a:buNone/>
            </a:pPr>
            <a:r>
              <a:rPr lang="en-US" sz="2800" dirty="0">
                <a:solidFill>
                  <a:srgbClr val="CCFFFF"/>
                </a:solidFill>
                <a:latin typeface="Tahoma" pitchFamily="34" charset="0"/>
              </a:rPr>
              <a:t>E=mc</a:t>
            </a:r>
            <a:r>
              <a:rPr lang="en-US" sz="2800" baseline="30000" dirty="0">
                <a:solidFill>
                  <a:srgbClr val="CCFFFF"/>
                </a:solidFill>
                <a:latin typeface="Tahoma" pitchFamily="34" charset="0"/>
              </a:rPr>
              <a:t>2</a:t>
            </a:r>
            <a:endParaRPr lang="en-US" sz="2800" dirty="0">
              <a:solidFill>
                <a:srgbClr val="CCFFFF"/>
              </a:solidFill>
              <a:latin typeface="Tahoma" pitchFamily="34" charset="0"/>
            </a:endParaRPr>
          </a:p>
        </p:txBody>
      </p:sp>
      <p:sp>
        <p:nvSpPr>
          <p:cNvPr id="23" name="Text Box 2"/>
          <p:cNvSpPr txBox="1">
            <a:spLocks noChangeArrowheads="1"/>
          </p:cNvSpPr>
          <p:nvPr/>
        </p:nvSpPr>
        <p:spPr bwMode="auto">
          <a:xfrm>
            <a:off x="1214414" y="2954910"/>
            <a:ext cx="7537471" cy="2831544"/>
          </a:xfrm>
          <a:prstGeom prst="rect">
            <a:avLst/>
          </a:prstGeom>
          <a:solidFill>
            <a:srgbClr val="003300">
              <a:alpha val="80000"/>
            </a:srgbClr>
          </a:solidFill>
          <a:ln w="57150">
            <a:solidFill>
              <a:srgbClr val="DDDDDD"/>
            </a:solidFill>
            <a:miter lim="800000"/>
            <a:headEnd/>
            <a:tailEnd/>
          </a:ln>
        </p:spPr>
        <p:txBody>
          <a:bodyPr wrap="square">
            <a:spAutoFit/>
          </a:bodyPr>
          <a:lstStyle/>
          <a:p>
            <a:pPr algn="ctr"/>
            <a:r>
              <a:rPr lang="nl-NL" sz="4800" i="1" dirty="0" smtClean="0">
                <a:solidFill>
                  <a:schemeClr val="bg1"/>
                </a:solidFill>
                <a:latin typeface="CG Times" pitchFamily="18" charset="0"/>
              </a:rPr>
              <a:t>“</a:t>
            </a:r>
            <a:r>
              <a:rPr lang="nl-NL" sz="3200" i="1" dirty="0" smtClean="0">
                <a:solidFill>
                  <a:schemeClr val="bg1"/>
                </a:solidFill>
                <a:latin typeface="CG Times" pitchFamily="18" charset="0"/>
              </a:rPr>
              <a:t>Energetisch </a:t>
            </a:r>
            <a:r>
              <a:rPr lang="nl-NL" sz="3200" i="1" dirty="0">
                <a:solidFill>
                  <a:schemeClr val="bg1"/>
                </a:solidFill>
                <a:latin typeface="CG Times" pitchFamily="18" charset="0"/>
              </a:rPr>
              <a:t>gezien is antimaterie</a:t>
            </a:r>
          </a:p>
          <a:p>
            <a:pPr algn="ctr"/>
            <a:r>
              <a:rPr lang="nl-NL" sz="3200" i="1" dirty="0">
                <a:solidFill>
                  <a:schemeClr val="bg1"/>
                </a:solidFill>
                <a:latin typeface="CG Times" pitchFamily="18" charset="0"/>
              </a:rPr>
              <a:t>het spiegelbeeld van materie, dus</a:t>
            </a:r>
          </a:p>
          <a:p>
            <a:pPr algn="ctr"/>
            <a:r>
              <a:rPr lang="nl-NL" sz="3200" i="1" dirty="0">
                <a:solidFill>
                  <a:schemeClr val="bg1"/>
                </a:solidFill>
                <a:latin typeface="CG Times" pitchFamily="18" charset="0"/>
              </a:rPr>
              <a:t>de twee doen elkaar onmiddellijk</a:t>
            </a:r>
          </a:p>
          <a:p>
            <a:pPr algn="ctr"/>
            <a:r>
              <a:rPr lang="nl-NL" sz="3200" i="1" dirty="0">
                <a:solidFill>
                  <a:schemeClr val="bg1"/>
                </a:solidFill>
                <a:latin typeface="CG Times" pitchFamily="18" charset="0"/>
              </a:rPr>
              <a:t>teniet als ze in contact komen</a:t>
            </a:r>
            <a:r>
              <a:rPr lang="nl-NL" sz="3200" i="1" dirty="0" smtClean="0">
                <a:solidFill>
                  <a:schemeClr val="bg1"/>
                </a:solidFill>
                <a:latin typeface="CG Times" pitchFamily="18" charset="0"/>
              </a:rPr>
              <a:t>.”</a:t>
            </a:r>
            <a:endParaRPr lang="nl-NL" sz="2600" i="1" dirty="0" smtClean="0">
              <a:solidFill>
                <a:schemeClr val="bg1"/>
              </a:solidFill>
              <a:latin typeface="CG Times" pitchFamily="18" charset="0"/>
            </a:endParaRPr>
          </a:p>
          <a:p>
            <a:pPr algn="ctr"/>
            <a:endParaRPr lang="nl-NL" sz="1000" i="1" dirty="0" smtClean="0">
              <a:solidFill>
                <a:schemeClr val="bg1"/>
              </a:solidFill>
              <a:latin typeface="CG Times" pitchFamily="18" charset="0"/>
            </a:endParaRPr>
          </a:p>
          <a:p>
            <a:pPr algn="r"/>
            <a:r>
              <a:rPr lang="nl-NL" sz="2400" dirty="0" smtClean="0">
                <a:solidFill>
                  <a:schemeClr val="bg1"/>
                </a:solidFill>
                <a:latin typeface="CG Times" pitchFamily="18" charset="0"/>
              </a:rPr>
              <a:t>-</a:t>
            </a:r>
            <a:r>
              <a:rPr lang="nl-NL" sz="2400" dirty="0" err="1" smtClean="0">
                <a:solidFill>
                  <a:schemeClr val="bg1"/>
                </a:solidFill>
                <a:latin typeface="CG Times" pitchFamily="18" charset="0"/>
              </a:rPr>
              <a:t>pag</a:t>
            </a:r>
            <a:r>
              <a:rPr lang="nl-NL" sz="2400" dirty="0" smtClean="0">
                <a:solidFill>
                  <a:schemeClr val="bg1"/>
                </a:solidFill>
                <a:latin typeface="CG Times" pitchFamily="18" charset="0"/>
              </a:rPr>
              <a:t> </a:t>
            </a:r>
            <a:r>
              <a:rPr lang="nl-NL" sz="2400" dirty="0">
                <a:solidFill>
                  <a:schemeClr val="bg1"/>
                </a:solidFill>
                <a:latin typeface="CG Times" pitchFamily="18" charset="0"/>
              </a:rPr>
              <a:t>73</a:t>
            </a:r>
          </a:p>
        </p:txBody>
      </p:sp>
      <p:sp>
        <p:nvSpPr>
          <p:cNvPr id="24" name="Rectangle 23"/>
          <p:cNvSpPr/>
          <p:nvPr/>
        </p:nvSpPr>
        <p:spPr>
          <a:xfrm>
            <a:off x="-32" y="-24"/>
            <a:ext cx="6143668" cy="78581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8"/>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nodeType="afterEffect">
                                  <p:stCondLst>
                                    <p:cond delay="0"/>
                                  </p:stCondLst>
                                  <p:childTnLst>
                                    <p:animMotion origin="layout" path="M -1.94444E-6 5.48566E-6 L 0.10833 -0.42182 " pathEditMode="relative" ptsTypes="AA">
                                      <p:cBhvr>
                                        <p:cTn id="9" dur="3000" fill="hold"/>
                                        <p:tgtEl>
                                          <p:spTgt spid="106508"/>
                                        </p:tgtEl>
                                        <p:attrNameLst>
                                          <p:attrName>ppt_x</p:attrName>
                                          <p:attrName>ppt_y</p:attrName>
                                        </p:attrNameLst>
                                      </p:cBhvr>
                                    </p:animMotion>
                                  </p:childTnLst>
                                </p:cTn>
                              </p:par>
                            </p:childTnLst>
                          </p:cTn>
                        </p:par>
                        <p:par>
                          <p:cTn id="10" fill="hold">
                            <p:stCondLst>
                              <p:cond delay="3000"/>
                            </p:stCondLst>
                            <p:childTnLst>
                              <p:par>
                                <p:cTn id="11" presetID="1" presetClass="exit" presetSubtype="0" fill="hold" nodeType="afterEffect">
                                  <p:stCondLst>
                                    <p:cond delay="0"/>
                                  </p:stCondLst>
                                  <p:childTnLst>
                                    <p:set>
                                      <p:cBhvr>
                                        <p:cTn id="12" dur="1" fill="hold">
                                          <p:stCondLst>
                                            <p:cond delay="0"/>
                                          </p:stCondLst>
                                        </p:cTn>
                                        <p:tgtEl>
                                          <p:spTgt spid="10650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par>
                          <p:cTn id="13" fill="hold">
                            <p:stCondLst>
                              <p:cond delay="3000"/>
                            </p:stCondLst>
                            <p:childTnLst>
                              <p:par>
                                <p:cTn id="14" presetID="1" presetClass="entr" presetSubtype="0" fill="hold" grpId="0" nodeType="afterEffect">
                                  <p:stCondLst>
                                    <p:cond delay="0"/>
                                  </p:stCondLst>
                                  <p:childTnLst>
                                    <p:set>
                                      <p:cBhvr>
                                        <p:cTn id="15" dur="1" fill="hold">
                                          <p:stCondLst>
                                            <p:cond delay="0"/>
                                          </p:stCondLst>
                                        </p:cTn>
                                        <p:tgtEl>
                                          <p:spTgt spid="10650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0" presetClass="path" presetSubtype="0" fill="hold" nodeType="withEffect">
                                  <p:stCondLst>
                                    <p:cond delay="0"/>
                                  </p:stCondLst>
                                  <p:childTnLst>
                                    <p:animMotion origin="layout" path="M 2.5E-6 -0.0007 C 0.00121 -0.03377 0.00278 -0.06684 -0.01129 -0.10939 C -0.02535 -0.15195 -0.05313 -0.21948 -0.08472 -0.25578 C -0.11597 -0.29209 -0.16893 -0.31337 -0.2 -0.32701 C -0.23108 -0.34066 -0.24184 -0.34343 -0.27049 -0.33835 C -0.29913 -0.33326 -0.34236 -0.32331 -0.37188 -0.29718 C -0.40139 -0.27105 -0.43004 -0.22849 -0.44792 -0.18085 C -0.4658 -0.13321 -0.47847 -0.06499 -0.479 -0.0118 C -0.47952 0.04139 -0.47205 0.09574 -0.45087 0.1383 C -0.42969 0.18085 -0.38646 0.22456 -0.35226 0.24329 C -0.31806 0.26202 -0.27847 0.26318 -0.24514 0.25069 C -0.21216 0.2382 -0.17379 0.20259 -0.15226 0.16813 C -0.13073 0.13367 -0.11754 0.0895 -0.11563 0.0444 C -0.11372 -0.0007 -0.12084 -0.06129 -0.14097 -0.10199 C -0.16111 -0.14269 -0.20278 -0.18779 -0.23681 -0.19959 C -0.27049 -0.21138 -0.31702 -0.19265 -0.34375 -0.17322 C -0.37049 -0.1538 -0.38924 -0.12257 -0.39722 -0.08326 C -0.40521 -0.04394 -0.40243 0.02497 -0.39167 0.06313 C -0.38091 0.10129 -0.35591 0.12881 -0.33247 0.1457 C -0.30903 0.16258 -0.2757 0.17067 -0.25104 0.16443 C -0.22622 0.15818 -0.19827 0.13321 -0.18316 0.10823 C -0.16806 0.08325 -0.15834 0.04556 -0.16059 0.01434 C -0.16285 -0.01688 -0.17882 -0.05736 -0.19722 -0.07933 C -0.21563 -0.1013 -0.24757 -0.11702 -0.27049 -0.11702 C -0.29341 -0.11702 -0.31875 -0.1006 -0.33525 -0.07933 C -0.35174 -0.05805 -0.36719 -0.01943 -0.3691 0.01064 C -0.37101 0.0407 -0.35972 0.07932 -0.34653 0.1006 C -0.33334 0.12188 -0.30903 0.13645 -0.29045 0.1383 C -0.27153 0.14015 -0.24809 0.12881 -0.23386 0.11193 C -0.21979 0.09505 -0.20521 0.06452 -0.20573 0.037 C -0.20625 0.00948 -0.22205 -0.03446 -0.23681 -0.05319 C -0.25122 -0.07193 -0.27656 -0.07933 -0.29306 -0.07563 C -0.30955 -0.07193 -0.32674 -0.05065 -0.33525 -0.03076 C -0.34375 -0.01087 -0.34983 0.02174 -0.34375 0.0444 C -0.33768 0.06707 -0.3132 0.09274 -0.29861 0.10453 C -0.28403 0.11633 -0.26806 0.11887 -0.25643 0.11563 C -0.24479 0.11239 -0.23247 0.1006 -0.22865 0.08557 C -0.22413 0.07053 -0.22309 0.03885 -0.23108 0.02567 C -0.23924 0.01249 -0.26302 0.00509 -0.27622 0.00694 C -0.28941 0.00879 -0.30469 0.02451 -0.3099 0.037 C -0.31511 0.04949 -0.31233 0.06938 -0.30712 0.08187 C -0.30191 0.09435 -0.29045 0.10892 -0.279 0.11193 C -0.26771 0.11494 -0.24809 0.10869 -0.23959 0.1006 C -0.23108 0.0925 -0.22743 0.07123 -0.22865 0.06313 C -0.22917 0.05504 -0.23959 0.05296 -0.24514 0.0518 C -0.2507 0.05065 -0.25816 0.05134 -0.26198 0.05573 C -0.2658 0.06013 -0.26823 0.06938 -0.26771 0.07817 C -0.26719 0.08695 -0.26059 0.10314 -0.2592 0.10823 " pathEditMode="relative" rAng="0" ptsTypes="aaaaaaaaaaaaaaaaaaaaaaaaaaaaaaaaaaaaaaaaaaaaaaaA">
                                      <p:cBhvr>
                                        <p:cTn id="23" dur="5000" fill="hold"/>
                                        <p:tgtEl>
                                          <p:spTgt spid="5"/>
                                        </p:tgtEl>
                                        <p:attrNameLst>
                                          <p:attrName>ppt_x</p:attrName>
                                          <p:attrName>ppt_y</p:attrName>
                                        </p:attrNameLst>
                                      </p:cBhvr>
                                      <p:rCtr x="-238" y="-40"/>
                                    </p:animMotion>
                                  </p:childTnLst>
                                </p:cTn>
                              </p:par>
                              <p:par>
                                <p:cTn id="24" presetID="0" presetClass="path" presetSubtype="0" fill="hold" nodeType="withEffect">
                                  <p:stCondLst>
                                    <p:cond delay="0"/>
                                  </p:stCondLst>
                                  <p:childTnLst>
                                    <p:animMotion origin="layout" path="M -5.83333E-6 -2.67345E-6 C 0.00746 -0.02845 0.01492 -0.05666 0.0309 -0.07863 C 0.04687 -0.1006 0.07239 -0.12142 0.09583 -0.13136 C 0.11926 -0.1413 0.146 -0.14246 0.17187 -0.13876 C 0.19774 -0.13506 0.22586 -0.13067 0.25069 -0.1087 C 0.27551 -0.08672 0.30763 -0.04625 0.32117 -0.0074 C 0.33472 0.03145 0.33888 0.08464 0.33229 0.12396 C 0.32569 0.16328 0.29895 0.20513 0.28159 0.22895 C 0.26423 0.25278 0.25208 0.26272 0.22812 0.26642 C 0.20416 0.27012 0.16284 0.26573 0.13801 0.25139 C 0.11319 0.23705 0.09236 0.20513 0.07881 0.18016 C 0.06527 0.15518 0.05538 0.13321 0.05624 0.1013 C 0.05711 0.06938 0.06805 0.01758 0.08454 -0.0111 C 0.10104 -0.03978 0.1309 -0.06499 0.15486 -0.07123 C 0.17881 -0.07747 0.21024 -0.06314 0.22812 -0.0488 C 0.246 -0.03446 0.2559 -0.01064 0.26197 0.01503 C 0.26805 0.0407 0.27222 0.07655 0.26475 0.10523 C 0.25729 0.1339 0.23697 0.17414 0.21683 0.18779 C 0.1967 0.20143 0.16232 0.19658 0.14357 0.18779 C 0.12482 0.179 0.11267 0.15888 0.10416 0.13506 C 0.09565 0.11124 0.08767 0.07192 0.09288 0.0451 C 0.09808 0.01827 0.11979 -0.01434 0.13524 -0.02613 C 0.15069 -0.03793 0.17048 -0.03538 0.18593 -0.02613 C 0.20138 -0.01688 0.22291 0.00694 0.22812 0.03007 C 0.23333 0.05319 0.22291 0.09389 0.21683 0.11263 C 0.21076 0.13136 0.20468 0.1376 0.19149 0.14269 C 0.17829 0.14778 0.15347 0.15264 0.13801 0.14269 C 0.12256 0.13275 0.10242 0.10315 0.09861 0.08256 C 0.09479 0.06198 0.10555 0.03122 0.11545 0.01873 C 0.12534 0.00624 0.14357 0.00208 0.15763 0.00763 C 0.1717 0.01318 0.19583 0.03446 0.19999 0.0525 C 0.20416 0.07054 0.18923 0.10199 0.18315 0.11633 C 0.17708 0.13067 0.17361 0.13645 0.16336 0.13899 C 0.15312 0.14154 0.12968 0.13876 0.12117 0.13136 C 0.11267 0.12396 0.11024 0.10338 0.11267 0.09389 C 0.1151 0.08441 0.12968 0.07447 0.13524 0.07516 C 0.14079 0.07586 0.14357 0.08673 0.14652 0.0976 " pathEditMode="relative" ptsTypes="aaaaaaaaaaaaaaaaaaaaaaaaaaaaaaaaaaaaA">
                                      <p:cBhvr>
                                        <p:cTn id="25" dur="5000" fill="hold"/>
                                        <p:tgtEl>
                                          <p:spTgt spid="6"/>
                                        </p:tgtEl>
                                        <p:attrNameLst>
                                          <p:attrName>ppt_x</p:attrName>
                                          <p:attrName>ppt_y</p:attrName>
                                        </p:attrNameLst>
                                      </p:cBhvr>
                                    </p:animMotion>
                                  </p:childTnLst>
                                </p:cTn>
                              </p:par>
                              <p:par>
                                <p:cTn id="26" presetID="10" presetClass="entr" presetSubtype="0" fill="hold" nodeType="withEffect">
                                  <p:stCondLst>
                                    <p:cond delay="0"/>
                                  </p:stCondLst>
                                  <p:childTnLst>
                                    <p:set>
                                      <p:cBhvr>
                                        <p:cTn id="27" dur="1" fill="hold">
                                          <p:stCondLst>
                                            <p:cond delay="0"/>
                                          </p:stCondLst>
                                        </p:cTn>
                                        <p:tgtEl>
                                          <p:spTgt spid="106509"/>
                                        </p:tgtEl>
                                        <p:attrNameLst>
                                          <p:attrName>style.visibility</p:attrName>
                                        </p:attrNameLst>
                                      </p:cBhvr>
                                      <p:to>
                                        <p:strVal val="visible"/>
                                      </p:to>
                                    </p:set>
                                    <p:animEffect transition="in" filter="fade">
                                      <p:cBhvr>
                                        <p:cTn id="28" dur="5000"/>
                                        <p:tgtEl>
                                          <p:spTgt spid="10650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3055915" y="571480"/>
            <a:ext cx="2444750" cy="914400"/>
            <a:chOff x="2241" y="384"/>
            <a:chExt cx="1540" cy="576"/>
          </a:xfrm>
        </p:grpSpPr>
        <p:pic>
          <p:nvPicPr>
            <p:cNvPr id="25614" name="Picture 14"/>
            <p:cNvPicPr>
              <a:picLocks noChangeAspect="1" noChangeArrowheads="1"/>
            </p:cNvPicPr>
            <p:nvPr/>
          </p:nvPicPr>
          <p:blipFill>
            <a:blip r:embed="rId2" cstate="print"/>
            <a:srcRect/>
            <a:stretch>
              <a:fillRect/>
            </a:stretch>
          </p:blipFill>
          <p:spPr bwMode="auto">
            <a:xfrm>
              <a:off x="3482" y="548"/>
              <a:ext cx="299" cy="344"/>
            </a:xfrm>
            <a:prstGeom prst="rect">
              <a:avLst/>
            </a:prstGeom>
            <a:noFill/>
            <a:ln w="9525">
              <a:noFill/>
              <a:miter lim="800000"/>
              <a:headEnd/>
              <a:tailEnd/>
            </a:ln>
          </p:spPr>
        </p:pic>
        <p:sp>
          <p:nvSpPr>
            <p:cNvPr id="25615" name="Text Box 15"/>
            <p:cNvSpPr txBox="1">
              <a:spLocks noChangeArrowheads="1"/>
            </p:cNvSpPr>
            <p:nvPr/>
          </p:nvSpPr>
          <p:spPr bwMode="auto">
            <a:xfrm>
              <a:off x="2924" y="384"/>
              <a:ext cx="542" cy="576"/>
            </a:xfrm>
            <a:prstGeom prst="rect">
              <a:avLst/>
            </a:prstGeom>
            <a:noFill/>
            <a:ln w="9525">
              <a:noFill/>
              <a:miter lim="800000"/>
              <a:headEnd/>
              <a:tailEnd/>
            </a:ln>
          </p:spPr>
          <p:txBody>
            <a:bodyPr wrap="none">
              <a:spAutoFit/>
            </a:bodyPr>
            <a:lstStyle/>
            <a:p>
              <a:r>
                <a:rPr lang="en-US" sz="5400" i="1" dirty="0">
                  <a:solidFill>
                    <a:schemeClr val="bg1"/>
                  </a:solidFill>
                  <a:latin typeface="CG Times" pitchFamily="18" charset="0"/>
                  <a:sym typeface="Symbol" pitchFamily="18" charset="2"/>
                </a:rPr>
                <a:t></a:t>
              </a:r>
            </a:p>
          </p:txBody>
        </p:sp>
        <p:grpSp>
          <p:nvGrpSpPr>
            <p:cNvPr id="3" name="Group 16"/>
            <p:cNvGrpSpPr>
              <a:grpSpLocks/>
            </p:cNvGrpSpPr>
            <p:nvPr/>
          </p:nvGrpSpPr>
          <p:grpSpPr bwMode="auto">
            <a:xfrm>
              <a:off x="2611" y="518"/>
              <a:ext cx="360" cy="404"/>
              <a:chOff x="948" y="4108"/>
              <a:chExt cx="360" cy="404"/>
            </a:xfrm>
          </p:grpSpPr>
          <p:sp>
            <p:nvSpPr>
              <p:cNvPr id="25620" name="Oval 17"/>
              <p:cNvSpPr>
                <a:spLocks noChangeArrowheads="1"/>
              </p:cNvSpPr>
              <p:nvPr/>
            </p:nvSpPr>
            <p:spPr bwMode="auto">
              <a:xfrm>
                <a:off x="972" y="4156"/>
                <a:ext cx="336" cy="336"/>
              </a:xfrm>
              <a:prstGeom prst="ellipse">
                <a:avLst/>
              </a:prstGeom>
              <a:solidFill>
                <a:srgbClr val="FFFF00"/>
              </a:solidFill>
              <a:ln w="9525">
                <a:noFill/>
                <a:round/>
                <a:headEnd/>
                <a:tailEnd/>
              </a:ln>
            </p:spPr>
            <p:txBody>
              <a:bodyPr wrap="none" anchor="ctr"/>
              <a:lstStyle/>
              <a:p>
                <a:endParaRPr lang="en-US"/>
              </a:p>
            </p:txBody>
          </p:sp>
          <p:sp>
            <p:nvSpPr>
              <p:cNvPr id="25621" name="Text Box 18"/>
              <p:cNvSpPr txBox="1">
                <a:spLocks noChangeArrowheads="1"/>
              </p:cNvSpPr>
              <p:nvPr/>
            </p:nvSpPr>
            <p:spPr bwMode="auto">
              <a:xfrm>
                <a:off x="948" y="4108"/>
                <a:ext cx="349" cy="404"/>
              </a:xfrm>
              <a:prstGeom prst="rect">
                <a:avLst/>
              </a:prstGeom>
              <a:noFill/>
              <a:ln w="9525">
                <a:noFill/>
                <a:miter lim="800000"/>
                <a:headEnd/>
                <a:tailEnd/>
              </a:ln>
            </p:spPr>
            <p:txBody>
              <a:bodyPr wrap="none">
                <a:spAutoFit/>
              </a:bodyPr>
              <a:lstStyle/>
              <a:p>
                <a:r>
                  <a:rPr lang="en-US" sz="3600" b="1" dirty="0">
                    <a:solidFill>
                      <a:srgbClr val="0000FF"/>
                    </a:solidFill>
                    <a:latin typeface="CG Times" pitchFamily="18" charset="0"/>
                  </a:rPr>
                  <a:t>e</a:t>
                </a:r>
                <a:r>
                  <a:rPr lang="en-US" sz="3600" b="1" baseline="30000" dirty="0">
                    <a:solidFill>
                      <a:srgbClr val="0000FF"/>
                    </a:solidFill>
                    <a:latin typeface="CG Times" pitchFamily="18" charset="0"/>
                    <a:sym typeface="Symbol" pitchFamily="18" charset="2"/>
                  </a:rPr>
                  <a:t></a:t>
                </a:r>
              </a:p>
            </p:txBody>
          </p:sp>
        </p:grpSp>
        <p:grpSp>
          <p:nvGrpSpPr>
            <p:cNvPr id="4" name="Group 19"/>
            <p:cNvGrpSpPr>
              <a:grpSpLocks/>
            </p:cNvGrpSpPr>
            <p:nvPr/>
          </p:nvGrpSpPr>
          <p:grpSpPr bwMode="auto">
            <a:xfrm>
              <a:off x="2241" y="518"/>
              <a:ext cx="415" cy="404"/>
              <a:chOff x="386" y="4032"/>
              <a:chExt cx="415" cy="404"/>
            </a:xfrm>
          </p:grpSpPr>
          <p:sp>
            <p:nvSpPr>
              <p:cNvPr id="25618" name="Oval 20"/>
              <p:cNvSpPr>
                <a:spLocks noChangeArrowheads="1"/>
              </p:cNvSpPr>
              <p:nvPr/>
            </p:nvSpPr>
            <p:spPr bwMode="auto">
              <a:xfrm>
                <a:off x="420" y="4080"/>
                <a:ext cx="336" cy="336"/>
              </a:xfrm>
              <a:prstGeom prst="ellipse">
                <a:avLst/>
              </a:prstGeom>
              <a:solidFill>
                <a:srgbClr val="0000FF"/>
              </a:solidFill>
              <a:ln w="9525">
                <a:noFill/>
                <a:round/>
                <a:headEnd/>
                <a:tailEnd/>
              </a:ln>
            </p:spPr>
            <p:txBody>
              <a:bodyPr wrap="none" anchor="ctr"/>
              <a:lstStyle/>
              <a:p>
                <a:endParaRPr lang="en-US"/>
              </a:p>
            </p:txBody>
          </p:sp>
          <p:sp>
            <p:nvSpPr>
              <p:cNvPr id="25619" name="Text Box 21"/>
              <p:cNvSpPr txBox="1">
                <a:spLocks noChangeArrowheads="1"/>
              </p:cNvSpPr>
              <p:nvPr/>
            </p:nvSpPr>
            <p:spPr bwMode="auto">
              <a:xfrm>
                <a:off x="386" y="4032"/>
                <a:ext cx="415" cy="404"/>
              </a:xfrm>
              <a:prstGeom prst="rect">
                <a:avLst/>
              </a:prstGeom>
              <a:noFill/>
              <a:ln w="9525">
                <a:noFill/>
                <a:miter lim="800000"/>
                <a:headEnd/>
                <a:tailEnd/>
              </a:ln>
            </p:spPr>
            <p:txBody>
              <a:bodyPr wrap="none">
                <a:spAutoFit/>
              </a:bodyPr>
              <a:lstStyle/>
              <a:p>
                <a:r>
                  <a:rPr lang="en-US" sz="3600" b="1" dirty="0">
                    <a:solidFill>
                      <a:srgbClr val="FFFF00"/>
                    </a:solidFill>
                    <a:latin typeface="CG Times" pitchFamily="18" charset="0"/>
                  </a:rPr>
                  <a:t>e</a:t>
                </a:r>
                <a:r>
                  <a:rPr lang="en-US" sz="3600" b="1" baseline="30000" dirty="0">
                    <a:solidFill>
                      <a:srgbClr val="FFFF00"/>
                    </a:solidFill>
                    <a:latin typeface="CG Times" pitchFamily="18" charset="0"/>
                  </a:rPr>
                  <a:t>+</a:t>
                </a:r>
              </a:p>
            </p:txBody>
          </p:sp>
        </p:grpSp>
      </p:grpSp>
      <p:sp>
        <p:nvSpPr>
          <p:cNvPr id="25603" name="Text Box 4"/>
          <p:cNvSpPr txBox="1">
            <a:spLocks noChangeArrowheads="1"/>
          </p:cNvSpPr>
          <p:nvPr/>
        </p:nvSpPr>
        <p:spPr bwMode="auto">
          <a:xfrm>
            <a:off x="1295400" y="6172200"/>
            <a:ext cx="6172200" cy="641350"/>
          </a:xfrm>
          <a:prstGeom prst="rect">
            <a:avLst/>
          </a:prstGeom>
          <a:noFill/>
          <a:ln w="9525">
            <a:noFill/>
            <a:miter lim="800000"/>
            <a:headEnd/>
            <a:tailEnd/>
          </a:ln>
        </p:spPr>
        <p:txBody>
          <a:bodyPr>
            <a:spAutoFit/>
          </a:bodyPr>
          <a:lstStyle/>
          <a:p>
            <a:pPr algn="ctr"/>
            <a:r>
              <a:rPr lang="nl-NL" sz="3600">
                <a:solidFill>
                  <a:schemeClr val="bg1"/>
                </a:solidFill>
                <a:latin typeface="CG Times" pitchFamily="18" charset="0"/>
              </a:rPr>
              <a:t>pure energie d.w.z. licht (</a:t>
            </a:r>
            <a:r>
              <a:rPr lang="nl-NL" sz="3600">
                <a:solidFill>
                  <a:schemeClr val="bg1"/>
                </a:solidFill>
                <a:latin typeface="CG Times" pitchFamily="18" charset="0"/>
                <a:sym typeface="Symbol" pitchFamily="18" charset="2"/>
              </a:rPr>
              <a:t></a:t>
            </a:r>
            <a:r>
              <a:rPr lang="nl-NL" sz="3600">
                <a:solidFill>
                  <a:schemeClr val="bg1"/>
                </a:solidFill>
                <a:latin typeface="CG Times" pitchFamily="18" charset="0"/>
              </a:rPr>
              <a:t>)</a:t>
            </a:r>
            <a:endParaRPr lang="nl-NL" sz="3600">
              <a:solidFill>
                <a:schemeClr val="bg1"/>
              </a:solidFill>
              <a:latin typeface="CG Times" pitchFamily="18" charset="0"/>
              <a:sym typeface="Symbol" pitchFamily="18" charset="2"/>
            </a:endParaRPr>
          </a:p>
        </p:txBody>
      </p:sp>
      <p:pic>
        <p:nvPicPr>
          <p:cNvPr id="106509" name="Picture 13"/>
          <p:cNvPicPr>
            <a:picLocks noChangeAspect="1" noChangeArrowheads="1"/>
          </p:cNvPicPr>
          <p:nvPr/>
        </p:nvPicPr>
        <p:blipFill>
          <a:blip r:embed="rId3" cstate="print"/>
          <a:srcRect/>
          <a:stretch>
            <a:fillRect/>
          </a:stretch>
        </p:blipFill>
        <p:spPr bwMode="auto">
          <a:xfrm>
            <a:off x="381000" y="1497034"/>
            <a:ext cx="8837613" cy="4932362"/>
          </a:xfrm>
          <a:prstGeom prst="rect">
            <a:avLst/>
          </a:prstGeom>
          <a:noFill/>
          <a:ln w="9525">
            <a:noFill/>
            <a:miter lim="800000"/>
            <a:headEnd/>
            <a:tailEnd/>
          </a:ln>
        </p:spPr>
      </p:pic>
      <p:sp>
        <p:nvSpPr>
          <p:cNvPr id="25605" name="Rectangle 2"/>
          <p:cNvSpPr>
            <a:spLocks noGrp="1" noChangeArrowheads="1"/>
          </p:cNvSpPr>
          <p:nvPr>
            <p:ph type="title"/>
          </p:nvPr>
        </p:nvSpPr>
        <p:spPr>
          <a:xfrm>
            <a:off x="0" y="-142900"/>
            <a:ext cx="9144000" cy="1143000"/>
          </a:xfrm>
          <a:noFill/>
        </p:spPr>
        <p:txBody>
          <a:bodyPr/>
          <a:lstStyle/>
          <a:p>
            <a:pPr eaLnBrk="1" hangingPunct="1"/>
            <a:r>
              <a:rPr lang="nl-NL" sz="4800" dirty="0" smtClean="0"/>
              <a:t>Antimaterie: </a:t>
            </a:r>
            <a:r>
              <a:rPr lang="nl-NL" sz="4800" i="1" dirty="0" smtClean="0">
                <a:sym typeface="Symbol" pitchFamily="18" charset="2"/>
              </a:rPr>
              <a:t>e</a:t>
            </a:r>
            <a:r>
              <a:rPr lang="nl-NL" sz="4800" i="1" baseline="30000" dirty="0" smtClean="0">
                <a:sym typeface="Symbol" pitchFamily="18" charset="2"/>
              </a:rPr>
              <a:t>+</a:t>
            </a:r>
            <a:r>
              <a:rPr lang="nl-NL" sz="4800" i="1" dirty="0" smtClean="0">
                <a:sym typeface="Symbol" pitchFamily="18" charset="2"/>
              </a:rPr>
              <a:t>e</a:t>
            </a:r>
            <a:r>
              <a:rPr lang="nl-NL" sz="4800" i="1" baseline="30000" dirty="0" smtClean="0">
                <a:sym typeface="Symbol" pitchFamily="18" charset="2"/>
              </a:rPr>
              <a:t></a:t>
            </a:r>
            <a:r>
              <a:rPr lang="nl-NL" sz="4800" i="1" dirty="0" smtClean="0">
                <a:sym typeface="Symbol" pitchFamily="18" charset="2"/>
              </a:rPr>
              <a:t>  </a:t>
            </a:r>
            <a:endParaRPr lang="nl-NL" sz="4800" i="1" baseline="30000" dirty="0" smtClean="0">
              <a:sym typeface="Symbol" pitchFamily="18" charset="2"/>
            </a:endParaRPr>
          </a:p>
        </p:txBody>
      </p:sp>
      <p:grpSp>
        <p:nvGrpSpPr>
          <p:cNvPr id="5" name="Group 6"/>
          <p:cNvGrpSpPr>
            <a:grpSpLocks/>
          </p:cNvGrpSpPr>
          <p:nvPr/>
        </p:nvGrpSpPr>
        <p:grpSpPr bwMode="auto">
          <a:xfrm>
            <a:off x="4800600" y="3810000"/>
            <a:ext cx="658813" cy="641350"/>
            <a:chOff x="1330" y="4032"/>
            <a:chExt cx="415" cy="404"/>
          </a:xfrm>
        </p:grpSpPr>
        <p:sp>
          <p:nvSpPr>
            <p:cNvPr id="25612" name="Oval 7"/>
            <p:cNvSpPr>
              <a:spLocks noChangeArrowheads="1"/>
            </p:cNvSpPr>
            <p:nvPr/>
          </p:nvSpPr>
          <p:spPr bwMode="auto">
            <a:xfrm>
              <a:off x="1344" y="4080"/>
              <a:ext cx="336" cy="336"/>
            </a:xfrm>
            <a:prstGeom prst="ellipse">
              <a:avLst/>
            </a:prstGeom>
            <a:solidFill>
              <a:srgbClr val="0000FF"/>
            </a:solidFill>
            <a:ln w="9525">
              <a:noFill/>
              <a:round/>
              <a:headEnd/>
              <a:tailEnd/>
            </a:ln>
          </p:spPr>
          <p:txBody>
            <a:bodyPr wrap="none" anchor="ctr"/>
            <a:lstStyle/>
            <a:p>
              <a:endParaRPr lang="en-US"/>
            </a:p>
          </p:txBody>
        </p:sp>
        <p:sp>
          <p:nvSpPr>
            <p:cNvPr id="25613" name="Text Box 8"/>
            <p:cNvSpPr txBox="1">
              <a:spLocks noChangeArrowheads="1"/>
            </p:cNvSpPr>
            <p:nvPr/>
          </p:nvSpPr>
          <p:spPr bwMode="auto">
            <a:xfrm>
              <a:off x="1330" y="4032"/>
              <a:ext cx="415" cy="404"/>
            </a:xfrm>
            <a:prstGeom prst="rect">
              <a:avLst/>
            </a:prstGeom>
            <a:noFill/>
            <a:ln w="9525">
              <a:noFill/>
              <a:miter lim="800000"/>
              <a:headEnd/>
              <a:tailEnd/>
            </a:ln>
          </p:spPr>
          <p:txBody>
            <a:bodyPr wrap="none">
              <a:spAutoFit/>
            </a:bodyPr>
            <a:lstStyle/>
            <a:p>
              <a:r>
                <a:rPr lang="en-US" sz="3600" b="1">
                  <a:solidFill>
                    <a:srgbClr val="FFFF00"/>
                  </a:solidFill>
                  <a:latin typeface="CG Times" pitchFamily="18" charset="0"/>
                </a:rPr>
                <a:t>e</a:t>
              </a:r>
              <a:r>
                <a:rPr lang="en-US" sz="3600" b="1" baseline="30000">
                  <a:solidFill>
                    <a:srgbClr val="FFFF00"/>
                  </a:solidFill>
                  <a:latin typeface="CG Times" pitchFamily="18" charset="0"/>
                </a:rPr>
                <a:t>+</a:t>
              </a:r>
            </a:p>
          </p:txBody>
        </p:sp>
      </p:grpSp>
      <p:grpSp>
        <p:nvGrpSpPr>
          <p:cNvPr id="6" name="Group 9"/>
          <p:cNvGrpSpPr>
            <a:grpSpLocks/>
          </p:cNvGrpSpPr>
          <p:nvPr/>
        </p:nvGrpSpPr>
        <p:grpSpPr bwMode="auto">
          <a:xfrm>
            <a:off x="4930775" y="3810000"/>
            <a:ext cx="555625" cy="641350"/>
            <a:chOff x="1937" y="4108"/>
            <a:chExt cx="350" cy="404"/>
          </a:xfrm>
        </p:grpSpPr>
        <p:sp>
          <p:nvSpPr>
            <p:cNvPr id="25610" name="Oval 10"/>
            <p:cNvSpPr>
              <a:spLocks noChangeArrowheads="1"/>
            </p:cNvSpPr>
            <p:nvPr/>
          </p:nvSpPr>
          <p:spPr bwMode="auto">
            <a:xfrm>
              <a:off x="1951" y="4156"/>
              <a:ext cx="336" cy="336"/>
            </a:xfrm>
            <a:prstGeom prst="ellipse">
              <a:avLst/>
            </a:prstGeom>
            <a:solidFill>
              <a:srgbClr val="FFFF00"/>
            </a:solidFill>
            <a:ln w="9525">
              <a:noFill/>
              <a:round/>
              <a:headEnd/>
              <a:tailEnd/>
            </a:ln>
          </p:spPr>
          <p:txBody>
            <a:bodyPr wrap="none" anchor="ctr"/>
            <a:lstStyle/>
            <a:p>
              <a:endParaRPr lang="en-US"/>
            </a:p>
          </p:txBody>
        </p:sp>
        <p:sp>
          <p:nvSpPr>
            <p:cNvPr id="25611" name="Text Box 11"/>
            <p:cNvSpPr txBox="1">
              <a:spLocks noChangeArrowheads="1"/>
            </p:cNvSpPr>
            <p:nvPr/>
          </p:nvSpPr>
          <p:spPr bwMode="auto">
            <a:xfrm>
              <a:off x="1937" y="4108"/>
              <a:ext cx="349" cy="404"/>
            </a:xfrm>
            <a:prstGeom prst="rect">
              <a:avLst/>
            </a:prstGeom>
            <a:noFill/>
            <a:ln w="9525">
              <a:noFill/>
              <a:miter lim="800000"/>
              <a:headEnd/>
              <a:tailEnd/>
            </a:ln>
          </p:spPr>
          <p:txBody>
            <a:bodyPr wrap="none">
              <a:spAutoFit/>
            </a:bodyPr>
            <a:lstStyle/>
            <a:p>
              <a:r>
                <a:rPr lang="en-US" sz="3600" b="1">
                  <a:solidFill>
                    <a:srgbClr val="0000FF"/>
                  </a:solidFill>
                  <a:latin typeface="CG Times" pitchFamily="18" charset="0"/>
                </a:rPr>
                <a:t>e</a:t>
              </a:r>
              <a:r>
                <a:rPr lang="en-US" sz="3600" b="1" baseline="30000">
                  <a:solidFill>
                    <a:srgbClr val="0000FF"/>
                  </a:solidFill>
                  <a:latin typeface="CG Times" pitchFamily="18" charset="0"/>
                  <a:sym typeface="Symbol" pitchFamily="18" charset="2"/>
                </a:rPr>
                <a:t></a:t>
              </a:r>
            </a:p>
          </p:txBody>
        </p:sp>
      </p:grpSp>
      <p:pic>
        <p:nvPicPr>
          <p:cNvPr id="106508" name="Picture 12"/>
          <p:cNvPicPr>
            <a:picLocks noChangeAspect="1" noChangeArrowheads="1"/>
          </p:cNvPicPr>
          <p:nvPr/>
        </p:nvPicPr>
        <p:blipFill>
          <a:blip r:embed="rId2" cstate="print"/>
          <a:srcRect/>
          <a:stretch>
            <a:fillRect/>
          </a:stretch>
        </p:blipFill>
        <p:spPr bwMode="auto">
          <a:xfrm>
            <a:off x="3886200" y="6934200"/>
            <a:ext cx="474663" cy="546100"/>
          </a:xfrm>
          <a:prstGeom prst="rect">
            <a:avLst/>
          </a:prstGeom>
          <a:noFill/>
          <a:ln w="9525">
            <a:noFill/>
            <a:miter lim="800000"/>
            <a:headEnd/>
            <a:tailEnd/>
          </a:ln>
        </p:spPr>
      </p:pic>
      <p:sp>
        <p:nvSpPr>
          <p:cNvPr id="106501" name="Text Box 5"/>
          <p:cNvSpPr txBox="1">
            <a:spLocks noChangeArrowheads="1"/>
          </p:cNvSpPr>
          <p:nvPr/>
        </p:nvSpPr>
        <p:spPr bwMode="auto">
          <a:xfrm>
            <a:off x="4743450" y="1476375"/>
            <a:ext cx="4238661" cy="1138773"/>
          </a:xfrm>
          <a:prstGeom prst="rect">
            <a:avLst/>
          </a:prstGeom>
          <a:solidFill>
            <a:srgbClr val="006600">
              <a:alpha val="50000"/>
            </a:srgbClr>
          </a:solidFill>
          <a:ln w="9525">
            <a:noFill/>
            <a:miter lim="800000"/>
            <a:headEnd/>
            <a:tailEnd/>
          </a:ln>
        </p:spPr>
        <p:txBody>
          <a:bodyPr wrap="none">
            <a:spAutoFit/>
          </a:bodyPr>
          <a:lstStyle/>
          <a:p>
            <a:pPr algn="ctr"/>
            <a:r>
              <a:rPr lang="nl-NL" sz="3200" dirty="0" smtClean="0">
                <a:solidFill>
                  <a:schemeClr val="bg1"/>
                </a:solidFill>
                <a:latin typeface="CG Times" pitchFamily="18" charset="0"/>
                <a:sym typeface="Symbol" pitchFamily="18" charset="2"/>
              </a:rPr>
              <a:t>Een </a:t>
            </a:r>
            <a:r>
              <a:rPr lang="nl-NL" sz="3200" dirty="0" err="1" smtClean="0">
                <a:solidFill>
                  <a:schemeClr val="bg1"/>
                </a:solidFill>
                <a:latin typeface="CG Times" pitchFamily="18" charset="0"/>
                <a:sym typeface="Symbol" pitchFamily="18" charset="2"/>
              </a:rPr>
              <a:t>deeltje-antideeltje</a:t>
            </a:r>
            <a:endParaRPr lang="nl-NL" sz="3200" dirty="0" smtClean="0">
              <a:solidFill>
                <a:schemeClr val="bg1"/>
              </a:solidFill>
              <a:latin typeface="CG Times" pitchFamily="18" charset="0"/>
              <a:sym typeface="Symbol" pitchFamily="18" charset="2"/>
            </a:endParaRPr>
          </a:p>
          <a:p>
            <a:pPr algn="ctr"/>
            <a:r>
              <a:rPr lang="nl-NL" sz="3200" dirty="0" smtClean="0">
                <a:solidFill>
                  <a:schemeClr val="bg1"/>
                </a:solidFill>
                <a:latin typeface="CG Times" pitchFamily="18" charset="0"/>
              </a:rPr>
              <a:t>creëert </a:t>
            </a:r>
            <a:r>
              <a:rPr lang="nl-NL" sz="3600" dirty="0" smtClean="0">
                <a:solidFill>
                  <a:schemeClr val="bg1"/>
                </a:solidFill>
                <a:latin typeface="CG Times" pitchFamily="18" charset="0"/>
                <a:sym typeface="Symbol" pitchFamily="18" charset="2"/>
              </a:rPr>
              <a:t></a:t>
            </a:r>
            <a:r>
              <a:rPr lang="nl-NL" sz="3200" dirty="0" smtClean="0">
                <a:solidFill>
                  <a:schemeClr val="bg1"/>
                </a:solidFill>
                <a:latin typeface="CG Times" pitchFamily="18" charset="0"/>
                <a:sym typeface="Symbol" pitchFamily="18" charset="2"/>
              </a:rPr>
              <a:t>’s </a:t>
            </a:r>
            <a:r>
              <a:rPr lang="nl-NL" sz="3200" dirty="0" smtClean="0">
                <a:solidFill>
                  <a:schemeClr val="bg1"/>
                </a:solidFill>
                <a:latin typeface="CG Times" pitchFamily="18" charset="0"/>
              </a:rPr>
              <a:t>via E=mc</a:t>
            </a:r>
            <a:r>
              <a:rPr lang="nl-NL" sz="3200" baseline="30000" dirty="0" smtClean="0">
                <a:solidFill>
                  <a:schemeClr val="bg1"/>
                </a:solidFill>
                <a:latin typeface="CG Times" pitchFamily="18" charset="0"/>
              </a:rPr>
              <a:t>2</a:t>
            </a:r>
            <a:endParaRPr lang="nl-NL" sz="3200" baseline="30000" dirty="0">
              <a:solidFill>
                <a:schemeClr val="bg1"/>
              </a:solidFill>
              <a:latin typeface="CG Times" pitchFamily="18" charset="0"/>
            </a:endParaRPr>
          </a:p>
        </p:txBody>
      </p:sp>
      <p:sp>
        <p:nvSpPr>
          <p:cNvPr id="22" name="Text Box 65"/>
          <p:cNvSpPr txBox="1">
            <a:spLocks noChangeArrowheads="1"/>
          </p:cNvSpPr>
          <p:nvPr/>
        </p:nvSpPr>
        <p:spPr bwMode="auto">
          <a:xfrm>
            <a:off x="7358082" y="142852"/>
            <a:ext cx="1659429" cy="954107"/>
          </a:xfrm>
          <a:prstGeom prst="rect">
            <a:avLst/>
          </a:prstGeom>
          <a:solidFill>
            <a:srgbClr val="669900"/>
          </a:solidFill>
          <a:ln w="28575" algn="ctr">
            <a:noFill/>
            <a:miter lim="800000"/>
            <a:headEnd/>
            <a:tailEnd/>
          </a:ln>
        </p:spPr>
        <p:txBody>
          <a:bodyPr wrap="none">
            <a:spAutoFit/>
          </a:bodyPr>
          <a:lstStyle/>
          <a:p>
            <a:pPr>
              <a:buFontTx/>
              <a:buNone/>
            </a:pPr>
            <a:r>
              <a:rPr lang="en-US" sz="2800" dirty="0" smtClean="0">
                <a:solidFill>
                  <a:srgbClr val="CCFFFF"/>
                </a:solidFill>
                <a:latin typeface="Tahoma" pitchFamily="34" charset="0"/>
              </a:rPr>
              <a:t>Einstein</a:t>
            </a:r>
            <a:r>
              <a:rPr lang="en-US" sz="2800" dirty="0">
                <a:solidFill>
                  <a:srgbClr val="CCFFFF"/>
                </a:solidFill>
                <a:latin typeface="Tahoma" pitchFamily="34" charset="0"/>
              </a:rPr>
              <a:t>: </a:t>
            </a:r>
          </a:p>
          <a:p>
            <a:pPr>
              <a:buFontTx/>
              <a:buNone/>
            </a:pPr>
            <a:r>
              <a:rPr lang="en-US" sz="2800" dirty="0">
                <a:solidFill>
                  <a:srgbClr val="CCFFFF"/>
                </a:solidFill>
                <a:latin typeface="Tahoma" pitchFamily="34" charset="0"/>
              </a:rPr>
              <a:t>E=mc</a:t>
            </a:r>
            <a:r>
              <a:rPr lang="en-US" sz="2800" baseline="30000" dirty="0">
                <a:solidFill>
                  <a:srgbClr val="CCFFFF"/>
                </a:solidFill>
                <a:latin typeface="Tahoma" pitchFamily="34" charset="0"/>
              </a:rPr>
              <a:t>2</a:t>
            </a:r>
            <a:endParaRPr lang="en-US" sz="2800" dirty="0">
              <a:solidFill>
                <a:srgbClr val="CCFFFF"/>
              </a:solidFill>
              <a:latin typeface="Tahoma" pitchFamily="34" charset="0"/>
            </a:endParaRPr>
          </a:p>
        </p:txBody>
      </p:sp>
      <p:sp>
        <p:nvSpPr>
          <p:cNvPr id="24" name="Rectangle 23"/>
          <p:cNvSpPr/>
          <p:nvPr/>
        </p:nvSpPr>
        <p:spPr>
          <a:xfrm>
            <a:off x="-32" y="-24"/>
            <a:ext cx="6143668" cy="78581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2"/>
          <p:cNvPicPr>
            <a:picLocks noChangeAspect="1" noChangeArrowheads="1"/>
          </p:cNvPicPr>
          <p:nvPr/>
        </p:nvPicPr>
        <p:blipFill>
          <a:blip r:embed="rId2" cstate="print"/>
          <a:srcRect/>
          <a:stretch>
            <a:fillRect/>
          </a:stretch>
        </p:blipFill>
        <p:spPr bwMode="auto">
          <a:xfrm>
            <a:off x="6357950" y="-546100"/>
            <a:ext cx="474663" cy="546100"/>
          </a:xfrm>
          <a:prstGeom prst="rect">
            <a:avLst/>
          </a:prstGeom>
          <a:noFill/>
          <a:ln w="9525">
            <a:noFill/>
            <a:miter lim="800000"/>
            <a:headEnd/>
            <a:tailEnd/>
          </a:ln>
        </p:spPr>
      </p:pic>
      <p:pic>
        <p:nvPicPr>
          <p:cNvPr id="26" name="Picture 14"/>
          <p:cNvPicPr>
            <a:picLocks noChangeAspect="1" noChangeArrowheads="1"/>
          </p:cNvPicPr>
          <p:nvPr/>
        </p:nvPicPr>
        <p:blipFill>
          <a:blip r:embed="rId2" cstate="print"/>
          <a:srcRect/>
          <a:stretch>
            <a:fillRect/>
          </a:stretch>
        </p:blipFill>
        <p:spPr bwMode="auto">
          <a:xfrm>
            <a:off x="5429256" y="811198"/>
            <a:ext cx="474663" cy="546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fill="hold" nodeType="withEffect">
                                  <p:stCondLst>
                                    <p:cond delay="0"/>
                                  </p:stCondLst>
                                  <p:childTnLst>
                                    <p:animMotion origin="layout" path="M 2.5E-6 -0.0007 C 0.00121 -0.03377 0.00278 -0.06684 -0.01129 -0.10939 C -0.02535 -0.15195 -0.05313 -0.21948 -0.08472 -0.25578 C -0.11597 -0.29209 -0.16893 -0.31337 -0.2 -0.32701 C -0.23108 -0.34066 -0.24184 -0.34343 -0.27049 -0.33835 C -0.29913 -0.33326 -0.34236 -0.32331 -0.37188 -0.29718 C -0.40139 -0.27105 -0.43004 -0.22849 -0.44792 -0.18085 C -0.4658 -0.13321 -0.47847 -0.06499 -0.479 -0.0118 C -0.47952 0.04139 -0.47205 0.09574 -0.45087 0.1383 C -0.42969 0.18085 -0.38646 0.22456 -0.35226 0.24329 C -0.31806 0.26202 -0.27847 0.26318 -0.24514 0.25069 C -0.21216 0.2382 -0.17379 0.20259 -0.15226 0.16813 C -0.13073 0.13367 -0.11754 0.0895 -0.11563 0.0444 C -0.11372 -0.0007 -0.12084 -0.06129 -0.14097 -0.10199 C -0.16111 -0.14269 -0.20278 -0.18779 -0.23681 -0.19959 C -0.27049 -0.21138 -0.31702 -0.19265 -0.34375 -0.17322 C -0.37049 -0.1538 -0.38924 -0.12257 -0.39722 -0.08326 C -0.40521 -0.04394 -0.40243 0.02497 -0.39167 0.06313 C -0.38091 0.10129 -0.35591 0.12881 -0.33247 0.1457 C -0.30903 0.16258 -0.2757 0.17067 -0.25104 0.16443 C -0.22622 0.15818 -0.19827 0.13321 -0.18316 0.10823 C -0.16806 0.08325 -0.15834 0.04556 -0.16059 0.01434 C -0.16285 -0.01688 -0.17882 -0.05736 -0.19722 -0.07933 C -0.21563 -0.1013 -0.24757 -0.11702 -0.27049 -0.11702 C -0.29341 -0.11702 -0.31875 -0.1006 -0.33525 -0.07933 C -0.35174 -0.05805 -0.36719 -0.01943 -0.3691 0.01064 C -0.37101 0.0407 -0.35972 0.07932 -0.34653 0.1006 C -0.33334 0.12188 -0.30903 0.13645 -0.29045 0.1383 C -0.27153 0.14015 -0.24809 0.12881 -0.23386 0.11193 C -0.21979 0.09505 -0.20521 0.06452 -0.20573 0.037 C -0.20625 0.00948 -0.22205 -0.03446 -0.23681 -0.05319 C -0.25122 -0.07193 -0.27656 -0.07933 -0.29306 -0.07563 C -0.30955 -0.07193 -0.32674 -0.05065 -0.33525 -0.03076 C -0.34375 -0.01087 -0.34983 0.02174 -0.34375 0.0444 C -0.33768 0.06707 -0.3132 0.09274 -0.29861 0.10453 C -0.28403 0.11633 -0.26806 0.11887 -0.25643 0.11563 C -0.24479 0.11239 -0.23247 0.1006 -0.22865 0.08557 C -0.22413 0.07053 -0.22309 0.03885 -0.23108 0.02567 C -0.23924 0.01249 -0.26302 0.00509 -0.27622 0.00694 C -0.28941 0.00879 -0.30469 0.02451 -0.3099 0.037 C -0.31511 0.04949 -0.31233 0.06938 -0.30712 0.08187 C -0.30191 0.09435 -0.29045 0.10892 -0.279 0.11193 C -0.26771 0.11494 -0.24809 0.10869 -0.23959 0.1006 C -0.23108 0.0925 -0.22743 0.07123 -0.22865 0.06313 C -0.22917 0.05504 -0.23959 0.05296 -0.24514 0.0518 C -0.2507 0.05065 -0.25816 0.05134 -0.26198 0.05573 C -0.2658 0.06013 -0.26823 0.06938 -0.26771 0.07817 C -0.26719 0.08695 -0.26059 0.10314 -0.2592 0.10823 " pathEditMode="relative" rAng="0" ptsTypes="aaaaaaaaaaaaaaaaaaaaaaaaaaaaaaaaaaaaaaaaaaaaaaaA">
                                      <p:cBhvr>
                                        <p:cTn id="12" dur="5000" spd="-100000" fill="hold"/>
                                        <p:tgtEl>
                                          <p:spTgt spid="5"/>
                                        </p:tgtEl>
                                        <p:attrNameLst>
                                          <p:attrName>ppt_x</p:attrName>
                                          <p:attrName>ppt_y</p:attrName>
                                        </p:attrNameLst>
                                      </p:cBhvr>
                                      <p:rCtr x="-238" y="-40"/>
                                    </p:animMotion>
                                  </p:childTnLst>
                                </p:cTn>
                              </p:par>
                              <p:par>
                                <p:cTn id="13" presetID="0" presetClass="path" presetSubtype="0" fill="hold" nodeType="withEffect">
                                  <p:stCondLst>
                                    <p:cond delay="0"/>
                                  </p:stCondLst>
                                  <p:childTnLst>
                                    <p:animMotion origin="layout" path="M -5.83333E-6 -2.67345E-6 C 0.00746 -0.02845 0.01492 -0.05666 0.0309 -0.07863 C 0.04687 -0.1006 0.07239 -0.12142 0.09583 -0.13136 C 0.11926 -0.1413 0.146 -0.14246 0.17187 -0.13876 C 0.19774 -0.13506 0.22586 -0.13067 0.25069 -0.1087 C 0.27551 -0.08672 0.30763 -0.04625 0.32117 -0.0074 C 0.33472 0.03145 0.33888 0.08464 0.33229 0.12396 C 0.32569 0.16328 0.29895 0.20513 0.28159 0.22895 C 0.26423 0.25278 0.25208 0.26272 0.22812 0.26642 C 0.20416 0.27012 0.16284 0.26573 0.13801 0.25139 C 0.11319 0.23705 0.09236 0.20513 0.07881 0.18016 C 0.06527 0.15518 0.05538 0.13321 0.05624 0.1013 C 0.05711 0.06938 0.06805 0.01758 0.08454 -0.0111 C 0.10104 -0.03978 0.1309 -0.06499 0.15486 -0.07123 C 0.17881 -0.07747 0.21024 -0.06314 0.22812 -0.0488 C 0.246 -0.03446 0.2559 -0.01064 0.26197 0.01503 C 0.26805 0.0407 0.27222 0.07655 0.26475 0.10523 C 0.25729 0.1339 0.23697 0.17414 0.21683 0.18779 C 0.1967 0.20143 0.16232 0.19658 0.14357 0.18779 C 0.12482 0.179 0.11267 0.15888 0.10416 0.13506 C 0.09565 0.11124 0.08767 0.07192 0.09288 0.0451 C 0.09808 0.01827 0.11979 -0.01434 0.13524 -0.02613 C 0.15069 -0.03793 0.17048 -0.03538 0.18593 -0.02613 C 0.20138 -0.01688 0.22291 0.00694 0.22812 0.03007 C 0.23333 0.05319 0.22291 0.09389 0.21683 0.11263 C 0.21076 0.13136 0.20468 0.1376 0.19149 0.14269 C 0.17829 0.14778 0.15347 0.15264 0.13801 0.14269 C 0.12256 0.13275 0.10242 0.10315 0.09861 0.08256 C 0.09479 0.06198 0.10555 0.03122 0.11545 0.01873 C 0.12534 0.00624 0.14357 0.00208 0.15763 0.00763 C 0.1717 0.01318 0.19583 0.03446 0.19999 0.0525 C 0.20416 0.07054 0.18923 0.10199 0.18315 0.11633 C 0.17708 0.13067 0.17361 0.13645 0.16336 0.13899 C 0.15312 0.14154 0.12968 0.13876 0.12117 0.13136 C 0.11267 0.12396 0.11024 0.10338 0.11267 0.09389 C 0.1151 0.08441 0.12968 0.07447 0.13524 0.07516 C 0.14079 0.07586 0.14357 0.08673 0.14652 0.0976 " pathEditMode="relative" ptsTypes="aaaaaaaaaaaaaaaaaaaaaaaaaaaaaaaaaaaaA">
                                      <p:cBhvr>
                                        <p:cTn id="14" dur="5000" spd="-100000" fill="hold"/>
                                        <p:tgtEl>
                                          <p:spTgt spid="6"/>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06509"/>
                                        </p:tgtEl>
                                        <p:attrNameLst>
                                          <p:attrName>style.visibility</p:attrName>
                                        </p:attrNameLst>
                                      </p:cBhvr>
                                      <p:to>
                                        <p:strVal val="visible"/>
                                      </p:to>
                                    </p:set>
                                    <p:animEffect transition="in" filter="fade">
                                      <p:cBhvr>
                                        <p:cTn id="17" dur="5000"/>
                                        <p:tgtEl>
                                          <p:spTgt spid="106509"/>
                                        </p:tgtEl>
                                      </p:cBhvr>
                                    </p:animEffect>
                                  </p:childTnLst>
                                </p:cTn>
                              </p:par>
                            </p:childTnLst>
                          </p:cTn>
                        </p:par>
                        <p:par>
                          <p:cTn id="18" fill="hold">
                            <p:stCondLst>
                              <p:cond delay="5000"/>
                            </p:stCondLst>
                            <p:childTnLst>
                              <p:par>
                                <p:cTn id="19" presetID="0" presetClass="path" presetSubtype="0" fill="hold" nodeType="afterEffect">
                                  <p:stCondLst>
                                    <p:cond delay="0"/>
                                  </p:stCondLst>
                                  <p:childTnLst>
                                    <p:animMotion origin="layout" path="M 1.94444E-6 -0.01318 L 0.10833 -0.43501 " pathEditMode="relative" rAng="0" ptsTypes="AA">
                                      <p:cBhvr>
                                        <p:cTn id="20" dur="3000" spd="-100000" fill="hold"/>
                                        <p:tgtEl>
                                          <p:spTgt spid="106508"/>
                                        </p:tgtEl>
                                        <p:attrNameLst>
                                          <p:attrName>ppt_x</p:attrName>
                                          <p:attrName>ppt_y</p:attrName>
                                        </p:attrNameLst>
                                      </p:cBhvr>
                                      <p:rCtr x="54" y="-211"/>
                                    </p:animMotion>
                                  </p:childTnLst>
                                </p:cTn>
                              </p:par>
                              <p:par>
                                <p:cTn id="21" presetID="0" presetClass="path" presetSubtype="0" fill="hold" nodeType="withEffect">
                                  <p:stCondLst>
                                    <p:cond delay="0"/>
                                  </p:stCondLst>
                                  <p:childTnLst>
                                    <p:animMotion origin="layout" path="M 3.88889E-6 -3.12673E-6 L -0.15955 0.62604 " pathEditMode="relative" rAng="0" ptsTypes="AA">
                                      <p:cBhvr>
                                        <p:cTn id="22" dur="3000" spd="-100000" fill="hold"/>
                                        <p:tgtEl>
                                          <p:spTgt spid="25"/>
                                        </p:tgtEl>
                                        <p:attrNameLst>
                                          <p:attrName>ppt_x</p:attrName>
                                          <p:attrName>ppt_y</p:attrName>
                                        </p:attrNameLst>
                                      </p:cBhvr>
                                      <p:rCtr x="-80" y="313"/>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2"/>
          <p:cNvSpPr>
            <a:spLocks noGrp="1"/>
          </p:cNvSpPr>
          <p:nvPr>
            <p:ph type="dt" sz="half" idx="10"/>
          </p:nvPr>
        </p:nvSpPr>
        <p:spPr/>
        <p:txBody>
          <a:bodyPr/>
          <a:lstStyle/>
          <a:p>
            <a:endParaRPr lang="en-US" dirty="0"/>
          </a:p>
        </p:txBody>
      </p:sp>
      <p:sp>
        <p:nvSpPr>
          <p:cNvPr id="20" name="Footer Placeholder 3"/>
          <p:cNvSpPr>
            <a:spLocks noGrp="1"/>
          </p:cNvSpPr>
          <p:nvPr>
            <p:ph type="ftr" sz="quarter" idx="4294967295"/>
          </p:nvPr>
        </p:nvSpPr>
        <p:spPr>
          <a:xfrm>
            <a:off x="2854325" y="6553200"/>
            <a:ext cx="3568700" cy="304800"/>
          </a:xfrm>
          <a:prstGeom prst="rect">
            <a:avLst/>
          </a:prstGeom>
        </p:spPr>
        <p:txBody>
          <a:bodyPr/>
          <a:lstStyle/>
          <a:p>
            <a:r>
              <a:rPr lang="en-US"/>
              <a:t>Waar is de Anti-materie heen?</a:t>
            </a:r>
          </a:p>
        </p:txBody>
      </p:sp>
      <p:pic>
        <p:nvPicPr>
          <p:cNvPr id="686082" name="Picture 2" descr="hodgafter"/>
          <p:cNvPicPr>
            <a:picLocks noChangeAspect="1" noChangeArrowheads="1" noCrop="1"/>
          </p:cNvPicPr>
          <p:nvPr/>
        </p:nvPicPr>
        <p:blipFill>
          <a:blip r:embed="rId3" cstate="print"/>
          <a:srcRect/>
          <a:stretch>
            <a:fillRect/>
          </a:stretch>
        </p:blipFill>
        <p:spPr bwMode="auto">
          <a:xfrm rot="16200000">
            <a:off x="5271294" y="1939131"/>
            <a:ext cx="3716338" cy="3959225"/>
          </a:xfrm>
          <a:prstGeom prst="rect">
            <a:avLst/>
          </a:prstGeom>
          <a:noFill/>
        </p:spPr>
      </p:pic>
      <p:sp>
        <p:nvSpPr>
          <p:cNvPr id="686083" name="Rectangle 3"/>
          <p:cNvSpPr>
            <a:spLocks noGrp="1" noChangeArrowheads="1"/>
          </p:cNvSpPr>
          <p:nvPr>
            <p:ph type="title"/>
          </p:nvPr>
        </p:nvSpPr>
        <p:spPr/>
        <p:txBody>
          <a:bodyPr/>
          <a:lstStyle/>
          <a:p>
            <a:r>
              <a:rPr lang="en-US">
                <a:solidFill>
                  <a:srgbClr val="FFFF00"/>
                </a:solidFill>
              </a:rPr>
              <a:t>P</a:t>
            </a:r>
            <a:r>
              <a:rPr lang="en-US"/>
              <a:t>ositron </a:t>
            </a:r>
            <a:r>
              <a:rPr lang="en-US">
                <a:solidFill>
                  <a:srgbClr val="FFFF00"/>
                </a:solidFill>
              </a:rPr>
              <a:t>E</a:t>
            </a:r>
            <a:r>
              <a:rPr lang="en-US"/>
              <a:t>missie </a:t>
            </a:r>
            <a:r>
              <a:rPr lang="en-US">
                <a:solidFill>
                  <a:srgbClr val="FFFF00"/>
                </a:solidFill>
              </a:rPr>
              <a:t>T</a:t>
            </a:r>
            <a:r>
              <a:rPr lang="en-US"/>
              <a:t>omografie</a:t>
            </a:r>
          </a:p>
        </p:txBody>
      </p:sp>
      <p:pic>
        <p:nvPicPr>
          <p:cNvPr id="686084" name="Picture 4"/>
          <p:cNvPicPr>
            <a:picLocks noChangeAspect="1" noChangeArrowheads="1"/>
          </p:cNvPicPr>
          <p:nvPr/>
        </p:nvPicPr>
        <p:blipFill>
          <a:blip r:embed="rId4" cstate="print"/>
          <a:srcRect/>
          <a:stretch>
            <a:fillRect/>
          </a:stretch>
        </p:blipFill>
        <p:spPr bwMode="auto">
          <a:xfrm>
            <a:off x="0" y="1558925"/>
            <a:ext cx="4787900" cy="4749800"/>
          </a:xfrm>
          <a:prstGeom prst="rect">
            <a:avLst/>
          </a:prstGeom>
          <a:noFill/>
          <a:ln w="9525">
            <a:noFill/>
            <a:miter lim="800000"/>
            <a:headEnd/>
            <a:tailEnd/>
          </a:ln>
          <a:effectLst/>
        </p:spPr>
      </p:pic>
      <p:pic>
        <p:nvPicPr>
          <p:cNvPr id="686085" name="Picture 5"/>
          <p:cNvPicPr>
            <a:picLocks noChangeAspect="1" noChangeArrowheads="1"/>
          </p:cNvPicPr>
          <p:nvPr/>
        </p:nvPicPr>
        <p:blipFill>
          <a:blip r:embed="rId5" cstate="print"/>
          <a:srcRect/>
          <a:stretch>
            <a:fillRect/>
          </a:stretch>
        </p:blipFill>
        <p:spPr bwMode="auto">
          <a:xfrm>
            <a:off x="4716463" y="1719263"/>
            <a:ext cx="4427537" cy="4427537"/>
          </a:xfrm>
          <a:prstGeom prst="rect">
            <a:avLst/>
          </a:prstGeom>
          <a:noFill/>
          <a:ln w="9525">
            <a:noFill/>
            <a:miter lim="800000"/>
            <a:headEnd/>
            <a:tailEnd/>
          </a:ln>
          <a:effectLst/>
        </p:spPr>
      </p:pic>
      <p:sp>
        <p:nvSpPr>
          <p:cNvPr id="686086" name="Freeform 6"/>
          <p:cNvSpPr>
            <a:spLocks/>
          </p:cNvSpPr>
          <p:nvPr/>
        </p:nvSpPr>
        <p:spPr bwMode="auto">
          <a:xfrm rot="16827114" flipH="1">
            <a:off x="2616994" y="3509169"/>
            <a:ext cx="576262"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87" name="Freeform 7"/>
          <p:cNvSpPr>
            <a:spLocks/>
          </p:cNvSpPr>
          <p:nvPr/>
        </p:nvSpPr>
        <p:spPr bwMode="auto">
          <a:xfrm rot="16827114" flipV="1">
            <a:off x="2475706" y="4012407"/>
            <a:ext cx="576263"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88" name="Line 8"/>
          <p:cNvSpPr>
            <a:spLocks noChangeShapeType="1"/>
          </p:cNvSpPr>
          <p:nvPr/>
        </p:nvSpPr>
        <p:spPr bwMode="auto">
          <a:xfrm flipH="1">
            <a:off x="2484438" y="2133600"/>
            <a:ext cx="719137" cy="3240088"/>
          </a:xfrm>
          <a:prstGeom prst="line">
            <a:avLst/>
          </a:prstGeom>
          <a:noFill/>
          <a:ln w="38100">
            <a:solidFill>
              <a:srgbClr val="FFFF00"/>
            </a:solidFill>
            <a:round/>
            <a:headEnd/>
            <a:tailEnd/>
          </a:ln>
          <a:effectLst/>
        </p:spPr>
        <p:txBody>
          <a:bodyPr/>
          <a:lstStyle/>
          <a:p>
            <a:endParaRPr lang="en-US"/>
          </a:p>
        </p:txBody>
      </p:sp>
      <p:sp>
        <p:nvSpPr>
          <p:cNvPr id="686089" name="Freeform 9"/>
          <p:cNvSpPr>
            <a:spLocks/>
          </p:cNvSpPr>
          <p:nvPr/>
        </p:nvSpPr>
        <p:spPr bwMode="auto">
          <a:xfrm rot="12054229" flipH="1">
            <a:off x="2195513" y="3587750"/>
            <a:ext cx="576262"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90" name="Freeform 10"/>
          <p:cNvSpPr>
            <a:spLocks/>
          </p:cNvSpPr>
          <p:nvPr/>
        </p:nvSpPr>
        <p:spPr bwMode="auto">
          <a:xfrm rot="12054229" flipV="1">
            <a:off x="2843213" y="3860800"/>
            <a:ext cx="576262"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91" name="Line 11"/>
          <p:cNvSpPr>
            <a:spLocks noChangeShapeType="1"/>
          </p:cNvSpPr>
          <p:nvPr/>
        </p:nvSpPr>
        <p:spPr bwMode="auto">
          <a:xfrm rot="16795443" flipH="1">
            <a:off x="2603500" y="2428875"/>
            <a:ext cx="611188" cy="2916238"/>
          </a:xfrm>
          <a:prstGeom prst="line">
            <a:avLst/>
          </a:prstGeom>
          <a:noFill/>
          <a:ln w="38100">
            <a:solidFill>
              <a:srgbClr val="FFFF00"/>
            </a:solidFill>
            <a:round/>
            <a:headEnd/>
            <a:tailEnd/>
          </a:ln>
          <a:effectLst/>
        </p:spPr>
        <p:txBody>
          <a:bodyPr/>
          <a:lstStyle/>
          <a:p>
            <a:endParaRPr lang="en-US"/>
          </a:p>
        </p:txBody>
      </p:sp>
      <p:sp>
        <p:nvSpPr>
          <p:cNvPr id="686092" name="Text Box 12"/>
          <p:cNvSpPr txBox="1">
            <a:spLocks noChangeArrowheads="1"/>
          </p:cNvSpPr>
          <p:nvPr/>
        </p:nvSpPr>
        <p:spPr bwMode="auto">
          <a:xfrm>
            <a:off x="34925" y="6021388"/>
            <a:ext cx="2181225" cy="701675"/>
          </a:xfrm>
          <a:prstGeom prst="rect">
            <a:avLst/>
          </a:prstGeom>
          <a:noFill/>
          <a:ln w="9525">
            <a:noFill/>
            <a:miter lim="800000"/>
            <a:headEnd/>
            <a:tailEnd/>
          </a:ln>
          <a:effectLst/>
        </p:spPr>
        <p:txBody>
          <a:bodyPr wrap="none">
            <a:spAutoFit/>
          </a:bodyPr>
          <a:lstStyle/>
          <a:p>
            <a:r>
              <a:rPr lang="en-US" sz="4000" dirty="0" err="1">
                <a:solidFill>
                  <a:schemeClr val="bg1"/>
                </a:solidFill>
                <a:latin typeface="Verdana" pitchFamily="34" charset="0"/>
              </a:rPr>
              <a:t>e</a:t>
            </a:r>
            <a:r>
              <a:rPr lang="en-US" sz="4000" baseline="30000" dirty="0" err="1">
                <a:solidFill>
                  <a:schemeClr val="bg1"/>
                </a:solidFill>
                <a:latin typeface="Verdana" pitchFamily="34" charset="0"/>
              </a:rPr>
              <a:t>+</a:t>
            </a:r>
            <a:r>
              <a:rPr lang="en-US" sz="4000" dirty="0" err="1">
                <a:solidFill>
                  <a:schemeClr val="bg1"/>
                </a:solidFill>
                <a:latin typeface="Verdana" pitchFamily="34" charset="0"/>
              </a:rPr>
              <a:t>e</a:t>
            </a:r>
            <a:r>
              <a:rPr lang="en-US" sz="4000" baseline="30000" dirty="0">
                <a:solidFill>
                  <a:schemeClr val="bg1"/>
                </a:solidFill>
                <a:latin typeface="Verdana" pitchFamily="34" charset="0"/>
                <a:sym typeface="Symbol" pitchFamily="18" charset="2"/>
              </a:rPr>
              <a:t></a:t>
            </a:r>
            <a:r>
              <a:rPr lang="en-US" sz="4000" dirty="0">
                <a:solidFill>
                  <a:schemeClr val="bg1"/>
                </a:solidFill>
                <a:latin typeface="Verdana" pitchFamily="34" charset="0"/>
                <a:sym typeface="Symbol" pitchFamily="18" charset="2"/>
              </a:rPr>
              <a:t></a:t>
            </a:r>
            <a:r>
              <a:rPr lang="en-US" sz="4000" dirty="0">
                <a:solidFill>
                  <a:schemeClr val="bg1"/>
                </a:solidFill>
                <a:latin typeface="Arial" charset="0"/>
                <a:sym typeface="Symbol" pitchFamily="18" charset="2"/>
              </a:rPr>
              <a:t></a:t>
            </a:r>
          </a:p>
        </p:txBody>
      </p:sp>
      <p:sp>
        <p:nvSpPr>
          <p:cNvPr id="686093" name="Freeform 13"/>
          <p:cNvSpPr>
            <a:spLocks/>
          </p:cNvSpPr>
          <p:nvPr/>
        </p:nvSpPr>
        <p:spPr bwMode="auto">
          <a:xfrm rot="14113784" flipH="1">
            <a:off x="2564606" y="3717132"/>
            <a:ext cx="576263"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94" name="Freeform 14"/>
          <p:cNvSpPr>
            <a:spLocks/>
          </p:cNvSpPr>
          <p:nvPr/>
        </p:nvSpPr>
        <p:spPr bwMode="auto">
          <a:xfrm rot="14456843" flipV="1">
            <a:off x="2707482" y="3940969"/>
            <a:ext cx="576262"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95" name="Freeform 15"/>
          <p:cNvSpPr>
            <a:spLocks/>
          </p:cNvSpPr>
          <p:nvPr/>
        </p:nvSpPr>
        <p:spPr bwMode="auto">
          <a:xfrm rot="-78913784">
            <a:off x="2707481" y="3580607"/>
            <a:ext cx="576263"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96" name="Freeform 16"/>
          <p:cNvSpPr>
            <a:spLocks/>
          </p:cNvSpPr>
          <p:nvPr/>
        </p:nvSpPr>
        <p:spPr bwMode="auto">
          <a:xfrm rot="-79256843" flipH="1" flipV="1">
            <a:off x="2547144" y="3804444"/>
            <a:ext cx="576262" cy="273050"/>
          </a:xfrm>
          <a:custGeom>
            <a:avLst/>
            <a:gdLst/>
            <a:ahLst/>
            <a:cxnLst>
              <a:cxn ang="0">
                <a:pos x="0" y="166"/>
              </a:cxn>
              <a:cxn ang="0">
                <a:pos x="136" y="302"/>
              </a:cxn>
              <a:cxn ang="0">
                <a:pos x="272" y="166"/>
              </a:cxn>
              <a:cxn ang="0">
                <a:pos x="362" y="30"/>
              </a:cxn>
              <a:cxn ang="0">
                <a:pos x="453" y="212"/>
              </a:cxn>
              <a:cxn ang="0">
                <a:pos x="544" y="348"/>
              </a:cxn>
              <a:cxn ang="0">
                <a:pos x="680" y="166"/>
              </a:cxn>
              <a:cxn ang="0">
                <a:pos x="771" y="30"/>
              </a:cxn>
              <a:cxn ang="0">
                <a:pos x="907" y="348"/>
              </a:cxn>
              <a:cxn ang="0">
                <a:pos x="1088" y="30"/>
              </a:cxn>
              <a:cxn ang="0">
                <a:pos x="1224" y="348"/>
              </a:cxn>
              <a:cxn ang="0">
                <a:pos x="1360" y="166"/>
              </a:cxn>
              <a:cxn ang="0">
                <a:pos x="1496" y="166"/>
              </a:cxn>
            </a:cxnLst>
            <a:rect l="0" t="0" r="r" b="b"/>
            <a:pathLst>
              <a:path w="1496" h="371">
                <a:moveTo>
                  <a:pt x="0" y="166"/>
                </a:moveTo>
                <a:cubicBezTo>
                  <a:pt x="45" y="234"/>
                  <a:pt x="91" y="302"/>
                  <a:pt x="136" y="302"/>
                </a:cubicBezTo>
                <a:cubicBezTo>
                  <a:pt x="181" y="302"/>
                  <a:pt x="234" y="211"/>
                  <a:pt x="272" y="166"/>
                </a:cubicBezTo>
                <a:cubicBezTo>
                  <a:pt x="310" y="121"/>
                  <a:pt x="332" y="22"/>
                  <a:pt x="362" y="30"/>
                </a:cubicBezTo>
                <a:cubicBezTo>
                  <a:pt x="392" y="38"/>
                  <a:pt x="423" y="159"/>
                  <a:pt x="453" y="212"/>
                </a:cubicBezTo>
                <a:cubicBezTo>
                  <a:pt x="483" y="265"/>
                  <a:pt x="506" y="356"/>
                  <a:pt x="544" y="348"/>
                </a:cubicBezTo>
                <a:cubicBezTo>
                  <a:pt x="582" y="340"/>
                  <a:pt x="642" y="219"/>
                  <a:pt x="680" y="166"/>
                </a:cubicBezTo>
                <a:cubicBezTo>
                  <a:pt x="718" y="113"/>
                  <a:pt x="733" y="0"/>
                  <a:pt x="771" y="30"/>
                </a:cubicBezTo>
                <a:cubicBezTo>
                  <a:pt x="809" y="60"/>
                  <a:pt x="854" y="348"/>
                  <a:pt x="907" y="348"/>
                </a:cubicBezTo>
                <a:cubicBezTo>
                  <a:pt x="960" y="348"/>
                  <a:pt x="1035" y="30"/>
                  <a:pt x="1088" y="30"/>
                </a:cubicBezTo>
                <a:cubicBezTo>
                  <a:pt x="1141" y="30"/>
                  <a:pt x="1179" y="325"/>
                  <a:pt x="1224" y="348"/>
                </a:cubicBezTo>
                <a:cubicBezTo>
                  <a:pt x="1269" y="371"/>
                  <a:pt x="1315" y="196"/>
                  <a:pt x="1360" y="166"/>
                </a:cubicBezTo>
                <a:cubicBezTo>
                  <a:pt x="1405" y="136"/>
                  <a:pt x="1450" y="151"/>
                  <a:pt x="1496" y="166"/>
                </a:cubicBezTo>
              </a:path>
            </a:pathLst>
          </a:custGeom>
          <a:noFill/>
          <a:ln w="38100" cmpd="sng">
            <a:solidFill>
              <a:srgbClr val="FFFF00"/>
            </a:solidFill>
            <a:round/>
            <a:headEnd/>
            <a:tailEnd type="stealth" w="med" len="med"/>
          </a:ln>
          <a:effectLst/>
        </p:spPr>
        <p:txBody>
          <a:bodyPr/>
          <a:lstStyle/>
          <a:p>
            <a:endParaRPr lang="en-US"/>
          </a:p>
        </p:txBody>
      </p:sp>
      <p:sp>
        <p:nvSpPr>
          <p:cNvPr id="686097" name="Line 17"/>
          <p:cNvSpPr>
            <a:spLocks noChangeShapeType="1"/>
          </p:cNvSpPr>
          <p:nvPr/>
        </p:nvSpPr>
        <p:spPr bwMode="auto">
          <a:xfrm rot="2235013" flipH="1">
            <a:off x="2555875" y="2205038"/>
            <a:ext cx="719138" cy="3240087"/>
          </a:xfrm>
          <a:prstGeom prst="line">
            <a:avLst/>
          </a:prstGeom>
          <a:noFill/>
          <a:ln w="38100">
            <a:solidFill>
              <a:srgbClr val="FFFF00"/>
            </a:solidFill>
            <a:round/>
            <a:headEnd/>
            <a:tailEnd/>
          </a:ln>
          <a:effectLst/>
        </p:spPr>
        <p:txBody>
          <a:bodyPr/>
          <a:lstStyle/>
          <a:p>
            <a:endParaRPr lang="en-US"/>
          </a:p>
        </p:txBody>
      </p:sp>
      <p:sp>
        <p:nvSpPr>
          <p:cNvPr id="686098" name="Line 18"/>
          <p:cNvSpPr>
            <a:spLocks noChangeShapeType="1"/>
          </p:cNvSpPr>
          <p:nvPr/>
        </p:nvSpPr>
        <p:spPr bwMode="auto">
          <a:xfrm rot="18532295" flipH="1">
            <a:off x="2519363" y="2239963"/>
            <a:ext cx="719137" cy="3240087"/>
          </a:xfrm>
          <a:prstGeom prst="line">
            <a:avLst/>
          </a:prstGeom>
          <a:noFill/>
          <a:ln w="38100">
            <a:solidFill>
              <a:srgbClr val="FFFF00"/>
            </a:solidFill>
            <a:round/>
            <a:headEnd/>
            <a:tailEnd/>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0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6087"/>
                                        </p:tgtEl>
                                        <p:attrNameLst>
                                          <p:attrName>style.visibility</p:attrName>
                                        </p:attrNameLst>
                                      </p:cBhvr>
                                      <p:to>
                                        <p:strVal val="visible"/>
                                      </p:to>
                                    </p:set>
                                  </p:childTnLst>
                                </p:cTn>
                              </p:par>
                              <p:par>
                                <p:cTn id="13" presetID="0" presetClass="path" presetSubtype="0" fill="hold" grpId="1" nodeType="withEffect">
                                  <p:stCondLst>
                                    <p:cond delay="0"/>
                                  </p:stCondLst>
                                  <p:childTnLst>
                                    <p:animMotion origin="layout" path="M 1.66667E-6 1.75763E-7 L 0.12708 -0.72387 " pathEditMode="relative" rAng="0" ptsTypes="AA">
                                      <p:cBhvr>
                                        <p:cTn id="14" dur="2000" fill="hold"/>
                                        <p:tgtEl>
                                          <p:spTgt spid="686086"/>
                                        </p:tgtEl>
                                        <p:attrNameLst>
                                          <p:attrName>ppt_x</p:attrName>
                                          <p:attrName>ppt_y</p:attrName>
                                        </p:attrNameLst>
                                      </p:cBhvr>
                                      <p:rCtr x="64" y="-362"/>
                                    </p:animMotion>
                                  </p:childTnLst>
                                </p:cTn>
                              </p:par>
                              <p:par>
                                <p:cTn id="15" presetID="0" presetClass="path" presetSubtype="0" fill="hold" grpId="1" nodeType="withEffect">
                                  <p:stCondLst>
                                    <p:cond delay="0"/>
                                  </p:stCondLst>
                                  <p:childTnLst>
                                    <p:animMotion origin="layout" path="M 0.00087 0.00023 L -0.08577 0.52463 " pathEditMode="relative" ptsTypes="AA">
                                      <p:cBhvr>
                                        <p:cTn id="16" dur="2000" fill="hold"/>
                                        <p:tgtEl>
                                          <p:spTgt spid="686087"/>
                                        </p:tgtEl>
                                        <p:attrNameLst>
                                          <p:attrName>ppt_x</p:attrName>
                                          <p:attrName>ppt_y</p:attrName>
                                        </p:attrNameLst>
                                      </p:cBhvr>
                                    </p:animMotion>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686088"/>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6860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6090"/>
                                        </p:tgtEl>
                                        <p:attrNameLst>
                                          <p:attrName>style.visibility</p:attrName>
                                        </p:attrNameLst>
                                      </p:cBhvr>
                                      <p:to>
                                        <p:strVal val="visible"/>
                                      </p:to>
                                    </p:set>
                                  </p:childTnLst>
                                </p:cTn>
                              </p:par>
                              <p:par>
                                <p:cTn id="25" presetID="0" presetClass="path" presetSubtype="0" fill="hold" grpId="1" nodeType="withEffect">
                                  <p:stCondLst>
                                    <p:cond delay="0"/>
                                  </p:stCondLst>
                                  <p:childTnLst>
                                    <p:animMotion origin="layout" path="M 0.00798 0.00948 L -0.40799 -0.22151 " pathEditMode="relative" rAng="0" ptsTypes="AA">
                                      <p:cBhvr>
                                        <p:cTn id="26" dur="2000" fill="hold"/>
                                        <p:tgtEl>
                                          <p:spTgt spid="686089"/>
                                        </p:tgtEl>
                                        <p:attrNameLst>
                                          <p:attrName>ppt_x</p:attrName>
                                          <p:attrName>ppt_y</p:attrName>
                                        </p:attrNameLst>
                                      </p:cBhvr>
                                      <p:rCtr x="-208" y="-116"/>
                                    </p:animMotion>
                                  </p:childTnLst>
                                </p:cTn>
                              </p:par>
                              <p:par>
                                <p:cTn id="27" presetID="0" presetClass="path" presetSubtype="0" fill="hold" grpId="1" nodeType="withEffect">
                                  <p:stCondLst>
                                    <p:cond delay="0"/>
                                  </p:stCondLst>
                                  <p:childTnLst>
                                    <p:animMotion origin="layout" path="M -0.00781 -0.00925 L 0.78767 0.41017 " pathEditMode="relative" rAng="0" ptsTypes="AA">
                                      <p:cBhvr>
                                        <p:cTn id="28" dur="2000" fill="hold"/>
                                        <p:tgtEl>
                                          <p:spTgt spid="686090"/>
                                        </p:tgtEl>
                                        <p:attrNameLst>
                                          <p:attrName>ppt_x</p:attrName>
                                          <p:attrName>ppt_y</p:attrName>
                                        </p:attrNameLst>
                                      </p:cBhvr>
                                      <p:rCtr x="398" y="210"/>
                                    </p:animMotion>
                                  </p:childTnLst>
                                </p:cTn>
                              </p:par>
                            </p:childTnLst>
                          </p:cTn>
                        </p:par>
                        <p:par>
                          <p:cTn id="29" fill="hold">
                            <p:stCondLst>
                              <p:cond delay="4000"/>
                            </p:stCondLst>
                            <p:childTnLst>
                              <p:par>
                                <p:cTn id="30" presetID="1" presetClass="entr" presetSubtype="0" fill="hold" grpId="0" nodeType="afterEffect">
                                  <p:stCondLst>
                                    <p:cond delay="0"/>
                                  </p:stCondLst>
                                  <p:childTnLst>
                                    <p:set>
                                      <p:cBhvr>
                                        <p:cTn id="31" dur="1" fill="hold">
                                          <p:stCondLst>
                                            <p:cond delay="0"/>
                                          </p:stCondLst>
                                        </p:cTn>
                                        <p:tgtEl>
                                          <p:spTgt spid="686091"/>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68609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6094"/>
                                        </p:tgtEl>
                                        <p:attrNameLst>
                                          <p:attrName>style.visibility</p:attrName>
                                        </p:attrNameLst>
                                      </p:cBhvr>
                                      <p:to>
                                        <p:strVal val="visible"/>
                                      </p:to>
                                    </p:set>
                                  </p:childTnLst>
                                </p:cTn>
                              </p:par>
                              <p:par>
                                <p:cTn id="37" presetID="0" presetClass="path" presetSubtype="0" fill="hold" grpId="1" nodeType="withEffect">
                                  <p:stCondLst>
                                    <p:cond delay="0"/>
                                  </p:stCondLst>
                                  <p:childTnLst>
                                    <p:animMotion origin="layout" path="M 8.33333E-7 4.15356E-6 L -0.39479 -0.69126 " pathEditMode="relative" rAng="0" ptsTypes="AA">
                                      <p:cBhvr>
                                        <p:cTn id="38" dur="2000" fill="hold"/>
                                        <p:tgtEl>
                                          <p:spTgt spid="686093"/>
                                        </p:tgtEl>
                                        <p:attrNameLst>
                                          <p:attrName>ppt_x</p:attrName>
                                          <p:attrName>ppt_y</p:attrName>
                                        </p:attrNameLst>
                                      </p:cBhvr>
                                      <p:rCtr x="-197" y="-346"/>
                                    </p:animMotion>
                                  </p:childTnLst>
                                </p:cTn>
                              </p:par>
                              <p:par>
                                <p:cTn id="39" presetID="0" presetClass="path" presetSubtype="0" fill="hold" grpId="1" nodeType="withEffect">
                                  <p:stCondLst>
                                    <p:cond delay="0"/>
                                  </p:stCondLst>
                                  <p:childTnLst>
                                    <p:animMotion origin="layout" path="M -1.66667E-6 -3.75578E-6 L 0.60729 0.91143 " pathEditMode="relative" rAng="0" ptsTypes="AA">
                                      <p:cBhvr>
                                        <p:cTn id="40" dur="2000" fill="hold"/>
                                        <p:tgtEl>
                                          <p:spTgt spid="686094"/>
                                        </p:tgtEl>
                                        <p:attrNameLst>
                                          <p:attrName>ppt_x</p:attrName>
                                          <p:attrName>ppt_y</p:attrName>
                                        </p:attrNameLst>
                                      </p:cBhvr>
                                      <p:rCtr x="304" y="456"/>
                                    </p:animMotion>
                                  </p:childTnLst>
                                </p:cTn>
                              </p:par>
                            </p:childTnLst>
                          </p:cTn>
                        </p:par>
                        <p:par>
                          <p:cTn id="41" fill="hold">
                            <p:stCondLst>
                              <p:cond delay="6000"/>
                            </p:stCondLst>
                            <p:childTnLst>
                              <p:par>
                                <p:cTn id="42" presetID="1" presetClass="entr" presetSubtype="0" fill="hold" grpId="0" nodeType="afterEffect">
                                  <p:stCondLst>
                                    <p:cond delay="0"/>
                                  </p:stCondLst>
                                  <p:childTnLst>
                                    <p:set>
                                      <p:cBhvr>
                                        <p:cTn id="43" dur="1" fill="hold">
                                          <p:stCondLst>
                                            <p:cond delay="0"/>
                                          </p:stCondLst>
                                        </p:cTn>
                                        <p:tgtEl>
                                          <p:spTgt spid="686098"/>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grpId="0" nodeType="afterEffect">
                                  <p:stCondLst>
                                    <p:cond delay="0"/>
                                  </p:stCondLst>
                                  <p:childTnLst>
                                    <p:set>
                                      <p:cBhvr>
                                        <p:cTn id="46" dur="1" fill="hold">
                                          <p:stCondLst>
                                            <p:cond delay="0"/>
                                          </p:stCondLst>
                                        </p:cTn>
                                        <p:tgtEl>
                                          <p:spTgt spid="68609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6096"/>
                                        </p:tgtEl>
                                        <p:attrNameLst>
                                          <p:attrName>style.visibility</p:attrName>
                                        </p:attrNameLst>
                                      </p:cBhvr>
                                      <p:to>
                                        <p:strVal val="visible"/>
                                      </p:to>
                                    </p:set>
                                  </p:childTnLst>
                                </p:cTn>
                              </p:par>
                              <p:par>
                                <p:cTn id="49" presetID="0" presetClass="path" presetSubtype="0" fill="hold" grpId="1" nodeType="withEffect">
                                  <p:stCondLst>
                                    <p:cond delay="0"/>
                                  </p:stCondLst>
                                  <p:childTnLst>
                                    <p:animMotion origin="layout" path="M 3.33333E-6 1.79463E-6 L 0.59757 -0.68062 " pathEditMode="relative" rAng="0" ptsTypes="AA">
                                      <p:cBhvr>
                                        <p:cTn id="50" dur="2000" fill="hold"/>
                                        <p:tgtEl>
                                          <p:spTgt spid="686095"/>
                                        </p:tgtEl>
                                        <p:attrNameLst>
                                          <p:attrName>ppt_x</p:attrName>
                                          <p:attrName>ppt_y</p:attrName>
                                        </p:attrNameLst>
                                      </p:cBhvr>
                                      <p:rCtr x="299" y="-340"/>
                                    </p:animMotion>
                                  </p:childTnLst>
                                </p:cTn>
                              </p:par>
                              <p:par>
                                <p:cTn id="51" presetID="0" presetClass="path" presetSubtype="0" fill="hold" grpId="1" nodeType="withEffect">
                                  <p:stCondLst>
                                    <p:cond delay="0"/>
                                  </p:stCondLst>
                                  <p:childTnLst>
                                    <p:animMotion origin="layout" path="M 0.00087 3.33025E-6 L -0.49688 0.55619 " pathEditMode="relative" rAng="0" ptsTypes="AA">
                                      <p:cBhvr>
                                        <p:cTn id="52" dur="2000" fill="hold"/>
                                        <p:tgtEl>
                                          <p:spTgt spid="686096"/>
                                        </p:tgtEl>
                                        <p:attrNameLst>
                                          <p:attrName>ppt_x</p:attrName>
                                          <p:attrName>ppt_y</p:attrName>
                                        </p:attrNameLst>
                                      </p:cBhvr>
                                      <p:rCtr x="-249" y="278"/>
                                    </p:animMotion>
                                  </p:childTnLst>
                                </p:cTn>
                              </p:par>
                            </p:childTnLst>
                          </p:cTn>
                        </p:par>
                        <p:par>
                          <p:cTn id="53" fill="hold">
                            <p:stCondLst>
                              <p:cond delay="8000"/>
                            </p:stCondLst>
                            <p:childTnLst>
                              <p:par>
                                <p:cTn id="54" presetID="1" presetClass="entr" presetSubtype="0" fill="hold" grpId="0" nodeType="afterEffect">
                                  <p:stCondLst>
                                    <p:cond delay="0"/>
                                  </p:stCondLst>
                                  <p:childTnLst>
                                    <p:set>
                                      <p:cBhvr>
                                        <p:cTn id="55" dur="1" fill="hold">
                                          <p:stCondLst>
                                            <p:cond delay="0"/>
                                          </p:stCondLst>
                                        </p:cTn>
                                        <p:tgtEl>
                                          <p:spTgt spid="68609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000"/>
                                        <p:tgtEl>
                                          <p:spTgt spid="686085"/>
                                        </p:tgtEl>
                                      </p:cBhvr>
                                    </p:animEffect>
                                    <p:set>
                                      <p:cBhvr>
                                        <p:cTn id="60" dur="1" fill="hold">
                                          <p:stCondLst>
                                            <p:cond delay="1999"/>
                                          </p:stCondLst>
                                        </p:cTn>
                                        <p:tgtEl>
                                          <p:spTgt spid="686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6" grpId="0" animBg="1"/>
      <p:bldP spid="686086" grpId="1" animBg="1"/>
      <p:bldP spid="686087" grpId="0" animBg="1"/>
      <p:bldP spid="686087" grpId="1" animBg="1"/>
      <p:bldP spid="686088" grpId="0" animBg="1"/>
      <p:bldP spid="686089" grpId="0" animBg="1"/>
      <p:bldP spid="686089" grpId="1" animBg="1"/>
      <p:bldP spid="686090" grpId="0" animBg="1"/>
      <p:bldP spid="686090" grpId="1" animBg="1"/>
      <p:bldP spid="686091" grpId="0" animBg="1"/>
      <p:bldP spid="686093" grpId="0" animBg="1"/>
      <p:bldP spid="686093" grpId="1" animBg="1"/>
      <p:bldP spid="686094" grpId="0" animBg="1"/>
      <p:bldP spid="686094" grpId="1" animBg="1"/>
      <p:bldP spid="686095" grpId="0" animBg="1"/>
      <p:bldP spid="686095" grpId="1" animBg="1"/>
      <p:bldP spid="686096" grpId="0" animBg="1"/>
      <p:bldP spid="686096" grpId="1" animBg="1"/>
      <p:bldP spid="686097" grpId="0" animBg="1"/>
      <p:bldP spid="6860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9"/>
          <p:cNvSpPr txBox="1">
            <a:spLocks noChangeArrowheads="1"/>
          </p:cNvSpPr>
          <p:nvPr/>
        </p:nvSpPr>
        <p:spPr bwMode="auto">
          <a:xfrm>
            <a:off x="1071538" y="1144588"/>
            <a:ext cx="7000924" cy="2092881"/>
          </a:xfrm>
          <a:prstGeom prst="rect">
            <a:avLst/>
          </a:prstGeom>
          <a:solidFill>
            <a:srgbClr val="003300">
              <a:alpha val="50000"/>
            </a:srgbClr>
          </a:solidFill>
          <a:ln w="57150">
            <a:solidFill>
              <a:srgbClr val="DDDDDD"/>
            </a:solidFill>
            <a:miter lim="800000"/>
            <a:headEnd/>
            <a:tailEnd/>
          </a:ln>
        </p:spPr>
        <p:txBody>
          <a:bodyPr wrap="square">
            <a:spAutoFit/>
          </a:bodyPr>
          <a:lstStyle/>
          <a:p>
            <a:pPr algn="ctr"/>
            <a:r>
              <a:rPr lang="en-US" sz="3200" i="1" dirty="0" smtClean="0">
                <a:solidFill>
                  <a:schemeClr val="bg1"/>
                </a:solidFill>
                <a:latin typeface="CG Times" pitchFamily="18" charset="0"/>
              </a:rPr>
              <a:t>“</a:t>
            </a:r>
            <a:r>
              <a:rPr lang="en-US" sz="3200" i="1" dirty="0" err="1" smtClean="0">
                <a:solidFill>
                  <a:schemeClr val="bg1"/>
                </a:solidFill>
                <a:latin typeface="CG Times" pitchFamily="18" charset="0"/>
              </a:rPr>
              <a:t>Een</a:t>
            </a:r>
            <a:r>
              <a:rPr lang="en-US" sz="3200" i="1" dirty="0" smtClean="0">
                <a:solidFill>
                  <a:schemeClr val="bg1"/>
                </a:solidFill>
                <a:latin typeface="CG Times" pitchFamily="18" charset="0"/>
              </a:rPr>
              <a:t> </a:t>
            </a:r>
            <a:r>
              <a:rPr lang="en-US" sz="3200" i="1" dirty="0">
                <a:solidFill>
                  <a:schemeClr val="bg1"/>
                </a:solidFill>
                <a:latin typeface="CG Times" pitchFamily="18" charset="0"/>
              </a:rPr>
              <a:t>¼ gram?</a:t>
            </a:r>
          </a:p>
          <a:p>
            <a:pPr algn="ctr"/>
            <a:r>
              <a:rPr lang="en-US" sz="3200" i="1" dirty="0" err="1">
                <a:solidFill>
                  <a:schemeClr val="bg1"/>
                </a:solidFill>
                <a:latin typeface="CG Times" pitchFamily="18" charset="0"/>
              </a:rPr>
              <a:t>Dat</a:t>
            </a:r>
            <a:r>
              <a:rPr lang="en-US" sz="3200" i="1" dirty="0">
                <a:solidFill>
                  <a:schemeClr val="bg1"/>
                </a:solidFill>
                <a:latin typeface="CG Times" pitchFamily="18" charset="0"/>
              </a:rPr>
              <a:t> is </a:t>
            </a:r>
            <a:r>
              <a:rPr lang="en-US" sz="3200" i="1" dirty="0" err="1">
                <a:solidFill>
                  <a:schemeClr val="bg1"/>
                </a:solidFill>
                <a:latin typeface="CG Times" pitchFamily="18" charset="0"/>
              </a:rPr>
              <a:t>te</a:t>
            </a:r>
            <a:r>
              <a:rPr lang="en-US" sz="3200" i="1" dirty="0">
                <a:solidFill>
                  <a:schemeClr val="bg1"/>
                </a:solidFill>
                <a:latin typeface="CG Times" pitchFamily="18" charset="0"/>
              </a:rPr>
              <a:t> </a:t>
            </a:r>
            <a:r>
              <a:rPr lang="en-US" sz="3200" i="1" dirty="0" err="1">
                <a:solidFill>
                  <a:schemeClr val="bg1"/>
                </a:solidFill>
                <a:latin typeface="CG Times" pitchFamily="18" charset="0"/>
              </a:rPr>
              <a:t>vergelijken</a:t>
            </a:r>
            <a:r>
              <a:rPr lang="en-US" sz="3200" i="1" dirty="0">
                <a:solidFill>
                  <a:schemeClr val="bg1"/>
                </a:solidFill>
                <a:latin typeface="CG Times" pitchFamily="18" charset="0"/>
              </a:rPr>
              <a:t> met …</a:t>
            </a:r>
          </a:p>
          <a:p>
            <a:pPr algn="ctr"/>
            <a:r>
              <a:rPr lang="en-US" sz="3200" i="1" dirty="0" err="1">
                <a:solidFill>
                  <a:schemeClr val="bg1"/>
                </a:solidFill>
                <a:latin typeface="CG Times" pitchFamily="18" charset="0"/>
              </a:rPr>
              <a:t>bijna</a:t>
            </a:r>
            <a:r>
              <a:rPr lang="en-US" sz="3200" i="1" dirty="0">
                <a:solidFill>
                  <a:schemeClr val="bg1"/>
                </a:solidFill>
                <a:latin typeface="CG Times" pitchFamily="18" charset="0"/>
              </a:rPr>
              <a:t> </a:t>
            </a:r>
            <a:r>
              <a:rPr lang="en-US" sz="3200" i="1" dirty="0" err="1">
                <a:solidFill>
                  <a:schemeClr val="bg1"/>
                </a:solidFill>
                <a:latin typeface="CG Times" pitchFamily="18" charset="0"/>
              </a:rPr>
              <a:t>vijf</a:t>
            </a:r>
            <a:r>
              <a:rPr lang="en-US" sz="3200" i="1" dirty="0">
                <a:solidFill>
                  <a:schemeClr val="bg1"/>
                </a:solidFill>
                <a:latin typeface="CG Times" pitchFamily="18" charset="0"/>
              </a:rPr>
              <a:t> kiloton (TNT</a:t>
            </a:r>
            <a:r>
              <a:rPr lang="en-US" sz="3200" i="1" dirty="0" smtClean="0">
                <a:solidFill>
                  <a:schemeClr val="bg1"/>
                </a:solidFill>
                <a:latin typeface="CG Times" pitchFamily="18" charset="0"/>
              </a:rPr>
              <a:t>)!”</a:t>
            </a:r>
            <a:endParaRPr lang="en-US" sz="800" i="1" dirty="0" smtClean="0">
              <a:solidFill>
                <a:schemeClr val="bg1"/>
              </a:solidFill>
              <a:latin typeface="CG Times" pitchFamily="18" charset="0"/>
            </a:endParaRPr>
          </a:p>
          <a:p>
            <a:pPr algn="ctr"/>
            <a:r>
              <a:rPr lang="en-US" sz="800" i="1" dirty="0" smtClean="0">
                <a:solidFill>
                  <a:schemeClr val="bg1"/>
                </a:solidFill>
                <a:latin typeface="CG Times" pitchFamily="18" charset="0"/>
              </a:rPr>
              <a:t>  </a:t>
            </a:r>
            <a:endParaRPr lang="en-US" sz="2600" i="1" dirty="0" smtClean="0">
              <a:solidFill>
                <a:schemeClr val="bg1"/>
              </a:solidFill>
              <a:latin typeface="CG Times" pitchFamily="18" charset="0"/>
            </a:endParaRPr>
          </a:p>
          <a:p>
            <a:pPr algn="r"/>
            <a:r>
              <a:rPr lang="en-US" sz="2600" i="1" dirty="0" smtClean="0">
                <a:solidFill>
                  <a:schemeClr val="bg1"/>
                </a:solidFill>
                <a:latin typeface="CG Times" pitchFamily="18" charset="0"/>
              </a:rPr>
              <a:t>-</a:t>
            </a:r>
            <a:r>
              <a:rPr lang="en-US" sz="2600" i="1" dirty="0" err="1" smtClean="0">
                <a:solidFill>
                  <a:schemeClr val="bg1"/>
                </a:solidFill>
                <a:latin typeface="CG Times" pitchFamily="18" charset="0"/>
              </a:rPr>
              <a:t>pag</a:t>
            </a:r>
            <a:r>
              <a:rPr lang="en-US" sz="2600" i="1" dirty="0" smtClean="0">
                <a:solidFill>
                  <a:schemeClr val="bg1"/>
                </a:solidFill>
                <a:latin typeface="CG Times" pitchFamily="18" charset="0"/>
              </a:rPr>
              <a:t> </a:t>
            </a:r>
            <a:r>
              <a:rPr lang="en-US" sz="2600" dirty="0" smtClean="0">
                <a:solidFill>
                  <a:schemeClr val="bg1"/>
                </a:solidFill>
                <a:latin typeface="CG Times" pitchFamily="18" charset="0"/>
              </a:rPr>
              <a:t>80</a:t>
            </a:r>
            <a:endParaRPr lang="en-US" sz="2600" dirty="0">
              <a:solidFill>
                <a:schemeClr val="bg1"/>
              </a:solidFill>
              <a:latin typeface="CG Times" pitchFamily="18" charset="0"/>
            </a:endParaRPr>
          </a:p>
        </p:txBody>
      </p:sp>
      <p:sp>
        <p:nvSpPr>
          <p:cNvPr id="26627" name="Rectangle 8"/>
          <p:cNvSpPr>
            <a:spLocks noGrp="1" noChangeArrowheads="1"/>
          </p:cNvSpPr>
          <p:nvPr>
            <p:ph type="title"/>
          </p:nvPr>
        </p:nvSpPr>
        <p:spPr>
          <a:xfrm>
            <a:off x="0" y="-76200"/>
            <a:ext cx="6858016" cy="1004870"/>
          </a:xfrm>
          <a:ln w="25400">
            <a:solidFill>
              <a:schemeClr val="bg1"/>
            </a:solidFill>
          </a:ln>
        </p:spPr>
        <p:txBody>
          <a:bodyPr/>
          <a:lstStyle/>
          <a:p>
            <a:pPr eaLnBrk="1" hangingPunct="1"/>
            <a:r>
              <a:rPr lang="en-US" sz="4000" dirty="0" err="1" smtClean="0"/>
              <a:t>Antimaterie</a:t>
            </a:r>
            <a:r>
              <a:rPr lang="en-US" sz="4000" dirty="0" smtClean="0"/>
              <a:t>: </a:t>
            </a:r>
            <a:r>
              <a:rPr lang="en-US" sz="4000" i="1" dirty="0" err="1" smtClean="0"/>
              <a:t>Bom</a:t>
            </a:r>
            <a:r>
              <a:rPr lang="en-US" sz="4000" i="1" dirty="0" smtClean="0"/>
              <a:t>? </a:t>
            </a:r>
            <a:r>
              <a:rPr lang="en-US" sz="4000" i="1" dirty="0" err="1" smtClean="0"/>
              <a:t>Energie</a:t>
            </a:r>
            <a:r>
              <a:rPr lang="en-US" sz="4000" i="1" dirty="0" smtClean="0"/>
              <a:t>?</a:t>
            </a:r>
          </a:p>
        </p:txBody>
      </p:sp>
      <p:pic>
        <p:nvPicPr>
          <p:cNvPr id="98337" name="Picture 33"/>
          <p:cNvPicPr>
            <a:picLocks noChangeAspect="1" noChangeArrowheads="1"/>
          </p:cNvPicPr>
          <p:nvPr/>
        </p:nvPicPr>
        <p:blipFill>
          <a:blip r:embed="rId3" cstate="print"/>
          <a:srcRect/>
          <a:stretch>
            <a:fillRect/>
          </a:stretch>
        </p:blipFill>
        <p:spPr bwMode="auto">
          <a:xfrm>
            <a:off x="-609600" y="3800475"/>
            <a:ext cx="2819400" cy="1620838"/>
          </a:xfrm>
          <a:prstGeom prst="rect">
            <a:avLst/>
          </a:prstGeom>
          <a:noFill/>
          <a:ln w="9525">
            <a:noFill/>
            <a:miter lim="800000"/>
            <a:headEnd/>
            <a:tailEnd/>
          </a:ln>
        </p:spPr>
      </p:pic>
      <p:grpSp>
        <p:nvGrpSpPr>
          <p:cNvPr id="2" name="Group 39"/>
          <p:cNvGrpSpPr>
            <a:grpSpLocks/>
          </p:cNvGrpSpPr>
          <p:nvPr/>
        </p:nvGrpSpPr>
        <p:grpSpPr bwMode="auto">
          <a:xfrm>
            <a:off x="152400" y="4344988"/>
            <a:ext cx="1820863" cy="457200"/>
            <a:chOff x="1837" y="3441"/>
            <a:chExt cx="1147" cy="288"/>
          </a:xfrm>
        </p:grpSpPr>
        <p:sp>
          <p:nvSpPr>
            <p:cNvPr id="26636" name="Text Box 34"/>
            <p:cNvSpPr txBox="1">
              <a:spLocks noChangeArrowheads="1"/>
            </p:cNvSpPr>
            <p:nvPr/>
          </p:nvSpPr>
          <p:spPr bwMode="auto">
            <a:xfrm>
              <a:off x="1837" y="3441"/>
              <a:ext cx="619" cy="288"/>
            </a:xfrm>
            <a:prstGeom prst="rect">
              <a:avLst/>
            </a:prstGeom>
            <a:solidFill>
              <a:srgbClr val="FF0000"/>
            </a:solidFill>
            <a:ln w="9525">
              <a:noFill/>
              <a:miter lim="800000"/>
              <a:headEnd/>
              <a:tailEnd/>
            </a:ln>
          </p:spPr>
          <p:txBody>
            <a:bodyPr>
              <a:spAutoFit/>
            </a:bodyPr>
            <a:lstStyle/>
            <a:p>
              <a:pPr algn="ctr"/>
              <a:r>
                <a:rPr lang="en-US" sz="2400" b="1">
                  <a:solidFill>
                    <a:srgbClr val="FFFF00"/>
                  </a:solidFill>
                  <a:latin typeface="CG Times" pitchFamily="18" charset="0"/>
                </a:rPr>
                <a:t>TNT</a:t>
              </a:r>
            </a:p>
          </p:txBody>
        </p:sp>
        <p:sp>
          <p:nvSpPr>
            <p:cNvPr id="26637" name="Freeform 35"/>
            <p:cNvSpPr>
              <a:spLocks/>
            </p:cNvSpPr>
            <p:nvPr/>
          </p:nvSpPr>
          <p:spPr bwMode="auto">
            <a:xfrm>
              <a:off x="2456" y="3456"/>
              <a:ext cx="528" cy="160"/>
            </a:xfrm>
            <a:custGeom>
              <a:avLst/>
              <a:gdLst>
                <a:gd name="T0" fmla="*/ 0 w 528"/>
                <a:gd name="T1" fmla="*/ 144 h 160"/>
                <a:gd name="T2" fmla="*/ 144 w 528"/>
                <a:gd name="T3" fmla="*/ 144 h 160"/>
                <a:gd name="T4" fmla="*/ 240 w 528"/>
                <a:gd name="T5" fmla="*/ 48 h 160"/>
                <a:gd name="T6" fmla="*/ 528 w 528"/>
                <a:gd name="T7" fmla="*/ 0 h 160"/>
                <a:gd name="T8" fmla="*/ 0 60000 65536"/>
                <a:gd name="T9" fmla="*/ 0 60000 65536"/>
                <a:gd name="T10" fmla="*/ 0 60000 65536"/>
                <a:gd name="T11" fmla="*/ 0 60000 65536"/>
                <a:gd name="T12" fmla="*/ 0 w 528"/>
                <a:gd name="T13" fmla="*/ 0 h 160"/>
                <a:gd name="T14" fmla="*/ 528 w 528"/>
                <a:gd name="T15" fmla="*/ 160 h 160"/>
              </a:gdLst>
              <a:ahLst/>
              <a:cxnLst>
                <a:cxn ang="T8">
                  <a:pos x="T0" y="T1"/>
                </a:cxn>
                <a:cxn ang="T9">
                  <a:pos x="T2" y="T3"/>
                </a:cxn>
                <a:cxn ang="T10">
                  <a:pos x="T4" y="T5"/>
                </a:cxn>
                <a:cxn ang="T11">
                  <a:pos x="T6" y="T7"/>
                </a:cxn>
              </a:cxnLst>
              <a:rect l="T12" t="T13" r="T14" b="T15"/>
              <a:pathLst>
                <a:path w="528" h="160">
                  <a:moveTo>
                    <a:pt x="0" y="144"/>
                  </a:moveTo>
                  <a:cubicBezTo>
                    <a:pt x="52" y="152"/>
                    <a:pt x="104" y="160"/>
                    <a:pt x="144" y="144"/>
                  </a:cubicBezTo>
                  <a:cubicBezTo>
                    <a:pt x="184" y="128"/>
                    <a:pt x="176" y="72"/>
                    <a:pt x="240" y="48"/>
                  </a:cubicBezTo>
                  <a:cubicBezTo>
                    <a:pt x="304" y="24"/>
                    <a:pt x="416" y="12"/>
                    <a:pt x="528" y="0"/>
                  </a:cubicBezTo>
                </a:path>
              </a:pathLst>
            </a:custGeom>
            <a:noFill/>
            <a:ln w="38100">
              <a:solidFill>
                <a:srgbClr val="DDDDDD"/>
              </a:solidFill>
              <a:round/>
              <a:headEnd/>
              <a:tailEnd/>
            </a:ln>
          </p:spPr>
          <p:txBody>
            <a:bodyPr/>
            <a:lstStyle/>
            <a:p>
              <a:endParaRPr lang="en-US"/>
            </a:p>
          </p:txBody>
        </p:sp>
      </p:grpSp>
      <p:grpSp>
        <p:nvGrpSpPr>
          <p:cNvPr id="3" name="Group 43"/>
          <p:cNvGrpSpPr>
            <a:grpSpLocks/>
          </p:cNvGrpSpPr>
          <p:nvPr/>
        </p:nvGrpSpPr>
        <p:grpSpPr bwMode="auto">
          <a:xfrm>
            <a:off x="1828800" y="3657600"/>
            <a:ext cx="1524000" cy="1371600"/>
            <a:chOff x="2496" y="3168"/>
            <a:chExt cx="672" cy="816"/>
          </a:xfrm>
        </p:grpSpPr>
        <p:pic>
          <p:nvPicPr>
            <p:cNvPr id="26634" name="Picture 41"/>
            <p:cNvPicPr>
              <a:picLocks noChangeAspect="1" noChangeArrowheads="1"/>
            </p:cNvPicPr>
            <p:nvPr/>
          </p:nvPicPr>
          <p:blipFill>
            <a:blip r:embed="rId4" cstate="print"/>
            <a:srcRect/>
            <a:stretch>
              <a:fillRect/>
            </a:stretch>
          </p:blipFill>
          <p:spPr bwMode="auto">
            <a:xfrm>
              <a:off x="2586" y="3181"/>
              <a:ext cx="582" cy="803"/>
            </a:xfrm>
            <a:prstGeom prst="rect">
              <a:avLst/>
            </a:prstGeom>
            <a:noFill/>
            <a:ln w="9525">
              <a:noFill/>
              <a:miter lim="800000"/>
              <a:headEnd/>
              <a:tailEnd/>
            </a:ln>
          </p:spPr>
        </p:pic>
        <p:pic>
          <p:nvPicPr>
            <p:cNvPr id="26635" name="Picture 42"/>
            <p:cNvPicPr>
              <a:picLocks noChangeAspect="1" noChangeArrowheads="1"/>
            </p:cNvPicPr>
            <p:nvPr/>
          </p:nvPicPr>
          <p:blipFill>
            <a:blip r:embed="rId4" cstate="print"/>
            <a:srcRect/>
            <a:stretch>
              <a:fillRect/>
            </a:stretch>
          </p:blipFill>
          <p:spPr bwMode="auto">
            <a:xfrm flipH="1">
              <a:off x="2496" y="3168"/>
              <a:ext cx="288" cy="803"/>
            </a:xfrm>
            <a:prstGeom prst="rect">
              <a:avLst/>
            </a:prstGeom>
            <a:noFill/>
            <a:ln w="9525">
              <a:noFill/>
              <a:miter lim="800000"/>
              <a:headEnd/>
              <a:tailEnd/>
            </a:ln>
          </p:spPr>
        </p:pic>
      </p:grpSp>
      <p:sp>
        <p:nvSpPr>
          <p:cNvPr id="98348" name="Text Box 44"/>
          <p:cNvSpPr txBox="1">
            <a:spLocks noChangeArrowheads="1"/>
          </p:cNvSpPr>
          <p:nvPr/>
        </p:nvSpPr>
        <p:spPr bwMode="auto">
          <a:xfrm>
            <a:off x="2667000" y="4586288"/>
            <a:ext cx="5905848" cy="461665"/>
          </a:xfrm>
          <a:prstGeom prst="rect">
            <a:avLst/>
          </a:prstGeom>
          <a:noFill/>
          <a:ln w="9525">
            <a:noFill/>
            <a:miter lim="800000"/>
            <a:headEnd/>
            <a:tailEnd/>
          </a:ln>
        </p:spPr>
        <p:txBody>
          <a:bodyPr wrap="none">
            <a:spAutoFit/>
          </a:bodyPr>
          <a:lstStyle/>
          <a:p>
            <a:r>
              <a:rPr lang="en-US" sz="2400" dirty="0">
                <a:solidFill>
                  <a:schemeClr val="bg1"/>
                </a:solidFill>
                <a:latin typeface="CG Times" pitchFamily="18" charset="0"/>
              </a:rPr>
              <a:t>5 kiloton TNT </a:t>
            </a:r>
            <a:r>
              <a:rPr lang="en-US" sz="2400" dirty="0">
                <a:solidFill>
                  <a:schemeClr val="bg1"/>
                </a:solidFill>
                <a:latin typeface="CG Times" pitchFamily="18" charset="0"/>
                <a:sym typeface="Symbol" pitchFamily="18" charset="2"/>
              </a:rPr>
              <a:t> 21,000,000,000,000 Joule</a:t>
            </a:r>
          </a:p>
        </p:txBody>
      </p:sp>
      <p:sp>
        <p:nvSpPr>
          <p:cNvPr id="98349" name="Text Box 45"/>
          <p:cNvSpPr txBox="1">
            <a:spLocks noChangeArrowheads="1"/>
          </p:cNvSpPr>
          <p:nvPr/>
        </p:nvSpPr>
        <p:spPr bwMode="auto">
          <a:xfrm>
            <a:off x="76200" y="5408613"/>
            <a:ext cx="8560357" cy="1200329"/>
          </a:xfrm>
          <a:prstGeom prst="rect">
            <a:avLst/>
          </a:prstGeom>
          <a:noFill/>
          <a:ln w="9525">
            <a:noFill/>
            <a:miter lim="800000"/>
            <a:headEnd/>
            <a:tailEnd/>
          </a:ln>
        </p:spPr>
        <p:txBody>
          <a:bodyPr wrap="none">
            <a:spAutoFit/>
          </a:bodyPr>
          <a:lstStyle/>
          <a:p>
            <a:r>
              <a:rPr lang="en-US" sz="2400" dirty="0">
                <a:solidFill>
                  <a:schemeClr val="bg1"/>
                </a:solidFill>
                <a:latin typeface="CG Times" pitchFamily="18" charset="0"/>
              </a:rPr>
              <a:t>¼ gram p+¼ gram p = ½ gram = 0.0005 kilo</a:t>
            </a:r>
          </a:p>
          <a:p>
            <a:r>
              <a:rPr lang="en-US" sz="2400" dirty="0">
                <a:solidFill>
                  <a:schemeClr val="bg1"/>
                </a:solidFill>
                <a:latin typeface="CG Times" pitchFamily="18" charset="0"/>
              </a:rPr>
              <a:t>		</a:t>
            </a:r>
            <a:r>
              <a:rPr lang="en-US" sz="2400" dirty="0">
                <a:solidFill>
                  <a:schemeClr val="bg1"/>
                </a:solidFill>
                <a:latin typeface="CG Times" pitchFamily="18" charset="0"/>
                <a:sym typeface="Symbol" pitchFamily="18" charset="2"/>
              </a:rPr>
              <a:t> 0.0005c</a:t>
            </a:r>
            <a:r>
              <a:rPr lang="en-US" sz="2400" baseline="30000" dirty="0">
                <a:solidFill>
                  <a:schemeClr val="bg1"/>
                </a:solidFill>
                <a:latin typeface="CG Times" pitchFamily="18" charset="0"/>
                <a:sym typeface="Symbol" pitchFamily="18" charset="2"/>
              </a:rPr>
              <a:t>2</a:t>
            </a:r>
            <a:r>
              <a:rPr lang="en-US" sz="2400" dirty="0">
                <a:solidFill>
                  <a:schemeClr val="bg1"/>
                </a:solidFill>
                <a:latin typeface="CG Times" pitchFamily="18" charset="0"/>
              </a:rPr>
              <a:t> Joule </a:t>
            </a:r>
            <a:r>
              <a:rPr lang="en-US" sz="2400" dirty="0">
                <a:solidFill>
                  <a:schemeClr val="bg1"/>
                </a:solidFill>
                <a:latin typeface="CG Times" pitchFamily="18" charset="0"/>
                <a:sym typeface="Symbol" pitchFamily="18" charset="2"/>
              </a:rPr>
              <a:t> 0.0005(310</a:t>
            </a:r>
            <a:r>
              <a:rPr lang="en-US" sz="2400" baseline="30000" dirty="0">
                <a:solidFill>
                  <a:schemeClr val="bg1"/>
                </a:solidFill>
                <a:latin typeface="CG Times" pitchFamily="18" charset="0"/>
                <a:sym typeface="Symbol" pitchFamily="18" charset="2"/>
              </a:rPr>
              <a:t>8</a:t>
            </a:r>
            <a:r>
              <a:rPr lang="en-US" sz="2400" dirty="0">
                <a:solidFill>
                  <a:schemeClr val="bg1"/>
                </a:solidFill>
                <a:latin typeface="CG Times" pitchFamily="18" charset="0"/>
                <a:sym typeface="Symbol" pitchFamily="18" charset="2"/>
              </a:rPr>
              <a:t>)</a:t>
            </a:r>
            <a:r>
              <a:rPr lang="en-US" sz="2400" baseline="30000" dirty="0">
                <a:solidFill>
                  <a:schemeClr val="bg1"/>
                </a:solidFill>
                <a:latin typeface="CG Times" pitchFamily="18" charset="0"/>
                <a:sym typeface="Symbol" pitchFamily="18" charset="2"/>
              </a:rPr>
              <a:t>2</a:t>
            </a:r>
            <a:r>
              <a:rPr lang="en-US" sz="2400" dirty="0">
                <a:solidFill>
                  <a:schemeClr val="bg1"/>
                </a:solidFill>
                <a:latin typeface="CG Times" pitchFamily="18" charset="0"/>
                <a:sym typeface="Symbol" pitchFamily="18" charset="2"/>
              </a:rPr>
              <a:t> Joule</a:t>
            </a:r>
          </a:p>
          <a:p>
            <a:r>
              <a:rPr lang="en-US" sz="2400" dirty="0">
                <a:solidFill>
                  <a:schemeClr val="bg1"/>
                </a:solidFill>
                <a:latin typeface="CG Times" pitchFamily="18" charset="0"/>
                <a:sym typeface="Symbol" pitchFamily="18" charset="2"/>
              </a:rPr>
              <a:t>		 45,000,000,000,000 Joule  </a:t>
            </a:r>
            <a:r>
              <a:rPr lang="en-US" sz="2400" b="1" u="sng" dirty="0">
                <a:solidFill>
                  <a:schemeClr val="bg1"/>
                </a:solidFill>
                <a:latin typeface="CG Times" pitchFamily="18" charset="0"/>
                <a:sym typeface="Symbol" pitchFamily="18" charset="2"/>
              </a:rPr>
              <a:t>10.7 kiloton TNT</a:t>
            </a:r>
          </a:p>
        </p:txBody>
      </p:sp>
      <p:sp>
        <p:nvSpPr>
          <p:cNvPr id="98350" name="Line 46"/>
          <p:cNvSpPr>
            <a:spLocks noChangeShapeType="1"/>
          </p:cNvSpPr>
          <p:nvPr/>
        </p:nvSpPr>
        <p:spPr bwMode="auto">
          <a:xfrm>
            <a:off x="1285852" y="5562600"/>
            <a:ext cx="228600" cy="0"/>
          </a:xfrm>
          <a:prstGeom prst="line">
            <a:avLst/>
          </a:prstGeom>
          <a:noFill/>
          <a:ln w="9525">
            <a:solidFill>
              <a:srgbClr val="DDDDDD"/>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0" presetClass="path" presetSubtype="0" accel="50000" decel="50000" fill="hold" nodeType="afterEffect">
                                  <p:stCondLst>
                                    <p:cond delay="0"/>
                                  </p:stCondLst>
                                  <p:childTnLst>
                                    <p:animMotion origin="layout" path="M 3.33333E-6 4.16281E-7 C -0.00417 -0.00093 -0.00834 -0.00185 -0.01667 4.16281E-7 C -0.025 0.00185 -0.04306 0.0074 -0.05 0.0111 C -0.05695 0.0148 -0.05417 0.0185 -0.05834 0.0222 C -0.0625 0.0259 -0.06945 0.03145 -0.075 0.0333 C -0.08056 0.03515 -0.08611 0.03423 -0.09167 0.0333 " pathEditMode="relative" ptsTypes="aaaaaA">
                                      <p:cBhvr>
                                        <p:cTn id="12" dur="5000" fill="hold"/>
                                        <p:tgtEl>
                                          <p:spTgt spid="3"/>
                                        </p:tgtEl>
                                        <p:attrNameLst>
                                          <p:attrName>ppt_x</p:attrName>
                                          <p:attrName>ppt_y</p:attrName>
                                        </p:attrNameLst>
                                      </p:cBhvr>
                                    </p:animMotion>
                                  </p:childTnLst>
                                </p:cTn>
                              </p:par>
                            </p:childTnLst>
                          </p:cTn>
                        </p:par>
                        <p:par>
                          <p:cTn id="13" fill="hold">
                            <p:stCondLst>
                              <p:cond delay="5000"/>
                            </p:stCondLst>
                            <p:childTnLst>
                              <p:par>
                                <p:cTn id="14" presetID="1" presetClass="exit" presetSubtype="0" fill="hold" nodeType="afterEffect">
                                  <p:stCondLst>
                                    <p:cond delay="0"/>
                                  </p:stCondLst>
                                  <p:childTnLst>
                                    <p:set>
                                      <p:cBhvr>
                                        <p:cTn id="15" dur="1" fill="hold">
                                          <p:stCondLst>
                                            <p:cond delay="0"/>
                                          </p:stCondLst>
                                        </p:cTn>
                                        <p:tgtEl>
                                          <p:spTgt spid="2"/>
                                        </p:tgtEl>
                                        <p:attrNameLst>
                                          <p:attrName>style.visibility</p:attrName>
                                        </p:attrNameLst>
                                      </p:cBhvr>
                                      <p:to>
                                        <p:strVal val="hidden"/>
                                      </p:to>
                                    </p:set>
                                  </p:childTnLst>
                                  <p:subTnLst>
                                    <p:audio>
                                      <p:cMediaNode vol="100000">
                                        <p:cTn display="0" masterRel="sameClick">
                                          <p:stCondLst>
                                            <p:cond evt="begin" delay="0">
                                              <p:tn val="14"/>
                                            </p:cond>
                                          </p:stCondLst>
                                          <p:endCondLst>
                                            <p:cond evt="onStopAudio" delay="0">
                                              <p:tgtEl>
                                                <p:sldTgt/>
                                              </p:tgtEl>
                                            </p:cond>
                                          </p:endCondLst>
                                        </p:cTn>
                                        <p:tgtEl>
                                          <p:sndTgt r:embed="rId2" name="explode.wav"/>
                                        </p:tgtEl>
                                      </p:cMediaNode>
                                    </p:audio>
                                  </p:sub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9833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8337"/>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0"/>
                                  </p:stCondLst>
                                  <p:childTnLst>
                                    <p:set>
                                      <p:cBhvr>
                                        <p:cTn id="24" dur="1" fill="hold">
                                          <p:stCondLst>
                                            <p:cond delay="0"/>
                                          </p:stCondLst>
                                        </p:cTn>
                                        <p:tgtEl>
                                          <p:spTgt spid="983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34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8349">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8349">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8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48" grpId="0"/>
      <p:bldP spid="98349" grpId="0" uiExpand="1" build="p"/>
      <p:bldP spid="983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54" name="Picture 18"/>
          <p:cNvPicPr>
            <a:picLocks noChangeAspect="1" noChangeArrowheads="1"/>
          </p:cNvPicPr>
          <p:nvPr/>
        </p:nvPicPr>
        <p:blipFill>
          <a:blip r:embed="rId2" cstate="print"/>
          <a:srcRect/>
          <a:stretch>
            <a:fillRect/>
          </a:stretch>
        </p:blipFill>
        <p:spPr bwMode="auto">
          <a:xfrm>
            <a:off x="5410200" y="838200"/>
            <a:ext cx="4645025" cy="5334000"/>
          </a:xfrm>
          <a:prstGeom prst="rect">
            <a:avLst/>
          </a:prstGeom>
          <a:noFill/>
          <a:ln w="9525">
            <a:noFill/>
            <a:miter lim="800000"/>
            <a:headEnd/>
            <a:tailEnd/>
          </a:ln>
        </p:spPr>
      </p:pic>
      <p:sp>
        <p:nvSpPr>
          <p:cNvPr id="29699" name="Rectangle 2"/>
          <p:cNvSpPr>
            <a:spLocks noGrp="1" noChangeArrowheads="1"/>
          </p:cNvSpPr>
          <p:nvPr>
            <p:ph type="title"/>
          </p:nvPr>
        </p:nvSpPr>
        <p:spPr/>
        <p:txBody>
          <a:bodyPr/>
          <a:lstStyle/>
          <a:p>
            <a:pPr eaLnBrk="1" hangingPunct="1"/>
            <a:r>
              <a:rPr lang="nl-NL" sz="3600" dirty="0" smtClean="0"/>
              <a:t>Antimaterie:</a:t>
            </a:r>
            <a:r>
              <a:rPr lang="nl-NL" sz="3600" i="1" dirty="0" smtClean="0"/>
              <a:t> </a:t>
            </a:r>
            <a:r>
              <a:rPr lang="nl-NL" sz="3600" i="1" dirty="0" err="1" smtClean="0"/>
              <a:t>CERN’s</a:t>
            </a:r>
            <a:r>
              <a:rPr lang="nl-NL" sz="3600" i="1" dirty="0" smtClean="0"/>
              <a:t> productie?</a:t>
            </a:r>
          </a:p>
        </p:txBody>
      </p:sp>
      <p:sp>
        <p:nvSpPr>
          <p:cNvPr id="91155" name="Text Box 19"/>
          <p:cNvSpPr txBox="1">
            <a:spLocks noChangeArrowheads="1"/>
          </p:cNvSpPr>
          <p:nvPr/>
        </p:nvSpPr>
        <p:spPr bwMode="auto">
          <a:xfrm>
            <a:off x="931819" y="2955925"/>
            <a:ext cx="2925801" cy="461665"/>
          </a:xfrm>
          <a:prstGeom prst="rect">
            <a:avLst/>
          </a:prstGeom>
          <a:noFill/>
          <a:ln w="9525">
            <a:noFill/>
            <a:miter lim="800000"/>
            <a:headEnd/>
            <a:tailEnd/>
          </a:ln>
        </p:spPr>
        <p:txBody>
          <a:bodyPr wrap="none">
            <a:spAutoFit/>
          </a:bodyPr>
          <a:lstStyle/>
          <a:p>
            <a:r>
              <a:rPr lang="nl-NL" sz="2400" dirty="0">
                <a:solidFill>
                  <a:schemeClr val="bg1"/>
                </a:solidFill>
                <a:latin typeface="CG Times" pitchFamily="18" charset="0"/>
              </a:rPr>
              <a:t>10 miljoen/seconde </a:t>
            </a:r>
            <a:endParaRPr lang="nl-NL" sz="2400" dirty="0">
              <a:solidFill>
                <a:schemeClr val="bg1"/>
              </a:solidFill>
              <a:latin typeface="CG Times" pitchFamily="18" charset="0"/>
              <a:sym typeface="Symbol" pitchFamily="18" charset="2"/>
            </a:endParaRPr>
          </a:p>
        </p:txBody>
      </p:sp>
      <p:sp>
        <p:nvSpPr>
          <p:cNvPr id="91156" name="Text Box 20"/>
          <p:cNvSpPr txBox="1">
            <a:spLocks noChangeArrowheads="1"/>
          </p:cNvSpPr>
          <p:nvPr/>
        </p:nvSpPr>
        <p:spPr bwMode="auto">
          <a:xfrm>
            <a:off x="890278" y="3425825"/>
            <a:ext cx="3610284" cy="461665"/>
          </a:xfrm>
          <a:prstGeom prst="rect">
            <a:avLst/>
          </a:prstGeom>
          <a:noFill/>
          <a:ln w="9525">
            <a:noFill/>
            <a:miter lim="800000"/>
            <a:headEnd/>
            <a:tailEnd/>
          </a:ln>
        </p:spPr>
        <p:txBody>
          <a:bodyPr wrap="none">
            <a:spAutoFit/>
          </a:bodyPr>
          <a:lstStyle/>
          <a:p>
            <a:r>
              <a:rPr lang="nl-NL" sz="2400" dirty="0">
                <a:solidFill>
                  <a:schemeClr val="bg1"/>
                </a:solidFill>
                <a:latin typeface="CG Times" pitchFamily="18" charset="0"/>
                <a:sym typeface="Symbol" pitchFamily="18" charset="2"/>
              </a:rPr>
              <a:t>3</a:t>
            </a:r>
            <a:r>
              <a:rPr lang="nl-NL" sz="2400" dirty="0" smtClean="0">
                <a:solidFill>
                  <a:schemeClr val="bg1"/>
                </a:solidFill>
                <a:latin typeface="CG Times" pitchFamily="18" charset="0"/>
                <a:sym typeface="Symbol" pitchFamily="18" charset="2"/>
              </a:rPr>
              <a:t>0 </a:t>
            </a:r>
            <a:r>
              <a:rPr lang="nl-NL" sz="2400" dirty="0">
                <a:solidFill>
                  <a:schemeClr val="bg1"/>
                </a:solidFill>
                <a:latin typeface="CG Times" pitchFamily="18" charset="0"/>
                <a:sym typeface="Symbol" pitchFamily="18" charset="2"/>
              </a:rPr>
              <a:t>miljoen </a:t>
            </a:r>
            <a:r>
              <a:rPr lang="nl-NL" sz="2400" dirty="0" smtClean="0">
                <a:solidFill>
                  <a:schemeClr val="bg1"/>
                </a:solidFill>
                <a:latin typeface="CG Times" pitchFamily="18" charset="0"/>
                <a:sym typeface="Symbol" pitchFamily="18" charset="2"/>
              </a:rPr>
              <a:t>seconde / </a:t>
            </a:r>
            <a:r>
              <a:rPr lang="nl-NL" sz="2400" dirty="0">
                <a:solidFill>
                  <a:schemeClr val="bg1"/>
                </a:solidFill>
                <a:latin typeface="CG Times" pitchFamily="18" charset="0"/>
                <a:sym typeface="Symbol" pitchFamily="18" charset="2"/>
              </a:rPr>
              <a:t>jaar</a:t>
            </a:r>
          </a:p>
        </p:txBody>
      </p:sp>
      <p:sp>
        <p:nvSpPr>
          <p:cNvPr id="91157" name="Text Box 21"/>
          <p:cNvSpPr txBox="1">
            <a:spLocks noChangeArrowheads="1"/>
          </p:cNvSpPr>
          <p:nvPr/>
        </p:nvSpPr>
        <p:spPr bwMode="auto">
          <a:xfrm>
            <a:off x="920180" y="3916363"/>
            <a:ext cx="2651688" cy="461665"/>
          </a:xfrm>
          <a:prstGeom prst="rect">
            <a:avLst/>
          </a:prstGeom>
          <a:noFill/>
          <a:ln w="9525">
            <a:noFill/>
            <a:miter lim="800000"/>
            <a:headEnd/>
            <a:tailEnd/>
          </a:ln>
        </p:spPr>
        <p:txBody>
          <a:bodyPr wrap="none">
            <a:spAutoFit/>
          </a:bodyPr>
          <a:lstStyle/>
          <a:p>
            <a:r>
              <a:rPr lang="nl-NL" sz="2400" dirty="0">
                <a:solidFill>
                  <a:schemeClr val="bg1"/>
                </a:solidFill>
                <a:latin typeface="CG Times" pitchFamily="18" charset="0"/>
              </a:rPr>
              <a:t>afgelopen 10 </a:t>
            </a:r>
            <a:r>
              <a:rPr lang="nl-NL" sz="2400" dirty="0">
                <a:solidFill>
                  <a:schemeClr val="bg1"/>
                </a:solidFill>
                <a:latin typeface="CG Times" pitchFamily="18" charset="0"/>
                <a:sym typeface="Symbol" pitchFamily="18" charset="2"/>
              </a:rPr>
              <a:t>jaar </a:t>
            </a:r>
          </a:p>
        </p:txBody>
      </p:sp>
      <p:sp>
        <p:nvSpPr>
          <p:cNvPr id="91158" name="Text Box 22"/>
          <p:cNvSpPr txBox="1">
            <a:spLocks noChangeArrowheads="1"/>
          </p:cNvSpPr>
          <p:nvPr/>
        </p:nvSpPr>
        <p:spPr bwMode="auto">
          <a:xfrm>
            <a:off x="939413" y="4419600"/>
            <a:ext cx="4615366" cy="461665"/>
          </a:xfrm>
          <a:prstGeom prst="rect">
            <a:avLst/>
          </a:prstGeom>
          <a:noFill/>
          <a:ln w="9525">
            <a:noFill/>
            <a:miter lim="800000"/>
            <a:headEnd/>
            <a:tailEnd/>
          </a:ln>
        </p:spPr>
        <p:txBody>
          <a:bodyPr wrap="none">
            <a:spAutoFit/>
          </a:bodyPr>
          <a:lstStyle/>
          <a:p>
            <a:r>
              <a:rPr lang="nl-NL" sz="2400" dirty="0" smtClean="0">
                <a:solidFill>
                  <a:schemeClr val="bg1"/>
                </a:solidFill>
                <a:latin typeface="CG Times" pitchFamily="18" charset="0"/>
              </a:rPr>
              <a:t>3,000,000,000,000,000=3</a:t>
            </a:r>
            <a:r>
              <a:rPr lang="nl-NL" sz="2400" b="1" dirty="0" smtClean="0">
                <a:solidFill>
                  <a:schemeClr val="bg1"/>
                </a:solidFill>
                <a:latin typeface="CG Times" pitchFamily="18" charset="0"/>
                <a:sym typeface="Symbol" pitchFamily="18" charset="2"/>
              </a:rPr>
              <a:t></a:t>
            </a:r>
            <a:r>
              <a:rPr lang="nl-NL" sz="2400" dirty="0" smtClean="0">
                <a:solidFill>
                  <a:schemeClr val="bg1"/>
                </a:solidFill>
                <a:latin typeface="CG Times" pitchFamily="18" charset="0"/>
              </a:rPr>
              <a:t>10</a:t>
            </a:r>
            <a:r>
              <a:rPr lang="nl-NL" sz="2400" baseline="30000" dirty="0" smtClean="0">
                <a:solidFill>
                  <a:schemeClr val="bg1"/>
                </a:solidFill>
                <a:latin typeface="CG Times" pitchFamily="18" charset="0"/>
              </a:rPr>
              <a:t>15</a:t>
            </a:r>
            <a:endParaRPr lang="nl-NL" sz="2400" dirty="0">
              <a:solidFill>
                <a:schemeClr val="bg1"/>
              </a:solidFill>
              <a:latin typeface="CG Times" pitchFamily="18" charset="0"/>
              <a:sym typeface="Symbol" pitchFamily="18" charset="2"/>
            </a:endParaRPr>
          </a:p>
        </p:txBody>
      </p:sp>
      <p:sp>
        <p:nvSpPr>
          <p:cNvPr id="91159" name="Text Box 23"/>
          <p:cNvSpPr txBox="1">
            <a:spLocks noChangeArrowheads="1"/>
          </p:cNvSpPr>
          <p:nvPr/>
        </p:nvSpPr>
        <p:spPr bwMode="auto">
          <a:xfrm>
            <a:off x="133657" y="1096963"/>
            <a:ext cx="6009979" cy="461665"/>
          </a:xfrm>
          <a:prstGeom prst="rect">
            <a:avLst/>
          </a:prstGeom>
          <a:solidFill>
            <a:srgbClr val="003300">
              <a:alpha val="50000"/>
            </a:srgbClr>
          </a:solidFill>
          <a:ln w="9525">
            <a:noFill/>
            <a:miter lim="800000"/>
            <a:headEnd/>
            <a:tailEnd/>
          </a:ln>
        </p:spPr>
        <p:txBody>
          <a:bodyPr wrap="none">
            <a:spAutoFit/>
          </a:bodyPr>
          <a:lstStyle/>
          <a:p>
            <a:r>
              <a:rPr lang="nl-NL" sz="2400" b="1" dirty="0">
                <a:solidFill>
                  <a:srgbClr val="66FFFF"/>
                </a:solidFill>
                <a:latin typeface="CG Times" pitchFamily="18" charset="0"/>
              </a:rPr>
              <a:t>antiproton massa </a:t>
            </a:r>
            <a:r>
              <a:rPr lang="nl-NL" sz="2400" b="1" dirty="0">
                <a:solidFill>
                  <a:srgbClr val="66FFFF"/>
                </a:solidFill>
                <a:latin typeface="CG Times" pitchFamily="18" charset="0"/>
                <a:sym typeface="Symbol" pitchFamily="18" charset="2"/>
              </a:rPr>
              <a:t> 1.672621710</a:t>
            </a:r>
            <a:r>
              <a:rPr lang="nl-NL" sz="2400" b="1" baseline="30000" dirty="0">
                <a:solidFill>
                  <a:srgbClr val="66FFFF"/>
                </a:solidFill>
                <a:latin typeface="CG Times" pitchFamily="18" charset="0"/>
                <a:sym typeface="Symbol" pitchFamily="18" charset="2"/>
              </a:rPr>
              <a:t>27</a:t>
            </a:r>
            <a:r>
              <a:rPr lang="nl-NL" sz="2400" b="1" dirty="0">
                <a:solidFill>
                  <a:srgbClr val="66FFFF"/>
                </a:solidFill>
                <a:latin typeface="CG Times" pitchFamily="18" charset="0"/>
                <a:sym typeface="Symbol" pitchFamily="18" charset="2"/>
              </a:rPr>
              <a:t> kilo</a:t>
            </a:r>
          </a:p>
        </p:txBody>
      </p:sp>
      <p:sp>
        <p:nvSpPr>
          <p:cNvPr id="91160" name="Text Box 24"/>
          <p:cNvSpPr txBox="1">
            <a:spLocks noChangeArrowheads="1"/>
          </p:cNvSpPr>
          <p:nvPr/>
        </p:nvSpPr>
        <p:spPr bwMode="auto">
          <a:xfrm>
            <a:off x="123844" y="4999038"/>
            <a:ext cx="7162800" cy="461665"/>
          </a:xfrm>
          <a:prstGeom prst="rect">
            <a:avLst/>
          </a:prstGeom>
          <a:solidFill>
            <a:srgbClr val="003300">
              <a:alpha val="50000"/>
            </a:srgbClr>
          </a:solidFill>
          <a:ln w="9525">
            <a:noFill/>
            <a:miter lim="800000"/>
            <a:headEnd/>
            <a:tailEnd/>
          </a:ln>
        </p:spPr>
        <p:txBody>
          <a:bodyPr>
            <a:spAutoFit/>
          </a:bodyPr>
          <a:lstStyle/>
          <a:p>
            <a:r>
              <a:rPr lang="nl-NL" sz="2400" b="1" dirty="0">
                <a:solidFill>
                  <a:srgbClr val="66FFFF"/>
                </a:solidFill>
                <a:latin typeface="CG Times" pitchFamily="18" charset="0"/>
              </a:rPr>
              <a:t>2</a:t>
            </a:r>
            <a:r>
              <a:rPr lang="nl-NL" sz="2400" b="1" dirty="0" smtClean="0">
                <a:solidFill>
                  <a:srgbClr val="66FFFF"/>
                </a:solidFill>
                <a:latin typeface="CG Times" pitchFamily="18" charset="0"/>
                <a:sym typeface="Symbol" pitchFamily="18" charset="2"/>
              </a:rPr>
              <a:t>310</a:t>
            </a:r>
            <a:r>
              <a:rPr lang="nl-NL" sz="2400" b="1" baseline="30000" dirty="0" smtClean="0">
                <a:solidFill>
                  <a:srgbClr val="66FFFF"/>
                </a:solidFill>
                <a:latin typeface="CG Times" pitchFamily="18" charset="0"/>
                <a:sym typeface="Symbol" pitchFamily="18" charset="2"/>
              </a:rPr>
              <a:t>15</a:t>
            </a:r>
            <a:r>
              <a:rPr lang="nl-NL" sz="2400" b="1" dirty="0" smtClean="0">
                <a:solidFill>
                  <a:srgbClr val="66FFFF"/>
                </a:solidFill>
                <a:latin typeface="CG Times" pitchFamily="18" charset="0"/>
                <a:sym typeface="Symbol" pitchFamily="18" charset="2"/>
              </a:rPr>
              <a:t></a:t>
            </a:r>
            <a:r>
              <a:rPr lang="nl-NL" sz="2400" b="1" dirty="0">
                <a:solidFill>
                  <a:srgbClr val="66FFFF"/>
                </a:solidFill>
                <a:latin typeface="CG Times" pitchFamily="18" charset="0"/>
                <a:sym typeface="Symbol" pitchFamily="18" charset="2"/>
              </a:rPr>
              <a:t>1.6710</a:t>
            </a:r>
            <a:r>
              <a:rPr lang="nl-NL" sz="2400" b="1" baseline="30000" dirty="0">
                <a:solidFill>
                  <a:srgbClr val="66FFFF"/>
                </a:solidFill>
                <a:latin typeface="CG Times" pitchFamily="18" charset="0"/>
                <a:sym typeface="Symbol" pitchFamily="18" charset="2"/>
              </a:rPr>
              <a:t>27</a:t>
            </a:r>
            <a:r>
              <a:rPr lang="nl-NL" sz="2400" b="1" dirty="0">
                <a:solidFill>
                  <a:srgbClr val="66FFFF"/>
                </a:solidFill>
                <a:latin typeface="CG Times" pitchFamily="18" charset="0"/>
                <a:sym typeface="Symbol" pitchFamily="18" charset="2"/>
              </a:rPr>
              <a:t>c</a:t>
            </a:r>
            <a:r>
              <a:rPr lang="nl-NL" sz="2400" b="1" baseline="30000" dirty="0">
                <a:solidFill>
                  <a:srgbClr val="66FFFF"/>
                </a:solidFill>
                <a:latin typeface="CG Times" pitchFamily="18" charset="0"/>
                <a:sym typeface="Symbol" pitchFamily="18" charset="2"/>
              </a:rPr>
              <a:t>2</a:t>
            </a:r>
            <a:r>
              <a:rPr lang="nl-NL" sz="2400" b="1" dirty="0">
                <a:solidFill>
                  <a:srgbClr val="66FFFF"/>
                </a:solidFill>
                <a:latin typeface="CG Times" pitchFamily="18" charset="0"/>
                <a:sym typeface="Symbol" pitchFamily="18" charset="2"/>
              </a:rPr>
              <a:t>  </a:t>
            </a:r>
            <a:r>
              <a:rPr lang="nl-NL" sz="2400" b="1" dirty="0" smtClean="0">
                <a:solidFill>
                  <a:srgbClr val="66FFFF"/>
                </a:solidFill>
                <a:latin typeface="CG Times" pitchFamily="18" charset="0"/>
                <a:sym typeface="Symbol" pitchFamily="18" charset="2"/>
              </a:rPr>
              <a:t>1,000,000 Joule </a:t>
            </a:r>
            <a:endParaRPr lang="nl-NL" sz="2400" b="1" dirty="0">
              <a:solidFill>
                <a:srgbClr val="66FFFF"/>
              </a:solidFill>
              <a:latin typeface="CG Times" pitchFamily="18" charset="0"/>
              <a:sym typeface="Symbol" pitchFamily="18" charset="2"/>
            </a:endParaRPr>
          </a:p>
        </p:txBody>
      </p:sp>
      <p:sp>
        <p:nvSpPr>
          <p:cNvPr id="91162" name="Text Box 26"/>
          <p:cNvSpPr txBox="1">
            <a:spLocks noChangeArrowheads="1"/>
          </p:cNvSpPr>
          <p:nvPr/>
        </p:nvSpPr>
        <p:spPr bwMode="auto">
          <a:xfrm>
            <a:off x="0" y="6202363"/>
            <a:ext cx="9272588" cy="461665"/>
          </a:xfrm>
          <a:prstGeom prst="rect">
            <a:avLst/>
          </a:prstGeom>
          <a:solidFill>
            <a:srgbClr val="FFFF00"/>
          </a:solidFill>
          <a:ln w="9525">
            <a:noFill/>
            <a:miter lim="800000"/>
            <a:headEnd/>
            <a:tailEnd/>
          </a:ln>
        </p:spPr>
        <p:txBody>
          <a:bodyPr>
            <a:spAutoFit/>
          </a:bodyPr>
          <a:lstStyle/>
          <a:p>
            <a:pPr algn="ctr"/>
            <a:r>
              <a:rPr lang="nl-NL" sz="2400" b="1" dirty="0">
                <a:solidFill>
                  <a:srgbClr val="0000FF"/>
                </a:solidFill>
                <a:latin typeface="CG Times" pitchFamily="18" charset="0"/>
              </a:rPr>
              <a:t>Eén 50 Watt lamp brandt hier </a:t>
            </a:r>
            <a:r>
              <a:rPr lang="nl-NL" sz="2400" b="1" dirty="0" smtClean="0">
                <a:solidFill>
                  <a:srgbClr val="0000FF"/>
                </a:solidFill>
                <a:latin typeface="CG Times" pitchFamily="18" charset="0"/>
              </a:rPr>
              <a:t>ongeveer 5 uur </a:t>
            </a:r>
            <a:r>
              <a:rPr lang="nl-NL" sz="2400" b="1" dirty="0">
                <a:solidFill>
                  <a:srgbClr val="0000FF"/>
                </a:solidFill>
                <a:latin typeface="CG Times" pitchFamily="18" charset="0"/>
              </a:rPr>
              <a:t>op! </a:t>
            </a:r>
            <a:endParaRPr lang="nl-NL" sz="2400" b="1" dirty="0">
              <a:solidFill>
                <a:srgbClr val="0000FF"/>
              </a:solidFill>
              <a:latin typeface="CG Times" pitchFamily="18" charset="0"/>
              <a:sym typeface="Symbol" pitchFamily="18" charset="2"/>
            </a:endParaRPr>
          </a:p>
        </p:txBody>
      </p:sp>
      <p:sp>
        <p:nvSpPr>
          <p:cNvPr id="91163" name="Text Box 27"/>
          <p:cNvSpPr txBox="1">
            <a:spLocks noChangeArrowheads="1"/>
          </p:cNvSpPr>
          <p:nvPr/>
        </p:nvSpPr>
        <p:spPr bwMode="auto">
          <a:xfrm>
            <a:off x="114312" y="2362200"/>
            <a:ext cx="6172200" cy="461665"/>
          </a:xfrm>
          <a:prstGeom prst="rect">
            <a:avLst/>
          </a:prstGeom>
          <a:solidFill>
            <a:srgbClr val="003300">
              <a:alpha val="50000"/>
            </a:srgbClr>
          </a:solidFill>
          <a:ln w="9525">
            <a:noFill/>
            <a:miter lim="800000"/>
            <a:headEnd/>
            <a:tailEnd/>
          </a:ln>
        </p:spPr>
        <p:txBody>
          <a:bodyPr>
            <a:spAutoFit/>
          </a:bodyPr>
          <a:lstStyle/>
          <a:p>
            <a:r>
              <a:rPr lang="nl-NL" sz="2400" b="1" dirty="0">
                <a:solidFill>
                  <a:srgbClr val="66FFFF"/>
                </a:solidFill>
                <a:latin typeface="CG Times" pitchFamily="18" charset="0"/>
              </a:rPr>
              <a:t>CERN antiproton productie: 10</a:t>
            </a:r>
            <a:r>
              <a:rPr lang="nl-NL" sz="2400" b="1" baseline="30000" dirty="0">
                <a:solidFill>
                  <a:srgbClr val="66FFFF"/>
                </a:solidFill>
                <a:latin typeface="CG Times" pitchFamily="18" charset="0"/>
              </a:rPr>
              <a:t>15</a:t>
            </a:r>
            <a:r>
              <a:rPr lang="nl-NL" sz="2400" b="1" dirty="0">
                <a:solidFill>
                  <a:srgbClr val="66FFFF"/>
                </a:solidFill>
                <a:latin typeface="CG Times" pitchFamily="18" charset="0"/>
              </a:rPr>
              <a:t> </a:t>
            </a:r>
            <a:r>
              <a:rPr lang="nl-NL" sz="2400" b="1" dirty="0" smtClean="0">
                <a:solidFill>
                  <a:srgbClr val="66FFFF"/>
                </a:solidFill>
                <a:latin typeface="CG Times" pitchFamily="18" charset="0"/>
              </a:rPr>
              <a:t> </a:t>
            </a:r>
            <a:endParaRPr lang="nl-NL" sz="2400" b="1" dirty="0">
              <a:solidFill>
                <a:srgbClr val="66FFFF"/>
              </a:solidFill>
              <a:latin typeface="CG Times" pitchFamily="18" charset="0"/>
              <a:sym typeface="Symbol" pitchFamily="18" charset="2"/>
            </a:endParaRPr>
          </a:p>
        </p:txBody>
      </p:sp>
      <p:grpSp>
        <p:nvGrpSpPr>
          <p:cNvPr id="2" name="Group 37"/>
          <p:cNvGrpSpPr>
            <a:grpSpLocks/>
          </p:cNvGrpSpPr>
          <p:nvPr/>
        </p:nvGrpSpPr>
        <p:grpSpPr bwMode="auto">
          <a:xfrm>
            <a:off x="58712" y="3048000"/>
            <a:ext cx="941388" cy="1751013"/>
            <a:chOff x="-21" y="1920"/>
            <a:chExt cx="593" cy="1103"/>
          </a:xfrm>
        </p:grpSpPr>
        <p:grpSp>
          <p:nvGrpSpPr>
            <p:cNvPr id="3" name="Group 36"/>
            <p:cNvGrpSpPr>
              <a:grpSpLocks/>
            </p:cNvGrpSpPr>
            <p:nvPr/>
          </p:nvGrpSpPr>
          <p:grpSpPr bwMode="auto">
            <a:xfrm>
              <a:off x="-21" y="2351"/>
              <a:ext cx="593" cy="672"/>
              <a:chOff x="-21" y="2351"/>
              <a:chExt cx="593" cy="672"/>
            </a:xfrm>
          </p:grpSpPr>
          <p:sp>
            <p:nvSpPr>
              <p:cNvPr id="29716" name="AutoShape 32"/>
              <p:cNvSpPr>
                <a:spLocks noChangeArrowheads="1"/>
              </p:cNvSpPr>
              <p:nvPr/>
            </p:nvSpPr>
            <p:spPr bwMode="auto">
              <a:xfrm rot="15380420" flipH="1">
                <a:off x="1" y="2451"/>
                <a:ext cx="672" cy="471"/>
              </a:xfrm>
              <a:custGeom>
                <a:avLst/>
                <a:gdLst>
                  <a:gd name="T0" fmla="*/ 284 w 21600"/>
                  <a:gd name="T1" fmla="*/ 3 h 21600"/>
                  <a:gd name="T2" fmla="*/ 26 w 21600"/>
                  <a:gd name="T3" fmla="*/ 299 h 21600"/>
                  <a:gd name="T4" fmla="*/ 288 w 21600"/>
                  <a:gd name="T5" fmla="*/ 21 h 21600"/>
                  <a:gd name="T6" fmla="*/ 756 w 21600"/>
                  <a:gd name="T7" fmla="*/ 227 h 21600"/>
                  <a:gd name="T8" fmla="*/ 661 w 21600"/>
                  <a:gd name="T9" fmla="*/ 298 h 21600"/>
                  <a:gd name="T10" fmla="*/ 561 w 21600"/>
                  <a:gd name="T11" fmla="*/ 231 h 21600"/>
                  <a:gd name="T12" fmla="*/ 0 60000 65536"/>
                  <a:gd name="T13" fmla="*/ 0 60000 65536"/>
                  <a:gd name="T14" fmla="*/ 0 60000 65536"/>
                  <a:gd name="T15" fmla="*/ 0 60000 65536"/>
                  <a:gd name="T16" fmla="*/ 0 60000 65536"/>
                  <a:gd name="T17" fmla="*/ 0 60000 65536"/>
                  <a:gd name="T18" fmla="*/ 3150 w 21600"/>
                  <a:gd name="T19" fmla="*/ 3164 h 21600"/>
                  <a:gd name="T20" fmla="*/ 18450 w 21600"/>
                  <a:gd name="T21" fmla="*/ 1843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731" y="10528"/>
                    </a:moveTo>
                    <a:cubicBezTo>
                      <a:pt x="20583" y="5149"/>
                      <a:pt x="16181" y="865"/>
                      <a:pt x="10800" y="865"/>
                    </a:cubicBezTo>
                    <a:cubicBezTo>
                      <a:pt x="5313" y="865"/>
                      <a:pt x="865" y="5313"/>
                      <a:pt x="865" y="10800"/>
                    </a:cubicBezTo>
                    <a:cubicBezTo>
                      <a:pt x="864" y="11738"/>
                      <a:pt x="997" y="12671"/>
                      <a:pt x="1259" y="13572"/>
                    </a:cubicBezTo>
                    <a:lnTo>
                      <a:pt x="429" y="13813"/>
                    </a:lnTo>
                    <a:cubicBezTo>
                      <a:pt x="144" y="12834"/>
                      <a:pt x="0" y="11819"/>
                      <a:pt x="0" y="10800"/>
                    </a:cubicBezTo>
                    <a:cubicBezTo>
                      <a:pt x="0" y="4835"/>
                      <a:pt x="4835" y="0"/>
                      <a:pt x="10800" y="0"/>
                    </a:cubicBezTo>
                    <a:cubicBezTo>
                      <a:pt x="16649" y="-1"/>
                      <a:pt x="21435" y="4657"/>
                      <a:pt x="21595" y="10504"/>
                    </a:cubicBezTo>
                    <a:lnTo>
                      <a:pt x="24294" y="10430"/>
                    </a:lnTo>
                    <a:lnTo>
                      <a:pt x="21249" y="13648"/>
                    </a:lnTo>
                    <a:lnTo>
                      <a:pt x="18032" y="10601"/>
                    </a:lnTo>
                    <a:lnTo>
                      <a:pt x="20731" y="10528"/>
                    </a:lnTo>
                    <a:close/>
                  </a:path>
                </a:pathLst>
              </a:custGeom>
              <a:solidFill>
                <a:schemeClr val="bg1"/>
              </a:solidFill>
              <a:ln w="9525">
                <a:noFill/>
                <a:miter lim="800000"/>
                <a:headEnd/>
                <a:tailEnd/>
              </a:ln>
            </p:spPr>
            <p:txBody>
              <a:bodyPr wrap="none" anchor="ctr"/>
              <a:lstStyle/>
              <a:p>
                <a:endParaRPr lang="en-US"/>
              </a:p>
            </p:txBody>
          </p:sp>
          <p:grpSp>
            <p:nvGrpSpPr>
              <p:cNvPr id="4" name="Group 35"/>
              <p:cNvGrpSpPr>
                <a:grpSpLocks/>
              </p:cNvGrpSpPr>
              <p:nvPr/>
            </p:nvGrpSpPr>
            <p:grpSpPr bwMode="auto">
              <a:xfrm>
                <a:off x="-21" y="2448"/>
                <a:ext cx="309" cy="480"/>
                <a:chOff x="-21" y="2448"/>
                <a:chExt cx="309" cy="480"/>
              </a:xfrm>
            </p:grpSpPr>
            <p:sp>
              <p:nvSpPr>
                <p:cNvPr id="29718" name="Rectangle 34"/>
                <p:cNvSpPr>
                  <a:spLocks noChangeArrowheads="1"/>
                </p:cNvSpPr>
                <p:nvPr/>
              </p:nvSpPr>
              <p:spPr bwMode="auto">
                <a:xfrm>
                  <a:off x="48" y="2640"/>
                  <a:ext cx="192" cy="192"/>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9719" name="Text Box 33"/>
                <p:cNvSpPr txBox="1">
                  <a:spLocks noChangeArrowheads="1"/>
                </p:cNvSpPr>
                <p:nvPr/>
              </p:nvSpPr>
              <p:spPr bwMode="auto">
                <a:xfrm>
                  <a:off x="-21" y="2448"/>
                  <a:ext cx="309" cy="480"/>
                </a:xfrm>
                <a:prstGeom prst="rect">
                  <a:avLst/>
                </a:prstGeom>
                <a:noFill/>
                <a:ln w="9525">
                  <a:noFill/>
                  <a:miter lim="800000"/>
                  <a:headEnd/>
                  <a:tailEnd/>
                </a:ln>
              </p:spPr>
              <p:txBody>
                <a:bodyPr wrap="none">
                  <a:spAutoFit/>
                </a:bodyPr>
                <a:lstStyle/>
                <a:p>
                  <a:r>
                    <a:rPr lang="nl-NL" sz="4400" b="1" dirty="0">
                      <a:solidFill>
                        <a:schemeClr val="bg1"/>
                      </a:solidFill>
                      <a:latin typeface="CG Times" pitchFamily="18" charset="0"/>
                      <a:sym typeface="Symbol" pitchFamily="18" charset="2"/>
                    </a:rPr>
                    <a:t></a:t>
                  </a:r>
                </a:p>
              </p:txBody>
            </p:sp>
          </p:grpSp>
        </p:grpSp>
        <p:sp>
          <p:nvSpPr>
            <p:cNvPr id="29715" name="AutoShape 30"/>
            <p:cNvSpPr>
              <a:spLocks/>
            </p:cNvSpPr>
            <p:nvPr/>
          </p:nvSpPr>
          <p:spPr bwMode="auto">
            <a:xfrm>
              <a:off x="384" y="1920"/>
              <a:ext cx="96" cy="864"/>
            </a:xfrm>
            <a:prstGeom prst="leftBrace">
              <a:avLst>
                <a:gd name="adj1" fmla="val 75000"/>
                <a:gd name="adj2" fmla="val 50000"/>
              </a:avLst>
            </a:prstGeom>
            <a:noFill/>
            <a:ln w="38100">
              <a:solidFill>
                <a:schemeClr val="bg1"/>
              </a:solidFill>
              <a:round/>
              <a:headEnd/>
              <a:tailEnd/>
            </a:ln>
          </p:spPr>
          <p:txBody>
            <a:bodyPr wrap="none" anchor="ctr"/>
            <a:lstStyle/>
            <a:p>
              <a:endParaRPr lang="en-US"/>
            </a:p>
          </p:txBody>
        </p:sp>
      </p:grpSp>
      <p:sp>
        <p:nvSpPr>
          <p:cNvPr id="91174" name="Text Box 38"/>
          <p:cNvSpPr txBox="1">
            <a:spLocks noChangeArrowheads="1"/>
          </p:cNvSpPr>
          <p:nvPr/>
        </p:nvSpPr>
        <p:spPr bwMode="auto">
          <a:xfrm>
            <a:off x="917025" y="5592763"/>
            <a:ext cx="3654975" cy="461665"/>
          </a:xfrm>
          <a:prstGeom prst="rect">
            <a:avLst/>
          </a:prstGeom>
          <a:noFill/>
          <a:ln w="9525">
            <a:noFill/>
            <a:miter lim="800000"/>
            <a:headEnd/>
            <a:tailEnd/>
          </a:ln>
        </p:spPr>
        <p:txBody>
          <a:bodyPr wrap="none">
            <a:spAutoFit/>
          </a:bodyPr>
          <a:lstStyle/>
          <a:p>
            <a:r>
              <a:rPr lang="nl-NL" sz="2400" dirty="0">
                <a:solidFill>
                  <a:schemeClr val="bg2"/>
                </a:solidFill>
                <a:latin typeface="CG Times" pitchFamily="18" charset="0"/>
              </a:rPr>
              <a:t>1 Watt = 1 Joule/seconde</a:t>
            </a:r>
          </a:p>
        </p:txBody>
      </p:sp>
      <p:grpSp>
        <p:nvGrpSpPr>
          <p:cNvPr id="5" name="Group 41"/>
          <p:cNvGrpSpPr>
            <a:grpSpLocks/>
          </p:cNvGrpSpPr>
          <p:nvPr/>
        </p:nvGrpSpPr>
        <p:grpSpPr bwMode="auto">
          <a:xfrm>
            <a:off x="5470534" y="4349760"/>
            <a:ext cx="387350" cy="579438"/>
            <a:chOff x="3516" y="3422"/>
            <a:chExt cx="244" cy="365"/>
          </a:xfrm>
        </p:grpSpPr>
        <p:sp>
          <p:nvSpPr>
            <p:cNvPr id="29712" name="Text Box 39"/>
            <p:cNvSpPr txBox="1">
              <a:spLocks noChangeArrowheads="1"/>
            </p:cNvSpPr>
            <p:nvPr/>
          </p:nvSpPr>
          <p:spPr bwMode="auto">
            <a:xfrm>
              <a:off x="3516" y="3422"/>
              <a:ext cx="244" cy="365"/>
            </a:xfrm>
            <a:prstGeom prst="rect">
              <a:avLst/>
            </a:prstGeom>
            <a:noFill/>
            <a:ln w="9525">
              <a:noFill/>
              <a:miter lim="800000"/>
              <a:headEnd/>
              <a:tailEnd/>
            </a:ln>
          </p:spPr>
          <p:txBody>
            <a:bodyPr wrap="none">
              <a:spAutoFit/>
            </a:bodyPr>
            <a:lstStyle/>
            <a:p>
              <a:r>
                <a:rPr lang="en-US" sz="3200" dirty="0">
                  <a:solidFill>
                    <a:schemeClr val="bg1"/>
                  </a:solidFill>
                  <a:latin typeface="CG Times" pitchFamily="18" charset="0"/>
                </a:rPr>
                <a:t>p</a:t>
              </a:r>
            </a:p>
          </p:txBody>
        </p:sp>
        <p:sp>
          <p:nvSpPr>
            <p:cNvPr id="29713" name="Line 40"/>
            <p:cNvSpPr>
              <a:spLocks noChangeShapeType="1"/>
            </p:cNvSpPr>
            <p:nvPr/>
          </p:nvSpPr>
          <p:spPr bwMode="auto">
            <a:xfrm>
              <a:off x="3561" y="3552"/>
              <a:ext cx="144" cy="0"/>
            </a:xfrm>
            <a:prstGeom prst="line">
              <a:avLst/>
            </a:prstGeom>
            <a:noFill/>
            <a:ln w="28575">
              <a:solidFill>
                <a:schemeClr val="bg1"/>
              </a:solidFill>
              <a:round/>
              <a:headEnd/>
              <a:tailEnd/>
            </a:ln>
          </p:spPr>
          <p:txBody>
            <a:bodyPr/>
            <a:lstStyle/>
            <a:p>
              <a:endParaRPr lang="en-US"/>
            </a:p>
          </p:txBody>
        </p:sp>
      </p:grpSp>
      <p:sp>
        <p:nvSpPr>
          <p:cNvPr id="24" name="Text Box 65"/>
          <p:cNvSpPr txBox="1">
            <a:spLocks noChangeArrowheads="1"/>
          </p:cNvSpPr>
          <p:nvPr/>
        </p:nvSpPr>
        <p:spPr bwMode="auto">
          <a:xfrm>
            <a:off x="7358082" y="142852"/>
            <a:ext cx="1659429" cy="954107"/>
          </a:xfrm>
          <a:prstGeom prst="rect">
            <a:avLst/>
          </a:prstGeom>
          <a:solidFill>
            <a:srgbClr val="669900"/>
          </a:solidFill>
          <a:ln w="28575" algn="ctr">
            <a:noFill/>
            <a:miter lim="800000"/>
            <a:headEnd/>
            <a:tailEnd/>
          </a:ln>
        </p:spPr>
        <p:txBody>
          <a:bodyPr wrap="none">
            <a:spAutoFit/>
          </a:bodyPr>
          <a:lstStyle/>
          <a:p>
            <a:pPr>
              <a:buFontTx/>
              <a:buNone/>
            </a:pPr>
            <a:r>
              <a:rPr lang="en-US" sz="2800" dirty="0" smtClean="0">
                <a:solidFill>
                  <a:srgbClr val="CCFFFF"/>
                </a:solidFill>
                <a:latin typeface="Tahoma" pitchFamily="34" charset="0"/>
              </a:rPr>
              <a:t>Einstein</a:t>
            </a:r>
            <a:r>
              <a:rPr lang="en-US" sz="2800" dirty="0">
                <a:solidFill>
                  <a:srgbClr val="CCFFFF"/>
                </a:solidFill>
                <a:latin typeface="Tahoma" pitchFamily="34" charset="0"/>
              </a:rPr>
              <a:t>: </a:t>
            </a:r>
          </a:p>
          <a:p>
            <a:pPr>
              <a:buFontTx/>
              <a:buNone/>
            </a:pPr>
            <a:r>
              <a:rPr lang="en-US" sz="2800" dirty="0">
                <a:solidFill>
                  <a:srgbClr val="CCFFFF"/>
                </a:solidFill>
                <a:latin typeface="Tahoma" pitchFamily="34" charset="0"/>
              </a:rPr>
              <a:t>E=mc</a:t>
            </a:r>
            <a:r>
              <a:rPr lang="en-US" sz="2800" baseline="30000" dirty="0">
                <a:solidFill>
                  <a:srgbClr val="CCFFFF"/>
                </a:solidFill>
                <a:latin typeface="Tahoma" pitchFamily="34" charset="0"/>
              </a:rPr>
              <a:t>2</a:t>
            </a:r>
            <a:endParaRPr lang="en-US" sz="2800" dirty="0">
              <a:solidFill>
                <a:srgbClr val="CCFFFF"/>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6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11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11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115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115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116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11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1174"/>
                                        </p:tgtEl>
                                        <p:attrNameLst>
                                          <p:attrName>style.visibility</p:attrName>
                                        </p:attrNameLst>
                                      </p:cBhvr>
                                      <p:to>
                                        <p:strVal val="visible"/>
                                      </p:to>
                                    </p:set>
                                  </p:childTnLst>
                                </p:cTn>
                              </p:par>
                            </p:childTnLst>
                          </p:cTn>
                        </p:par>
                        <p:par>
                          <p:cTn id="34" fill="hold">
                            <p:stCondLst>
                              <p:cond delay="0"/>
                            </p:stCondLst>
                            <p:childTnLst>
                              <p:par>
                                <p:cTn id="35" presetID="10" presetClass="entr" presetSubtype="0" fill="hold" nodeType="afterEffect">
                                  <p:stCondLst>
                                    <p:cond delay="0"/>
                                  </p:stCondLst>
                                  <p:childTnLst>
                                    <p:set>
                                      <p:cBhvr>
                                        <p:cTn id="36" dur="1" fill="hold">
                                          <p:stCondLst>
                                            <p:cond delay="0"/>
                                          </p:stCondLst>
                                        </p:cTn>
                                        <p:tgtEl>
                                          <p:spTgt spid="91154"/>
                                        </p:tgtEl>
                                        <p:attrNameLst>
                                          <p:attrName>style.visibility</p:attrName>
                                        </p:attrNameLst>
                                      </p:cBhvr>
                                      <p:to>
                                        <p:strVal val="visible"/>
                                      </p:to>
                                    </p:set>
                                    <p:animEffect transition="in" filter="fade">
                                      <p:cBhvr>
                                        <p:cTn id="37" dur="2000"/>
                                        <p:tgtEl>
                                          <p:spTgt spid="9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5" grpId="0"/>
      <p:bldP spid="91156" grpId="0"/>
      <p:bldP spid="91157" grpId="0"/>
      <p:bldP spid="91158" grpId="0"/>
      <p:bldP spid="91159" grpId="0" animBg="1"/>
      <p:bldP spid="91160" grpId="0" animBg="1"/>
      <p:bldP spid="91162" grpId="0" animBg="1"/>
      <p:bldP spid="91163" grpId="0" animBg="1"/>
      <p:bldP spid="911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3143240" cy="1004870"/>
          </a:xfrm>
          <a:ln w="25400">
            <a:solidFill>
              <a:schemeClr val="bg1"/>
            </a:solidFill>
          </a:ln>
        </p:spPr>
        <p:txBody>
          <a:bodyPr/>
          <a:lstStyle/>
          <a:p>
            <a:r>
              <a:rPr lang="en-US" sz="4800" dirty="0" err="1" smtClean="0"/>
              <a:t>Symmetrie</a:t>
            </a:r>
            <a:endParaRPr lang="en-US" sz="4800" dirty="0"/>
          </a:p>
        </p:txBody>
      </p:sp>
      <p:pic>
        <p:nvPicPr>
          <p:cNvPr id="4" name="Picture 3" descr="angelsDemonsSymmetry.jpg"/>
          <p:cNvPicPr>
            <a:picLocks noChangeAspect="1"/>
          </p:cNvPicPr>
          <p:nvPr/>
        </p:nvPicPr>
        <p:blipFill>
          <a:blip r:embed="rId2" cstate="print"/>
          <a:stretch>
            <a:fillRect/>
          </a:stretch>
        </p:blipFill>
        <p:spPr>
          <a:xfrm>
            <a:off x="4393797" y="214290"/>
            <a:ext cx="4250169" cy="6429396"/>
          </a:xfrm>
          <a:prstGeom prst="rect">
            <a:avLst/>
          </a:prstGeom>
        </p:spPr>
      </p:pic>
      <p:sp>
        <p:nvSpPr>
          <p:cNvPr id="5" name="Content Placeholder 2"/>
          <p:cNvSpPr>
            <a:spLocks noGrp="1"/>
          </p:cNvSpPr>
          <p:nvPr>
            <p:ph idx="1"/>
          </p:nvPr>
        </p:nvSpPr>
        <p:spPr>
          <a:xfrm>
            <a:off x="214282" y="1142985"/>
            <a:ext cx="4000528" cy="2500329"/>
          </a:xfrm>
          <a:solidFill>
            <a:srgbClr val="003300">
              <a:alpha val="50000"/>
            </a:srgbClr>
          </a:solidFill>
        </p:spPr>
        <p:txBody>
          <a:bodyPr/>
          <a:lstStyle/>
          <a:p>
            <a:r>
              <a:rPr lang="en-US" sz="2000" dirty="0" err="1" smtClean="0"/>
              <a:t>Zijn</a:t>
            </a:r>
            <a:r>
              <a:rPr lang="en-US" sz="2000" dirty="0" smtClean="0"/>
              <a:t> </a:t>
            </a:r>
            <a:r>
              <a:rPr lang="en-US" sz="2000" dirty="0" err="1" smtClean="0"/>
              <a:t>materie</a:t>
            </a:r>
            <a:r>
              <a:rPr lang="en-US" sz="2000" dirty="0" smtClean="0"/>
              <a:t> en </a:t>
            </a:r>
            <a:r>
              <a:rPr lang="en-US" sz="2000" dirty="0" err="1" smtClean="0"/>
              <a:t>antimaterie</a:t>
            </a:r>
            <a:r>
              <a:rPr lang="en-US" sz="2000" dirty="0" smtClean="0"/>
              <a:t> </a:t>
            </a:r>
            <a:r>
              <a:rPr lang="en-US" sz="2000" dirty="0" err="1" smtClean="0"/>
              <a:t>exacte</a:t>
            </a:r>
            <a:r>
              <a:rPr lang="en-US" sz="2000" dirty="0" smtClean="0"/>
              <a:t> </a:t>
            </a:r>
            <a:r>
              <a:rPr lang="en-US" sz="2000" dirty="0" err="1" smtClean="0"/>
              <a:t>tegenpolen</a:t>
            </a:r>
            <a:r>
              <a:rPr lang="en-US" sz="2000" dirty="0" smtClean="0"/>
              <a:t>?</a:t>
            </a:r>
          </a:p>
          <a:p>
            <a:r>
              <a:rPr lang="en-US" sz="2000" dirty="0" err="1" smtClean="0"/>
              <a:t>Nobelprijs</a:t>
            </a:r>
            <a:r>
              <a:rPr lang="en-US" sz="2000" dirty="0" smtClean="0"/>
              <a:t> </a:t>
            </a:r>
            <a:r>
              <a:rPr lang="en-US" sz="2000" dirty="0" err="1" smtClean="0"/>
              <a:t>antwoord</a:t>
            </a:r>
            <a:r>
              <a:rPr lang="en-US" sz="2000" dirty="0" smtClean="0"/>
              <a:t>: Nee! </a:t>
            </a:r>
          </a:p>
          <a:p>
            <a:r>
              <a:rPr lang="en-US" sz="2000" dirty="0" smtClean="0"/>
              <a:t>Is </a:t>
            </a:r>
            <a:r>
              <a:rPr lang="en-US" sz="2000" dirty="0" err="1" smtClean="0"/>
              <a:t>dit</a:t>
            </a:r>
            <a:r>
              <a:rPr lang="en-US" sz="2000" dirty="0" smtClean="0"/>
              <a:t> de </a:t>
            </a:r>
            <a:r>
              <a:rPr lang="en-US" sz="2000" dirty="0" err="1" smtClean="0"/>
              <a:t>reden</a:t>
            </a:r>
            <a:r>
              <a:rPr lang="en-US" sz="2000" dirty="0" smtClean="0"/>
              <a:t> </a:t>
            </a:r>
            <a:r>
              <a:rPr lang="en-US" sz="2000" dirty="0" err="1" smtClean="0"/>
              <a:t>waarom</a:t>
            </a:r>
            <a:r>
              <a:rPr lang="en-US" sz="2000" dirty="0" smtClean="0"/>
              <a:t> </a:t>
            </a:r>
            <a:r>
              <a:rPr lang="en-US" sz="2000" dirty="0" err="1" smtClean="0"/>
              <a:t>er</a:t>
            </a:r>
            <a:r>
              <a:rPr lang="en-US" sz="2000" dirty="0" smtClean="0"/>
              <a:t> </a:t>
            </a:r>
            <a:r>
              <a:rPr lang="en-US" sz="2000" dirty="0" err="1" smtClean="0"/>
              <a:t>overal</a:t>
            </a:r>
            <a:r>
              <a:rPr lang="en-US" sz="2000" dirty="0" smtClean="0"/>
              <a:t>  </a:t>
            </a:r>
            <a:r>
              <a:rPr lang="en-US" sz="2000" dirty="0" err="1" smtClean="0"/>
              <a:t>materie</a:t>
            </a:r>
            <a:r>
              <a:rPr lang="en-US" sz="2000" dirty="0" smtClean="0"/>
              <a:t> is en </a:t>
            </a:r>
            <a:r>
              <a:rPr lang="en-US" sz="2000" dirty="0" err="1" smtClean="0"/>
              <a:t>nergens</a:t>
            </a:r>
            <a:r>
              <a:rPr lang="en-US" sz="2000" dirty="0" smtClean="0"/>
              <a:t>  </a:t>
            </a:r>
            <a:r>
              <a:rPr lang="en-US" sz="2000" dirty="0" err="1" smtClean="0"/>
              <a:t>antimaterie</a:t>
            </a:r>
            <a:r>
              <a:rPr lang="en-US" sz="2000" dirty="0" smtClean="0"/>
              <a:t>?!</a:t>
            </a:r>
          </a:p>
        </p:txBody>
      </p:sp>
      <p:pic>
        <p:nvPicPr>
          <p:cNvPr id="7" name="Picture 6" descr="illuminati_1.jpg"/>
          <p:cNvPicPr>
            <a:picLocks noChangeAspect="1"/>
          </p:cNvPicPr>
          <p:nvPr/>
        </p:nvPicPr>
        <p:blipFill>
          <a:blip r:embed="rId3" cstate="print"/>
          <a:stretch>
            <a:fillRect/>
          </a:stretch>
        </p:blipFill>
        <p:spPr>
          <a:xfrm>
            <a:off x="357190" y="3786190"/>
            <a:ext cx="3571868" cy="2678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8" presetClass="emph" presetSubtype="0" fill="hold" nodeType="afterEffect">
                                  <p:stCondLst>
                                    <p:cond delay="0"/>
                                  </p:stCondLst>
                                  <p:childTnLst>
                                    <p:animRot by="10800000">
                                      <p:cBhvr>
                                        <p:cTn id="25"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ctrTitle"/>
          </p:nvPr>
        </p:nvSpPr>
        <p:spPr>
          <a:xfrm>
            <a:off x="0" y="-71462"/>
            <a:ext cx="6572264" cy="1285884"/>
          </a:xfrm>
          <a:ln w="25400">
            <a:solidFill>
              <a:schemeClr val="bg1"/>
            </a:solidFill>
          </a:ln>
        </p:spPr>
        <p:txBody>
          <a:bodyPr/>
          <a:lstStyle/>
          <a:p>
            <a:pPr>
              <a:lnSpc>
                <a:spcPct val="90000"/>
              </a:lnSpc>
            </a:pPr>
            <a:r>
              <a:rPr lang="en-US" sz="3200" dirty="0" smtClean="0"/>
              <a:t>Escher </a:t>
            </a:r>
            <a:r>
              <a:rPr lang="en-US" sz="3200" dirty="0" err="1"/>
              <a:t>impressie</a:t>
            </a:r>
            <a:r>
              <a:rPr lang="en-US" sz="3200" dirty="0"/>
              <a:t> over het </a:t>
            </a:r>
            <a:r>
              <a:rPr lang="en-US" sz="3200" dirty="0" err="1" smtClean="0"/>
              <a:t>verschil</a:t>
            </a:r>
            <a:r>
              <a:rPr lang="en-US" sz="3200" dirty="0" smtClean="0"/>
              <a:t/>
            </a:r>
            <a:br>
              <a:rPr lang="en-US" sz="3200" dirty="0" smtClean="0"/>
            </a:br>
            <a:r>
              <a:rPr lang="en-US" sz="3200" dirty="0" err="1" smtClean="0"/>
              <a:t>tussen</a:t>
            </a:r>
            <a:r>
              <a:rPr lang="en-US" sz="3200" dirty="0" smtClean="0"/>
              <a:t> </a:t>
            </a:r>
            <a:r>
              <a:rPr lang="en-US" sz="3200" dirty="0" err="1"/>
              <a:t>materie</a:t>
            </a:r>
            <a:r>
              <a:rPr lang="en-US" sz="3200" dirty="0"/>
              <a:t> en </a:t>
            </a:r>
            <a:r>
              <a:rPr lang="en-US" sz="3200" dirty="0" err="1" smtClean="0"/>
              <a:t>antimaterie</a:t>
            </a:r>
            <a:r>
              <a:rPr lang="en-US" sz="3200" dirty="0" smtClean="0"/>
              <a:t>…</a:t>
            </a:r>
            <a:endParaRPr lang="en-US" sz="3200" dirty="0"/>
          </a:p>
        </p:txBody>
      </p:sp>
      <p:grpSp>
        <p:nvGrpSpPr>
          <p:cNvPr id="2" name="Group 3"/>
          <p:cNvGrpSpPr>
            <a:grpSpLocks/>
          </p:cNvGrpSpPr>
          <p:nvPr/>
        </p:nvGrpSpPr>
        <p:grpSpPr bwMode="auto">
          <a:xfrm>
            <a:off x="1425575" y="1660525"/>
            <a:ext cx="6410325" cy="4094163"/>
            <a:chOff x="994" y="1026"/>
            <a:chExt cx="3822" cy="2553"/>
          </a:xfrm>
        </p:grpSpPr>
        <p:pic>
          <p:nvPicPr>
            <p:cNvPr id="784388" name="Picture 4"/>
            <p:cNvPicPr>
              <a:picLocks noChangeAspect="1" noChangeArrowheads="1"/>
            </p:cNvPicPr>
            <p:nvPr/>
          </p:nvPicPr>
          <p:blipFill>
            <a:blip r:embed="rId3" cstate="print"/>
            <a:srcRect/>
            <a:stretch>
              <a:fillRect/>
            </a:stretch>
          </p:blipFill>
          <p:spPr bwMode="auto">
            <a:xfrm>
              <a:off x="1003" y="1035"/>
              <a:ext cx="1768" cy="1135"/>
            </a:xfrm>
            <a:prstGeom prst="rect">
              <a:avLst/>
            </a:prstGeom>
            <a:noFill/>
            <a:ln w="28575">
              <a:noFill/>
              <a:miter lim="800000"/>
              <a:headEnd/>
              <a:tailEnd/>
            </a:ln>
            <a:effectLst/>
          </p:spPr>
        </p:pic>
        <p:pic>
          <p:nvPicPr>
            <p:cNvPr id="784389" name="Picture 5"/>
            <p:cNvPicPr>
              <a:picLocks noChangeAspect="1" noChangeArrowheads="1"/>
            </p:cNvPicPr>
            <p:nvPr/>
          </p:nvPicPr>
          <p:blipFill>
            <a:blip r:embed="rId4" cstate="print"/>
            <a:srcRect/>
            <a:stretch>
              <a:fillRect/>
            </a:stretch>
          </p:blipFill>
          <p:spPr bwMode="auto">
            <a:xfrm>
              <a:off x="994" y="2444"/>
              <a:ext cx="1763" cy="1135"/>
            </a:xfrm>
            <a:prstGeom prst="rect">
              <a:avLst/>
            </a:prstGeom>
            <a:noFill/>
            <a:ln w="28575">
              <a:noFill/>
              <a:miter lim="800000"/>
              <a:headEnd/>
              <a:tailEnd/>
            </a:ln>
            <a:effectLst/>
          </p:spPr>
        </p:pic>
        <p:pic>
          <p:nvPicPr>
            <p:cNvPr id="784390" name="Picture 6"/>
            <p:cNvPicPr>
              <a:picLocks noChangeAspect="1" noChangeArrowheads="1"/>
            </p:cNvPicPr>
            <p:nvPr/>
          </p:nvPicPr>
          <p:blipFill>
            <a:blip r:embed="rId5" cstate="print"/>
            <a:srcRect/>
            <a:stretch>
              <a:fillRect/>
            </a:stretch>
          </p:blipFill>
          <p:spPr bwMode="auto">
            <a:xfrm>
              <a:off x="3042" y="2440"/>
              <a:ext cx="1768" cy="1139"/>
            </a:xfrm>
            <a:prstGeom prst="rect">
              <a:avLst/>
            </a:prstGeom>
            <a:noFill/>
            <a:ln w="28575">
              <a:noFill/>
              <a:miter lim="800000"/>
              <a:headEnd/>
              <a:tailEnd/>
            </a:ln>
            <a:effectLst/>
          </p:spPr>
        </p:pic>
        <p:pic>
          <p:nvPicPr>
            <p:cNvPr id="784391" name="Picture 7"/>
            <p:cNvPicPr>
              <a:picLocks noChangeAspect="1" noChangeArrowheads="1"/>
            </p:cNvPicPr>
            <p:nvPr/>
          </p:nvPicPr>
          <p:blipFill>
            <a:blip r:embed="rId6" cstate="print"/>
            <a:srcRect/>
            <a:stretch>
              <a:fillRect/>
            </a:stretch>
          </p:blipFill>
          <p:spPr bwMode="auto">
            <a:xfrm>
              <a:off x="3049" y="1026"/>
              <a:ext cx="1767" cy="1140"/>
            </a:xfrm>
            <a:prstGeom prst="rect">
              <a:avLst/>
            </a:prstGeom>
            <a:noFill/>
            <a:ln w="28575">
              <a:noFill/>
              <a:miter lim="800000"/>
              <a:headEnd/>
              <a:tailEnd/>
            </a:ln>
            <a:effectLst/>
          </p:spPr>
        </p:pic>
      </p:grpSp>
      <p:sp>
        <p:nvSpPr>
          <p:cNvPr id="784393" name="Line 9"/>
          <p:cNvSpPr>
            <a:spLocks noChangeShapeType="1"/>
          </p:cNvSpPr>
          <p:nvPr/>
        </p:nvSpPr>
        <p:spPr bwMode="auto">
          <a:xfrm>
            <a:off x="4276725" y="3376613"/>
            <a:ext cx="717550" cy="688975"/>
          </a:xfrm>
          <a:prstGeom prst="line">
            <a:avLst/>
          </a:prstGeom>
          <a:noFill/>
          <a:ln w="50800">
            <a:solidFill>
              <a:srgbClr val="00FFFF"/>
            </a:solidFill>
            <a:round/>
            <a:headEnd type="triangle" w="lg" len="lg"/>
            <a:tailEnd type="triangle" w="lg" len="lg"/>
          </a:ln>
          <a:effectLst/>
        </p:spPr>
        <p:txBody>
          <a:bodyPr wrap="none">
            <a:spAutoFit/>
          </a:bodyPr>
          <a:lstStyle/>
          <a:p>
            <a:endParaRPr lang="nl-NL"/>
          </a:p>
        </p:txBody>
      </p:sp>
      <p:sp>
        <p:nvSpPr>
          <p:cNvPr id="784394" name="Oval 10"/>
          <p:cNvSpPr>
            <a:spLocks noChangeArrowheads="1"/>
          </p:cNvSpPr>
          <p:nvPr/>
        </p:nvSpPr>
        <p:spPr bwMode="auto">
          <a:xfrm>
            <a:off x="2039938" y="1984375"/>
            <a:ext cx="590550" cy="477838"/>
          </a:xfrm>
          <a:prstGeom prst="ellipse">
            <a:avLst/>
          </a:prstGeom>
          <a:noFill/>
          <a:ln w="44450" algn="ctr">
            <a:solidFill>
              <a:srgbClr val="66FF33"/>
            </a:solidFill>
            <a:round/>
            <a:headEnd/>
            <a:tailEnd/>
          </a:ln>
          <a:effectLst/>
        </p:spPr>
        <p:txBody>
          <a:bodyPr wrap="none" anchor="ctr">
            <a:spAutoFit/>
          </a:bodyPr>
          <a:lstStyle/>
          <a:p>
            <a:endParaRPr lang="nl-NL"/>
          </a:p>
        </p:txBody>
      </p:sp>
      <p:sp>
        <p:nvSpPr>
          <p:cNvPr id="784395" name="Oval 11"/>
          <p:cNvSpPr>
            <a:spLocks noChangeArrowheads="1"/>
          </p:cNvSpPr>
          <p:nvPr/>
        </p:nvSpPr>
        <p:spPr bwMode="auto">
          <a:xfrm>
            <a:off x="5372100" y="4217988"/>
            <a:ext cx="590550" cy="477837"/>
          </a:xfrm>
          <a:prstGeom prst="ellipse">
            <a:avLst/>
          </a:prstGeom>
          <a:noFill/>
          <a:ln w="44450" algn="ctr">
            <a:solidFill>
              <a:srgbClr val="66FF33"/>
            </a:solidFill>
            <a:round/>
            <a:headEnd/>
            <a:tailEnd/>
          </a:ln>
          <a:effectLst/>
        </p:spPr>
        <p:txBody>
          <a:bodyPr wrap="none" anchor="ctr">
            <a:spAutoFit/>
          </a:bodyPr>
          <a:lstStyle/>
          <a:p>
            <a:endParaRPr lang="nl-NL"/>
          </a:p>
        </p:txBody>
      </p:sp>
      <p:sp>
        <p:nvSpPr>
          <p:cNvPr id="784400" name="Oval 16"/>
          <p:cNvSpPr>
            <a:spLocks noChangeArrowheads="1"/>
          </p:cNvSpPr>
          <p:nvPr/>
        </p:nvSpPr>
        <p:spPr bwMode="auto">
          <a:xfrm>
            <a:off x="3624263" y="2598738"/>
            <a:ext cx="590550" cy="477837"/>
          </a:xfrm>
          <a:prstGeom prst="ellipse">
            <a:avLst/>
          </a:prstGeom>
          <a:noFill/>
          <a:ln w="38100" algn="ctr">
            <a:solidFill>
              <a:srgbClr val="0066FF"/>
            </a:solidFill>
            <a:round/>
            <a:headEnd/>
            <a:tailEnd/>
          </a:ln>
          <a:effectLst/>
        </p:spPr>
        <p:txBody>
          <a:bodyPr wrap="none" anchor="ctr">
            <a:spAutoFit/>
          </a:bodyPr>
          <a:lstStyle/>
          <a:p>
            <a:endParaRPr lang="nl-NL"/>
          </a:p>
        </p:txBody>
      </p:sp>
      <p:sp>
        <p:nvSpPr>
          <p:cNvPr id="784401" name="Oval 17"/>
          <p:cNvSpPr>
            <a:spLocks noChangeArrowheads="1"/>
          </p:cNvSpPr>
          <p:nvPr/>
        </p:nvSpPr>
        <p:spPr bwMode="auto">
          <a:xfrm>
            <a:off x="6999288" y="4833938"/>
            <a:ext cx="590550" cy="477837"/>
          </a:xfrm>
          <a:prstGeom prst="ellipse">
            <a:avLst/>
          </a:prstGeom>
          <a:noFill/>
          <a:ln w="44450" algn="ctr">
            <a:solidFill>
              <a:srgbClr val="0066FF"/>
            </a:solidFill>
            <a:round/>
            <a:headEnd/>
            <a:tailEnd/>
          </a:ln>
          <a:effectLst/>
        </p:spPr>
        <p:txBody>
          <a:bodyPr wrap="none" anchor="ctr">
            <a:spAutoFit/>
          </a:bodyPr>
          <a:lstStyle/>
          <a:p>
            <a:endParaRPr lang="nl-NL"/>
          </a:p>
        </p:txBody>
      </p:sp>
      <p:sp>
        <p:nvSpPr>
          <p:cNvPr id="784402" name="AutoShape 18"/>
          <p:cNvSpPr>
            <a:spLocks noChangeArrowheads="1"/>
          </p:cNvSpPr>
          <p:nvPr/>
        </p:nvSpPr>
        <p:spPr bwMode="auto">
          <a:xfrm>
            <a:off x="2868613" y="6062663"/>
            <a:ext cx="3503612" cy="182562"/>
          </a:xfrm>
          <a:prstGeom prst="rightArrow">
            <a:avLst>
              <a:gd name="adj1" fmla="val 50000"/>
              <a:gd name="adj2" fmla="val 479784"/>
            </a:avLst>
          </a:prstGeom>
          <a:solidFill>
            <a:srgbClr val="66FFFF"/>
          </a:solidFill>
          <a:ln w="28575" algn="ctr">
            <a:noFill/>
            <a:miter lim="800000"/>
            <a:headEnd/>
            <a:tailEnd/>
          </a:ln>
          <a:effectLst/>
        </p:spPr>
        <p:txBody>
          <a:bodyPr wrap="none" anchor="ctr">
            <a:spAutoFit/>
          </a:bodyPr>
          <a:lstStyle/>
          <a:p>
            <a:endParaRPr lang="nl-NL"/>
          </a:p>
        </p:txBody>
      </p:sp>
      <p:sp>
        <p:nvSpPr>
          <p:cNvPr id="784403" name="AutoShape 19"/>
          <p:cNvSpPr>
            <a:spLocks noChangeArrowheads="1"/>
          </p:cNvSpPr>
          <p:nvPr/>
        </p:nvSpPr>
        <p:spPr bwMode="auto">
          <a:xfrm>
            <a:off x="850900" y="2279650"/>
            <a:ext cx="196850" cy="2743200"/>
          </a:xfrm>
          <a:prstGeom prst="downArrow">
            <a:avLst>
              <a:gd name="adj1" fmla="val 50000"/>
              <a:gd name="adj2" fmla="val 348387"/>
            </a:avLst>
          </a:prstGeom>
          <a:solidFill>
            <a:srgbClr val="66FFFF"/>
          </a:solidFill>
          <a:ln w="28575" algn="ctr">
            <a:noFill/>
            <a:miter lim="800000"/>
            <a:headEnd/>
            <a:tailEnd/>
          </a:ln>
          <a:effectLst/>
        </p:spPr>
        <p:txBody>
          <a:bodyPr wrap="none" anchor="ctr">
            <a:spAutoFit/>
          </a:bodyPr>
          <a:lstStyle/>
          <a:p>
            <a:endParaRPr lang="nl-NL"/>
          </a:p>
        </p:txBody>
      </p:sp>
      <p:sp>
        <p:nvSpPr>
          <p:cNvPr id="784404" name="Text Box 20"/>
          <p:cNvSpPr txBox="1">
            <a:spLocks noChangeArrowheads="1"/>
          </p:cNvSpPr>
          <p:nvPr/>
        </p:nvSpPr>
        <p:spPr bwMode="auto">
          <a:xfrm>
            <a:off x="1308100" y="1243013"/>
            <a:ext cx="1471878" cy="492443"/>
          </a:xfrm>
          <a:prstGeom prst="rect">
            <a:avLst/>
          </a:prstGeom>
          <a:noFill/>
          <a:ln w="28575" algn="ctr">
            <a:noFill/>
            <a:miter lim="800000"/>
            <a:headEnd/>
            <a:tailEnd/>
          </a:ln>
          <a:effectLst/>
        </p:spPr>
        <p:txBody>
          <a:bodyPr wrap="none">
            <a:spAutoFit/>
          </a:bodyPr>
          <a:lstStyle/>
          <a:p>
            <a:r>
              <a:rPr lang="en-US" sz="2600" dirty="0" err="1">
                <a:solidFill>
                  <a:srgbClr val="CCECFF"/>
                </a:solidFill>
              </a:rPr>
              <a:t>materie</a:t>
            </a:r>
            <a:endParaRPr lang="en-US" sz="2600" dirty="0">
              <a:solidFill>
                <a:srgbClr val="CCECFF"/>
              </a:solidFill>
            </a:endParaRPr>
          </a:p>
        </p:txBody>
      </p:sp>
      <p:sp>
        <p:nvSpPr>
          <p:cNvPr id="784405" name="Text Box 21"/>
          <p:cNvSpPr txBox="1">
            <a:spLocks noChangeArrowheads="1"/>
          </p:cNvSpPr>
          <p:nvPr/>
        </p:nvSpPr>
        <p:spPr bwMode="auto">
          <a:xfrm>
            <a:off x="6142038" y="5684838"/>
            <a:ext cx="2106667" cy="492443"/>
          </a:xfrm>
          <a:prstGeom prst="rect">
            <a:avLst/>
          </a:prstGeom>
          <a:noFill/>
          <a:ln w="28575" algn="ctr">
            <a:noFill/>
            <a:miter lim="800000"/>
            <a:headEnd/>
            <a:tailEnd/>
          </a:ln>
          <a:effectLst/>
        </p:spPr>
        <p:txBody>
          <a:bodyPr wrap="none">
            <a:spAutoFit/>
          </a:bodyPr>
          <a:lstStyle/>
          <a:p>
            <a:r>
              <a:rPr lang="en-US" sz="2600" dirty="0" err="1" smtClean="0">
                <a:solidFill>
                  <a:srgbClr val="CCECFF"/>
                </a:solidFill>
              </a:rPr>
              <a:t>antimaterie</a:t>
            </a:r>
            <a:endParaRPr lang="en-US" sz="2600" dirty="0">
              <a:solidFill>
                <a:srgbClr val="CCECFF"/>
              </a:solidFill>
            </a:endParaRPr>
          </a:p>
        </p:txBody>
      </p:sp>
      <p:sp>
        <p:nvSpPr>
          <p:cNvPr id="784406" name="Text Box 22"/>
          <p:cNvSpPr txBox="1">
            <a:spLocks noChangeArrowheads="1"/>
          </p:cNvSpPr>
          <p:nvPr/>
        </p:nvSpPr>
        <p:spPr bwMode="auto">
          <a:xfrm>
            <a:off x="3087688" y="6113463"/>
            <a:ext cx="2499402" cy="461665"/>
          </a:xfrm>
          <a:prstGeom prst="rect">
            <a:avLst/>
          </a:prstGeom>
          <a:noFill/>
          <a:ln w="28575" algn="ctr">
            <a:noFill/>
            <a:miter lim="800000"/>
            <a:headEnd/>
            <a:tailEnd/>
          </a:ln>
          <a:effectLst/>
        </p:spPr>
        <p:txBody>
          <a:bodyPr wrap="none">
            <a:spAutoFit/>
          </a:bodyPr>
          <a:lstStyle/>
          <a:p>
            <a:r>
              <a:rPr lang="en-US" sz="2400" dirty="0">
                <a:solidFill>
                  <a:srgbClr val="66FFFF"/>
                </a:solidFill>
              </a:rPr>
              <a:t>links      </a:t>
            </a:r>
            <a:r>
              <a:rPr lang="en-US" sz="2400" dirty="0" err="1">
                <a:solidFill>
                  <a:srgbClr val="66FFFF"/>
                </a:solidFill>
              </a:rPr>
              <a:t>rechts</a:t>
            </a:r>
            <a:endParaRPr lang="en-US" sz="2400" dirty="0">
              <a:solidFill>
                <a:srgbClr val="66FFFF"/>
              </a:solidFill>
            </a:endParaRPr>
          </a:p>
        </p:txBody>
      </p:sp>
      <p:sp>
        <p:nvSpPr>
          <p:cNvPr id="784407" name="Text Box 23"/>
          <p:cNvSpPr txBox="1">
            <a:spLocks noChangeArrowheads="1"/>
          </p:cNvSpPr>
          <p:nvPr/>
        </p:nvSpPr>
        <p:spPr bwMode="auto">
          <a:xfrm rot="5400000">
            <a:off x="-1069078" y="3410893"/>
            <a:ext cx="3228769" cy="461665"/>
          </a:xfrm>
          <a:prstGeom prst="rect">
            <a:avLst/>
          </a:prstGeom>
          <a:noFill/>
          <a:ln w="28575" algn="ctr">
            <a:noFill/>
            <a:miter lim="800000"/>
            <a:headEnd/>
            <a:tailEnd/>
          </a:ln>
          <a:effectLst/>
        </p:spPr>
        <p:txBody>
          <a:bodyPr wrap="none">
            <a:spAutoFit/>
          </a:bodyPr>
          <a:lstStyle/>
          <a:p>
            <a:r>
              <a:rPr lang="en-US" sz="2400" dirty="0" err="1">
                <a:solidFill>
                  <a:srgbClr val="66FFFF"/>
                </a:solidFill>
              </a:rPr>
              <a:t>kleur</a:t>
            </a:r>
            <a:r>
              <a:rPr lang="en-US" sz="2400" dirty="0">
                <a:solidFill>
                  <a:srgbClr val="66FFFF"/>
                </a:solidFill>
              </a:rPr>
              <a:t>  </a:t>
            </a:r>
            <a:r>
              <a:rPr lang="en-US" sz="2400" dirty="0">
                <a:solidFill>
                  <a:srgbClr val="66FFFF"/>
                </a:solidFill>
                <a:sym typeface="Symbol" pitchFamily="18" charset="2"/>
              </a:rPr>
              <a:t>     anti-</a:t>
            </a:r>
            <a:r>
              <a:rPr lang="en-US" sz="2400" dirty="0" err="1">
                <a:solidFill>
                  <a:srgbClr val="66FFFF"/>
                </a:solidFill>
                <a:sym typeface="Symbol" pitchFamily="18" charset="2"/>
              </a:rPr>
              <a:t>kleur</a:t>
            </a:r>
            <a:endParaRPr lang="en-US" sz="2400" dirty="0">
              <a:solidFill>
                <a:srgbClr val="66FFFF"/>
              </a:solidFill>
              <a:sym typeface="Symbol" pitchFamily="18" charset="2"/>
            </a:endParaRPr>
          </a:p>
        </p:txBody>
      </p:sp>
      <p:sp>
        <p:nvSpPr>
          <p:cNvPr id="784408" name="AutoShape 24"/>
          <p:cNvSpPr>
            <a:spLocks noChangeArrowheads="1"/>
          </p:cNvSpPr>
          <p:nvPr/>
        </p:nvSpPr>
        <p:spPr bwMode="auto">
          <a:xfrm>
            <a:off x="3995738" y="6315075"/>
            <a:ext cx="409575" cy="184150"/>
          </a:xfrm>
          <a:prstGeom prst="rightArrow">
            <a:avLst>
              <a:gd name="adj1" fmla="val 50000"/>
              <a:gd name="adj2" fmla="val 55603"/>
            </a:avLst>
          </a:prstGeom>
          <a:solidFill>
            <a:srgbClr val="66FFFF"/>
          </a:solidFill>
          <a:ln w="28575" algn="ctr">
            <a:noFill/>
            <a:miter lim="800000"/>
            <a:headEnd/>
            <a:tailEnd/>
          </a:ln>
          <a:effectLst/>
        </p:spPr>
        <p:txBody>
          <a:bodyPr anchor="ctr">
            <a:spAutoFit/>
          </a:bodyPr>
          <a:lstStyle/>
          <a:p>
            <a:endParaRPr lang="nl-NL"/>
          </a:p>
        </p:txBody>
      </p:sp>
      <p:sp>
        <p:nvSpPr>
          <p:cNvPr id="784409" name="AutoShape 25"/>
          <p:cNvSpPr>
            <a:spLocks noChangeArrowheads="1"/>
          </p:cNvSpPr>
          <p:nvPr/>
        </p:nvSpPr>
        <p:spPr bwMode="auto">
          <a:xfrm rot="5400000">
            <a:off x="279400" y="3133726"/>
            <a:ext cx="409575" cy="184150"/>
          </a:xfrm>
          <a:prstGeom prst="rightArrow">
            <a:avLst>
              <a:gd name="adj1" fmla="val 50000"/>
              <a:gd name="adj2" fmla="val 55603"/>
            </a:avLst>
          </a:prstGeom>
          <a:solidFill>
            <a:srgbClr val="66FFFF"/>
          </a:solidFill>
          <a:ln w="28575" algn="ctr">
            <a:noFill/>
            <a:miter lim="800000"/>
            <a:headEnd/>
            <a:tailEnd/>
          </a:ln>
          <a:effectLst/>
        </p:spPr>
        <p:txBody>
          <a:bodyPr anchor="ctr">
            <a:spAutoFit/>
          </a:bodyP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84409"/>
                                        </p:tgtEl>
                                        <p:attrNameLst>
                                          <p:attrName>style.visibility</p:attrName>
                                        </p:attrNameLst>
                                      </p:cBhvr>
                                      <p:to>
                                        <p:strVal val="visible"/>
                                      </p:to>
                                    </p:set>
                                    <p:anim calcmode="lin" valueType="num">
                                      <p:cBhvr>
                                        <p:cTn id="7" dur="1000" fill="hold"/>
                                        <p:tgtEl>
                                          <p:spTgt spid="784409"/>
                                        </p:tgtEl>
                                        <p:attrNameLst>
                                          <p:attrName>ppt_w</p:attrName>
                                        </p:attrNameLst>
                                      </p:cBhvr>
                                      <p:tavLst>
                                        <p:tav tm="0">
                                          <p:val>
                                            <p:strVal val="#ppt_w*0.70"/>
                                          </p:val>
                                        </p:tav>
                                        <p:tav tm="100000">
                                          <p:val>
                                            <p:strVal val="#ppt_w"/>
                                          </p:val>
                                        </p:tav>
                                      </p:tavLst>
                                    </p:anim>
                                    <p:anim calcmode="lin" valueType="num">
                                      <p:cBhvr>
                                        <p:cTn id="8" dur="1000" fill="hold"/>
                                        <p:tgtEl>
                                          <p:spTgt spid="784409"/>
                                        </p:tgtEl>
                                        <p:attrNameLst>
                                          <p:attrName>ppt_h</p:attrName>
                                        </p:attrNameLst>
                                      </p:cBhvr>
                                      <p:tavLst>
                                        <p:tav tm="0">
                                          <p:val>
                                            <p:strVal val="#ppt_h"/>
                                          </p:val>
                                        </p:tav>
                                        <p:tav tm="100000">
                                          <p:val>
                                            <p:strVal val="#ppt_h"/>
                                          </p:val>
                                        </p:tav>
                                      </p:tavLst>
                                    </p:anim>
                                    <p:animEffect transition="in" filter="fade">
                                      <p:cBhvr>
                                        <p:cTn id="9" dur="1000"/>
                                        <p:tgtEl>
                                          <p:spTgt spid="78440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84407"/>
                                        </p:tgtEl>
                                        <p:attrNameLst>
                                          <p:attrName>style.visibility</p:attrName>
                                        </p:attrNameLst>
                                      </p:cBhvr>
                                      <p:to>
                                        <p:strVal val="visible"/>
                                      </p:to>
                                    </p:set>
                                    <p:anim calcmode="lin" valueType="num">
                                      <p:cBhvr>
                                        <p:cTn id="12" dur="1000" fill="hold"/>
                                        <p:tgtEl>
                                          <p:spTgt spid="784407"/>
                                        </p:tgtEl>
                                        <p:attrNameLst>
                                          <p:attrName>ppt_w</p:attrName>
                                        </p:attrNameLst>
                                      </p:cBhvr>
                                      <p:tavLst>
                                        <p:tav tm="0">
                                          <p:val>
                                            <p:strVal val="#ppt_w*0.70"/>
                                          </p:val>
                                        </p:tav>
                                        <p:tav tm="100000">
                                          <p:val>
                                            <p:strVal val="#ppt_w"/>
                                          </p:val>
                                        </p:tav>
                                      </p:tavLst>
                                    </p:anim>
                                    <p:anim calcmode="lin" valueType="num">
                                      <p:cBhvr>
                                        <p:cTn id="13" dur="1000" fill="hold"/>
                                        <p:tgtEl>
                                          <p:spTgt spid="784407"/>
                                        </p:tgtEl>
                                        <p:attrNameLst>
                                          <p:attrName>ppt_h</p:attrName>
                                        </p:attrNameLst>
                                      </p:cBhvr>
                                      <p:tavLst>
                                        <p:tav tm="0">
                                          <p:val>
                                            <p:strVal val="#ppt_h"/>
                                          </p:val>
                                        </p:tav>
                                        <p:tav tm="100000">
                                          <p:val>
                                            <p:strVal val="#ppt_h"/>
                                          </p:val>
                                        </p:tav>
                                      </p:tavLst>
                                    </p:anim>
                                    <p:animEffect transition="in" filter="fade">
                                      <p:cBhvr>
                                        <p:cTn id="14" dur="1000"/>
                                        <p:tgtEl>
                                          <p:spTgt spid="78440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84403"/>
                                        </p:tgtEl>
                                        <p:attrNameLst>
                                          <p:attrName>style.visibility</p:attrName>
                                        </p:attrNameLst>
                                      </p:cBhvr>
                                      <p:to>
                                        <p:strVal val="visible"/>
                                      </p:to>
                                    </p:set>
                                    <p:anim calcmode="lin" valueType="num">
                                      <p:cBhvr>
                                        <p:cTn id="17" dur="1000" fill="hold"/>
                                        <p:tgtEl>
                                          <p:spTgt spid="784403"/>
                                        </p:tgtEl>
                                        <p:attrNameLst>
                                          <p:attrName>ppt_w</p:attrName>
                                        </p:attrNameLst>
                                      </p:cBhvr>
                                      <p:tavLst>
                                        <p:tav tm="0">
                                          <p:val>
                                            <p:strVal val="#ppt_w*0.70"/>
                                          </p:val>
                                        </p:tav>
                                        <p:tav tm="100000">
                                          <p:val>
                                            <p:strVal val="#ppt_w"/>
                                          </p:val>
                                        </p:tav>
                                      </p:tavLst>
                                    </p:anim>
                                    <p:anim calcmode="lin" valueType="num">
                                      <p:cBhvr>
                                        <p:cTn id="18" dur="1000" fill="hold"/>
                                        <p:tgtEl>
                                          <p:spTgt spid="784403"/>
                                        </p:tgtEl>
                                        <p:attrNameLst>
                                          <p:attrName>ppt_h</p:attrName>
                                        </p:attrNameLst>
                                      </p:cBhvr>
                                      <p:tavLst>
                                        <p:tav tm="0">
                                          <p:val>
                                            <p:strVal val="#ppt_h"/>
                                          </p:val>
                                        </p:tav>
                                        <p:tav tm="100000">
                                          <p:val>
                                            <p:strVal val="#ppt_h"/>
                                          </p:val>
                                        </p:tav>
                                      </p:tavLst>
                                    </p:anim>
                                    <p:animEffect transition="in" filter="fade">
                                      <p:cBhvr>
                                        <p:cTn id="19" dur="1000"/>
                                        <p:tgtEl>
                                          <p:spTgt spid="78440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84408"/>
                                        </p:tgtEl>
                                        <p:attrNameLst>
                                          <p:attrName>style.visibility</p:attrName>
                                        </p:attrNameLst>
                                      </p:cBhvr>
                                      <p:to>
                                        <p:strVal val="visible"/>
                                      </p:to>
                                    </p:set>
                                    <p:anim calcmode="lin" valueType="num">
                                      <p:cBhvr>
                                        <p:cTn id="22" dur="1000" fill="hold"/>
                                        <p:tgtEl>
                                          <p:spTgt spid="784408"/>
                                        </p:tgtEl>
                                        <p:attrNameLst>
                                          <p:attrName>ppt_w</p:attrName>
                                        </p:attrNameLst>
                                      </p:cBhvr>
                                      <p:tavLst>
                                        <p:tav tm="0">
                                          <p:val>
                                            <p:strVal val="#ppt_w*0.70"/>
                                          </p:val>
                                        </p:tav>
                                        <p:tav tm="100000">
                                          <p:val>
                                            <p:strVal val="#ppt_w"/>
                                          </p:val>
                                        </p:tav>
                                      </p:tavLst>
                                    </p:anim>
                                    <p:anim calcmode="lin" valueType="num">
                                      <p:cBhvr>
                                        <p:cTn id="23" dur="1000" fill="hold"/>
                                        <p:tgtEl>
                                          <p:spTgt spid="784408"/>
                                        </p:tgtEl>
                                        <p:attrNameLst>
                                          <p:attrName>ppt_h</p:attrName>
                                        </p:attrNameLst>
                                      </p:cBhvr>
                                      <p:tavLst>
                                        <p:tav tm="0">
                                          <p:val>
                                            <p:strVal val="#ppt_h"/>
                                          </p:val>
                                        </p:tav>
                                        <p:tav tm="100000">
                                          <p:val>
                                            <p:strVal val="#ppt_h"/>
                                          </p:val>
                                        </p:tav>
                                      </p:tavLst>
                                    </p:anim>
                                    <p:animEffect transition="in" filter="fade">
                                      <p:cBhvr>
                                        <p:cTn id="24" dur="1000"/>
                                        <p:tgtEl>
                                          <p:spTgt spid="78440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84406"/>
                                        </p:tgtEl>
                                        <p:attrNameLst>
                                          <p:attrName>style.visibility</p:attrName>
                                        </p:attrNameLst>
                                      </p:cBhvr>
                                      <p:to>
                                        <p:strVal val="visible"/>
                                      </p:to>
                                    </p:set>
                                    <p:anim calcmode="lin" valueType="num">
                                      <p:cBhvr>
                                        <p:cTn id="27" dur="1000" fill="hold"/>
                                        <p:tgtEl>
                                          <p:spTgt spid="784406"/>
                                        </p:tgtEl>
                                        <p:attrNameLst>
                                          <p:attrName>ppt_w</p:attrName>
                                        </p:attrNameLst>
                                      </p:cBhvr>
                                      <p:tavLst>
                                        <p:tav tm="0">
                                          <p:val>
                                            <p:strVal val="#ppt_w*0.70"/>
                                          </p:val>
                                        </p:tav>
                                        <p:tav tm="100000">
                                          <p:val>
                                            <p:strVal val="#ppt_w"/>
                                          </p:val>
                                        </p:tav>
                                      </p:tavLst>
                                    </p:anim>
                                    <p:anim calcmode="lin" valueType="num">
                                      <p:cBhvr>
                                        <p:cTn id="28" dur="1000" fill="hold"/>
                                        <p:tgtEl>
                                          <p:spTgt spid="784406"/>
                                        </p:tgtEl>
                                        <p:attrNameLst>
                                          <p:attrName>ppt_h</p:attrName>
                                        </p:attrNameLst>
                                      </p:cBhvr>
                                      <p:tavLst>
                                        <p:tav tm="0">
                                          <p:val>
                                            <p:strVal val="#ppt_h"/>
                                          </p:val>
                                        </p:tav>
                                        <p:tav tm="100000">
                                          <p:val>
                                            <p:strVal val="#ppt_h"/>
                                          </p:val>
                                        </p:tav>
                                      </p:tavLst>
                                    </p:anim>
                                    <p:animEffect transition="in" filter="fade">
                                      <p:cBhvr>
                                        <p:cTn id="29" dur="1000"/>
                                        <p:tgtEl>
                                          <p:spTgt spid="78440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84402"/>
                                        </p:tgtEl>
                                        <p:attrNameLst>
                                          <p:attrName>style.visibility</p:attrName>
                                        </p:attrNameLst>
                                      </p:cBhvr>
                                      <p:to>
                                        <p:strVal val="visible"/>
                                      </p:to>
                                    </p:set>
                                    <p:anim calcmode="lin" valueType="num">
                                      <p:cBhvr>
                                        <p:cTn id="32" dur="1000" fill="hold"/>
                                        <p:tgtEl>
                                          <p:spTgt spid="784402"/>
                                        </p:tgtEl>
                                        <p:attrNameLst>
                                          <p:attrName>ppt_w</p:attrName>
                                        </p:attrNameLst>
                                      </p:cBhvr>
                                      <p:tavLst>
                                        <p:tav tm="0">
                                          <p:val>
                                            <p:strVal val="#ppt_w*0.70"/>
                                          </p:val>
                                        </p:tav>
                                        <p:tav tm="100000">
                                          <p:val>
                                            <p:strVal val="#ppt_w"/>
                                          </p:val>
                                        </p:tav>
                                      </p:tavLst>
                                    </p:anim>
                                    <p:anim calcmode="lin" valueType="num">
                                      <p:cBhvr>
                                        <p:cTn id="33" dur="1000" fill="hold"/>
                                        <p:tgtEl>
                                          <p:spTgt spid="784402"/>
                                        </p:tgtEl>
                                        <p:attrNameLst>
                                          <p:attrName>ppt_h</p:attrName>
                                        </p:attrNameLst>
                                      </p:cBhvr>
                                      <p:tavLst>
                                        <p:tav tm="0">
                                          <p:val>
                                            <p:strVal val="#ppt_h"/>
                                          </p:val>
                                        </p:tav>
                                        <p:tav tm="100000">
                                          <p:val>
                                            <p:strVal val="#ppt_h"/>
                                          </p:val>
                                        </p:tav>
                                      </p:tavLst>
                                    </p:anim>
                                    <p:animEffect transition="in" filter="fade">
                                      <p:cBhvr>
                                        <p:cTn id="34" dur="1000"/>
                                        <p:tgtEl>
                                          <p:spTgt spid="784402"/>
                                        </p:tgtEl>
                                      </p:cBhvr>
                                    </p:animEffect>
                                  </p:childTnLst>
                                </p:cTn>
                              </p:par>
                            </p:childTnLst>
                          </p:cTn>
                        </p:par>
                        <p:par>
                          <p:cTn id="35" fill="hold">
                            <p:stCondLst>
                              <p:cond delay="1000"/>
                            </p:stCondLst>
                            <p:childTnLst>
                              <p:par>
                                <p:cTn id="36" presetID="55" presetClass="entr" presetSubtype="0" fill="hold" grpId="0" nodeType="afterEffect">
                                  <p:stCondLst>
                                    <p:cond delay="0"/>
                                  </p:stCondLst>
                                  <p:childTnLst>
                                    <p:set>
                                      <p:cBhvr>
                                        <p:cTn id="37" dur="1" fill="hold">
                                          <p:stCondLst>
                                            <p:cond delay="0"/>
                                          </p:stCondLst>
                                        </p:cTn>
                                        <p:tgtEl>
                                          <p:spTgt spid="784404"/>
                                        </p:tgtEl>
                                        <p:attrNameLst>
                                          <p:attrName>style.visibility</p:attrName>
                                        </p:attrNameLst>
                                      </p:cBhvr>
                                      <p:to>
                                        <p:strVal val="visible"/>
                                      </p:to>
                                    </p:set>
                                    <p:anim calcmode="lin" valueType="num">
                                      <p:cBhvr>
                                        <p:cTn id="38" dur="1000" fill="hold"/>
                                        <p:tgtEl>
                                          <p:spTgt spid="784404"/>
                                        </p:tgtEl>
                                        <p:attrNameLst>
                                          <p:attrName>ppt_w</p:attrName>
                                        </p:attrNameLst>
                                      </p:cBhvr>
                                      <p:tavLst>
                                        <p:tav tm="0">
                                          <p:val>
                                            <p:strVal val="#ppt_w*0.70"/>
                                          </p:val>
                                        </p:tav>
                                        <p:tav tm="100000">
                                          <p:val>
                                            <p:strVal val="#ppt_w"/>
                                          </p:val>
                                        </p:tav>
                                      </p:tavLst>
                                    </p:anim>
                                    <p:anim calcmode="lin" valueType="num">
                                      <p:cBhvr>
                                        <p:cTn id="39" dur="1000" fill="hold"/>
                                        <p:tgtEl>
                                          <p:spTgt spid="784404"/>
                                        </p:tgtEl>
                                        <p:attrNameLst>
                                          <p:attrName>ppt_h</p:attrName>
                                        </p:attrNameLst>
                                      </p:cBhvr>
                                      <p:tavLst>
                                        <p:tav tm="0">
                                          <p:val>
                                            <p:strVal val="#ppt_h"/>
                                          </p:val>
                                        </p:tav>
                                        <p:tav tm="100000">
                                          <p:val>
                                            <p:strVal val="#ppt_h"/>
                                          </p:val>
                                        </p:tav>
                                      </p:tavLst>
                                    </p:anim>
                                    <p:animEffect transition="in" filter="fade">
                                      <p:cBhvr>
                                        <p:cTn id="40" dur="1000"/>
                                        <p:tgtEl>
                                          <p:spTgt spid="784404"/>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784405"/>
                                        </p:tgtEl>
                                        <p:attrNameLst>
                                          <p:attrName>style.visibility</p:attrName>
                                        </p:attrNameLst>
                                      </p:cBhvr>
                                      <p:to>
                                        <p:strVal val="visible"/>
                                      </p:to>
                                    </p:set>
                                    <p:anim calcmode="lin" valueType="num">
                                      <p:cBhvr>
                                        <p:cTn id="43" dur="1000" fill="hold"/>
                                        <p:tgtEl>
                                          <p:spTgt spid="784405"/>
                                        </p:tgtEl>
                                        <p:attrNameLst>
                                          <p:attrName>ppt_w</p:attrName>
                                        </p:attrNameLst>
                                      </p:cBhvr>
                                      <p:tavLst>
                                        <p:tav tm="0">
                                          <p:val>
                                            <p:strVal val="#ppt_w*0.70"/>
                                          </p:val>
                                        </p:tav>
                                        <p:tav tm="100000">
                                          <p:val>
                                            <p:strVal val="#ppt_w"/>
                                          </p:val>
                                        </p:tav>
                                      </p:tavLst>
                                    </p:anim>
                                    <p:anim calcmode="lin" valueType="num">
                                      <p:cBhvr>
                                        <p:cTn id="44" dur="1000" fill="hold"/>
                                        <p:tgtEl>
                                          <p:spTgt spid="784405"/>
                                        </p:tgtEl>
                                        <p:attrNameLst>
                                          <p:attrName>ppt_h</p:attrName>
                                        </p:attrNameLst>
                                      </p:cBhvr>
                                      <p:tavLst>
                                        <p:tav tm="0">
                                          <p:val>
                                            <p:strVal val="#ppt_h"/>
                                          </p:val>
                                        </p:tav>
                                        <p:tav tm="100000">
                                          <p:val>
                                            <p:strVal val="#ppt_h"/>
                                          </p:val>
                                        </p:tav>
                                      </p:tavLst>
                                    </p:anim>
                                    <p:animEffect transition="in" filter="fade">
                                      <p:cBhvr>
                                        <p:cTn id="45" dur="1000"/>
                                        <p:tgtEl>
                                          <p:spTgt spid="784405"/>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784393"/>
                                        </p:tgtEl>
                                        <p:attrNameLst>
                                          <p:attrName>style.visibility</p:attrName>
                                        </p:attrNameLst>
                                      </p:cBhvr>
                                      <p:to>
                                        <p:strVal val="visible"/>
                                      </p:to>
                                    </p:set>
                                    <p:anim calcmode="lin" valueType="num">
                                      <p:cBhvr>
                                        <p:cTn id="48" dur="1000" fill="hold"/>
                                        <p:tgtEl>
                                          <p:spTgt spid="784393"/>
                                        </p:tgtEl>
                                        <p:attrNameLst>
                                          <p:attrName>ppt_w</p:attrName>
                                        </p:attrNameLst>
                                      </p:cBhvr>
                                      <p:tavLst>
                                        <p:tav tm="0">
                                          <p:val>
                                            <p:strVal val="#ppt_w*0.70"/>
                                          </p:val>
                                        </p:tav>
                                        <p:tav tm="100000">
                                          <p:val>
                                            <p:strVal val="#ppt_w"/>
                                          </p:val>
                                        </p:tav>
                                      </p:tavLst>
                                    </p:anim>
                                    <p:anim calcmode="lin" valueType="num">
                                      <p:cBhvr>
                                        <p:cTn id="49" dur="1000" fill="hold"/>
                                        <p:tgtEl>
                                          <p:spTgt spid="784393"/>
                                        </p:tgtEl>
                                        <p:attrNameLst>
                                          <p:attrName>ppt_h</p:attrName>
                                        </p:attrNameLst>
                                      </p:cBhvr>
                                      <p:tavLst>
                                        <p:tav tm="0">
                                          <p:val>
                                            <p:strVal val="#ppt_h"/>
                                          </p:val>
                                        </p:tav>
                                        <p:tav tm="100000">
                                          <p:val>
                                            <p:strVal val="#ppt_h"/>
                                          </p:val>
                                        </p:tav>
                                      </p:tavLst>
                                    </p:anim>
                                    <p:animEffect transition="in" filter="fade">
                                      <p:cBhvr>
                                        <p:cTn id="50" dur="1000"/>
                                        <p:tgtEl>
                                          <p:spTgt spid="784393"/>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784394"/>
                                        </p:tgtEl>
                                        <p:attrNameLst>
                                          <p:attrName>style.visibility</p:attrName>
                                        </p:attrNameLst>
                                      </p:cBhvr>
                                      <p:to>
                                        <p:strVal val="visible"/>
                                      </p:to>
                                    </p:set>
                                    <p:anim calcmode="lin" valueType="num">
                                      <p:cBhvr>
                                        <p:cTn id="55" dur="1000" fill="hold"/>
                                        <p:tgtEl>
                                          <p:spTgt spid="784394"/>
                                        </p:tgtEl>
                                        <p:attrNameLst>
                                          <p:attrName>ppt_w</p:attrName>
                                        </p:attrNameLst>
                                      </p:cBhvr>
                                      <p:tavLst>
                                        <p:tav tm="0">
                                          <p:val>
                                            <p:strVal val="#ppt_w*0.70"/>
                                          </p:val>
                                        </p:tav>
                                        <p:tav tm="100000">
                                          <p:val>
                                            <p:strVal val="#ppt_w"/>
                                          </p:val>
                                        </p:tav>
                                      </p:tavLst>
                                    </p:anim>
                                    <p:anim calcmode="lin" valueType="num">
                                      <p:cBhvr>
                                        <p:cTn id="56" dur="1000" fill="hold"/>
                                        <p:tgtEl>
                                          <p:spTgt spid="784394"/>
                                        </p:tgtEl>
                                        <p:attrNameLst>
                                          <p:attrName>ppt_h</p:attrName>
                                        </p:attrNameLst>
                                      </p:cBhvr>
                                      <p:tavLst>
                                        <p:tav tm="0">
                                          <p:val>
                                            <p:strVal val="#ppt_h"/>
                                          </p:val>
                                        </p:tav>
                                        <p:tav tm="100000">
                                          <p:val>
                                            <p:strVal val="#ppt_h"/>
                                          </p:val>
                                        </p:tav>
                                      </p:tavLst>
                                    </p:anim>
                                    <p:animEffect transition="in" filter="fade">
                                      <p:cBhvr>
                                        <p:cTn id="57" dur="1000"/>
                                        <p:tgtEl>
                                          <p:spTgt spid="784394"/>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784400"/>
                                        </p:tgtEl>
                                        <p:attrNameLst>
                                          <p:attrName>style.visibility</p:attrName>
                                        </p:attrNameLst>
                                      </p:cBhvr>
                                      <p:to>
                                        <p:strVal val="visible"/>
                                      </p:to>
                                    </p:set>
                                    <p:anim calcmode="lin" valueType="num">
                                      <p:cBhvr>
                                        <p:cTn id="60" dur="1000" fill="hold"/>
                                        <p:tgtEl>
                                          <p:spTgt spid="784400"/>
                                        </p:tgtEl>
                                        <p:attrNameLst>
                                          <p:attrName>ppt_w</p:attrName>
                                        </p:attrNameLst>
                                      </p:cBhvr>
                                      <p:tavLst>
                                        <p:tav tm="0">
                                          <p:val>
                                            <p:strVal val="#ppt_w*0.70"/>
                                          </p:val>
                                        </p:tav>
                                        <p:tav tm="100000">
                                          <p:val>
                                            <p:strVal val="#ppt_w"/>
                                          </p:val>
                                        </p:tav>
                                      </p:tavLst>
                                    </p:anim>
                                    <p:anim calcmode="lin" valueType="num">
                                      <p:cBhvr>
                                        <p:cTn id="61" dur="1000" fill="hold"/>
                                        <p:tgtEl>
                                          <p:spTgt spid="784400"/>
                                        </p:tgtEl>
                                        <p:attrNameLst>
                                          <p:attrName>ppt_h</p:attrName>
                                        </p:attrNameLst>
                                      </p:cBhvr>
                                      <p:tavLst>
                                        <p:tav tm="0">
                                          <p:val>
                                            <p:strVal val="#ppt_h"/>
                                          </p:val>
                                        </p:tav>
                                        <p:tav tm="100000">
                                          <p:val>
                                            <p:strVal val="#ppt_h"/>
                                          </p:val>
                                        </p:tav>
                                      </p:tavLst>
                                    </p:anim>
                                    <p:animEffect transition="in" filter="fade">
                                      <p:cBhvr>
                                        <p:cTn id="62" dur="1000"/>
                                        <p:tgtEl>
                                          <p:spTgt spid="784400"/>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784395"/>
                                        </p:tgtEl>
                                        <p:attrNameLst>
                                          <p:attrName>style.visibility</p:attrName>
                                        </p:attrNameLst>
                                      </p:cBhvr>
                                      <p:to>
                                        <p:strVal val="visible"/>
                                      </p:to>
                                    </p:set>
                                    <p:anim calcmode="lin" valueType="num">
                                      <p:cBhvr>
                                        <p:cTn id="65" dur="1000" fill="hold"/>
                                        <p:tgtEl>
                                          <p:spTgt spid="784395"/>
                                        </p:tgtEl>
                                        <p:attrNameLst>
                                          <p:attrName>ppt_w</p:attrName>
                                        </p:attrNameLst>
                                      </p:cBhvr>
                                      <p:tavLst>
                                        <p:tav tm="0">
                                          <p:val>
                                            <p:strVal val="#ppt_w*0.70"/>
                                          </p:val>
                                        </p:tav>
                                        <p:tav tm="100000">
                                          <p:val>
                                            <p:strVal val="#ppt_w"/>
                                          </p:val>
                                        </p:tav>
                                      </p:tavLst>
                                    </p:anim>
                                    <p:anim calcmode="lin" valueType="num">
                                      <p:cBhvr>
                                        <p:cTn id="66" dur="1000" fill="hold"/>
                                        <p:tgtEl>
                                          <p:spTgt spid="784395"/>
                                        </p:tgtEl>
                                        <p:attrNameLst>
                                          <p:attrName>ppt_h</p:attrName>
                                        </p:attrNameLst>
                                      </p:cBhvr>
                                      <p:tavLst>
                                        <p:tav tm="0">
                                          <p:val>
                                            <p:strVal val="#ppt_h"/>
                                          </p:val>
                                        </p:tav>
                                        <p:tav tm="100000">
                                          <p:val>
                                            <p:strVal val="#ppt_h"/>
                                          </p:val>
                                        </p:tav>
                                      </p:tavLst>
                                    </p:anim>
                                    <p:animEffect transition="in" filter="fade">
                                      <p:cBhvr>
                                        <p:cTn id="67" dur="1000"/>
                                        <p:tgtEl>
                                          <p:spTgt spid="784395"/>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784401"/>
                                        </p:tgtEl>
                                        <p:attrNameLst>
                                          <p:attrName>style.visibility</p:attrName>
                                        </p:attrNameLst>
                                      </p:cBhvr>
                                      <p:to>
                                        <p:strVal val="visible"/>
                                      </p:to>
                                    </p:set>
                                    <p:anim calcmode="lin" valueType="num">
                                      <p:cBhvr>
                                        <p:cTn id="70" dur="1000" fill="hold"/>
                                        <p:tgtEl>
                                          <p:spTgt spid="784401"/>
                                        </p:tgtEl>
                                        <p:attrNameLst>
                                          <p:attrName>ppt_w</p:attrName>
                                        </p:attrNameLst>
                                      </p:cBhvr>
                                      <p:tavLst>
                                        <p:tav tm="0">
                                          <p:val>
                                            <p:strVal val="#ppt_w*0.70"/>
                                          </p:val>
                                        </p:tav>
                                        <p:tav tm="100000">
                                          <p:val>
                                            <p:strVal val="#ppt_w"/>
                                          </p:val>
                                        </p:tav>
                                      </p:tavLst>
                                    </p:anim>
                                    <p:anim calcmode="lin" valueType="num">
                                      <p:cBhvr>
                                        <p:cTn id="71" dur="1000" fill="hold"/>
                                        <p:tgtEl>
                                          <p:spTgt spid="784401"/>
                                        </p:tgtEl>
                                        <p:attrNameLst>
                                          <p:attrName>ppt_h</p:attrName>
                                        </p:attrNameLst>
                                      </p:cBhvr>
                                      <p:tavLst>
                                        <p:tav tm="0">
                                          <p:val>
                                            <p:strVal val="#ppt_h"/>
                                          </p:val>
                                        </p:tav>
                                        <p:tav tm="100000">
                                          <p:val>
                                            <p:strVal val="#ppt_h"/>
                                          </p:val>
                                        </p:tav>
                                      </p:tavLst>
                                    </p:anim>
                                    <p:animEffect transition="in" filter="fade">
                                      <p:cBhvr>
                                        <p:cTn id="72" dur="1000"/>
                                        <p:tgtEl>
                                          <p:spTgt spid="784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93" grpId="0" animBg="1"/>
      <p:bldP spid="784394" grpId="0" animBg="1"/>
      <p:bldP spid="784395" grpId="0" animBg="1"/>
      <p:bldP spid="784400" grpId="0" animBg="1"/>
      <p:bldP spid="784401" grpId="0" animBg="1"/>
      <p:bldP spid="784402" grpId="0" animBg="1"/>
      <p:bldP spid="784403" grpId="0" animBg="1"/>
      <p:bldP spid="784404" grpId="0"/>
      <p:bldP spid="784405" grpId="0"/>
      <p:bldP spid="784406" grpId="0"/>
      <p:bldP spid="784407" grpId="0"/>
      <p:bldP spid="784408" grpId="0" animBg="1"/>
      <p:bldP spid="78440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3" descr="History_universe_time.jpg"/>
          <p:cNvPicPr>
            <a:picLocks noChangeAspect="1"/>
          </p:cNvPicPr>
          <p:nvPr/>
        </p:nvPicPr>
        <p:blipFill>
          <a:blip r:embed="rId2" cstate="print"/>
          <a:stretch>
            <a:fillRect/>
          </a:stretch>
        </p:blipFill>
        <p:spPr>
          <a:xfrm>
            <a:off x="1428728" y="714356"/>
            <a:ext cx="6440103" cy="3357586"/>
          </a:xfrm>
          <a:prstGeom prst="rect">
            <a:avLst/>
          </a:prstGeom>
        </p:spPr>
      </p:pic>
      <p:sp>
        <p:nvSpPr>
          <p:cNvPr id="34" name="Isosceles Triangle 33"/>
          <p:cNvSpPr/>
          <p:nvPr/>
        </p:nvSpPr>
        <p:spPr>
          <a:xfrm rot="11953025">
            <a:off x="2636792" y="2671449"/>
            <a:ext cx="3482309" cy="1606755"/>
          </a:xfrm>
          <a:prstGeom prst="triangle">
            <a:avLst>
              <a:gd name="adj" fmla="val 50916"/>
            </a:avLst>
          </a:prstGeom>
          <a:solidFill>
            <a:srgbClr val="180C00"/>
          </a:solidFill>
          <a:ln>
            <a:solidFill>
              <a:srgbClr val="180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6000760" cy="642918"/>
          </a:xfrm>
          <a:ln w="25400">
            <a:solidFill>
              <a:schemeClr val="bg1"/>
            </a:solidFill>
          </a:ln>
        </p:spPr>
        <p:txBody>
          <a:bodyPr/>
          <a:lstStyle/>
          <a:p>
            <a:r>
              <a:rPr lang="en-US" sz="3600" dirty="0" err="1" smtClean="0"/>
              <a:t>Symmetrie</a:t>
            </a:r>
            <a:r>
              <a:rPr lang="en-US" sz="3600" dirty="0" smtClean="0"/>
              <a:t> &amp; </a:t>
            </a:r>
            <a:r>
              <a:rPr lang="en-US" sz="3600" dirty="0" err="1" smtClean="0"/>
              <a:t>Natuurwetten</a:t>
            </a:r>
            <a:endParaRPr lang="en-US" sz="3600" dirty="0"/>
          </a:p>
        </p:txBody>
      </p:sp>
      <p:grpSp>
        <p:nvGrpSpPr>
          <p:cNvPr id="4" name="Group 4"/>
          <p:cNvGrpSpPr>
            <a:grpSpLocks noGrp="1"/>
          </p:cNvGrpSpPr>
          <p:nvPr>
            <p:ph idx="1"/>
          </p:nvPr>
        </p:nvGrpSpPr>
        <p:grpSpPr bwMode="auto">
          <a:xfrm>
            <a:off x="1385894" y="3946547"/>
            <a:ext cx="7329510" cy="3482981"/>
            <a:chOff x="-58" y="-48"/>
            <a:chExt cx="5866" cy="4416"/>
          </a:xfrm>
        </p:grpSpPr>
        <p:pic>
          <p:nvPicPr>
            <p:cNvPr id="6" name="Picture 6"/>
            <p:cNvPicPr>
              <a:picLocks noChangeAspect="1" noChangeArrowheads="1"/>
            </p:cNvPicPr>
            <p:nvPr/>
          </p:nvPicPr>
          <p:blipFill>
            <a:blip r:embed="rId3" cstate="print"/>
            <a:srcRect t="76389"/>
            <a:stretch>
              <a:fillRect/>
            </a:stretch>
          </p:blipFill>
          <p:spPr bwMode="auto">
            <a:xfrm>
              <a:off x="5136" y="720"/>
              <a:ext cx="665" cy="816"/>
            </a:xfrm>
            <a:prstGeom prst="rect">
              <a:avLst/>
            </a:prstGeom>
            <a:noFill/>
            <a:ln w="9525">
              <a:noFill/>
              <a:miter lim="800000"/>
              <a:headEnd/>
              <a:tailEnd/>
            </a:ln>
            <a:effectLst/>
          </p:spPr>
        </p:pic>
        <p:pic>
          <p:nvPicPr>
            <p:cNvPr id="7" name="Picture 7"/>
            <p:cNvPicPr>
              <a:picLocks noChangeAspect="1" noChangeArrowheads="1"/>
            </p:cNvPicPr>
            <p:nvPr/>
          </p:nvPicPr>
          <p:blipFill>
            <a:blip r:embed="rId4" cstate="print"/>
            <a:srcRect t="23611" b="51389"/>
            <a:stretch>
              <a:fillRect/>
            </a:stretch>
          </p:blipFill>
          <p:spPr bwMode="auto">
            <a:xfrm>
              <a:off x="5136" y="0"/>
              <a:ext cx="665" cy="720"/>
            </a:xfrm>
            <a:prstGeom prst="rect">
              <a:avLst/>
            </a:prstGeom>
            <a:noFill/>
            <a:ln w="9525">
              <a:noFill/>
              <a:miter lim="800000"/>
              <a:headEnd/>
              <a:tailEnd/>
            </a:ln>
            <a:effectLst/>
          </p:spPr>
        </p:pic>
        <p:pic>
          <p:nvPicPr>
            <p:cNvPr id="8" name="Picture 8"/>
            <p:cNvPicPr>
              <a:picLocks noChangeAspect="1" noChangeArrowheads="1"/>
            </p:cNvPicPr>
            <p:nvPr/>
          </p:nvPicPr>
          <p:blipFill>
            <a:blip r:embed="rId3" cstate="print"/>
            <a:srcRect b="77777"/>
            <a:stretch>
              <a:fillRect/>
            </a:stretch>
          </p:blipFill>
          <p:spPr bwMode="auto">
            <a:xfrm>
              <a:off x="5136" y="2448"/>
              <a:ext cx="665" cy="768"/>
            </a:xfrm>
            <a:prstGeom prst="rect">
              <a:avLst/>
            </a:prstGeom>
            <a:noFill/>
            <a:ln w="9525">
              <a:noFill/>
              <a:miter lim="800000"/>
              <a:headEnd/>
              <a:tailEnd/>
            </a:ln>
            <a:effectLst/>
          </p:spPr>
        </p:pic>
        <p:pic>
          <p:nvPicPr>
            <p:cNvPr id="9" name="Picture 9"/>
            <p:cNvPicPr>
              <a:picLocks noChangeAspect="1" noChangeArrowheads="1"/>
            </p:cNvPicPr>
            <p:nvPr/>
          </p:nvPicPr>
          <p:blipFill>
            <a:blip r:embed="rId5" cstate="print"/>
            <a:srcRect t="50000" b="26666"/>
            <a:stretch>
              <a:fillRect/>
            </a:stretch>
          </p:blipFill>
          <p:spPr bwMode="auto">
            <a:xfrm>
              <a:off x="5136" y="1450"/>
              <a:ext cx="664" cy="806"/>
            </a:xfrm>
            <a:prstGeom prst="rect">
              <a:avLst/>
            </a:prstGeom>
            <a:noFill/>
            <a:ln w="9525">
              <a:noFill/>
              <a:miter lim="800000"/>
              <a:headEnd/>
              <a:tailEnd/>
            </a:ln>
            <a:effectLst/>
          </p:spPr>
        </p:pic>
        <p:pic>
          <p:nvPicPr>
            <p:cNvPr id="10" name="Picture 10" descr="magnet"/>
            <p:cNvPicPr>
              <a:picLocks noChangeAspect="1" noChangeArrowheads="1"/>
            </p:cNvPicPr>
            <p:nvPr/>
          </p:nvPicPr>
          <p:blipFill>
            <a:blip r:embed="rId6" cstate="print"/>
            <a:srcRect/>
            <a:stretch>
              <a:fillRect/>
            </a:stretch>
          </p:blipFill>
          <p:spPr bwMode="auto">
            <a:xfrm>
              <a:off x="5136" y="3168"/>
              <a:ext cx="672" cy="720"/>
            </a:xfrm>
            <a:prstGeom prst="rect">
              <a:avLst/>
            </a:prstGeom>
            <a:noFill/>
          </p:spPr>
        </p:pic>
        <p:sp>
          <p:nvSpPr>
            <p:cNvPr id="11" name="Text Box 11"/>
            <p:cNvSpPr txBox="1">
              <a:spLocks noChangeArrowheads="1"/>
            </p:cNvSpPr>
            <p:nvPr/>
          </p:nvSpPr>
          <p:spPr bwMode="auto">
            <a:xfrm rot="-5400000">
              <a:off x="-101" y="3558"/>
              <a:ext cx="454" cy="327"/>
            </a:xfrm>
            <a:prstGeom prst="rect">
              <a:avLst/>
            </a:prstGeom>
            <a:noFill/>
            <a:ln w="9525">
              <a:noFill/>
              <a:miter lim="800000"/>
              <a:headEnd/>
              <a:tailEnd/>
            </a:ln>
            <a:effectLst/>
          </p:spPr>
          <p:txBody>
            <a:bodyPr wrap="none">
              <a:spAutoFit/>
            </a:bodyPr>
            <a:lstStyle/>
            <a:p>
              <a:pPr algn="r"/>
              <a:r>
                <a:rPr lang="nl-NL" sz="2800">
                  <a:solidFill>
                    <a:srgbClr val="B2B2B2"/>
                  </a:solidFill>
                  <a:latin typeface="Verdana" pitchFamily="34" charset="0"/>
                </a:rPr>
                <a:t>0 s</a:t>
              </a:r>
            </a:p>
          </p:txBody>
        </p:sp>
        <p:sp>
          <p:nvSpPr>
            <p:cNvPr id="12" name="Line 12"/>
            <p:cNvSpPr>
              <a:spLocks noChangeShapeType="1"/>
            </p:cNvSpPr>
            <p:nvPr/>
          </p:nvSpPr>
          <p:spPr bwMode="auto">
            <a:xfrm>
              <a:off x="144" y="1384"/>
              <a:ext cx="0" cy="2112"/>
            </a:xfrm>
            <a:prstGeom prst="line">
              <a:avLst/>
            </a:prstGeom>
            <a:noFill/>
            <a:ln w="19050">
              <a:solidFill>
                <a:srgbClr val="B2B2B2"/>
              </a:solidFill>
              <a:prstDash val="dash"/>
              <a:round/>
              <a:headEnd/>
              <a:tailEnd/>
            </a:ln>
            <a:effectLst/>
          </p:spPr>
          <p:txBody>
            <a:bodyPr/>
            <a:lstStyle/>
            <a:p>
              <a:endParaRPr lang="en-US"/>
            </a:p>
          </p:txBody>
        </p:sp>
        <p:sp>
          <p:nvSpPr>
            <p:cNvPr id="13" name="Text Box 13"/>
            <p:cNvSpPr txBox="1">
              <a:spLocks noChangeArrowheads="1"/>
            </p:cNvSpPr>
            <p:nvPr/>
          </p:nvSpPr>
          <p:spPr bwMode="auto">
            <a:xfrm rot="-5400000">
              <a:off x="120" y="3768"/>
              <a:ext cx="873" cy="327"/>
            </a:xfrm>
            <a:prstGeom prst="rect">
              <a:avLst/>
            </a:prstGeom>
            <a:noFill/>
            <a:ln w="9525">
              <a:noFill/>
              <a:miter lim="800000"/>
              <a:headEnd/>
              <a:tailEnd/>
            </a:ln>
            <a:effectLst/>
          </p:spPr>
          <p:txBody>
            <a:bodyPr wrap="none">
              <a:spAutoFit/>
            </a:bodyPr>
            <a:lstStyle/>
            <a:p>
              <a:pPr algn="r"/>
              <a:r>
                <a:rPr lang="nl-NL" sz="2800">
                  <a:solidFill>
                    <a:srgbClr val="B2B2B2"/>
                  </a:solidFill>
                  <a:latin typeface="Verdana" pitchFamily="34" charset="0"/>
                </a:rPr>
                <a:t>10</a:t>
              </a:r>
              <a:r>
                <a:rPr lang="nl-NL" sz="2800" baseline="30000">
                  <a:solidFill>
                    <a:srgbClr val="B2B2B2"/>
                  </a:solidFill>
                  <a:latin typeface="Verdana" pitchFamily="34" charset="0"/>
                  <a:sym typeface="Symbol" pitchFamily="18" charset="2"/>
                </a:rPr>
                <a:t>43</a:t>
              </a:r>
              <a:r>
                <a:rPr lang="nl-NL" sz="2800">
                  <a:solidFill>
                    <a:srgbClr val="B2B2B2"/>
                  </a:solidFill>
                  <a:latin typeface="Verdana" pitchFamily="34" charset="0"/>
                  <a:sym typeface="Symbol" pitchFamily="18" charset="2"/>
                </a:rPr>
                <a:t> s</a:t>
              </a:r>
            </a:p>
          </p:txBody>
        </p:sp>
        <p:sp>
          <p:nvSpPr>
            <p:cNvPr id="14" name="Line 14"/>
            <p:cNvSpPr>
              <a:spLocks noChangeShapeType="1"/>
            </p:cNvSpPr>
            <p:nvPr/>
          </p:nvSpPr>
          <p:spPr bwMode="auto">
            <a:xfrm>
              <a:off x="576" y="1720"/>
              <a:ext cx="0" cy="1776"/>
            </a:xfrm>
            <a:prstGeom prst="line">
              <a:avLst/>
            </a:prstGeom>
            <a:noFill/>
            <a:ln w="19050">
              <a:solidFill>
                <a:srgbClr val="B2B2B2"/>
              </a:solidFill>
              <a:prstDash val="dash"/>
              <a:round/>
              <a:headEnd/>
              <a:tailEnd/>
            </a:ln>
            <a:effectLst/>
          </p:spPr>
          <p:txBody>
            <a:bodyPr/>
            <a:lstStyle/>
            <a:p>
              <a:endParaRPr lang="en-US"/>
            </a:p>
          </p:txBody>
        </p:sp>
        <p:sp>
          <p:nvSpPr>
            <p:cNvPr id="15" name="Line 15"/>
            <p:cNvSpPr>
              <a:spLocks noChangeShapeType="1"/>
            </p:cNvSpPr>
            <p:nvPr/>
          </p:nvSpPr>
          <p:spPr bwMode="auto">
            <a:xfrm>
              <a:off x="1008" y="2344"/>
              <a:ext cx="0" cy="1152"/>
            </a:xfrm>
            <a:prstGeom prst="line">
              <a:avLst/>
            </a:prstGeom>
            <a:noFill/>
            <a:ln w="19050">
              <a:solidFill>
                <a:srgbClr val="B2B2B2"/>
              </a:solidFill>
              <a:prstDash val="dash"/>
              <a:round/>
              <a:headEnd/>
              <a:tailEnd/>
            </a:ln>
            <a:effectLst/>
          </p:spPr>
          <p:txBody>
            <a:bodyPr/>
            <a:lstStyle/>
            <a:p>
              <a:endParaRPr lang="en-US"/>
            </a:p>
          </p:txBody>
        </p:sp>
        <p:sp>
          <p:nvSpPr>
            <p:cNvPr id="16" name="Line 16"/>
            <p:cNvSpPr>
              <a:spLocks noChangeShapeType="1"/>
            </p:cNvSpPr>
            <p:nvPr/>
          </p:nvSpPr>
          <p:spPr bwMode="auto">
            <a:xfrm>
              <a:off x="2832" y="3016"/>
              <a:ext cx="0" cy="480"/>
            </a:xfrm>
            <a:prstGeom prst="line">
              <a:avLst/>
            </a:prstGeom>
            <a:noFill/>
            <a:ln w="19050">
              <a:solidFill>
                <a:srgbClr val="B2B2B2"/>
              </a:solidFill>
              <a:prstDash val="dash"/>
              <a:round/>
              <a:headEnd/>
              <a:tailEnd/>
            </a:ln>
            <a:effectLst/>
          </p:spPr>
          <p:txBody>
            <a:bodyPr/>
            <a:lstStyle/>
            <a:p>
              <a:endParaRPr lang="en-US"/>
            </a:p>
          </p:txBody>
        </p:sp>
        <p:sp>
          <p:nvSpPr>
            <p:cNvPr id="17" name="Text Box 17"/>
            <p:cNvSpPr txBox="1">
              <a:spLocks noChangeArrowheads="1"/>
            </p:cNvSpPr>
            <p:nvPr/>
          </p:nvSpPr>
          <p:spPr bwMode="auto">
            <a:xfrm>
              <a:off x="4416" y="3888"/>
              <a:ext cx="1310" cy="442"/>
            </a:xfrm>
            <a:prstGeom prst="rect">
              <a:avLst/>
            </a:prstGeom>
            <a:noFill/>
            <a:ln w="9525">
              <a:noFill/>
              <a:miter lim="800000"/>
              <a:headEnd/>
              <a:tailEnd/>
            </a:ln>
            <a:effectLst/>
          </p:spPr>
          <p:txBody>
            <a:bodyPr wrap="none">
              <a:spAutoFit/>
            </a:bodyPr>
            <a:lstStyle/>
            <a:p>
              <a:pPr algn="ctr"/>
              <a:r>
                <a:rPr lang="nl-NL" sz="2000" i="1">
                  <a:solidFill>
                    <a:srgbClr val="B2B2B2"/>
                  </a:solidFill>
                  <a:latin typeface="Verdana" pitchFamily="34" charset="0"/>
                </a:rPr>
                <a:t>14 miljard jaar</a:t>
              </a:r>
            </a:p>
            <a:p>
              <a:pPr algn="ctr"/>
              <a:r>
                <a:rPr lang="nl-NL" sz="2000" i="1">
                  <a:solidFill>
                    <a:srgbClr val="B2B2B2"/>
                  </a:solidFill>
                  <a:latin typeface="Verdana" pitchFamily="34" charset="0"/>
                </a:rPr>
                <a:t>na de Oerknal</a:t>
              </a:r>
            </a:p>
          </p:txBody>
        </p:sp>
        <p:sp>
          <p:nvSpPr>
            <p:cNvPr id="18" name="Text Box 18"/>
            <p:cNvSpPr txBox="1">
              <a:spLocks noChangeArrowheads="1"/>
            </p:cNvSpPr>
            <p:nvPr/>
          </p:nvSpPr>
          <p:spPr bwMode="auto">
            <a:xfrm rot="-5400000">
              <a:off x="552" y="3768"/>
              <a:ext cx="873" cy="327"/>
            </a:xfrm>
            <a:prstGeom prst="rect">
              <a:avLst/>
            </a:prstGeom>
            <a:noFill/>
            <a:ln w="9525">
              <a:noFill/>
              <a:miter lim="800000"/>
              <a:headEnd/>
              <a:tailEnd/>
            </a:ln>
            <a:effectLst/>
          </p:spPr>
          <p:txBody>
            <a:bodyPr wrap="none">
              <a:spAutoFit/>
            </a:bodyPr>
            <a:lstStyle/>
            <a:p>
              <a:pPr algn="r"/>
              <a:r>
                <a:rPr lang="nl-NL" sz="2800">
                  <a:solidFill>
                    <a:srgbClr val="B2B2B2"/>
                  </a:solidFill>
                  <a:latin typeface="Verdana" pitchFamily="34" charset="0"/>
                </a:rPr>
                <a:t>10</a:t>
              </a:r>
              <a:r>
                <a:rPr lang="nl-NL" sz="2800" baseline="30000">
                  <a:solidFill>
                    <a:srgbClr val="B2B2B2"/>
                  </a:solidFill>
                  <a:latin typeface="Verdana" pitchFamily="34" charset="0"/>
                  <a:sym typeface="Symbol" pitchFamily="18" charset="2"/>
                </a:rPr>
                <a:t>35</a:t>
              </a:r>
              <a:r>
                <a:rPr lang="nl-NL" sz="2800">
                  <a:solidFill>
                    <a:srgbClr val="B2B2B2"/>
                  </a:solidFill>
                  <a:latin typeface="Verdana" pitchFamily="34" charset="0"/>
                  <a:sym typeface="Symbol" pitchFamily="18" charset="2"/>
                </a:rPr>
                <a:t> s</a:t>
              </a:r>
            </a:p>
          </p:txBody>
        </p:sp>
        <p:sp>
          <p:nvSpPr>
            <p:cNvPr id="19" name="Text Box 19"/>
            <p:cNvSpPr txBox="1">
              <a:spLocks noChangeArrowheads="1"/>
            </p:cNvSpPr>
            <p:nvPr/>
          </p:nvSpPr>
          <p:spPr bwMode="auto">
            <a:xfrm rot="-5400000">
              <a:off x="2416" y="3768"/>
              <a:ext cx="873" cy="327"/>
            </a:xfrm>
            <a:prstGeom prst="rect">
              <a:avLst/>
            </a:prstGeom>
            <a:noFill/>
            <a:ln w="9525">
              <a:noFill/>
              <a:miter lim="800000"/>
              <a:headEnd/>
              <a:tailEnd/>
            </a:ln>
            <a:effectLst/>
          </p:spPr>
          <p:txBody>
            <a:bodyPr wrap="none">
              <a:spAutoFit/>
            </a:bodyPr>
            <a:lstStyle/>
            <a:p>
              <a:pPr algn="r"/>
              <a:r>
                <a:rPr lang="nl-NL" sz="2800">
                  <a:solidFill>
                    <a:srgbClr val="B2B2B2"/>
                  </a:solidFill>
                  <a:latin typeface="Verdana" pitchFamily="34" charset="0"/>
                </a:rPr>
                <a:t>10</a:t>
              </a:r>
              <a:r>
                <a:rPr lang="nl-NL" sz="2800" baseline="30000">
                  <a:solidFill>
                    <a:srgbClr val="B2B2B2"/>
                  </a:solidFill>
                  <a:latin typeface="Verdana" pitchFamily="34" charset="0"/>
                  <a:sym typeface="Symbol" pitchFamily="18" charset="2"/>
                </a:rPr>
                <a:t>12</a:t>
              </a:r>
              <a:r>
                <a:rPr lang="nl-NL" sz="2800">
                  <a:solidFill>
                    <a:srgbClr val="B2B2B2"/>
                  </a:solidFill>
                  <a:latin typeface="Verdana" pitchFamily="34" charset="0"/>
                  <a:sym typeface="Symbol" pitchFamily="18" charset="2"/>
                </a:rPr>
                <a:t> s</a:t>
              </a:r>
            </a:p>
          </p:txBody>
        </p:sp>
        <p:sp>
          <p:nvSpPr>
            <p:cNvPr id="20" name="Text Box 20"/>
            <p:cNvSpPr txBox="1">
              <a:spLocks noChangeArrowheads="1"/>
            </p:cNvSpPr>
            <p:nvPr/>
          </p:nvSpPr>
          <p:spPr bwMode="auto">
            <a:xfrm>
              <a:off x="4464" y="3561"/>
              <a:ext cx="502" cy="327"/>
            </a:xfrm>
            <a:prstGeom prst="rect">
              <a:avLst/>
            </a:prstGeom>
            <a:noFill/>
            <a:ln w="9525">
              <a:noFill/>
              <a:miter lim="800000"/>
              <a:headEnd/>
              <a:tailEnd/>
            </a:ln>
            <a:effectLst/>
          </p:spPr>
          <p:txBody>
            <a:bodyPr wrap="none">
              <a:spAutoFit/>
            </a:bodyPr>
            <a:lstStyle/>
            <a:p>
              <a:r>
                <a:rPr lang="nl-NL" sz="2800" i="1">
                  <a:solidFill>
                    <a:srgbClr val="B2B2B2"/>
                  </a:solidFill>
                  <a:latin typeface="Verdana" pitchFamily="34" charset="0"/>
                </a:rPr>
                <a:t>nu:</a:t>
              </a:r>
            </a:p>
          </p:txBody>
        </p:sp>
        <p:sp>
          <p:nvSpPr>
            <p:cNvPr id="21" name="Line 21"/>
            <p:cNvSpPr>
              <a:spLocks noChangeShapeType="1"/>
            </p:cNvSpPr>
            <p:nvPr/>
          </p:nvSpPr>
          <p:spPr bwMode="auto">
            <a:xfrm>
              <a:off x="5088" y="3408"/>
              <a:ext cx="0" cy="480"/>
            </a:xfrm>
            <a:prstGeom prst="line">
              <a:avLst/>
            </a:prstGeom>
            <a:noFill/>
            <a:ln w="19050">
              <a:solidFill>
                <a:srgbClr val="B2B2B2"/>
              </a:solidFill>
              <a:prstDash val="dash"/>
              <a:round/>
              <a:headEnd/>
              <a:tailEnd/>
            </a:ln>
            <a:effectLst/>
          </p:spPr>
          <p:txBody>
            <a:bodyPr/>
            <a:lstStyle/>
            <a:p>
              <a:endParaRPr lang="en-US"/>
            </a:p>
          </p:txBody>
        </p:sp>
        <p:grpSp>
          <p:nvGrpSpPr>
            <p:cNvPr id="22" name="Group 22"/>
            <p:cNvGrpSpPr>
              <a:grpSpLocks/>
            </p:cNvGrpSpPr>
            <p:nvPr/>
          </p:nvGrpSpPr>
          <p:grpSpPr bwMode="auto">
            <a:xfrm>
              <a:off x="-48" y="-48"/>
              <a:ext cx="5126" cy="327"/>
              <a:chOff x="106" y="2313"/>
              <a:chExt cx="5126" cy="327"/>
            </a:xfrm>
          </p:grpSpPr>
          <p:pic>
            <p:nvPicPr>
              <p:cNvPr id="29" name="Picture 23"/>
              <p:cNvPicPr>
                <a:picLocks noChangeAspect="1" noChangeArrowheads="1"/>
              </p:cNvPicPr>
              <p:nvPr/>
            </p:nvPicPr>
            <p:blipFill>
              <a:blip r:embed="rId7" cstate="print"/>
              <a:srcRect/>
              <a:stretch>
                <a:fillRect/>
              </a:stretch>
            </p:blipFill>
            <p:spPr bwMode="auto">
              <a:xfrm>
                <a:off x="106" y="2480"/>
                <a:ext cx="5088" cy="48"/>
              </a:xfrm>
              <a:prstGeom prst="rect">
                <a:avLst/>
              </a:prstGeom>
              <a:noFill/>
              <a:ln w="9525">
                <a:noFill/>
                <a:miter lim="800000"/>
                <a:headEnd/>
                <a:tailEnd/>
              </a:ln>
              <a:effectLst/>
            </p:spPr>
          </p:pic>
          <p:sp>
            <p:nvSpPr>
              <p:cNvPr id="30" name="AutoShape 24"/>
              <p:cNvSpPr>
                <a:spLocks noChangeArrowheads="1"/>
              </p:cNvSpPr>
              <p:nvPr/>
            </p:nvSpPr>
            <p:spPr bwMode="auto">
              <a:xfrm rot="5400000">
                <a:off x="5014" y="2403"/>
                <a:ext cx="234" cy="202"/>
              </a:xfrm>
              <a:prstGeom prst="triangle">
                <a:avLst>
                  <a:gd name="adj" fmla="val 50000"/>
                </a:avLst>
              </a:prstGeom>
              <a:solidFill>
                <a:srgbClr val="00FFCC"/>
              </a:solidFill>
              <a:ln w="9525">
                <a:noFill/>
                <a:miter lim="800000"/>
                <a:headEnd/>
                <a:tailEnd/>
              </a:ln>
              <a:effectLst/>
            </p:spPr>
            <p:txBody>
              <a:bodyPr wrap="none" anchor="ctr"/>
              <a:lstStyle/>
              <a:p>
                <a:endParaRPr lang="en-US"/>
              </a:p>
            </p:txBody>
          </p:sp>
          <p:sp>
            <p:nvSpPr>
              <p:cNvPr id="31" name="Rectangle 25"/>
              <p:cNvSpPr>
                <a:spLocks noChangeArrowheads="1"/>
              </p:cNvSpPr>
              <p:nvPr/>
            </p:nvSpPr>
            <p:spPr bwMode="auto">
              <a:xfrm>
                <a:off x="1584" y="2400"/>
                <a:ext cx="2160" cy="192"/>
              </a:xfrm>
              <a:prstGeom prst="rect">
                <a:avLst/>
              </a:prstGeom>
              <a:solidFill>
                <a:schemeClr val="tx1"/>
              </a:solidFill>
              <a:ln w="9525">
                <a:noFill/>
                <a:miter lim="800000"/>
                <a:headEnd/>
                <a:tailEnd/>
              </a:ln>
              <a:effectLst/>
            </p:spPr>
            <p:txBody>
              <a:bodyPr wrap="none" anchor="ctr"/>
              <a:lstStyle/>
              <a:p>
                <a:endParaRPr lang="en-US"/>
              </a:p>
            </p:txBody>
          </p:sp>
          <p:sp>
            <p:nvSpPr>
              <p:cNvPr id="32" name="Text Box 26"/>
              <p:cNvSpPr txBox="1">
                <a:spLocks noChangeArrowheads="1"/>
              </p:cNvSpPr>
              <p:nvPr/>
            </p:nvSpPr>
            <p:spPr bwMode="auto">
              <a:xfrm>
                <a:off x="1536" y="2313"/>
                <a:ext cx="2245" cy="327"/>
              </a:xfrm>
              <a:prstGeom prst="rect">
                <a:avLst/>
              </a:prstGeom>
              <a:noFill/>
              <a:ln w="9525">
                <a:noFill/>
                <a:miter lim="800000"/>
                <a:headEnd/>
                <a:tailEnd/>
              </a:ln>
              <a:effectLst/>
            </p:spPr>
            <p:txBody>
              <a:bodyPr wrap="none">
                <a:spAutoFit/>
              </a:bodyPr>
              <a:lstStyle/>
              <a:p>
                <a:r>
                  <a:rPr lang="nl-NL" sz="2800">
                    <a:solidFill>
                      <a:schemeClr val="bg1"/>
                    </a:solidFill>
                    <a:latin typeface="Verdana" pitchFamily="34" charset="0"/>
                  </a:rPr>
                  <a:t>Universum koelt af</a:t>
                </a:r>
              </a:p>
            </p:txBody>
          </p:sp>
        </p:grpSp>
        <p:sp>
          <p:nvSpPr>
            <p:cNvPr id="23" name="Text Box 27"/>
            <p:cNvSpPr txBox="1">
              <a:spLocks noChangeArrowheads="1"/>
            </p:cNvSpPr>
            <p:nvPr/>
          </p:nvSpPr>
          <p:spPr bwMode="auto">
            <a:xfrm rot="-5400000">
              <a:off x="-521" y="2239"/>
              <a:ext cx="1368" cy="442"/>
            </a:xfrm>
            <a:prstGeom prst="rect">
              <a:avLst/>
            </a:prstGeom>
            <a:solidFill>
              <a:schemeClr val="tx1"/>
            </a:solidFill>
            <a:ln w="9525">
              <a:noFill/>
              <a:miter lim="800000"/>
              <a:headEnd/>
              <a:tailEnd/>
            </a:ln>
            <a:effectLst/>
          </p:spPr>
          <p:txBody>
            <a:bodyPr wrap="none">
              <a:spAutoFit/>
            </a:bodyPr>
            <a:lstStyle/>
            <a:p>
              <a:r>
                <a:rPr lang="nl-NL" sz="4000">
                  <a:solidFill>
                    <a:schemeClr val="bg1"/>
                  </a:solidFill>
                  <a:latin typeface="Verdana" pitchFamily="34" charset="0"/>
                </a:rPr>
                <a:t>Oerknal</a:t>
              </a:r>
            </a:p>
          </p:txBody>
        </p:sp>
        <p:pic>
          <p:nvPicPr>
            <p:cNvPr id="24" name="Picture 28"/>
            <p:cNvPicPr>
              <a:picLocks noChangeAspect="1" noChangeArrowheads="1"/>
            </p:cNvPicPr>
            <p:nvPr/>
          </p:nvPicPr>
          <p:blipFill>
            <a:blip r:embed="rId8" cstate="print"/>
            <a:srcRect/>
            <a:stretch>
              <a:fillRect/>
            </a:stretch>
          </p:blipFill>
          <p:spPr bwMode="auto">
            <a:xfrm>
              <a:off x="1248" y="2487"/>
              <a:ext cx="1422" cy="153"/>
            </a:xfrm>
            <a:prstGeom prst="rect">
              <a:avLst/>
            </a:prstGeom>
            <a:noFill/>
            <a:ln w="9525">
              <a:noFill/>
              <a:miter lim="800000"/>
              <a:headEnd/>
              <a:tailEnd/>
            </a:ln>
            <a:effectLst/>
          </p:spPr>
        </p:pic>
        <p:sp>
          <p:nvSpPr>
            <p:cNvPr id="25" name="Text Box 29"/>
            <p:cNvSpPr txBox="1">
              <a:spLocks noChangeArrowheads="1"/>
            </p:cNvSpPr>
            <p:nvPr/>
          </p:nvSpPr>
          <p:spPr bwMode="auto">
            <a:xfrm>
              <a:off x="2688" y="2380"/>
              <a:ext cx="274" cy="404"/>
            </a:xfrm>
            <a:prstGeom prst="rect">
              <a:avLst/>
            </a:prstGeom>
            <a:noFill/>
            <a:ln w="9525">
              <a:noFill/>
              <a:miter lim="800000"/>
              <a:headEnd/>
              <a:tailEnd/>
            </a:ln>
            <a:effectLst/>
          </p:spPr>
          <p:txBody>
            <a:bodyPr wrap="none">
              <a:spAutoFit/>
            </a:bodyPr>
            <a:lstStyle/>
            <a:p>
              <a:r>
                <a:rPr lang="nl-NL" sz="3600" b="1">
                  <a:latin typeface="Verdana" pitchFamily="34" charset="0"/>
                  <a:sym typeface="Symbol" pitchFamily="18" charset="2"/>
                </a:rPr>
                <a:t></a:t>
              </a:r>
            </a:p>
          </p:txBody>
        </p:sp>
        <p:sp>
          <p:nvSpPr>
            <p:cNvPr id="26" name="Text Box 30"/>
            <p:cNvSpPr txBox="1">
              <a:spLocks noChangeArrowheads="1"/>
            </p:cNvSpPr>
            <p:nvPr/>
          </p:nvSpPr>
          <p:spPr bwMode="auto">
            <a:xfrm>
              <a:off x="879" y="1629"/>
              <a:ext cx="294" cy="404"/>
            </a:xfrm>
            <a:prstGeom prst="rect">
              <a:avLst/>
            </a:prstGeom>
            <a:noFill/>
            <a:ln w="9525">
              <a:noFill/>
              <a:miter lim="800000"/>
              <a:headEnd/>
              <a:tailEnd/>
            </a:ln>
            <a:effectLst/>
          </p:spPr>
          <p:txBody>
            <a:bodyPr wrap="none">
              <a:spAutoFit/>
            </a:bodyPr>
            <a:lstStyle/>
            <a:p>
              <a:r>
                <a:rPr lang="nl-NL" sz="3600" b="1">
                  <a:latin typeface="Verdana" pitchFamily="34" charset="0"/>
                  <a:sym typeface="Symbol" pitchFamily="18" charset="2"/>
                </a:rPr>
                <a:t>?</a:t>
              </a:r>
            </a:p>
          </p:txBody>
        </p:sp>
        <p:sp>
          <p:nvSpPr>
            <p:cNvPr id="27" name="Text Box 31"/>
            <p:cNvSpPr txBox="1">
              <a:spLocks noChangeArrowheads="1"/>
            </p:cNvSpPr>
            <p:nvPr/>
          </p:nvSpPr>
          <p:spPr bwMode="auto">
            <a:xfrm>
              <a:off x="426" y="960"/>
              <a:ext cx="294" cy="404"/>
            </a:xfrm>
            <a:prstGeom prst="rect">
              <a:avLst/>
            </a:prstGeom>
            <a:noFill/>
            <a:ln w="9525">
              <a:noFill/>
              <a:miter lim="800000"/>
              <a:headEnd/>
              <a:tailEnd/>
            </a:ln>
            <a:effectLst/>
          </p:spPr>
          <p:txBody>
            <a:bodyPr wrap="none">
              <a:spAutoFit/>
            </a:bodyPr>
            <a:lstStyle/>
            <a:p>
              <a:r>
                <a:rPr lang="nl-NL" sz="3600" b="1">
                  <a:latin typeface="Verdana" pitchFamily="34" charset="0"/>
                  <a:sym typeface="Symbol" pitchFamily="18" charset="2"/>
                </a:rPr>
                <a:t>?</a:t>
              </a:r>
            </a:p>
          </p:txBody>
        </p:sp>
        <p:sp>
          <p:nvSpPr>
            <p:cNvPr id="28" name="Text Box 32"/>
            <p:cNvSpPr txBox="1">
              <a:spLocks noChangeArrowheads="1"/>
            </p:cNvSpPr>
            <p:nvPr/>
          </p:nvSpPr>
          <p:spPr bwMode="auto">
            <a:xfrm>
              <a:off x="42" y="960"/>
              <a:ext cx="294" cy="404"/>
            </a:xfrm>
            <a:prstGeom prst="rect">
              <a:avLst/>
            </a:prstGeom>
            <a:noFill/>
            <a:ln w="9525">
              <a:noFill/>
              <a:miter lim="800000"/>
              <a:headEnd/>
              <a:tailEnd/>
            </a:ln>
            <a:effectLst/>
          </p:spPr>
          <p:txBody>
            <a:bodyPr wrap="none">
              <a:spAutoFit/>
            </a:bodyPr>
            <a:lstStyle/>
            <a:p>
              <a:r>
                <a:rPr lang="nl-NL" sz="3600" b="1">
                  <a:latin typeface="Verdana" pitchFamily="34" charset="0"/>
                  <a:sym typeface="Symbol" pitchFamily="18" charset="2"/>
                </a:rPr>
                <a:t>?</a:t>
              </a:r>
            </a:p>
          </p:txBody>
        </p:sp>
        <p:pic>
          <p:nvPicPr>
            <p:cNvPr id="5" name="Picture 5" descr="we_are_here"/>
            <p:cNvPicPr>
              <a:picLocks noChangeAspect="1" noChangeArrowheads="1"/>
            </p:cNvPicPr>
            <p:nvPr/>
          </p:nvPicPr>
          <p:blipFill>
            <a:blip r:embed="rId9" cstate="print"/>
            <a:srcRect/>
            <a:stretch>
              <a:fillRect/>
            </a:stretch>
          </p:blipFill>
          <p:spPr bwMode="auto">
            <a:xfrm>
              <a:off x="0" y="96"/>
              <a:ext cx="5184" cy="3504"/>
            </a:xfrm>
            <a:prstGeom prst="rect">
              <a:avLst/>
            </a:prstGeom>
            <a:noFill/>
          </p:spPr>
        </p:pic>
      </p:grpSp>
      <p:sp>
        <p:nvSpPr>
          <p:cNvPr id="35" name="Rectangle 34"/>
          <p:cNvSpPr/>
          <p:nvPr/>
        </p:nvSpPr>
        <p:spPr>
          <a:xfrm>
            <a:off x="2214546" y="2643182"/>
            <a:ext cx="1627711" cy="1214446"/>
          </a:xfrm>
          <a:prstGeom prst="rect">
            <a:avLst/>
          </a:prstGeom>
          <a:solidFill>
            <a:srgbClr val="180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42844" y="3429000"/>
            <a:ext cx="7364517" cy="461665"/>
          </a:xfrm>
          <a:prstGeom prst="rect">
            <a:avLst/>
          </a:prstGeom>
          <a:noFill/>
        </p:spPr>
        <p:txBody>
          <a:bodyPr wrap="none" rtlCol="0">
            <a:spAutoFit/>
          </a:bodyPr>
          <a:lstStyle/>
          <a:p>
            <a:r>
              <a:rPr lang="en-US" sz="2400" b="1" dirty="0" smtClean="0">
                <a:solidFill>
                  <a:srgbClr val="FF0000"/>
                </a:solidFill>
                <a:latin typeface="+mj-lt"/>
              </a:rPr>
              <a:t>Hoe </a:t>
            </a:r>
            <a:r>
              <a:rPr lang="en-US" sz="2400" b="1" dirty="0" err="1" smtClean="0">
                <a:solidFill>
                  <a:srgbClr val="FF0000"/>
                </a:solidFill>
                <a:latin typeface="+mj-lt"/>
              </a:rPr>
              <a:t>jonger</a:t>
            </a:r>
            <a:r>
              <a:rPr lang="en-US" sz="2400" b="1" dirty="0" smtClean="0">
                <a:solidFill>
                  <a:srgbClr val="FF0000"/>
                </a:solidFill>
                <a:latin typeface="+mj-lt"/>
              </a:rPr>
              <a:t> het </a:t>
            </a:r>
            <a:r>
              <a:rPr lang="en-US" sz="2400" b="1" dirty="0" err="1" smtClean="0">
                <a:solidFill>
                  <a:srgbClr val="FF0000"/>
                </a:solidFill>
                <a:latin typeface="+mj-lt"/>
              </a:rPr>
              <a:t>heelal</a:t>
            </a:r>
            <a:r>
              <a:rPr lang="en-US" sz="2400" b="1" dirty="0" smtClean="0">
                <a:solidFill>
                  <a:srgbClr val="FF0000"/>
                </a:solidFill>
                <a:latin typeface="+mj-lt"/>
              </a:rPr>
              <a:t>, hoe </a:t>
            </a:r>
            <a:r>
              <a:rPr lang="en-US" sz="2400" b="1" dirty="0" err="1" smtClean="0">
                <a:solidFill>
                  <a:srgbClr val="FF0000"/>
                </a:solidFill>
                <a:latin typeface="+mj-lt"/>
              </a:rPr>
              <a:t>groter</a:t>
            </a:r>
            <a:r>
              <a:rPr lang="en-US" sz="2400" b="1" dirty="0" smtClean="0">
                <a:solidFill>
                  <a:srgbClr val="FF0000"/>
                </a:solidFill>
                <a:latin typeface="+mj-lt"/>
              </a:rPr>
              <a:t> de </a:t>
            </a:r>
            <a:r>
              <a:rPr lang="en-US" sz="2400" b="1" dirty="0" err="1" smtClean="0">
                <a:solidFill>
                  <a:srgbClr val="FF0000"/>
                </a:solidFill>
                <a:latin typeface="+mj-lt"/>
              </a:rPr>
              <a:t>symmetrie</a:t>
            </a:r>
            <a:r>
              <a:rPr lang="en-US" sz="2400" b="1" dirty="0" smtClean="0">
                <a:solidFill>
                  <a:srgbClr val="FF0000"/>
                </a:solidFill>
                <a:latin typeface="+mj-lt"/>
              </a:rPr>
              <a:t>…</a:t>
            </a:r>
            <a:endParaRPr lang="en-US" sz="2400" b="1" dirty="0">
              <a:solidFill>
                <a:srgbClr val="FF0000"/>
              </a:solidFill>
              <a:latin typeface="+mj-lt"/>
            </a:endParaRPr>
          </a:p>
        </p:txBody>
      </p:sp>
      <p:sp>
        <p:nvSpPr>
          <p:cNvPr id="37" name="TextBox 36"/>
          <p:cNvSpPr txBox="1"/>
          <p:nvPr/>
        </p:nvSpPr>
        <p:spPr>
          <a:xfrm>
            <a:off x="142844" y="6253483"/>
            <a:ext cx="3861955" cy="461665"/>
          </a:xfrm>
          <a:prstGeom prst="rect">
            <a:avLst/>
          </a:prstGeom>
          <a:noFill/>
        </p:spPr>
        <p:txBody>
          <a:bodyPr wrap="none" rtlCol="0">
            <a:spAutoFit/>
          </a:bodyPr>
          <a:lstStyle/>
          <a:p>
            <a:r>
              <a:rPr lang="en-US" sz="2400" b="1" dirty="0" err="1" smtClean="0">
                <a:solidFill>
                  <a:srgbClr val="FF0000"/>
                </a:solidFill>
                <a:latin typeface="+mj-lt"/>
              </a:rPr>
              <a:t>Unificatie</a:t>
            </a:r>
            <a:r>
              <a:rPr lang="en-US" sz="2400" b="1" dirty="0" smtClean="0">
                <a:solidFill>
                  <a:srgbClr val="FF0000"/>
                </a:solidFill>
                <a:latin typeface="+mj-lt"/>
              </a:rPr>
              <a:t> van </a:t>
            </a:r>
            <a:r>
              <a:rPr lang="en-US" sz="2400" b="1" dirty="0" err="1" smtClean="0">
                <a:solidFill>
                  <a:srgbClr val="FF0000"/>
                </a:solidFill>
                <a:latin typeface="+mj-lt"/>
              </a:rPr>
              <a:t>krachten</a:t>
            </a:r>
            <a:r>
              <a:rPr lang="en-US" sz="2400" b="1" dirty="0" smtClean="0">
                <a:solidFill>
                  <a:srgbClr val="FF0000"/>
                </a:solidFill>
                <a:latin typeface="+mj-lt"/>
              </a:rPr>
              <a:t>…</a:t>
            </a:r>
            <a:endParaRPr lang="en-US" sz="24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6143636" cy="1143000"/>
          </a:xfrm>
          <a:noFill/>
          <a:ln w="25400">
            <a:solidFill>
              <a:schemeClr val="bg1"/>
            </a:solidFill>
          </a:ln>
        </p:spPr>
        <p:txBody>
          <a:bodyPr/>
          <a:lstStyle/>
          <a:p>
            <a:r>
              <a:rPr lang="en-US" sz="4400" dirty="0" smtClean="0"/>
              <a:t>CERN </a:t>
            </a:r>
            <a:r>
              <a:rPr lang="en-US" sz="4400" dirty="0" err="1" smtClean="0"/>
              <a:t>vs</a:t>
            </a:r>
            <a:r>
              <a:rPr lang="en-US" sz="4400" dirty="0" smtClean="0"/>
              <a:t> Dan Brown…</a:t>
            </a:r>
            <a:endParaRPr lang="en-US" sz="4400" dirty="0"/>
          </a:p>
        </p:txBody>
      </p:sp>
      <p:sp>
        <p:nvSpPr>
          <p:cNvPr id="3" name="Content Placeholder 2"/>
          <p:cNvSpPr>
            <a:spLocks noGrp="1"/>
          </p:cNvSpPr>
          <p:nvPr>
            <p:ph idx="1"/>
          </p:nvPr>
        </p:nvSpPr>
        <p:spPr>
          <a:xfrm>
            <a:off x="485804" y="4857760"/>
            <a:ext cx="8229600" cy="1685924"/>
          </a:xfrm>
          <a:solidFill>
            <a:srgbClr val="003300">
              <a:alpha val="50000"/>
            </a:srgbClr>
          </a:solidFill>
          <a:ln>
            <a:solidFill>
              <a:srgbClr val="CCFFFF"/>
            </a:solidFill>
          </a:ln>
        </p:spPr>
        <p:txBody>
          <a:bodyPr/>
          <a:lstStyle/>
          <a:p>
            <a:r>
              <a:rPr lang="en-US" sz="2400" dirty="0" err="1" smtClean="0"/>
              <a:t>Vetra</a:t>
            </a:r>
            <a:r>
              <a:rPr lang="en-US" sz="2400" dirty="0" smtClean="0"/>
              <a:t> </a:t>
            </a:r>
            <a:r>
              <a:rPr lang="en-US" sz="2400" dirty="0" err="1" smtClean="0"/>
              <a:t>begaf</a:t>
            </a:r>
            <a:r>
              <a:rPr lang="en-US" sz="2400" dirty="0" smtClean="0"/>
              <a:t> </a:t>
            </a:r>
            <a:r>
              <a:rPr lang="en-US" sz="2400" dirty="0" err="1" smtClean="0"/>
              <a:t>zich</a:t>
            </a:r>
            <a:r>
              <a:rPr lang="en-US" sz="2400" dirty="0" smtClean="0"/>
              <a:t> op de </a:t>
            </a:r>
            <a:r>
              <a:rPr lang="en-US" sz="2400" dirty="0" err="1" smtClean="0"/>
              <a:t>grens</a:t>
            </a:r>
            <a:r>
              <a:rPr lang="en-US" sz="2400" dirty="0" smtClean="0"/>
              <a:t> van de </a:t>
            </a:r>
            <a:r>
              <a:rPr lang="en-US" sz="2400" dirty="0" err="1" smtClean="0"/>
              <a:t>deeltjesfysika</a:t>
            </a:r>
            <a:r>
              <a:rPr lang="en-US" sz="2400" dirty="0" smtClean="0"/>
              <a:t>, </a:t>
            </a:r>
            <a:r>
              <a:rPr lang="en-US" sz="2400" dirty="0" err="1" smtClean="0"/>
              <a:t>hij</a:t>
            </a:r>
            <a:r>
              <a:rPr lang="en-US" sz="2400" dirty="0" smtClean="0"/>
              <a:t> </a:t>
            </a:r>
            <a:r>
              <a:rPr lang="en-US" sz="2400" dirty="0" err="1" smtClean="0"/>
              <a:t>begon</a:t>
            </a:r>
            <a:r>
              <a:rPr lang="en-US" sz="2400" dirty="0" smtClean="0"/>
              <a:t> </a:t>
            </a:r>
            <a:r>
              <a:rPr lang="en-US" sz="2400" dirty="0" err="1" smtClean="0"/>
              <a:t>wetenschap</a:t>
            </a:r>
            <a:r>
              <a:rPr lang="en-US" sz="2400" dirty="0" smtClean="0"/>
              <a:t> en </a:t>
            </a:r>
            <a:r>
              <a:rPr lang="en-US" sz="2400" dirty="0" err="1" smtClean="0"/>
              <a:t>religie</a:t>
            </a:r>
            <a:r>
              <a:rPr lang="en-US" sz="2400" dirty="0" smtClean="0"/>
              <a:t> </a:t>
            </a:r>
            <a:r>
              <a:rPr lang="en-US" sz="2400" dirty="0" err="1" smtClean="0"/>
              <a:t>samen</a:t>
            </a:r>
            <a:r>
              <a:rPr lang="en-US" sz="2400" dirty="0" smtClean="0"/>
              <a:t> </a:t>
            </a:r>
            <a:r>
              <a:rPr lang="en-US" sz="2400" dirty="0" err="1" smtClean="0"/>
              <a:t>te</a:t>
            </a:r>
            <a:r>
              <a:rPr lang="en-US" sz="2400" dirty="0" smtClean="0"/>
              <a:t> </a:t>
            </a:r>
            <a:r>
              <a:rPr lang="en-US" sz="2400" dirty="0" err="1" smtClean="0"/>
              <a:t>smelten</a:t>
            </a:r>
            <a:r>
              <a:rPr lang="en-US" sz="2400" dirty="0" smtClean="0"/>
              <a:t> en </a:t>
            </a:r>
            <a:r>
              <a:rPr lang="en-US" sz="2400" dirty="0" err="1" smtClean="0"/>
              <a:t>noemde</a:t>
            </a:r>
            <a:r>
              <a:rPr lang="en-US" sz="2400" dirty="0" smtClean="0"/>
              <a:t> het </a:t>
            </a:r>
            <a:r>
              <a:rPr lang="en-US" sz="2400" dirty="0" err="1" smtClean="0"/>
              <a:t>vakgebied</a:t>
            </a:r>
            <a:r>
              <a:rPr lang="en-US" sz="2400" dirty="0" smtClean="0"/>
              <a:t>: </a:t>
            </a:r>
            <a:r>
              <a:rPr lang="en-US" sz="2400" b="1" dirty="0" smtClean="0">
                <a:solidFill>
                  <a:srgbClr val="FFFFCC"/>
                </a:solidFill>
              </a:rPr>
              <a:t>“</a:t>
            </a:r>
            <a:r>
              <a:rPr lang="en-US" sz="2400" b="1" dirty="0" err="1" smtClean="0">
                <a:solidFill>
                  <a:srgbClr val="FFFFCC"/>
                </a:solidFill>
              </a:rPr>
              <a:t>Nieuwe</a:t>
            </a:r>
            <a:r>
              <a:rPr lang="en-US" sz="2400" b="1" dirty="0" smtClean="0">
                <a:solidFill>
                  <a:srgbClr val="FFFFCC"/>
                </a:solidFill>
              </a:rPr>
              <a:t> </a:t>
            </a:r>
            <a:r>
              <a:rPr lang="en-US" sz="2400" b="1" dirty="0" err="1" smtClean="0">
                <a:solidFill>
                  <a:srgbClr val="FFFFCC"/>
                </a:solidFill>
              </a:rPr>
              <a:t>Fysica</a:t>
            </a:r>
            <a:r>
              <a:rPr lang="en-US" sz="2400" b="1" dirty="0" smtClean="0">
                <a:solidFill>
                  <a:srgbClr val="FFFFCC"/>
                </a:solidFill>
              </a:rPr>
              <a:t>” </a:t>
            </a:r>
            <a:r>
              <a:rPr lang="en-US" sz="2400" dirty="0" smtClean="0"/>
              <a:t>.                               -</a:t>
            </a:r>
            <a:r>
              <a:rPr lang="en-US" sz="2400" dirty="0" err="1" smtClean="0"/>
              <a:t>pag</a:t>
            </a:r>
            <a:r>
              <a:rPr lang="en-US" sz="2400" dirty="0" smtClean="0"/>
              <a:t> 47</a:t>
            </a:r>
            <a:endParaRPr lang="en-US" dirty="0" smtClean="0"/>
          </a:p>
          <a:p>
            <a:pPr>
              <a:buNone/>
            </a:pPr>
            <a:endParaRPr lang="en-US" dirty="0" smtClean="0"/>
          </a:p>
        </p:txBody>
      </p:sp>
      <p:sp>
        <p:nvSpPr>
          <p:cNvPr id="4" name="Content Placeholder 2"/>
          <p:cNvSpPr txBox="1">
            <a:spLocks/>
          </p:cNvSpPr>
          <p:nvPr/>
        </p:nvSpPr>
        <p:spPr>
          <a:xfrm>
            <a:off x="500034" y="1643050"/>
            <a:ext cx="8229600" cy="2714644"/>
          </a:xfrm>
          <a:prstGeom prst="rect">
            <a:avLst/>
          </a:prstGeom>
          <a:solidFill>
            <a:srgbClr val="003300">
              <a:alpha val="50000"/>
            </a:srgbClr>
          </a:solidFill>
          <a:ln>
            <a:solidFill>
              <a:srgbClr val="CCFFFF"/>
            </a:solidFill>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1"/>
                </a:solidFill>
                <a:effectLst/>
                <a:uLnTx/>
                <a:uFillTx/>
                <a:latin typeface="+mn-lt"/>
                <a:ea typeface="+mn-ea"/>
                <a:cs typeface="+mn-cs"/>
              </a:rPr>
              <a:t>CERN </a:t>
            </a:r>
            <a:r>
              <a:rPr kumimoji="0" lang="en-US" sz="2400" b="0" i="0" u="none" strike="noStrike" kern="0" cap="none" spc="0" normalizeH="0" baseline="0" noProof="0" dirty="0" err="1" smtClean="0">
                <a:ln>
                  <a:noFill/>
                </a:ln>
                <a:solidFill>
                  <a:schemeClr val="bg1"/>
                </a:solidFill>
                <a:effectLst/>
                <a:uLnTx/>
                <a:uFillTx/>
                <a:latin typeface="+mn-lt"/>
                <a:ea typeface="+mn-ea"/>
                <a:cs typeface="+mn-cs"/>
              </a:rPr>
              <a:t>verlegt</a:t>
            </a:r>
            <a:r>
              <a:rPr kumimoji="0" lang="en-US" sz="2400" b="0" i="0" u="none" strike="noStrike" kern="0" cap="none" spc="0" normalizeH="0" baseline="0" noProof="0" dirty="0" smtClean="0">
                <a:ln>
                  <a:noFill/>
                </a:ln>
                <a:solidFill>
                  <a:schemeClr val="bg1"/>
                </a:solidFill>
                <a:effectLst/>
                <a:uLnTx/>
                <a:uFillTx/>
                <a:latin typeface="+mn-lt"/>
                <a:ea typeface="+mn-ea"/>
                <a:cs typeface="+mn-cs"/>
              </a:rPr>
              <a:t> </a:t>
            </a:r>
            <a:r>
              <a:rPr kumimoji="0" lang="en-US" sz="2400" b="0" i="0" u="none" strike="noStrike" kern="0" cap="none" spc="0" normalizeH="0" baseline="0" noProof="0" dirty="0" err="1" smtClean="0">
                <a:ln>
                  <a:noFill/>
                </a:ln>
                <a:solidFill>
                  <a:schemeClr val="bg1"/>
                </a:solidFill>
                <a:effectLst/>
                <a:uLnTx/>
                <a:uFillTx/>
                <a:latin typeface="+mn-lt"/>
                <a:ea typeface="+mn-ea"/>
                <a:cs typeface="+mn-cs"/>
              </a:rPr>
              <a:t>grenzen</a:t>
            </a:r>
            <a:r>
              <a:rPr kumimoji="0" lang="en-US" sz="2400" b="0" i="0" u="none" strike="noStrike" kern="0" cap="none" spc="0" normalizeH="0" baseline="0" noProof="0" dirty="0" smtClean="0">
                <a:ln>
                  <a:noFill/>
                </a:ln>
                <a:solidFill>
                  <a:schemeClr val="bg1"/>
                </a:solidFill>
                <a:effectLst/>
                <a:uLnTx/>
                <a:uFillTx/>
                <a:latin typeface="+mn-lt"/>
                <a:ea typeface="+mn-ea"/>
                <a:cs typeface="+mn-cs"/>
              </a:rPr>
              <a:t> in </a:t>
            </a:r>
            <a:r>
              <a:rPr kumimoji="0" lang="en-US" sz="2400" b="0" i="0" u="none" strike="noStrike" kern="0" cap="none" spc="0" normalizeH="0" baseline="0" noProof="0" dirty="0" err="1" smtClean="0">
                <a:ln>
                  <a:noFill/>
                </a:ln>
                <a:solidFill>
                  <a:schemeClr val="bg1"/>
                </a:solidFill>
                <a:effectLst/>
                <a:uLnTx/>
                <a:uFillTx/>
                <a:latin typeface="+mn-lt"/>
                <a:ea typeface="+mn-ea"/>
                <a:cs typeface="+mn-cs"/>
              </a:rPr>
              <a:t>deeltjesfysika</a:t>
            </a:r>
            <a:r>
              <a:rPr kumimoji="0" lang="en-US" sz="2400" b="0" i="0" u="none" strike="noStrike" kern="0" cap="none" spc="0" normalizeH="0" baseline="0" noProof="0" dirty="0" smtClean="0">
                <a:ln>
                  <a:noFill/>
                </a:ln>
                <a:solidFill>
                  <a:schemeClr val="bg1"/>
                </a:solidFill>
                <a:effectLst/>
                <a:uLnTx/>
                <a:uFillTx/>
                <a:latin typeface="+mn-lt"/>
                <a:ea typeface="+mn-ea"/>
                <a:cs typeface="+mn-cs"/>
              </a:rPr>
              <a:t> en </a:t>
            </a:r>
            <a:r>
              <a:rPr kumimoji="0" lang="en-US" sz="2400" b="0" i="0" u="none" strike="noStrike" kern="0" cap="none" spc="0" normalizeH="0" baseline="0" noProof="0" dirty="0" err="1" smtClean="0">
                <a:ln>
                  <a:noFill/>
                </a:ln>
                <a:solidFill>
                  <a:schemeClr val="bg1"/>
                </a:solidFill>
                <a:effectLst/>
                <a:uLnTx/>
                <a:uFillTx/>
                <a:latin typeface="+mn-lt"/>
                <a:ea typeface="+mn-ea"/>
                <a:cs typeface="+mn-cs"/>
              </a:rPr>
              <a:t>zoekt</a:t>
            </a:r>
            <a:r>
              <a:rPr kumimoji="0" lang="en-US" sz="2400" b="0" i="0" u="none" strike="noStrike" kern="0" cap="none" spc="0" normalizeH="0" baseline="0" noProof="0" dirty="0" smtClean="0">
                <a:ln>
                  <a:noFill/>
                </a:ln>
                <a:solidFill>
                  <a:schemeClr val="bg1"/>
                </a:solidFill>
                <a:effectLst/>
                <a:uLnTx/>
                <a:uFillTx/>
                <a:latin typeface="+mn-lt"/>
                <a:ea typeface="+mn-ea"/>
                <a:cs typeface="+mn-cs"/>
              </a:rPr>
              <a:t> </a:t>
            </a:r>
            <a:r>
              <a:rPr kumimoji="0" lang="en-US" sz="2400" b="0" i="0" u="none" strike="noStrike" kern="0" cap="none" spc="0" normalizeH="0" baseline="0" noProof="0" dirty="0" err="1" smtClean="0">
                <a:ln>
                  <a:noFill/>
                </a:ln>
                <a:solidFill>
                  <a:schemeClr val="bg1"/>
                </a:solidFill>
                <a:effectLst/>
                <a:uLnTx/>
                <a:uFillTx/>
                <a:latin typeface="+mn-lt"/>
                <a:ea typeface="+mn-ea"/>
                <a:cs typeface="+mn-cs"/>
              </a:rPr>
              <a:t>verklaringen</a:t>
            </a:r>
            <a:r>
              <a:rPr kumimoji="0" lang="en-US" sz="2400" b="0" i="0" u="none" strike="noStrike" kern="0" cap="none" spc="0" normalizeH="0" baseline="0" noProof="0" dirty="0" smtClean="0">
                <a:ln>
                  <a:noFill/>
                </a:ln>
                <a:solidFill>
                  <a:schemeClr val="bg1"/>
                </a:solidFill>
                <a:effectLst/>
                <a:uLnTx/>
                <a:uFillTx/>
                <a:latin typeface="+mn-lt"/>
                <a:ea typeface="+mn-ea"/>
                <a:cs typeface="+mn-cs"/>
              </a:rPr>
              <a:t> </a:t>
            </a:r>
            <a:r>
              <a:rPr kumimoji="0" lang="en-US" sz="2400" b="0" i="0" u="none" strike="noStrike" kern="0" cap="none" spc="0" normalizeH="0" baseline="0" noProof="0" dirty="0" err="1" smtClean="0">
                <a:ln>
                  <a:noFill/>
                </a:ln>
                <a:solidFill>
                  <a:schemeClr val="bg1"/>
                </a:solidFill>
                <a:effectLst/>
                <a:uLnTx/>
                <a:uFillTx/>
                <a:latin typeface="+mn-lt"/>
                <a:ea typeface="+mn-ea"/>
                <a:cs typeface="+mn-cs"/>
              </a:rPr>
              <a:t>voor</a:t>
            </a:r>
            <a:r>
              <a:rPr kumimoji="0" lang="en-US" sz="2400" b="0" i="0" u="none" strike="noStrike" kern="0" cap="none" spc="0" normalizeH="0" baseline="0" noProof="0" dirty="0" smtClean="0">
                <a:ln>
                  <a:noFill/>
                </a:ln>
                <a:solidFill>
                  <a:schemeClr val="bg1"/>
                </a:solidFill>
                <a:effectLst/>
                <a:uLnTx/>
                <a:uFillTx/>
                <a:latin typeface="+mn-lt"/>
                <a:ea typeface="+mn-ea"/>
                <a:cs typeface="+mn-cs"/>
              </a:rPr>
              <a:t>: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2400" kern="0" dirty="0" err="1" smtClean="0">
                <a:solidFill>
                  <a:schemeClr val="bg1"/>
                </a:solidFill>
              </a:rPr>
              <a:t>Afwezigheid</a:t>
            </a:r>
            <a:r>
              <a:rPr lang="en-US" sz="2400" kern="0" dirty="0" smtClean="0">
                <a:solidFill>
                  <a:schemeClr val="bg1"/>
                </a:solidFill>
              </a:rPr>
              <a:t> </a:t>
            </a:r>
            <a:r>
              <a:rPr kumimoji="0" lang="en-US" sz="2400" b="0" i="0" u="none" strike="noStrike" kern="0" cap="none" spc="0" normalizeH="0" baseline="0" noProof="0" dirty="0" err="1" smtClean="0">
                <a:ln>
                  <a:noFill/>
                </a:ln>
                <a:solidFill>
                  <a:schemeClr val="bg1"/>
                </a:solidFill>
                <a:effectLst/>
                <a:uLnTx/>
                <a:uFillTx/>
                <a:latin typeface="+mn-lt"/>
              </a:rPr>
              <a:t>antimaterie</a:t>
            </a:r>
            <a:r>
              <a:rPr kumimoji="0" lang="en-US" sz="2400" b="0" i="0" u="none" strike="noStrike" kern="0" cap="none" spc="0" normalizeH="0" baseline="0" noProof="0" dirty="0" smtClean="0">
                <a:ln>
                  <a:noFill/>
                </a:ln>
                <a:solidFill>
                  <a:schemeClr val="bg1"/>
                </a:solidFill>
                <a:effectLst/>
                <a:uLnTx/>
                <a:uFillTx/>
                <a:latin typeface="+mn-lt"/>
              </a:rPr>
              <a:t> in </a:t>
            </a:r>
            <a:r>
              <a:rPr kumimoji="0" lang="en-US" sz="2400" b="0" i="0" u="none" strike="noStrike" kern="0" cap="none" spc="0" normalizeH="0" baseline="0" noProof="0" dirty="0" err="1" smtClean="0">
                <a:ln>
                  <a:noFill/>
                </a:ln>
                <a:solidFill>
                  <a:schemeClr val="bg1"/>
                </a:solidFill>
                <a:effectLst/>
                <a:uLnTx/>
                <a:uFillTx/>
                <a:latin typeface="+mn-lt"/>
              </a:rPr>
              <a:t>heelal</a:t>
            </a:r>
            <a:endParaRPr kumimoji="0" lang="en-US" sz="2400" b="0" i="0" u="none" strike="noStrike" kern="0" cap="none" spc="0" normalizeH="0" baseline="0" noProof="0" dirty="0" smtClean="0">
              <a:ln>
                <a:noFill/>
              </a:ln>
              <a:solidFill>
                <a:schemeClr val="bg1"/>
              </a:solidFill>
              <a:effectLst/>
              <a:uLnTx/>
              <a:uFillTx/>
              <a:latin typeface="+mn-lt"/>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err="1" smtClean="0">
                <a:ln>
                  <a:noFill/>
                </a:ln>
                <a:solidFill>
                  <a:schemeClr val="bg1"/>
                </a:solidFill>
                <a:effectLst/>
                <a:uLnTx/>
                <a:uFillTx/>
                <a:latin typeface="+mn-lt"/>
              </a:rPr>
              <a:t>Aanwezigheid</a:t>
            </a:r>
            <a:r>
              <a:rPr kumimoji="0" lang="en-US" sz="2400" b="0" i="0" u="none" strike="noStrike" kern="0" cap="none" spc="0" normalizeH="0" baseline="0" noProof="0" dirty="0" smtClean="0">
                <a:ln>
                  <a:noFill/>
                </a:ln>
                <a:solidFill>
                  <a:schemeClr val="bg1"/>
                </a:solidFill>
                <a:effectLst/>
                <a:uLnTx/>
                <a:uFillTx/>
                <a:latin typeface="+mn-lt"/>
              </a:rPr>
              <a:t> </a:t>
            </a:r>
            <a:r>
              <a:rPr lang="en-US" sz="2400" kern="0" dirty="0" smtClean="0">
                <a:solidFill>
                  <a:schemeClr val="bg1"/>
                </a:solidFill>
              </a:rPr>
              <a:t>d</a:t>
            </a:r>
            <a:r>
              <a:rPr kumimoji="0" lang="en-US" sz="2400" b="0" i="0" u="none" strike="noStrike" kern="0" cap="none" spc="0" normalizeH="0" baseline="0" noProof="0" dirty="0" err="1" smtClean="0">
                <a:ln>
                  <a:noFill/>
                </a:ln>
                <a:solidFill>
                  <a:schemeClr val="bg1"/>
                </a:solidFill>
                <a:effectLst/>
                <a:uLnTx/>
                <a:uFillTx/>
                <a:latin typeface="+mn-lt"/>
              </a:rPr>
              <a:t>onkere</a:t>
            </a:r>
            <a:r>
              <a:rPr kumimoji="0" lang="en-US" sz="2400" b="0" i="0" u="none" strike="noStrike" kern="0" cap="none" spc="0" normalizeH="0" baseline="0" noProof="0" dirty="0" smtClean="0">
                <a:ln>
                  <a:noFill/>
                </a:ln>
                <a:solidFill>
                  <a:schemeClr val="bg1"/>
                </a:solidFill>
                <a:effectLst/>
                <a:uLnTx/>
                <a:uFillTx/>
                <a:latin typeface="+mn-lt"/>
              </a:rPr>
              <a:t> </a:t>
            </a:r>
            <a:r>
              <a:rPr kumimoji="0" lang="en-US" sz="2400" b="0" i="0" u="none" strike="noStrike" kern="0" cap="none" spc="0" normalizeH="0" baseline="0" noProof="0" dirty="0" err="1" smtClean="0">
                <a:ln>
                  <a:noFill/>
                </a:ln>
                <a:solidFill>
                  <a:schemeClr val="bg1"/>
                </a:solidFill>
                <a:effectLst/>
                <a:uLnTx/>
                <a:uFillTx/>
                <a:latin typeface="+mn-lt"/>
              </a:rPr>
              <a:t>materie</a:t>
            </a:r>
            <a:r>
              <a:rPr kumimoji="0" lang="en-US" sz="2400" b="0" i="0" u="none" strike="noStrike" kern="0" cap="none" spc="0" normalizeH="0" baseline="0" noProof="0" dirty="0" smtClean="0">
                <a:ln>
                  <a:noFill/>
                </a:ln>
                <a:solidFill>
                  <a:schemeClr val="bg1"/>
                </a:solidFill>
                <a:effectLst/>
                <a:uLnTx/>
                <a:uFillTx/>
                <a:latin typeface="+mn-lt"/>
              </a:rPr>
              <a:t> in </a:t>
            </a:r>
            <a:r>
              <a:rPr kumimoji="0" lang="en-US" sz="2400" b="0" i="0" u="none" strike="noStrike" kern="0" cap="none" spc="0" normalizeH="0" baseline="0" noProof="0" dirty="0" err="1" smtClean="0">
                <a:ln>
                  <a:noFill/>
                </a:ln>
                <a:solidFill>
                  <a:schemeClr val="bg1"/>
                </a:solidFill>
                <a:effectLst/>
                <a:uLnTx/>
                <a:uFillTx/>
                <a:latin typeface="+mn-lt"/>
              </a:rPr>
              <a:t>heelal</a:t>
            </a:r>
            <a:endParaRPr kumimoji="0" lang="en-US" sz="2400" b="0" i="0" u="none" strike="noStrike" kern="0" cap="none" spc="0" normalizeH="0" baseline="0" noProof="0" dirty="0" smtClean="0">
              <a:ln>
                <a:noFill/>
              </a:ln>
              <a:solidFill>
                <a:schemeClr val="bg1"/>
              </a:solidFill>
              <a:effectLst/>
              <a:uLnTx/>
              <a:uFillTx/>
              <a:latin typeface="+mn-lt"/>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err="1" smtClean="0">
                <a:ln>
                  <a:noFill/>
                </a:ln>
                <a:solidFill>
                  <a:schemeClr val="bg1"/>
                </a:solidFill>
                <a:effectLst/>
                <a:uLnTx/>
                <a:uFillTx/>
                <a:latin typeface="+mn-lt"/>
              </a:rPr>
              <a:t>Oorsprong</a:t>
            </a:r>
            <a:r>
              <a:rPr kumimoji="0" lang="en-US" sz="2400" b="0" i="0" u="none" strike="noStrike" kern="0" cap="none" spc="0" normalizeH="0" baseline="0" noProof="0" dirty="0" smtClean="0">
                <a:ln>
                  <a:noFill/>
                </a:ln>
                <a:solidFill>
                  <a:schemeClr val="bg1"/>
                </a:solidFill>
                <a:effectLst/>
                <a:uLnTx/>
                <a:uFillTx/>
                <a:latin typeface="+mn-lt"/>
              </a:rPr>
              <a:t> van </a:t>
            </a:r>
            <a:r>
              <a:rPr kumimoji="0" lang="en-US" sz="2400" b="0" i="0" u="none" strike="noStrike" kern="0" cap="none" spc="0" normalizeH="0" baseline="0" noProof="0" dirty="0" err="1" smtClean="0">
                <a:ln>
                  <a:noFill/>
                </a:ln>
                <a:solidFill>
                  <a:schemeClr val="bg1"/>
                </a:solidFill>
                <a:effectLst/>
                <a:uLnTx/>
                <a:uFillTx/>
                <a:latin typeface="+mn-lt"/>
              </a:rPr>
              <a:t>massa</a:t>
            </a:r>
            <a:r>
              <a:rPr kumimoji="0" lang="en-US" sz="2400" b="0" i="0" u="none" strike="noStrike" kern="0" cap="none" spc="0" normalizeH="0" baseline="0" noProof="0" dirty="0" smtClean="0">
                <a:ln>
                  <a:noFill/>
                </a:ln>
                <a:solidFill>
                  <a:schemeClr val="bg1"/>
                </a:solidFill>
                <a:effectLst/>
                <a:uLnTx/>
                <a:uFillTx/>
                <a:latin typeface="+mn-lt"/>
              </a:rPr>
              <a:t> van </a:t>
            </a:r>
            <a:r>
              <a:rPr kumimoji="0" lang="en-US" sz="2400" b="0" i="0" u="none" strike="noStrike" kern="0" cap="none" spc="0" normalizeH="0" baseline="0" noProof="0" dirty="0" err="1" smtClean="0">
                <a:ln>
                  <a:noFill/>
                </a:ln>
                <a:solidFill>
                  <a:schemeClr val="bg1"/>
                </a:solidFill>
                <a:effectLst/>
                <a:uLnTx/>
                <a:uFillTx/>
                <a:latin typeface="+mn-lt"/>
              </a:rPr>
              <a:t>deeltjes</a:t>
            </a:r>
            <a:endParaRPr kumimoji="0" lang="en-US" sz="2400" b="0" i="0" u="none" strike="noStrike" kern="0" cap="none" spc="0" normalizeH="0" baseline="0" noProof="0" dirty="0" smtClean="0">
              <a:ln>
                <a:noFill/>
              </a:ln>
              <a:solidFill>
                <a:schemeClr val="bg1"/>
              </a:solidFill>
              <a:effectLst/>
              <a:uLnTx/>
              <a:uFillTx/>
              <a:latin typeface="+mn-lt"/>
            </a:endParaRPr>
          </a:p>
          <a:p>
            <a:pPr marL="742950" marR="0" lvl="1" indent="-28575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rPr>
              <a:t>en </a:t>
            </a:r>
            <a:r>
              <a:rPr kumimoji="0" lang="en-US" sz="2400" b="0" i="0" u="none" strike="noStrike" kern="0" cap="none" spc="0" normalizeH="0" baseline="0" noProof="0" dirty="0" err="1" smtClean="0">
                <a:ln>
                  <a:noFill/>
                </a:ln>
                <a:solidFill>
                  <a:schemeClr val="bg1"/>
                </a:solidFill>
                <a:effectLst/>
                <a:uLnTx/>
                <a:uFillTx/>
                <a:latin typeface="+mn-lt"/>
              </a:rPr>
              <a:t>noemt</a:t>
            </a:r>
            <a:r>
              <a:rPr kumimoji="0" lang="en-US" sz="2400" b="0" i="0" u="none" strike="noStrike" kern="0" cap="none" spc="0" normalizeH="0" baseline="0" noProof="0" dirty="0" smtClean="0">
                <a:ln>
                  <a:noFill/>
                </a:ln>
                <a:solidFill>
                  <a:schemeClr val="bg1"/>
                </a:solidFill>
                <a:effectLst/>
                <a:uLnTx/>
                <a:uFillTx/>
                <a:latin typeface="+mn-lt"/>
              </a:rPr>
              <a:t> de</a:t>
            </a:r>
            <a:r>
              <a:rPr kumimoji="0" lang="en-US" sz="2400" b="0" i="0" u="none" strike="noStrike" kern="0" cap="none" spc="0" normalizeH="0" noProof="0" dirty="0" smtClean="0">
                <a:ln>
                  <a:noFill/>
                </a:ln>
                <a:solidFill>
                  <a:schemeClr val="bg1"/>
                </a:solidFill>
                <a:effectLst/>
                <a:uLnTx/>
                <a:uFillTx/>
                <a:latin typeface="+mn-lt"/>
              </a:rPr>
              <a:t> </a:t>
            </a:r>
            <a:r>
              <a:rPr kumimoji="0" lang="en-US" sz="2400" b="0" i="0" u="none" strike="noStrike" kern="0" cap="none" spc="0" normalizeH="0" baseline="0" noProof="0" dirty="0" err="1" smtClean="0">
                <a:ln>
                  <a:noFill/>
                </a:ln>
                <a:solidFill>
                  <a:schemeClr val="bg1"/>
                </a:solidFill>
                <a:effectLst/>
                <a:uLnTx/>
                <a:uFillTx/>
                <a:latin typeface="+mn-lt"/>
              </a:rPr>
              <a:t>theorie</a:t>
            </a:r>
            <a:r>
              <a:rPr kumimoji="0" lang="en-US" sz="2400" b="0" i="0" u="none" strike="noStrike" kern="0" cap="none" spc="0" normalizeH="0" baseline="0" noProof="0" dirty="0" smtClean="0">
                <a:ln>
                  <a:noFill/>
                </a:ln>
                <a:solidFill>
                  <a:schemeClr val="bg1"/>
                </a:solidFill>
                <a:effectLst/>
                <a:uLnTx/>
                <a:uFillTx/>
                <a:latin typeface="+mn-lt"/>
              </a:rPr>
              <a:t>:  </a:t>
            </a:r>
            <a:r>
              <a:rPr kumimoji="0" lang="en-US" sz="2400" b="1" i="0" u="none" strike="noStrike" kern="0" cap="none" spc="0" normalizeH="0" baseline="0" noProof="0" dirty="0" smtClean="0">
                <a:ln>
                  <a:noFill/>
                </a:ln>
                <a:solidFill>
                  <a:srgbClr val="CCFFFF"/>
                </a:solidFill>
                <a:effectLst/>
                <a:uLnTx/>
                <a:uFillTx/>
                <a:latin typeface="+mn-lt"/>
              </a:rPr>
              <a:t>“</a:t>
            </a:r>
            <a:r>
              <a:rPr kumimoji="0" lang="en-US" sz="2400" b="1" i="0" u="none" strike="noStrike" kern="0" cap="none" spc="0" normalizeH="0" baseline="0" noProof="0" dirty="0" err="1" smtClean="0">
                <a:ln>
                  <a:noFill/>
                </a:ln>
                <a:solidFill>
                  <a:srgbClr val="CCFFFF"/>
                </a:solidFill>
                <a:effectLst/>
                <a:uLnTx/>
                <a:uFillTx/>
                <a:latin typeface="+mn-lt"/>
              </a:rPr>
              <a:t>Nieuwe</a:t>
            </a:r>
            <a:r>
              <a:rPr kumimoji="0" lang="en-US" sz="2400" b="1" i="0" u="none" strike="noStrike" kern="0" cap="none" spc="0" normalizeH="0" baseline="0" noProof="0" dirty="0" smtClean="0">
                <a:ln>
                  <a:noFill/>
                </a:ln>
                <a:solidFill>
                  <a:srgbClr val="CCFFFF"/>
                </a:solidFill>
                <a:effectLst/>
                <a:uLnTx/>
                <a:uFillTx/>
                <a:latin typeface="+mn-lt"/>
              </a:rPr>
              <a:t> </a:t>
            </a:r>
            <a:r>
              <a:rPr kumimoji="0" lang="en-US" sz="2400" b="1" i="0" u="none" strike="noStrike" kern="0" cap="none" spc="0" normalizeH="0" baseline="0" noProof="0" dirty="0" err="1" smtClean="0">
                <a:ln>
                  <a:noFill/>
                </a:ln>
                <a:solidFill>
                  <a:srgbClr val="CCFFFF"/>
                </a:solidFill>
                <a:effectLst/>
                <a:uLnTx/>
                <a:uFillTx/>
                <a:latin typeface="+mn-lt"/>
              </a:rPr>
              <a:t>Fysica</a:t>
            </a:r>
            <a:r>
              <a:rPr kumimoji="0" lang="en-US" sz="2400" b="1" i="0" u="none" strike="noStrike" kern="0" cap="none" spc="0" normalizeH="0" baseline="0" noProof="0" dirty="0" smtClean="0">
                <a:ln>
                  <a:noFill/>
                </a:ln>
                <a:solidFill>
                  <a:srgbClr val="CCFFFF"/>
                </a:solidFill>
                <a:effectLst/>
                <a:uLnTx/>
                <a:uFillTx/>
                <a:latin typeface="+mn-lt"/>
              </a:rPr>
              <a:t>” </a:t>
            </a:r>
            <a:r>
              <a:rPr kumimoji="0" lang="en-US" sz="2400" b="0" i="0" u="none" strike="noStrike" kern="0" cap="none" spc="0" normalizeH="0" baseline="0" noProof="0" dirty="0" smtClean="0">
                <a:ln>
                  <a:noFill/>
                </a:ln>
                <a:solidFill>
                  <a:schemeClr val="bg1"/>
                </a:solidFill>
                <a:effectLst/>
                <a:uLnTx/>
                <a:uFillTx/>
                <a:latin typeface="+mn-lt"/>
              </a:rPr>
              <a:t>.</a:t>
            </a:r>
            <a:endParaRPr kumimoji="0" lang="en-US" sz="2800" b="0" i="0" u="none" strike="noStrike" kern="0" cap="none" spc="0" normalizeH="0" baseline="0" noProof="0" dirty="0" smtClean="0">
              <a:ln>
                <a:noFill/>
              </a:ln>
              <a:solidFill>
                <a:schemeClr val="bg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6500826" cy="790556"/>
          </a:xfrm>
          <a:ln w="25400">
            <a:solidFill>
              <a:schemeClr val="bg1"/>
            </a:solidFill>
          </a:ln>
        </p:spPr>
        <p:txBody>
          <a:bodyPr/>
          <a:lstStyle/>
          <a:p>
            <a:r>
              <a:rPr lang="en-US" sz="4800" dirty="0" err="1" smtClean="0"/>
              <a:t>Titel</a:t>
            </a:r>
            <a:r>
              <a:rPr lang="en-US" sz="4800" dirty="0" smtClean="0"/>
              <a:t> van het </a:t>
            </a:r>
            <a:r>
              <a:rPr lang="en-US" sz="4800" dirty="0" err="1" smtClean="0"/>
              <a:t>verhaal</a:t>
            </a:r>
            <a:r>
              <a:rPr lang="en-US" sz="4800" dirty="0" smtClean="0"/>
              <a:t>…</a:t>
            </a:r>
            <a:endParaRPr lang="en-US" sz="4800" dirty="0"/>
          </a:p>
        </p:txBody>
      </p:sp>
      <p:pic>
        <p:nvPicPr>
          <p:cNvPr id="4" name="Picture 3" descr="angels_demons_book.jpg"/>
          <p:cNvPicPr>
            <a:picLocks noChangeAspect="1"/>
          </p:cNvPicPr>
          <p:nvPr/>
        </p:nvPicPr>
        <p:blipFill>
          <a:blip r:embed="rId2" cstate="print"/>
          <a:stretch>
            <a:fillRect/>
          </a:stretch>
        </p:blipFill>
        <p:spPr>
          <a:xfrm>
            <a:off x="214282" y="1000108"/>
            <a:ext cx="2847975" cy="4762500"/>
          </a:xfrm>
          <a:prstGeom prst="rect">
            <a:avLst/>
          </a:prstGeom>
        </p:spPr>
      </p:pic>
      <p:pic>
        <p:nvPicPr>
          <p:cNvPr id="5" name="Picture 4" descr="Bernini_Mysterie_boek.jpg"/>
          <p:cNvPicPr>
            <a:picLocks noChangeAspect="1"/>
          </p:cNvPicPr>
          <p:nvPr/>
        </p:nvPicPr>
        <p:blipFill>
          <a:blip r:embed="rId3" cstate="print"/>
          <a:stretch>
            <a:fillRect/>
          </a:stretch>
        </p:blipFill>
        <p:spPr>
          <a:xfrm>
            <a:off x="3714744" y="1071546"/>
            <a:ext cx="2986102" cy="4608551"/>
          </a:xfrm>
          <a:prstGeom prst="rect">
            <a:avLst/>
          </a:prstGeom>
        </p:spPr>
      </p:pic>
      <p:pic>
        <p:nvPicPr>
          <p:cNvPr id="6" name="Picture 5" descr="jos_engelen.jpg"/>
          <p:cNvPicPr>
            <a:picLocks noChangeAspect="1"/>
          </p:cNvPicPr>
          <p:nvPr/>
        </p:nvPicPr>
        <p:blipFill>
          <a:blip r:embed="rId4" cstate="print"/>
          <a:stretch>
            <a:fillRect/>
          </a:stretch>
        </p:blipFill>
        <p:spPr>
          <a:xfrm>
            <a:off x="7286644" y="4714884"/>
            <a:ext cx="1587500" cy="1905000"/>
          </a:xfrm>
          <a:prstGeom prst="rect">
            <a:avLst/>
          </a:prstGeom>
        </p:spPr>
      </p:pic>
      <p:sp>
        <p:nvSpPr>
          <p:cNvPr id="7" name="TextBox 6"/>
          <p:cNvSpPr txBox="1"/>
          <p:nvPr/>
        </p:nvSpPr>
        <p:spPr>
          <a:xfrm>
            <a:off x="639561" y="6000768"/>
            <a:ext cx="6293902" cy="707886"/>
          </a:xfrm>
          <a:prstGeom prst="rect">
            <a:avLst/>
          </a:prstGeom>
          <a:noFill/>
        </p:spPr>
        <p:txBody>
          <a:bodyPr wrap="none" rtlCol="0">
            <a:spAutoFit/>
          </a:bodyPr>
          <a:lstStyle/>
          <a:p>
            <a:pPr algn="r"/>
            <a:r>
              <a:rPr lang="en-US" sz="2000" dirty="0" err="1" smtClean="0">
                <a:solidFill>
                  <a:schemeClr val="bg1"/>
                </a:solidFill>
                <a:latin typeface="+mj-lt"/>
              </a:rPr>
              <a:t>Wetenschappelijk</a:t>
            </a:r>
            <a:r>
              <a:rPr lang="en-US" sz="2000" dirty="0" smtClean="0">
                <a:solidFill>
                  <a:schemeClr val="bg1"/>
                </a:solidFill>
                <a:latin typeface="+mj-lt"/>
              </a:rPr>
              <a:t> </a:t>
            </a:r>
            <a:r>
              <a:rPr lang="en-US" sz="2000" dirty="0" err="1" smtClean="0">
                <a:solidFill>
                  <a:schemeClr val="bg1"/>
                </a:solidFill>
                <a:latin typeface="+mj-lt"/>
              </a:rPr>
              <a:t>Directeur</a:t>
            </a:r>
            <a:r>
              <a:rPr lang="en-US" sz="2000" dirty="0" smtClean="0">
                <a:solidFill>
                  <a:schemeClr val="bg1"/>
                </a:solidFill>
                <a:latin typeface="+mj-lt"/>
              </a:rPr>
              <a:t> CERN van 2004 tot 2009:</a:t>
            </a:r>
          </a:p>
          <a:p>
            <a:pPr algn="r"/>
            <a:r>
              <a:rPr lang="en-US" sz="2000" dirty="0" smtClean="0">
                <a:solidFill>
                  <a:schemeClr val="bg1"/>
                </a:solidFill>
                <a:latin typeface="+mj-lt"/>
              </a:rPr>
              <a:t> </a:t>
            </a:r>
            <a:r>
              <a:rPr lang="en-US" sz="2000" dirty="0" err="1" smtClean="0">
                <a:solidFill>
                  <a:schemeClr val="bg1"/>
                </a:solidFill>
                <a:latin typeface="+mj-lt"/>
              </a:rPr>
              <a:t>Jos</a:t>
            </a:r>
            <a:r>
              <a:rPr lang="en-US" sz="2000" dirty="0" smtClean="0">
                <a:solidFill>
                  <a:schemeClr val="bg1"/>
                </a:solidFill>
                <a:latin typeface="+mj-lt"/>
              </a:rPr>
              <a:t> </a:t>
            </a:r>
            <a:r>
              <a:rPr lang="en-US" sz="2000" dirty="0" err="1" smtClean="0">
                <a:solidFill>
                  <a:schemeClr val="bg1"/>
                </a:solidFill>
                <a:latin typeface="+mj-lt"/>
              </a:rPr>
              <a:t>Engelen</a:t>
            </a:r>
            <a:endParaRPr lang="en-US" sz="20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x-33"/>
          <p:cNvPicPr>
            <a:picLocks noChangeAspect="1" noChangeArrowheads="1"/>
          </p:cNvPicPr>
          <p:nvPr/>
        </p:nvPicPr>
        <p:blipFill>
          <a:blip r:embed="rId2" cstate="print"/>
          <a:srcRect/>
          <a:stretch>
            <a:fillRect/>
          </a:stretch>
        </p:blipFill>
        <p:spPr bwMode="auto">
          <a:xfrm>
            <a:off x="4324002" y="1785926"/>
            <a:ext cx="4677154" cy="3352600"/>
          </a:xfrm>
          <a:prstGeom prst="rect">
            <a:avLst/>
          </a:prstGeom>
          <a:noFill/>
        </p:spPr>
      </p:pic>
      <p:sp>
        <p:nvSpPr>
          <p:cNvPr id="6" name="TextBox 5"/>
          <p:cNvSpPr txBox="1"/>
          <p:nvPr/>
        </p:nvSpPr>
        <p:spPr>
          <a:xfrm>
            <a:off x="214282" y="5648942"/>
            <a:ext cx="8572560" cy="923330"/>
          </a:xfrm>
          <a:prstGeom prst="rect">
            <a:avLst/>
          </a:prstGeom>
          <a:noFill/>
        </p:spPr>
        <p:txBody>
          <a:bodyPr wrap="square" rtlCol="0">
            <a:spAutoFit/>
          </a:bodyPr>
          <a:lstStyle/>
          <a:p>
            <a:r>
              <a:rPr lang="en-US" dirty="0" err="1" smtClean="0">
                <a:solidFill>
                  <a:srgbClr val="66FFFF"/>
                </a:solidFill>
              </a:rPr>
              <a:t>Voor</a:t>
            </a:r>
            <a:r>
              <a:rPr lang="en-US" dirty="0" smtClean="0">
                <a:solidFill>
                  <a:srgbClr val="66FFFF"/>
                </a:solidFill>
              </a:rPr>
              <a:t> CERN </a:t>
            </a:r>
            <a:r>
              <a:rPr lang="en-US" dirty="0" err="1" smtClean="0">
                <a:solidFill>
                  <a:srgbClr val="66FFFF"/>
                </a:solidFill>
              </a:rPr>
              <a:t>reizigers</a:t>
            </a:r>
            <a:r>
              <a:rPr lang="en-US" dirty="0" smtClean="0">
                <a:solidFill>
                  <a:srgbClr val="66FFFF"/>
                </a:solidFill>
              </a:rPr>
              <a:t> : </a:t>
            </a:r>
          </a:p>
          <a:p>
            <a:r>
              <a:rPr lang="en-US" dirty="0" err="1" smtClean="0">
                <a:solidFill>
                  <a:srgbClr val="66FFFF"/>
                </a:solidFill>
              </a:rPr>
              <a:t>daarna</a:t>
            </a:r>
            <a:r>
              <a:rPr lang="en-US" dirty="0" smtClean="0">
                <a:solidFill>
                  <a:srgbClr val="66FFFF"/>
                </a:solidFill>
              </a:rPr>
              <a:t> </a:t>
            </a:r>
            <a:r>
              <a:rPr lang="en-US" dirty="0" err="1" smtClean="0">
                <a:solidFill>
                  <a:srgbClr val="66FFFF"/>
                </a:solidFill>
              </a:rPr>
              <a:t>binnen</a:t>
            </a:r>
            <a:r>
              <a:rPr lang="en-US" dirty="0" smtClean="0">
                <a:solidFill>
                  <a:srgbClr val="66FFFF"/>
                </a:solidFill>
              </a:rPr>
              <a:t> 2 </a:t>
            </a:r>
            <a:r>
              <a:rPr lang="en-US" dirty="0" err="1" smtClean="0">
                <a:solidFill>
                  <a:srgbClr val="66FFFF"/>
                </a:solidFill>
              </a:rPr>
              <a:t>minuten</a:t>
            </a:r>
            <a:r>
              <a:rPr lang="en-US" dirty="0" smtClean="0">
                <a:solidFill>
                  <a:srgbClr val="66FFFF"/>
                </a:solidFill>
              </a:rPr>
              <a:t> van het </a:t>
            </a:r>
            <a:r>
              <a:rPr lang="en-US" dirty="0" err="1" smtClean="0">
                <a:solidFill>
                  <a:srgbClr val="66FFFF"/>
                </a:solidFill>
              </a:rPr>
              <a:t>vliegveld</a:t>
            </a:r>
            <a:r>
              <a:rPr lang="en-US" dirty="0" smtClean="0">
                <a:solidFill>
                  <a:srgbClr val="66FFFF"/>
                </a:solidFill>
              </a:rPr>
              <a:t> </a:t>
            </a:r>
            <a:r>
              <a:rPr lang="en-US" dirty="0" err="1" smtClean="0">
                <a:solidFill>
                  <a:srgbClr val="66FFFF"/>
                </a:solidFill>
              </a:rPr>
              <a:t>naar</a:t>
            </a:r>
            <a:r>
              <a:rPr lang="en-US" dirty="0" smtClean="0">
                <a:solidFill>
                  <a:srgbClr val="66FFFF"/>
                </a:solidFill>
              </a:rPr>
              <a:t> CERN met 170 km/h   (</a:t>
            </a:r>
            <a:r>
              <a:rPr lang="en-US" dirty="0" err="1" smtClean="0">
                <a:solidFill>
                  <a:srgbClr val="66FFFF"/>
                </a:solidFill>
              </a:rPr>
              <a:t>om</a:t>
            </a:r>
            <a:r>
              <a:rPr lang="en-US" dirty="0" smtClean="0">
                <a:solidFill>
                  <a:srgbClr val="66FFFF"/>
                </a:solidFill>
              </a:rPr>
              <a:t> 1 </a:t>
            </a:r>
            <a:r>
              <a:rPr lang="en-US" dirty="0" err="1" smtClean="0">
                <a:solidFill>
                  <a:srgbClr val="66FFFF"/>
                </a:solidFill>
              </a:rPr>
              <a:t>uur</a:t>
            </a:r>
            <a:r>
              <a:rPr lang="en-US" dirty="0" smtClean="0">
                <a:solidFill>
                  <a:srgbClr val="66FFFF"/>
                </a:solidFill>
              </a:rPr>
              <a:t> ’s </a:t>
            </a:r>
            <a:r>
              <a:rPr lang="en-US" dirty="0" err="1" smtClean="0">
                <a:solidFill>
                  <a:srgbClr val="66FFFF"/>
                </a:solidFill>
              </a:rPr>
              <a:t>middags</a:t>
            </a:r>
            <a:r>
              <a:rPr lang="en-US" dirty="0" smtClean="0">
                <a:solidFill>
                  <a:srgbClr val="66FFFF"/>
                </a:solidFill>
              </a:rPr>
              <a:t> over route de </a:t>
            </a:r>
            <a:r>
              <a:rPr lang="en-US" dirty="0" err="1" smtClean="0">
                <a:solidFill>
                  <a:srgbClr val="66FFFF"/>
                </a:solidFill>
              </a:rPr>
              <a:t>Meyrin</a:t>
            </a:r>
            <a:r>
              <a:rPr lang="en-US" dirty="0" smtClean="0">
                <a:solidFill>
                  <a:srgbClr val="66FFFF"/>
                </a:solidFill>
              </a:rPr>
              <a:t>) ?!</a:t>
            </a:r>
            <a:endParaRPr lang="en-US" dirty="0">
              <a:solidFill>
                <a:srgbClr val="66FFFF"/>
              </a:solidFill>
            </a:endParaRPr>
          </a:p>
        </p:txBody>
      </p:sp>
      <p:sp>
        <p:nvSpPr>
          <p:cNvPr id="7" name="Title 1"/>
          <p:cNvSpPr txBox="1">
            <a:spLocks/>
          </p:cNvSpPr>
          <p:nvPr/>
        </p:nvSpPr>
        <p:spPr bwMode="auto">
          <a:xfrm>
            <a:off x="0" y="0"/>
            <a:ext cx="7786710" cy="1357298"/>
          </a:xfrm>
          <a:prstGeom prst="rect">
            <a:avLst/>
          </a:prstGeom>
          <a:noFill/>
          <a:ln w="25400">
            <a:solidFill>
              <a:schemeClr val="accent1"/>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bg1"/>
                </a:solidFill>
                <a:effectLst/>
                <a:uLnTx/>
                <a:uFillTx/>
                <a:latin typeface="+mj-lt"/>
                <a:ea typeface="+mj-ea"/>
                <a:cs typeface="+mj-cs"/>
              </a:rPr>
              <a:t>Tot slot </a:t>
            </a:r>
            <a:r>
              <a:rPr kumimoji="0" lang="en-US" sz="3600" b="0" i="0" u="none" strike="noStrike" kern="0" cap="none" spc="0" normalizeH="0" baseline="0" noProof="0" dirty="0" err="1" smtClean="0">
                <a:ln>
                  <a:noFill/>
                </a:ln>
                <a:solidFill>
                  <a:schemeClr val="bg1"/>
                </a:solidFill>
                <a:effectLst/>
                <a:uLnTx/>
                <a:uFillTx/>
                <a:latin typeface="+mj-lt"/>
                <a:ea typeface="+mj-ea"/>
                <a:cs typeface="+mj-cs"/>
              </a:rPr>
              <a:t>enkele</a:t>
            </a:r>
            <a:r>
              <a:rPr kumimoji="0" lang="en-US" sz="3600" b="0" i="0" u="none" strike="noStrike" kern="0" cap="none" spc="0" normalizeH="0" baseline="0" noProof="0" dirty="0" smtClean="0">
                <a:ln>
                  <a:noFill/>
                </a:ln>
                <a:solidFill>
                  <a:schemeClr val="bg1"/>
                </a:solidFill>
                <a:effectLst/>
                <a:uLnTx/>
                <a:uFillTx/>
                <a:latin typeface="+mj-lt"/>
                <a:ea typeface="+mj-ea"/>
                <a:cs typeface="+mj-cs"/>
              </a:rPr>
              <a:t> quotes</a:t>
            </a:r>
            <a:r>
              <a:rPr kumimoji="0" lang="en-US" sz="3600" b="0" i="0" u="none" strike="noStrike" kern="0" cap="none" spc="0" normalizeH="0" noProof="0" dirty="0" smtClean="0">
                <a:ln>
                  <a:noFill/>
                </a:ln>
                <a:solidFill>
                  <a:schemeClr val="bg1"/>
                </a:solidFill>
                <a:effectLst/>
                <a:uLnTx/>
                <a:uFillTx/>
                <a:latin typeface="+mj-lt"/>
                <a:ea typeface="+mj-ea"/>
                <a:cs typeface="+mj-cs"/>
              </a:rPr>
              <a:t> </a:t>
            </a:r>
            <a:r>
              <a:rPr lang="en-US" sz="3600" kern="0" dirty="0" err="1" smtClean="0">
                <a:solidFill>
                  <a:schemeClr val="bg1"/>
                </a:solidFill>
                <a:latin typeface="+mj-lt"/>
                <a:ea typeface="+mj-ea"/>
                <a:cs typeface="+mj-cs"/>
              </a:rPr>
              <a:t>uit</a:t>
            </a:r>
            <a:r>
              <a:rPr lang="en-US" sz="3600" kern="0" dirty="0" smtClean="0">
                <a:solidFill>
                  <a:schemeClr val="bg1"/>
                </a:solidFill>
                <a:latin typeface="+mj-lt"/>
                <a:ea typeface="+mj-ea"/>
                <a:cs typeface="+mj-cs"/>
              </a:rPr>
              <a:t> het </a:t>
            </a:r>
            <a:r>
              <a:rPr lang="en-US" sz="3600" kern="0" dirty="0" err="1" smtClean="0">
                <a:solidFill>
                  <a:schemeClr val="bg1"/>
                </a:solidFill>
                <a:latin typeface="+mj-lt"/>
                <a:ea typeface="+mj-ea"/>
                <a:cs typeface="+mj-cs"/>
              </a:rPr>
              <a:t>verhaal</a:t>
            </a:r>
            <a:r>
              <a:rPr lang="en-US" sz="3600" kern="0" dirty="0" smtClean="0">
                <a:solidFill>
                  <a:schemeClr val="bg1"/>
                </a:solidFill>
                <a:latin typeface="+mj-lt"/>
                <a:ea typeface="+mj-ea"/>
                <a:cs typeface="+mj-cs"/>
              </a:rPr>
              <a:t>:</a:t>
            </a:r>
            <a:endParaRPr kumimoji="0" lang="en-US" sz="3600" b="0" i="0" u="none" strike="noStrike" kern="0" cap="none" spc="0" normalizeH="0" baseline="0" noProof="0" dirty="0" smtClean="0">
              <a:ln>
                <a:noFill/>
              </a:ln>
              <a:solidFill>
                <a:schemeClr val="bg1"/>
              </a:solidFill>
              <a:effectLst/>
              <a:uLnTx/>
              <a:uFillTx/>
              <a:latin typeface="+mj-lt"/>
              <a:ea typeface="+mj-ea"/>
              <a:cs typeface="+mj-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3600" kern="0" dirty="0" smtClean="0">
                <a:solidFill>
                  <a:schemeClr val="bg1"/>
                </a:solidFill>
                <a:latin typeface="+mj-lt"/>
                <a:ea typeface="+mj-ea"/>
                <a:cs typeface="+mj-cs"/>
              </a:rPr>
              <a:t>Angels &amp; Demons </a:t>
            </a:r>
            <a:r>
              <a:rPr lang="en-US" sz="3600" kern="0" dirty="0" err="1" smtClean="0">
                <a:solidFill>
                  <a:schemeClr val="bg1"/>
                </a:solidFill>
                <a:latin typeface="+mj-lt"/>
                <a:ea typeface="+mj-ea"/>
                <a:cs typeface="+mj-cs"/>
              </a:rPr>
              <a:t>vs</a:t>
            </a:r>
            <a:r>
              <a:rPr lang="en-US" sz="3600" kern="0" dirty="0" smtClean="0">
                <a:solidFill>
                  <a:schemeClr val="bg1"/>
                </a:solidFill>
                <a:latin typeface="+mj-lt"/>
                <a:ea typeface="+mj-ea"/>
                <a:cs typeface="+mj-cs"/>
              </a:rPr>
              <a:t> CERN</a:t>
            </a:r>
            <a:endParaRPr kumimoji="0" lang="en-US" sz="3600" b="0" i="0" u="none" strike="noStrike" kern="0" cap="none" spc="0" normalizeH="0" baseline="0" noProof="0" dirty="0" smtClean="0">
              <a:ln>
                <a:noFill/>
              </a:ln>
              <a:solidFill>
                <a:schemeClr val="bg1"/>
              </a:solidFill>
              <a:effectLst/>
              <a:uLnTx/>
              <a:uFillTx/>
              <a:latin typeface="+mj-lt"/>
              <a:ea typeface="+mj-ea"/>
              <a:cs typeface="+mj-cs"/>
            </a:endParaRPr>
          </a:p>
        </p:txBody>
      </p:sp>
      <p:sp>
        <p:nvSpPr>
          <p:cNvPr id="2" name="Title 1"/>
          <p:cNvSpPr>
            <a:spLocks noGrp="1"/>
          </p:cNvSpPr>
          <p:nvPr>
            <p:ph type="title"/>
          </p:nvPr>
        </p:nvSpPr>
        <p:spPr>
          <a:xfrm>
            <a:off x="71406" y="2714620"/>
            <a:ext cx="4214842" cy="1571636"/>
          </a:xfrm>
        </p:spPr>
        <p:txBody>
          <a:bodyPr/>
          <a:lstStyle/>
          <a:p>
            <a:r>
              <a:rPr lang="en-US" sz="2400" dirty="0" smtClean="0"/>
              <a:t>CERN </a:t>
            </a:r>
            <a:r>
              <a:rPr lang="en-US" sz="2400" dirty="0" err="1" smtClean="0"/>
              <a:t>heeft</a:t>
            </a:r>
            <a:r>
              <a:rPr lang="en-US" sz="2400" dirty="0" smtClean="0"/>
              <a:t> </a:t>
            </a:r>
            <a:r>
              <a:rPr lang="en-US" sz="2400" dirty="0" err="1" smtClean="0"/>
              <a:t>een</a:t>
            </a:r>
            <a:r>
              <a:rPr lang="en-US" sz="2400" dirty="0" smtClean="0"/>
              <a:t> </a:t>
            </a:r>
            <a:r>
              <a:rPr lang="en-US" sz="2400" dirty="0" err="1" smtClean="0"/>
              <a:t>boeing</a:t>
            </a:r>
            <a:r>
              <a:rPr lang="en-US" sz="2400" dirty="0" smtClean="0"/>
              <a:t>  X33: </a:t>
            </a:r>
            <a:br>
              <a:rPr lang="en-US" sz="2400" dirty="0" smtClean="0"/>
            </a:br>
            <a:r>
              <a:rPr lang="en-US" sz="2400" dirty="0" smtClean="0"/>
              <a:t>met 18000 km/h in 1 </a:t>
            </a:r>
            <a:r>
              <a:rPr lang="en-US" sz="2400" dirty="0" err="1" smtClean="0"/>
              <a:t>uur</a:t>
            </a:r>
            <a:r>
              <a:rPr lang="en-US" sz="2400" dirty="0" smtClean="0"/>
              <a:t/>
            </a:r>
            <a:br>
              <a:rPr lang="en-US" sz="2400" dirty="0" smtClean="0"/>
            </a:br>
            <a:r>
              <a:rPr lang="en-US" sz="2400" dirty="0" smtClean="0"/>
              <a:t>van Boston </a:t>
            </a:r>
            <a:r>
              <a:rPr lang="en-US" sz="2400" dirty="0" err="1" smtClean="0"/>
              <a:t>naar</a:t>
            </a:r>
            <a:r>
              <a:rPr lang="en-US" sz="2400" dirty="0" smtClean="0"/>
              <a:t> </a:t>
            </a:r>
            <a:r>
              <a:rPr lang="en-US" sz="2400" dirty="0" err="1" smtClean="0"/>
              <a:t>Geneve</a:t>
            </a:r>
            <a:r>
              <a:rPr lang="en-US" sz="2400" dirty="0" smtClean="0"/>
              <a:t>.</a:t>
            </a:r>
            <a:br>
              <a:rPr lang="en-US" sz="2400" dirty="0" smtClean="0"/>
            </a:br>
            <a:r>
              <a:rPr lang="en-US" sz="2400" dirty="0" smtClean="0"/>
              <a:t>                                  -</a:t>
            </a:r>
            <a:r>
              <a:rPr lang="en-US" sz="2400" dirty="0" err="1" smtClean="0"/>
              <a:t>pag</a:t>
            </a:r>
            <a:r>
              <a:rPr lang="en-US" sz="2400" dirty="0" smtClean="0"/>
              <a:t> 20</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WebBor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1507" name="AutoShape 5"/>
          <p:cNvSpPr>
            <a:spLocks noChangeArrowheads="1"/>
          </p:cNvSpPr>
          <p:nvPr/>
        </p:nvSpPr>
        <p:spPr bwMode="auto">
          <a:xfrm rot="10800000">
            <a:off x="228600" y="0"/>
            <a:ext cx="8915400" cy="2133600"/>
          </a:xfrm>
          <a:prstGeom prst="rtTriangle">
            <a:avLst/>
          </a:prstGeom>
          <a:solidFill>
            <a:schemeClr val="tx1"/>
          </a:solidFill>
          <a:ln w="9525">
            <a:noFill/>
            <a:miter lim="800000"/>
            <a:headEnd/>
            <a:tailEnd/>
          </a:ln>
        </p:spPr>
        <p:txBody>
          <a:bodyPr wrap="none" anchor="ctr"/>
          <a:lstStyle/>
          <a:p>
            <a:endParaRPr lang="en-US" dirty="0"/>
          </a:p>
        </p:txBody>
      </p:sp>
      <p:sp>
        <p:nvSpPr>
          <p:cNvPr id="21508" name="AutoShape 6"/>
          <p:cNvSpPr>
            <a:spLocks noChangeArrowheads="1"/>
          </p:cNvSpPr>
          <p:nvPr/>
        </p:nvSpPr>
        <p:spPr bwMode="auto">
          <a:xfrm>
            <a:off x="0" y="6553200"/>
            <a:ext cx="8915400" cy="304800"/>
          </a:xfrm>
          <a:prstGeom prst="rtTriangle">
            <a:avLst/>
          </a:prstGeom>
          <a:solidFill>
            <a:schemeClr val="tx1"/>
          </a:solidFill>
          <a:ln w="9525">
            <a:noFill/>
            <a:miter lim="800000"/>
            <a:headEnd/>
            <a:tailEnd/>
          </a:ln>
        </p:spPr>
        <p:txBody>
          <a:bodyPr wrap="none" anchor="ctr"/>
          <a:lstStyle/>
          <a:p>
            <a:endParaRPr lang="en-US"/>
          </a:p>
        </p:txBody>
      </p:sp>
      <p:grpSp>
        <p:nvGrpSpPr>
          <p:cNvPr id="2" name="Group 7"/>
          <p:cNvGrpSpPr>
            <a:grpSpLocks/>
          </p:cNvGrpSpPr>
          <p:nvPr/>
        </p:nvGrpSpPr>
        <p:grpSpPr bwMode="auto">
          <a:xfrm>
            <a:off x="1524000" y="0"/>
            <a:ext cx="7620000" cy="990600"/>
            <a:chOff x="960" y="0"/>
            <a:chExt cx="4800" cy="624"/>
          </a:xfrm>
        </p:grpSpPr>
        <p:pic>
          <p:nvPicPr>
            <p:cNvPr id="21512" name="Picture 8"/>
            <p:cNvPicPr>
              <a:picLocks noChangeAspect="1" noChangeArrowheads="1"/>
            </p:cNvPicPr>
            <p:nvPr/>
          </p:nvPicPr>
          <p:blipFill>
            <a:blip r:embed="rId3" cstate="print"/>
            <a:srcRect l="60027"/>
            <a:stretch>
              <a:fillRect/>
            </a:stretch>
          </p:blipFill>
          <p:spPr bwMode="auto">
            <a:xfrm>
              <a:off x="3155" y="0"/>
              <a:ext cx="2605" cy="624"/>
            </a:xfrm>
            <a:prstGeom prst="rect">
              <a:avLst/>
            </a:prstGeom>
            <a:noFill/>
            <a:ln w="9525">
              <a:noFill/>
              <a:miter lim="800000"/>
              <a:headEnd/>
              <a:tailEnd/>
            </a:ln>
          </p:spPr>
        </p:pic>
        <p:pic>
          <p:nvPicPr>
            <p:cNvPr id="21513" name="Picture 9"/>
            <p:cNvPicPr>
              <a:picLocks noChangeAspect="1" noChangeArrowheads="1"/>
            </p:cNvPicPr>
            <p:nvPr/>
          </p:nvPicPr>
          <p:blipFill>
            <a:blip r:embed="rId3" cstate="print"/>
            <a:srcRect l="2209" r="68326" b="69261"/>
            <a:stretch>
              <a:fillRect/>
            </a:stretch>
          </p:blipFill>
          <p:spPr bwMode="auto">
            <a:xfrm>
              <a:off x="960" y="0"/>
              <a:ext cx="1920" cy="192"/>
            </a:xfrm>
            <a:prstGeom prst="rect">
              <a:avLst/>
            </a:prstGeom>
            <a:noFill/>
            <a:ln w="9525">
              <a:noFill/>
              <a:miter lim="800000"/>
              <a:headEnd/>
              <a:tailEnd/>
            </a:ln>
          </p:spPr>
        </p:pic>
      </p:grpSp>
      <p:pic>
        <p:nvPicPr>
          <p:cNvPr id="21510" name="Picture 10"/>
          <p:cNvPicPr>
            <a:picLocks noChangeAspect="1" noChangeArrowheads="1"/>
          </p:cNvPicPr>
          <p:nvPr/>
        </p:nvPicPr>
        <p:blipFill>
          <a:blip r:embed="rId4" cstate="print"/>
          <a:srcRect r="31038" b="28387"/>
          <a:stretch>
            <a:fillRect/>
          </a:stretch>
        </p:blipFill>
        <p:spPr bwMode="auto">
          <a:xfrm>
            <a:off x="3740150" y="501650"/>
            <a:ext cx="3575050" cy="336550"/>
          </a:xfrm>
          <a:prstGeom prst="rect">
            <a:avLst/>
          </a:prstGeom>
          <a:noFill/>
          <a:ln w="9525">
            <a:noFill/>
            <a:miter lim="800000"/>
            <a:headEnd/>
            <a:tailEnd/>
          </a:ln>
        </p:spPr>
      </p:pic>
      <p:pic>
        <p:nvPicPr>
          <p:cNvPr id="21511" name="Picture 11"/>
          <p:cNvPicPr>
            <a:picLocks noChangeAspect="1" noChangeArrowheads="1"/>
          </p:cNvPicPr>
          <p:nvPr/>
        </p:nvPicPr>
        <p:blipFill>
          <a:blip r:embed="rId4" cstate="print"/>
          <a:srcRect l="67661" t="14322" b="27492"/>
          <a:stretch>
            <a:fillRect/>
          </a:stretch>
        </p:blipFill>
        <p:spPr bwMode="auto">
          <a:xfrm>
            <a:off x="5638800" y="838200"/>
            <a:ext cx="1676400" cy="274638"/>
          </a:xfrm>
          <a:prstGeom prst="rect">
            <a:avLst/>
          </a:prstGeom>
          <a:noFill/>
          <a:ln w="9525">
            <a:noFill/>
            <a:miter lim="800000"/>
            <a:headEnd/>
            <a:tailEnd/>
          </a:ln>
        </p:spPr>
      </p:pic>
      <p:sp>
        <p:nvSpPr>
          <p:cNvPr id="10" name="TextBox 9"/>
          <p:cNvSpPr txBox="1"/>
          <p:nvPr/>
        </p:nvSpPr>
        <p:spPr>
          <a:xfrm rot="350846">
            <a:off x="222040" y="3683975"/>
            <a:ext cx="4540025" cy="707886"/>
          </a:xfrm>
          <a:prstGeom prst="rect">
            <a:avLst/>
          </a:prstGeom>
          <a:noFill/>
        </p:spPr>
        <p:txBody>
          <a:bodyPr wrap="none" rtlCol="0">
            <a:spAutoFit/>
          </a:bodyPr>
          <a:lstStyle/>
          <a:p>
            <a:pPr algn="r"/>
            <a:r>
              <a:rPr lang="en-US" sz="2000" b="1" dirty="0" smtClean="0">
                <a:solidFill>
                  <a:schemeClr val="bg1"/>
                </a:solidFill>
              </a:rPr>
              <a:t>“We </a:t>
            </a:r>
            <a:r>
              <a:rPr lang="en-US" sz="2000" b="1" dirty="0" err="1" smtClean="0">
                <a:solidFill>
                  <a:schemeClr val="bg1"/>
                </a:solidFill>
              </a:rPr>
              <a:t>hebben</a:t>
            </a:r>
            <a:r>
              <a:rPr lang="en-US" sz="2000" b="1" dirty="0" smtClean="0">
                <a:solidFill>
                  <a:schemeClr val="bg1"/>
                </a:solidFill>
              </a:rPr>
              <a:t> het </a:t>
            </a:r>
            <a:r>
              <a:rPr lang="en-US" sz="2000" b="1" dirty="0" err="1" smtClean="0">
                <a:solidFill>
                  <a:schemeClr val="bg1"/>
                </a:solidFill>
              </a:rPr>
              <a:t>uitgevonden</a:t>
            </a:r>
            <a:r>
              <a:rPr lang="en-US" sz="2000" b="1" dirty="0" smtClean="0">
                <a:solidFill>
                  <a:schemeClr val="bg1"/>
                </a:solidFill>
              </a:rPr>
              <a:t>”</a:t>
            </a:r>
          </a:p>
          <a:p>
            <a:pPr algn="r"/>
            <a:r>
              <a:rPr lang="en-US" sz="2000" b="1" dirty="0" smtClean="0">
                <a:solidFill>
                  <a:schemeClr val="bg1"/>
                </a:solidFill>
              </a:rPr>
              <a:t>-</a:t>
            </a:r>
            <a:r>
              <a:rPr lang="en-US" sz="2000" b="1" dirty="0" err="1" smtClean="0">
                <a:solidFill>
                  <a:schemeClr val="bg1"/>
                </a:solidFill>
              </a:rPr>
              <a:t>pag</a:t>
            </a:r>
            <a:r>
              <a:rPr lang="en-US" sz="2000" b="1" dirty="0" smtClean="0">
                <a:solidFill>
                  <a:schemeClr val="bg1"/>
                </a:solidFill>
              </a:rPr>
              <a:t> 17</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RN_bat40.jpg"/>
          <p:cNvPicPr>
            <a:picLocks noChangeAspect="1"/>
          </p:cNvPicPr>
          <p:nvPr/>
        </p:nvPicPr>
        <p:blipFill>
          <a:blip r:embed="rId2" cstate="print"/>
          <a:stretch>
            <a:fillRect/>
          </a:stretch>
        </p:blipFill>
        <p:spPr>
          <a:xfrm>
            <a:off x="1428728" y="1666896"/>
            <a:ext cx="6350000" cy="4762500"/>
          </a:xfrm>
          <a:prstGeom prst="rect">
            <a:avLst/>
          </a:prstGeom>
        </p:spPr>
      </p:pic>
      <p:pic>
        <p:nvPicPr>
          <p:cNvPr id="6" name="Picture 5" descr="cern_batxx.jpg"/>
          <p:cNvPicPr>
            <a:picLocks noChangeAspect="1"/>
          </p:cNvPicPr>
          <p:nvPr/>
        </p:nvPicPr>
        <p:blipFill>
          <a:blip r:embed="rId3" cstate="print"/>
          <a:stretch>
            <a:fillRect/>
          </a:stretch>
        </p:blipFill>
        <p:spPr>
          <a:xfrm>
            <a:off x="1142976" y="1700200"/>
            <a:ext cx="6755993" cy="4729196"/>
          </a:xfrm>
          <a:prstGeom prst="rect">
            <a:avLst/>
          </a:prstGeom>
        </p:spPr>
      </p:pic>
      <p:sp>
        <p:nvSpPr>
          <p:cNvPr id="7" name="TextBox 6"/>
          <p:cNvSpPr txBox="1"/>
          <p:nvPr/>
        </p:nvSpPr>
        <p:spPr>
          <a:xfrm>
            <a:off x="142844" y="228407"/>
            <a:ext cx="8786874" cy="1200329"/>
          </a:xfrm>
          <a:prstGeom prst="rect">
            <a:avLst/>
          </a:prstGeom>
          <a:solidFill>
            <a:srgbClr val="003300"/>
          </a:solidFill>
          <a:ln>
            <a:solidFill>
              <a:schemeClr val="accent1"/>
            </a:solidFill>
          </a:ln>
        </p:spPr>
        <p:txBody>
          <a:bodyPr wrap="square" rtlCol="0">
            <a:spAutoFit/>
          </a:bodyPr>
          <a:lstStyle/>
          <a:p>
            <a:r>
              <a:rPr lang="en-US" sz="2400" dirty="0" smtClean="0">
                <a:solidFill>
                  <a:schemeClr val="bg1"/>
                </a:solidFill>
              </a:rPr>
              <a:t>“</a:t>
            </a:r>
            <a:r>
              <a:rPr lang="en-US" sz="2400" dirty="0" err="1" smtClean="0">
                <a:solidFill>
                  <a:schemeClr val="bg1"/>
                </a:solidFill>
              </a:rPr>
              <a:t>Voor</a:t>
            </a:r>
            <a:r>
              <a:rPr lang="en-US" sz="2400" dirty="0" smtClean="0">
                <a:solidFill>
                  <a:schemeClr val="bg1"/>
                </a:solidFill>
              </a:rPr>
              <a:t> hen </a:t>
            </a:r>
            <a:r>
              <a:rPr lang="en-US" sz="2400" dirty="0" err="1" smtClean="0">
                <a:solidFill>
                  <a:schemeClr val="bg1"/>
                </a:solidFill>
              </a:rPr>
              <a:t>doemde</a:t>
            </a:r>
            <a:r>
              <a:rPr lang="en-US" sz="2400" dirty="0" smtClean="0">
                <a:solidFill>
                  <a:schemeClr val="bg1"/>
                </a:solidFill>
              </a:rPr>
              <a:t> </a:t>
            </a:r>
            <a:r>
              <a:rPr lang="en-US" sz="2400" dirty="0" err="1" smtClean="0">
                <a:solidFill>
                  <a:schemeClr val="bg1"/>
                </a:solidFill>
              </a:rPr>
              <a:t>een</a:t>
            </a:r>
            <a:r>
              <a:rPr lang="en-US" sz="2400" dirty="0" smtClean="0">
                <a:solidFill>
                  <a:schemeClr val="bg1"/>
                </a:solidFill>
              </a:rPr>
              <a:t> </a:t>
            </a:r>
            <a:r>
              <a:rPr lang="en-US" sz="2400" dirty="0" err="1" smtClean="0">
                <a:solidFill>
                  <a:schemeClr val="bg1"/>
                </a:solidFill>
              </a:rPr>
              <a:t>rechthoekig</a:t>
            </a:r>
            <a:r>
              <a:rPr lang="en-US" sz="2400" dirty="0" smtClean="0">
                <a:solidFill>
                  <a:schemeClr val="bg1"/>
                </a:solidFill>
              </a:rPr>
              <a:t>, ultramodern </a:t>
            </a:r>
            <a:r>
              <a:rPr lang="en-US" sz="2400" dirty="0" err="1" smtClean="0">
                <a:solidFill>
                  <a:schemeClr val="bg1"/>
                </a:solidFill>
              </a:rPr>
              <a:t>bouwwerk</a:t>
            </a:r>
            <a:r>
              <a:rPr lang="en-US" sz="2400" dirty="0" smtClean="0">
                <a:solidFill>
                  <a:schemeClr val="bg1"/>
                </a:solidFill>
              </a:rPr>
              <a:t> van </a:t>
            </a:r>
            <a:r>
              <a:rPr lang="en-US" sz="2400" dirty="0" err="1" smtClean="0">
                <a:solidFill>
                  <a:schemeClr val="bg1"/>
                </a:solidFill>
              </a:rPr>
              <a:t>glas</a:t>
            </a:r>
            <a:r>
              <a:rPr lang="en-US" sz="2400" dirty="0" smtClean="0">
                <a:solidFill>
                  <a:schemeClr val="bg1"/>
                </a:solidFill>
              </a:rPr>
              <a:t> en </a:t>
            </a:r>
            <a:r>
              <a:rPr lang="en-US" sz="2400" dirty="0" err="1" smtClean="0">
                <a:solidFill>
                  <a:schemeClr val="bg1"/>
                </a:solidFill>
              </a:rPr>
              <a:t>staal</a:t>
            </a:r>
            <a:r>
              <a:rPr lang="en-US" sz="2400" dirty="0" smtClean="0">
                <a:solidFill>
                  <a:schemeClr val="bg1"/>
                </a:solidFill>
              </a:rPr>
              <a:t> op: de </a:t>
            </a:r>
            <a:r>
              <a:rPr lang="en-US" sz="2400" dirty="0" err="1" smtClean="0">
                <a:solidFill>
                  <a:schemeClr val="bg1"/>
                </a:solidFill>
              </a:rPr>
              <a:t>Glazen</a:t>
            </a:r>
            <a:r>
              <a:rPr lang="en-US" sz="2400" dirty="0" smtClean="0">
                <a:solidFill>
                  <a:schemeClr val="bg1"/>
                </a:solidFill>
              </a:rPr>
              <a:t> </a:t>
            </a:r>
            <a:r>
              <a:rPr lang="en-US" sz="2400" dirty="0" err="1" smtClean="0">
                <a:solidFill>
                  <a:schemeClr val="bg1"/>
                </a:solidFill>
              </a:rPr>
              <a:t>Kathedraal</a:t>
            </a:r>
            <a:r>
              <a:rPr lang="en-US" sz="2400" dirty="0" smtClean="0">
                <a:solidFill>
                  <a:schemeClr val="bg1"/>
                </a:solidFill>
              </a:rPr>
              <a:t>.”</a:t>
            </a:r>
          </a:p>
          <a:p>
            <a:pPr algn="r"/>
            <a:r>
              <a:rPr lang="en-US" sz="2400" dirty="0" smtClean="0">
                <a:solidFill>
                  <a:schemeClr val="bg1"/>
                </a:solidFill>
              </a:rPr>
              <a:t>    -</a:t>
            </a:r>
            <a:r>
              <a:rPr lang="en-US" sz="2400" dirty="0" err="1" smtClean="0">
                <a:solidFill>
                  <a:schemeClr val="bg1"/>
                </a:solidFill>
              </a:rPr>
              <a:t>pag</a:t>
            </a:r>
            <a:r>
              <a:rPr lang="en-US" sz="2400" dirty="0" smtClean="0">
                <a:solidFill>
                  <a:schemeClr val="bg1"/>
                </a:solidFill>
              </a:rPr>
              <a:t> 25</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HCmagneetingat.jpg"/>
          <p:cNvPicPr>
            <a:picLocks noGrp="1" noChangeAspect="1"/>
          </p:cNvPicPr>
          <p:nvPr>
            <p:ph idx="1"/>
          </p:nvPr>
        </p:nvPicPr>
        <p:blipFill>
          <a:blip r:embed="rId2" cstate="print"/>
          <a:srcRect/>
          <a:stretch>
            <a:fillRect/>
          </a:stretch>
        </p:blipFill>
        <p:spPr bwMode="auto">
          <a:xfrm>
            <a:off x="4770194" y="357166"/>
            <a:ext cx="4159524" cy="6213372"/>
          </a:xfrm>
          <a:prstGeom prst="rect">
            <a:avLst/>
          </a:prstGeom>
          <a:noFill/>
          <a:ln w="9525">
            <a:solidFill>
              <a:schemeClr val="tx1"/>
            </a:solidFill>
            <a:miter lim="800000"/>
            <a:headEnd/>
            <a:tailEnd/>
          </a:ln>
        </p:spPr>
      </p:pic>
      <p:sp>
        <p:nvSpPr>
          <p:cNvPr id="5" name="TextBox 4"/>
          <p:cNvSpPr txBox="1"/>
          <p:nvPr/>
        </p:nvSpPr>
        <p:spPr>
          <a:xfrm>
            <a:off x="142844" y="2285992"/>
            <a:ext cx="4500594" cy="1938992"/>
          </a:xfrm>
          <a:prstGeom prst="rect">
            <a:avLst/>
          </a:prstGeom>
          <a:solidFill>
            <a:srgbClr val="003300"/>
          </a:solidFill>
          <a:ln>
            <a:solidFill>
              <a:schemeClr val="accent1"/>
            </a:solidFill>
          </a:ln>
        </p:spPr>
        <p:txBody>
          <a:bodyPr wrap="square" rtlCol="0">
            <a:spAutoFit/>
          </a:bodyPr>
          <a:lstStyle/>
          <a:p>
            <a:r>
              <a:rPr lang="en-US" sz="2400" dirty="0" smtClean="0">
                <a:solidFill>
                  <a:schemeClr val="bg1"/>
                </a:solidFill>
              </a:rPr>
              <a:t>“De </a:t>
            </a:r>
            <a:r>
              <a:rPr lang="en-US" sz="2400" dirty="0" err="1" smtClean="0">
                <a:solidFill>
                  <a:schemeClr val="bg1"/>
                </a:solidFill>
              </a:rPr>
              <a:t>vrije</a:t>
            </a:r>
            <a:r>
              <a:rPr lang="en-US" sz="2400" dirty="0" smtClean="0">
                <a:solidFill>
                  <a:schemeClr val="bg1"/>
                </a:solidFill>
              </a:rPr>
              <a:t> </a:t>
            </a:r>
            <a:r>
              <a:rPr lang="en-US" sz="2400" dirty="0" err="1" smtClean="0">
                <a:solidFill>
                  <a:schemeClr val="bg1"/>
                </a:solidFill>
              </a:rPr>
              <a:t>val</a:t>
            </a:r>
            <a:r>
              <a:rPr lang="en-US" sz="2400" dirty="0" smtClean="0">
                <a:solidFill>
                  <a:schemeClr val="bg1"/>
                </a:solidFill>
              </a:rPr>
              <a:t> </a:t>
            </a:r>
            <a:r>
              <a:rPr lang="en-US" sz="2400" dirty="0" err="1" smtClean="0">
                <a:solidFill>
                  <a:schemeClr val="bg1"/>
                </a:solidFill>
              </a:rPr>
              <a:t>buis</a:t>
            </a:r>
            <a:r>
              <a:rPr lang="en-US" sz="2400" dirty="0" smtClean="0">
                <a:solidFill>
                  <a:schemeClr val="bg1"/>
                </a:solidFill>
              </a:rPr>
              <a:t>. </a:t>
            </a:r>
            <a:r>
              <a:rPr lang="en-US" sz="2400" dirty="0" err="1" smtClean="0">
                <a:solidFill>
                  <a:schemeClr val="bg1"/>
                </a:solidFill>
              </a:rPr>
              <a:t>Overdekt</a:t>
            </a:r>
            <a:r>
              <a:rPr lang="en-US" sz="2400" dirty="0" smtClean="0">
                <a:solidFill>
                  <a:schemeClr val="bg1"/>
                </a:solidFill>
              </a:rPr>
              <a:t> </a:t>
            </a:r>
            <a:r>
              <a:rPr lang="en-US" sz="2400" dirty="0" err="1" smtClean="0">
                <a:solidFill>
                  <a:schemeClr val="bg1"/>
                </a:solidFill>
              </a:rPr>
              <a:t>een</a:t>
            </a:r>
            <a:r>
              <a:rPr lang="en-US" sz="2400" dirty="0" smtClean="0">
                <a:solidFill>
                  <a:schemeClr val="bg1"/>
                </a:solidFill>
              </a:rPr>
              <a:t> </a:t>
            </a:r>
            <a:r>
              <a:rPr lang="en-US" sz="2400" dirty="0" err="1" smtClean="0">
                <a:solidFill>
                  <a:schemeClr val="bg1"/>
                </a:solidFill>
              </a:rPr>
              <a:t>vrije</a:t>
            </a:r>
            <a:r>
              <a:rPr lang="en-US" sz="2400" dirty="0" smtClean="0">
                <a:solidFill>
                  <a:schemeClr val="bg1"/>
                </a:solidFill>
              </a:rPr>
              <a:t> </a:t>
            </a:r>
            <a:r>
              <a:rPr lang="en-US" sz="2400" dirty="0" err="1" smtClean="0">
                <a:solidFill>
                  <a:schemeClr val="bg1"/>
                </a:solidFill>
              </a:rPr>
              <a:t>val</a:t>
            </a:r>
            <a:r>
              <a:rPr lang="en-US" sz="2400" dirty="0" smtClean="0">
                <a:solidFill>
                  <a:schemeClr val="bg1"/>
                </a:solidFill>
              </a:rPr>
              <a:t> </a:t>
            </a:r>
            <a:r>
              <a:rPr lang="en-US" sz="2400" dirty="0" err="1" smtClean="0">
                <a:solidFill>
                  <a:schemeClr val="bg1"/>
                </a:solidFill>
              </a:rPr>
              <a:t>maken</a:t>
            </a:r>
            <a:r>
              <a:rPr lang="en-US" sz="2400" dirty="0" smtClean="0">
                <a:solidFill>
                  <a:schemeClr val="bg1"/>
                </a:solidFill>
              </a:rPr>
              <a:t> </a:t>
            </a:r>
            <a:r>
              <a:rPr lang="en-US" sz="2400" dirty="0" err="1" smtClean="0">
                <a:solidFill>
                  <a:schemeClr val="bg1"/>
                </a:solidFill>
              </a:rPr>
              <a:t>tegen</a:t>
            </a:r>
            <a:r>
              <a:rPr lang="en-US" sz="2400" dirty="0" smtClean="0">
                <a:solidFill>
                  <a:schemeClr val="bg1"/>
                </a:solidFill>
              </a:rPr>
              <a:t> de stress. Het is </a:t>
            </a:r>
            <a:r>
              <a:rPr lang="en-US" sz="2400" dirty="0" err="1" smtClean="0">
                <a:solidFill>
                  <a:schemeClr val="bg1"/>
                </a:solidFill>
              </a:rPr>
              <a:t>een</a:t>
            </a:r>
            <a:r>
              <a:rPr lang="en-US" sz="2400" dirty="0" smtClean="0">
                <a:solidFill>
                  <a:schemeClr val="bg1"/>
                </a:solidFill>
              </a:rPr>
              <a:t> </a:t>
            </a:r>
            <a:r>
              <a:rPr lang="en-US" sz="2400" dirty="0" err="1" smtClean="0">
                <a:solidFill>
                  <a:schemeClr val="bg1"/>
                </a:solidFill>
              </a:rPr>
              <a:t>vertikale</a:t>
            </a:r>
            <a:r>
              <a:rPr lang="en-US" sz="2400" dirty="0" smtClean="0">
                <a:solidFill>
                  <a:schemeClr val="bg1"/>
                </a:solidFill>
              </a:rPr>
              <a:t> </a:t>
            </a:r>
            <a:r>
              <a:rPr lang="en-US" sz="2400" dirty="0" err="1" smtClean="0">
                <a:solidFill>
                  <a:schemeClr val="bg1"/>
                </a:solidFill>
              </a:rPr>
              <a:t>windtunnel</a:t>
            </a:r>
            <a:r>
              <a:rPr lang="en-US" sz="2400" dirty="0" smtClean="0">
                <a:solidFill>
                  <a:schemeClr val="bg1"/>
                </a:solidFill>
              </a:rPr>
              <a:t>.” </a:t>
            </a:r>
          </a:p>
          <a:p>
            <a:pPr algn="r"/>
            <a:r>
              <a:rPr lang="en-US" sz="2400" dirty="0" smtClean="0">
                <a:solidFill>
                  <a:schemeClr val="bg1"/>
                </a:solidFill>
              </a:rPr>
              <a:t>-</a:t>
            </a:r>
            <a:r>
              <a:rPr lang="en-US" sz="2400" dirty="0" err="1" smtClean="0">
                <a:solidFill>
                  <a:schemeClr val="bg1"/>
                </a:solidFill>
              </a:rPr>
              <a:t>pag</a:t>
            </a:r>
            <a:r>
              <a:rPr lang="en-US" sz="2400" dirty="0" smtClean="0">
                <a:solidFill>
                  <a:schemeClr val="bg1"/>
                </a:solidFill>
              </a:rPr>
              <a:t> 30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a:t>21 cctober, 2006</a:t>
            </a:r>
          </a:p>
        </p:txBody>
      </p:sp>
      <p:sp>
        <p:nvSpPr>
          <p:cNvPr id="5" name="Footer Placeholder 3"/>
          <p:cNvSpPr>
            <a:spLocks noGrp="1"/>
          </p:cNvSpPr>
          <p:nvPr>
            <p:ph type="ftr" sz="quarter" idx="4294967295"/>
          </p:nvPr>
        </p:nvSpPr>
        <p:spPr>
          <a:xfrm>
            <a:off x="2854325" y="6553200"/>
            <a:ext cx="3568700" cy="304800"/>
          </a:xfrm>
          <a:prstGeom prst="rect">
            <a:avLst/>
          </a:prstGeom>
        </p:spPr>
        <p:txBody>
          <a:bodyPr/>
          <a:lstStyle/>
          <a:p>
            <a:r>
              <a:rPr lang="en-US"/>
              <a:t>Waar is de Anti-materie heen?</a:t>
            </a:r>
          </a:p>
        </p:txBody>
      </p:sp>
      <p:pic>
        <p:nvPicPr>
          <p:cNvPr id="603139" name="Picture 3"/>
          <p:cNvPicPr>
            <a:picLocks noChangeAspect="1" noChangeArrowheads="1"/>
          </p:cNvPicPr>
          <p:nvPr/>
        </p:nvPicPr>
        <p:blipFill>
          <a:blip r:embed="rId3" cstate="print"/>
          <a:srcRect/>
          <a:stretch>
            <a:fillRect/>
          </a:stretch>
        </p:blipFill>
        <p:spPr bwMode="auto">
          <a:xfrm>
            <a:off x="-32" y="982686"/>
            <a:ext cx="9144000" cy="5732462"/>
          </a:xfrm>
          <a:prstGeom prst="rect">
            <a:avLst/>
          </a:prstGeom>
          <a:noFill/>
          <a:ln w="9525">
            <a:noFill/>
            <a:miter lim="800000"/>
            <a:headEnd/>
            <a:tailEnd/>
          </a:ln>
          <a:effectLst/>
        </p:spPr>
      </p:pic>
      <p:sp>
        <p:nvSpPr>
          <p:cNvPr id="6" name="TextBox 5"/>
          <p:cNvSpPr txBox="1"/>
          <p:nvPr/>
        </p:nvSpPr>
        <p:spPr>
          <a:xfrm>
            <a:off x="71406" y="142852"/>
            <a:ext cx="8858312" cy="954107"/>
          </a:xfrm>
          <a:prstGeom prst="rect">
            <a:avLst/>
          </a:prstGeom>
          <a:solidFill>
            <a:srgbClr val="003300"/>
          </a:solidFill>
          <a:ln>
            <a:solidFill>
              <a:schemeClr val="accent1"/>
            </a:solidFill>
          </a:ln>
        </p:spPr>
        <p:txBody>
          <a:bodyPr wrap="square" rtlCol="0">
            <a:spAutoFit/>
          </a:bodyPr>
          <a:lstStyle/>
          <a:p>
            <a:r>
              <a:rPr lang="en-US" sz="2800" dirty="0" smtClean="0">
                <a:solidFill>
                  <a:schemeClr val="bg1"/>
                </a:solidFill>
              </a:rPr>
              <a:t>‘De LHC is de </a:t>
            </a:r>
            <a:r>
              <a:rPr lang="en-US" sz="2800" dirty="0" err="1" smtClean="0">
                <a:solidFill>
                  <a:schemeClr val="bg1"/>
                </a:solidFill>
              </a:rPr>
              <a:t>grootste</a:t>
            </a:r>
            <a:r>
              <a:rPr lang="en-US" sz="2800" dirty="0" smtClean="0">
                <a:solidFill>
                  <a:schemeClr val="bg1"/>
                </a:solidFill>
              </a:rPr>
              <a:t> machine </a:t>
            </a:r>
            <a:r>
              <a:rPr lang="en-US" sz="2800" dirty="0" err="1" smtClean="0">
                <a:solidFill>
                  <a:schemeClr val="bg1"/>
                </a:solidFill>
              </a:rPr>
              <a:t>ter</a:t>
            </a:r>
            <a:r>
              <a:rPr lang="en-US" sz="2800" dirty="0" smtClean="0">
                <a:solidFill>
                  <a:schemeClr val="bg1"/>
                </a:solidFill>
              </a:rPr>
              <a:t> </a:t>
            </a:r>
            <a:r>
              <a:rPr lang="en-US" sz="2800" dirty="0" err="1" smtClean="0">
                <a:solidFill>
                  <a:schemeClr val="bg1"/>
                </a:solidFill>
              </a:rPr>
              <a:t>wereld</a:t>
            </a:r>
            <a:r>
              <a:rPr lang="en-US" sz="2800" dirty="0" smtClean="0">
                <a:solidFill>
                  <a:schemeClr val="bg1"/>
                </a:solidFill>
              </a:rPr>
              <a:t>… </a:t>
            </a:r>
          </a:p>
          <a:p>
            <a:pPr algn="r"/>
            <a:r>
              <a:rPr lang="en-US" sz="2800" dirty="0" smtClean="0">
                <a:solidFill>
                  <a:schemeClr val="bg1"/>
                </a:solidFill>
              </a:rPr>
              <a:t>…en is 27 km </a:t>
            </a:r>
            <a:r>
              <a:rPr lang="en-US" sz="2800" dirty="0" err="1" smtClean="0">
                <a:solidFill>
                  <a:schemeClr val="bg1"/>
                </a:solidFill>
              </a:rPr>
              <a:t>lang</a:t>
            </a:r>
            <a:r>
              <a:rPr lang="en-US" sz="2800" dirty="0" smtClean="0">
                <a:solidFill>
                  <a:schemeClr val="bg1"/>
                </a:solidFill>
              </a:rPr>
              <a:t>’       -</a:t>
            </a:r>
            <a:r>
              <a:rPr lang="en-US" sz="2800" dirty="0" err="1" smtClean="0">
                <a:solidFill>
                  <a:schemeClr val="bg1"/>
                </a:solidFill>
              </a:rPr>
              <a:t>pag</a:t>
            </a:r>
            <a:r>
              <a:rPr lang="en-US" sz="2800" dirty="0" smtClean="0">
                <a:solidFill>
                  <a:schemeClr val="bg1"/>
                </a:solidFill>
              </a:rPr>
              <a:t> 56</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descr="lhcpoint6.jpg"/>
          <p:cNvPicPr>
            <a:picLocks noGrp="1" noChangeAspect="1"/>
          </p:cNvPicPr>
          <p:nvPr>
            <p:ph idx="1"/>
          </p:nvPr>
        </p:nvPicPr>
        <p:blipFill>
          <a:blip r:embed="rId2" cstate="print"/>
          <a:srcRect t="26994" b="26994"/>
          <a:stretch>
            <a:fillRect/>
          </a:stretch>
        </p:blipFill>
        <p:spPr>
          <a:xfrm>
            <a:off x="214282" y="1357298"/>
            <a:ext cx="8682115" cy="2998115"/>
          </a:xfrm>
        </p:spPr>
      </p:pic>
      <p:sp>
        <p:nvSpPr>
          <p:cNvPr id="5" name="TextBox 4"/>
          <p:cNvSpPr txBox="1"/>
          <p:nvPr/>
        </p:nvSpPr>
        <p:spPr>
          <a:xfrm>
            <a:off x="214283" y="5039037"/>
            <a:ext cx="8715435" cy="492443"/>
          </a:xfrm>
          <a:prstGeom prst="rect">
            <a:avLst/>
          </a:prstGeom>
          <a:solidFill>
            <a:srgbClr val="003300"/>
          </a:solidFill>
          <a:ln>
            <a:solidFill>
              <a:schemeClr val="accent1"/>
            </a:solidFill>
          </a:ln>
        </p:spPr>
        <p:txBody>
          <a:bodyPr wrap="square" rtlCol="0">
            <a:spAutoFit/>
          </a:bodyPr>
          <a:lstStyle/>
          <a:p>
            <a:r>
              <a:rPr lang="en-US" sz="2600" dirty="0" smtClean="0">
                <a:solidFill>
                  <a:schemeClr val="bg1"/>
                </a:solidFill>
              </a:rPr>
              <a:t>“Het </a:t>
            </a:r>
            <a:r>
              <a:rPr lang="en-US" sz="2600" dirty="0" err="1" smtClean="0">
                <a:solidFill>
                  <a:schemeClr val="bg1"/>
                </a:solidFill>
              </a:rPr>
              <a:t>lijkt</a:t>
            </a:r>
            <a:r>
              <a:rPr lang="en-US" sz="2600" dirty="0" smtClean="0">
                <a:solidFill>
                  <a:schemeClr val="bg1"/>
                </a:solidFill>
              </a:rPr>
              <a:t> </a:t>
            </a:r>
            <a:r>
              <a:rPr lang="en-US" sz="2600" dirty="0" err="1" smtClean="0">
                <a:solidFill>
                  <a:schemeClr val="bg1"/>
                </a:solidFill>
              </a:rPr>
              <a:t>meer</a:t>
            </a:r>
            <a:r>
              <a:rPr lang="en-US" sz="2600" dirty="0" smtClean="0">
                <a:solidFill>
                  <a:schemeClr val="bg1"/>
                </a:solidFill>
              </a:rPr>
              <a:t> </a:t>
            </a:r>
            <a:r>
              <a:rPr lang="en-US" sz="2600" dirty="0" err="1" smtClean="0">
                <a:solidFill>
                  <a:schemeClr val="bg1"/>
                </a:solidFill>
              </a:rPr>
              <a:t>een</a:t>
            </a:r>
            <a:r>
              <a:rPr lang="en-US" sz="2600" dirty="0" smtClean="0">
                <a:solidFill>
                  <a:schemeClr val="bg1"/>
                </a:solidFill>
              </a:rPr>
              <a:t> hypermodern </a:t>
            </a:r>
            <a:r>
              <a:rPr lang="en-US" sz="2600" dirty="0" err="1" smtClean="0">
                <a:solidFill>
                  <a:schemeClr val="bg1"/>
                </a:solidFill>
              </a:rPr>
              <a:t>riool</a:t>
            </a:r>
            <a:r>
              <a:rPr lang="en-US" sz="2600" dirty="0" smtClean="0">
                <a:solidFill>
                  <a:schemeClr val="bg1"/>
                </a:solidFill>
              </a:rPr>
              <a:t>”      -</a:t>
            </a:r>
            <a:r>
              <a:rPr lang="en-US" sz="2600" dirty="0" err="1" smtClean="0">
                <a:solidFill>
                  <a:schemeClr val="bg1"/>
                </a:solidFill>
              </a:rPr>
              <a:t>pag</a:t>
            </a:r>
            <a:r>
              <a:rPr lang="en-US" sz="2600" dirty="0" smtClean="0">
                <a:solidFill>
                  <a:schemeClr val="bg1"/>
                </a:solidFill>
              </a:rPr>
              <a:t> 56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las_cavern"/>
          <p:cNvPicPr>
            <a:picLocks noChangeAspect="1" noChangeArrowheads="1"/>
          </p:cNvPicPr>
          <p:nvPr/>
        </p:nvPicPr>
        <p:blipFill>
          <a:blip r:embed="rId2" cstate="print"/>
          <a:srcRect/>
          <a:stretch>
            <a:fillRect/>
          </a:stretch>
        </p:blipFill>
        <p:spPr bwMode="auto">
          <a:xfrm>
            <a:off x="4857752" y="1571612"/>
            <a:ext cx="3857620" cy="4962964"/>
          </a:xfrm>
          <a:prstGeom prst="rect">
            <a:avLst/>
          </a:prstGeom>
          <a:noFill/>
          <a:ln w="9525">
            <a:noFill/>
            <a:miter lim="800000"/>
            <a:headEnd/>
            <a:tailEnd/>
          </a:ln>
        </p:spPr>
      </p:pic>
      <p:pic>
        <p:nvPicPr>
          <p:cNvPr id="5" name="Picture 4" descr="9911035_01"/>
          <p:cNvPicPr>
            <a:picLocks noChangeAspect="1" noChangeArrowheads="1"/>
          </p:cNvPicPr>
          <p:nvPr/>
        </p:nvPicPr>
        <p:blipFill>
          <a:blip r:embed="rId3" cstate="print"/>
          <a:srcRect/>
          <a:stretch>
            <a:fillRect/>
          </a:stretch>
        </p:blipFill>
        <p:spPr bwMode="auto">
          <a:xfrm>
            <a:off x="651734" y="1571612"/>
            <a:ext cx="3634514" cy="5026038"/>
          </a:xfrm>
          <a:prstGeom prst="rect">
            <a:avLst/>
          </a:prstGeom>
          <a:noFill/>
          <a:ln w="9525">
            <a:noFill/>
            <a:miter lim="800000"/>
            <a:headEnd/>
            <a:tailEnd/>
          </a:ln>
        </p:spPr>
      </p:pic>
      <p:sp>
        <p:nvSpPr>
          <p:cNvPr id="6" name="TextBox 5"/>
          <p:cNvSpPr txBox="1"/>
          <p:nvPr/>
        </p:nvSpPr>
        <p:spPr>
          <a:xfrm>
            <a:off x="714348" y="142852"/>
            <a:ext cx="7929618" cy="1200329"/>
          </a:xfrm>
          <a:prstGeom prst="rect">
            <a:avLst/>
          </a:prstGeom>
          <a:solidFill>
            <a:srgbClr val="003300"/>
          </a:solidFill>
          <a:ln>
            <a:solidFill>
              <a:schemeClr val="accent1"/>
            </a:solidFill>
          </a:ln>
        </p:spPr>
        <p:txBody>
          <a:bodyPr wrap="square" rtlCol="0">
            <a:spAutoFit/>
          </a:bodyPr>
          <a:lstStyle/>
          <a:p>
            <a:r>
              <a:rPr lang="en-US" sz="2400" dirty="0" smtClean="0">
                <a:solidFill>
                  <a:schemeClr val="bg1"/>
                </a:solidFill>
              </a:rPr>
              <a:t>“Wilt U </a:t>
            </a:r>
            <a:r>
              <a:rPr lang="en-US" sz="2400" dirty="0" err="1" smtClean="0">
                <a:solidFill>
                  <a:schemeClr val="bg1"/>
                </a:solidFill>
              </a:rPr>
              <a:t>zeggen</a:t>
            </a:r>
            <a:r>
              <a:rPr lang="en-US" sz="2400" dirty="0" smtClean="0">
                <a:solidFill>
                  <a:schemeClr val="bg1"/>
                </a:solidFill>
              </a:rPr>
              <a:t> </a:t>
            </a:r>
            <a:r>
              <a:rPr lang="en-US" sz="2400" dirty="0" err="1" smtClean="0">
                <a:solidFill>
                  <a:schemeClr val="bg1"/>
                </a:solidFill>
              </a:rPr>
              <a:t>dat</a:t>
            </a:r>
            <a:r>
              <a:rPr lang="en-US" sz="2400" dirty="0" smtClean="0">
                <a:solidFill>
                  <a:schemeClr val="bg1"/>
                </a:solidFill>
              </a:rPr>
              <a:t> CERN </a:t>
            </a:r>
            <a:r>
              <a:rPr lang="en-US" sz="2400" dirty="0" err="1" smtClean="0">
                <a:solidFill>
                  <a:schemeClr val="bg1"/>
                </a:solidFill>
              </a:rPr>
              <a:t>miljoenen</a:t>
            </a:r>
            <a:r>
              <a:rPr lang="en-US" sz="2400" dirty="0" smtClean="0">
                <a:solidFill>
                  <a:schemeClr val="bg1"/>
                </a:solidFill>
              </a:rPr>
              <a:t> </a:t>
            </a:r>
            <a:r>
              <a:rPr lang="en-US" sz="2400" dirty="0" err="1" smtClean="0">
                <a:solidFill>
                  <a:schemeClr val="bg1"/>
                </a:solidFill>
              </a:rPr>
              <a:t>tonnen</a:t>
            </a:r>
            <a:r>
              <a:rPr lang="en-US" sz="2400" dirty="0" smtClean="0">
                <a:solidFill>
                  <a:schemeClr val="bg1"/>
                </a:solidFill>
              </a:rPr>
              <a:t> </a:t>
            </a:r>
            <a:r>
              <a:rPr lang="en-US" sz="2400" dirty="0" err="1" smtClean="0">
                <a:solidFill>
                  <a:schemeClr val="bg1"/>
                </a:solidFill>
              </a:rPr>
              <a:t>aarde</a:t>
            </a:r>
            <a:r>
              <a:rPr lang="en-US" sz="2400" dirty="0" smtClean="0">
                <a:solidFill>
                  <a:schemeClr val="bg1"/>
                </a:solidFill>
              </a:rPr>
              <a:t> </a:t>
            </a:r>
            <a:r>
              <a:rPr lang="en-US" sz="2400" dirty="0" err="1" smtClean="0">
                <a:solidFill>
                  <a:schemeClr val="bg1"/>
                </a:solidFill>
              </a:rPr>
              <a:t>heeft</a:t>
            </a:r>
            <a:r>
              <a:rPr lang="en-US" sz="2400" dirty="0" smtClean="0">
                <a:solidFill>
                  <a:schemeClr val="bg1"/>
                </a:solidFill>
              </a:rPr>
              <a:t> </a:t>
            </a:r>
            <a:r>
              <a:rPr lang="en-US" sz="2400" dirty="0" err="1" smtClean="0">
                <a:solidFill>
                  <a:schemeClr val="bg1"/>
                </a:solidFill>
              </a:rPr>
              <a:t>weggegraven</a:t>
            </a:r>
            <a:r>
              <a:rPr lang="en-US" sz="2400" dirty="0" smtClean="0">
                <a:solidFill>
                  <a:schemeClr val="bg1"/>
                </a:solidFill>
              </a:rPr>
              <a:t> </a:t>
            </a:r>
            <a:r>
              <a:rPr lang="en-US" sz="2400" dirty="0" err="1" smtClean="0">
                <a:solidFill>
                  <a:schemeClr val="bg1"/>
                </a:solidFill>
              </a:rPr>
              <a:t>om</a:t>
            </a:r>
            <a:r>
              <a:rPr lang="en-US" sz="2400" dirty="0" smtClean="0">
                <a:solidFill>
                  <a:schemeClr val="bg1"/>
                </a:solidFill>
              </a:rPr>
              <a:t> </a:t>
            </a:r>
            <a:r>
              <a:rPr lang="en-US" sz="2400" dirty="0" err="1" smtClean="0">
                <a:solidFill>
                  <a:schemeClr val="bg1"/>
                </a:solidFill>
              </a:rPr>
              <a:t>piepkleine</a:t>
            </a:r>
            <a:r>
              <a:rPr lang="en-US" sz="2400" dirty="0" smtClean="0">
                <a:solidFill>
                  <a:schemeClr val="bg1"/>
                </a:solidFill>
              </a:rPr>
              <a:t> </a:t>
            </a:r>
            <a:r>
              <a:rPr lang="en-US" sz="2400" dirty="0" err="1" smtClean="0">
                <a:solidFill>
                  <a:schemeClr val="bg1"/>
                </a:solidFill>
              </a:rPr>
              <a:t>deeltjes</a:t>
            </a:r>
            <a:r>
              <a:rPr lang="en-US" sz="2400" dirty="0" smtClean="0">
                <a:solidFill>
                  <a:schemeClr val="bg1"/>
                </a:solidFill>
              </a:rPr>
              <a:t> </a:t>
            </a:r>
            <a:r>
              <a:rPr lang="en-US" sz="2400" dirty="0" err="1" smtClean="0">
                <a:solidFill>
                  <a:schemeClr val="bg1"/>
                </a:solidFill>
              </a:rPr>
              <a:t>tegen</a:t>
            </a:r>
            <a:r>
              <a:rPr lang="en-US" sz="2400" dirty="0" smtClean="0">
                <a:solidFill>
                  <a:schemeClr val="bg1"/>
                </a:solidFill>
              </a:rPr>
              <a:t> </a:t>
            </a:r>
            <a:r>
              <a:rPr lang="en-US" sz="2400" dirty="0" err="1" smtClean="0">
                <a:solidFill>
                  <a:schemeClr val="bg1"/>
                </a:solidFill>
              </a:rPr>
              <a:t>elkaar</a:t>
            </a:r>
            <a:r>
              <a:rPr lang="en-US" sz="2400" dirty="0" smtClean="0">
                <a:solidFill>
                  <a:schemeClr val="bg1"/>
                </a:solidFill>
              </a:rPr>
              <a:t> </a:t>
            </a:r>
            <a:r>
              <a:rPr lang="en-US" sz="2400" dirty="0" err="1" smtClean="0">
                <a:solidFill>
                  <a:schemeClr val="bg1"/>
                </a:solidFill>
              </a:rPr>
              <a:t>te</a:t>
            </a:r>
            <a:r>
              <a:rPr lang="en-US" sz="2400" dirty="0" smtClean="0">
                <a:solidFill>
                  <a:schemeClr val="bg1"/>
                </a:solidFill>
              </a:rPr>
              <a:t> </a:t>
            </a:r>
            <a:r>
              <a:rPr lang="en-US" sz="2400" dirty="0" err="1" smtClean="0">
                <a:solidFill>
                  <a:schemeClr val="bg1"/>
                </a:solidFill>
              </a:rPr>
              <a:t>laten</a:t>
            </a:r>
            <a:r>
              <a:rPr lang="en-US" sz="2400" dirty="0" smtClean="0">
                <a:solidFill>
                  <a:schemeClr val="bg1"/>
                </a:solidFill>
              </a:rPr>
              <a:t> </a:t>
            </a:r>
            <a:r>
              <a:rPr lang="en-US" sz="2400" dirty="0" err="1" smtClean="0">
                <a:solidFill>
                  <a:schemeClr val="bg1"/>
                </a:solidFill>
              </a:rPr>
              <a:t>botsen</a:t>
            </a:r>
            <a:r>
              <a:rPr lang="en-US" sz="2400" dirty="0" smtClean="0">
                <a:solidFill>
                  <a:schemeClr val="bg1"/>
                </a:solidFill>
              </a:rPr>
              <a:t>?”                          -</a:t>
            </a:r>
            <a:r>
              <a:rPr lang="en-US" sz="2400" dirty="0" err="1" smtClean="0">
                <a:solidFill>
                  <a:schemeClr val="bg1"/>
                </a:solidFill>
              </a:rPr>
              <a:t>pag</a:t>
            </a:r>
            <a:r>
              <a:rPr lang="en-US" sz="2400" dirty="0" smtClean="0">
                <a:solidFill>
                  <a:schemeClr val="bg1"/>
                </a:solidFill>
              </a:rPr>
              <a:t> 57</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ometrical_access.jpg"/>
          <p:cNvPicPr>
            <a:picLocks noGrp="1" noChangeAspect="1"/>
          </p:cNvPicPr>
          <p:nvPr>
            <p:ph idx="1"/>
          </p:nvPr>
        </p:nvPicPr>
        <p:blipFill>
          <a:blip r:embed="rId2" cstate="print"/>
          <a:stretch>
            <a:fillRect/>
          </a:stretch>
        </p:blipFill>
        <p:spPr>
          <a:xfrm>
            <a:off x="1191135" y="1903433"/>
            <a:ext cx="6761730" cy="4525963"/>
          </a:xfrm>
        </p:spPr>
      </p:pic>
      <p:sp>
        <p:nvSpPr>
          <p:cNvPr id="9" name="TextBox 8"/>
          <p:cNvSpPr txBox="1"/>
          <p:nvPr/>
        </p:nvSpPr>
        <p:spPr>
          <a:xfrm>
            <a:off x="142844" y="299845"/>
            <a:ext cx="8858280" cy="1200329"/>
          </a:xfrm>
          <a:prstGeom prst="rect">
            <a:avLst/>
          </a:prstGeom>
          <a:solidFill>
            <a:srgbClr val="003300"/>
          </a:solidFill>
          <a:ln>
            <a:solidFill>
              <a:schemeClr val="accent1"/>
            </a:solidFill>
          </a:ln>
        </p:spPr>
        <p:txBody>
          <a:bodyPr wrap="square" rtlCol="0">
            <a:spAutoFit/>
          </a:bodyPr>
          <a:lstStyle/>
          <a:p>
            <a:r>
              <a:rPr lang="en-US" sz="2400" dirty="0" err="1" smtClean="0">
                <a:solidFill>
                  <a:schemeClr val="bg1"/>
                </a:solidFill>
              </a:rPr>
              <a:t>Toegang</a:t>
            </a:r>
            <a:r>
              <a:rPr lang="en-US" sz="2400" dirty="0" smtClean="0">
                <a:solidFill>
                  <a:schemeClr val="bg1"/>
                </a:solidFill>
              </a:rPr>
              <a:t> tot het </a:t>
            </a:r>
            <a:r>
              <a:rPr lang="en-US" sz="2400" dirty="0" err="1" smtClean="0">
                <a:solidFill>
                  <a:schemeClr val="bg1"/>
                </a:solidFill>
              </a:rPr>
              <a:t>laboratorium</a:t>
            </a:r>
            <a:r>
              <a:rPr lang="en-US" sz="2400" dirty="0" smtClean="0">
                <a:solidFill>
                  <a:schemeClr val="bg1"/>
                </a:solidFill>
              </a:rPr>
              <a:t>:</a:t>
            </a:r>
          </a:p>
          <a:p>
            <a:r>
              <a:rPr lang="en-US" sz="2400" dirty="0" smtClean="0">
                <a:solidFill>
                  <a:schemeClr val="bg1"/>
                </a:solidFill>
              </a:rPr>
              <a:t> “Het is </a:t>
            </a:r>
            <a:r>
              <a:rPr lang="en-US" sz="2400" dirty="0" err="1" smtClean="0">
                <a:solidFill>
                  <a:schemeClr val="bg1"/>
                </a:solidFill>
              </a:rPr>
              <a:t>een</a:t>
            </a:r>
            <a:r>
              <a:rPr lang="en-US" sz="2400" dirty="0" smtClean="0">
                <a:solidFill>
                  <a:schemeClr val="bg1"/>
                </a:solidFill>
              </a:rPr>
              <a:t> </a:t>
            </a:r>
            <a:r>
              <a:rPr lang="en-US" sz="2400" dirty="0" err="1" smtClean="0">
                <a:solidFill>
                  <a:schemeClr val="bg1"/>
                </a:solidFill>
              </a:rPr>
              <a:t>retinascanner</a:t>
            </a:r>
            <a:r>
              <a:rPr lang="en-US" sz="2400" dirty="0" smtClean="0">
                <a:solidFill>
                  <a:schemeClr val="bg1"/>
                </a:solidFill>
              </a:rPr>
              <a:t>…</a:t>
            </a:r>
            <a:r>
              <a:rPr lang="en-US" sz="2400" dirty="0" err="1" smtClean="0">
                <a:solidFill>
                  <a:schemeClr val="bg1"/>
                </a:solidFill>
              </a:rPr>
              <a:t>een</a:t>
            </a:r>
            <a:r>
              <a:rPr lang="en-US" sz="2400" dirty="0" smtClean="0">
                <a:solidFill>
                  <a:schemeClr val="bg1"/>
                </a:solidFill>
              </a:rPr>
              <a:t> </a:t>
            </a:r>
            <a:r>
              <a:rPr lang="en-US" sz="2400" dirty="0" err="1" smtClean="0">
                <a:solidFill>
                  <a:schemeClr val="bg1"/>
                </a:solidFill>
              </a:rPr>
              <a:t>waterdichte</a:t>
            </a:r>
            <a:r>
              <a:rPr lang="en-US" sz="2400" dirty="0" smtClean="0">
                <a:solidFill>
                  <a:schemeClr val="bg1"/>
                </a:solidFill>
              </a:rPr>
              <a:t> </a:t>
            </a:r>
            <a:r>
              <a:rPr lang="en-US" sz="2400" dirty="0" err="1" smtClean="0">
                <a:solidFill>
                  <a:schemeClr val="bg1"/>
                </a:solidFill>
              </a:rPr>
              <a:t>beveiliging</a:t>
            </a:r>
            <a:r>
              <a:rPr lang="en-US" sz="2400" dirty="0" smtClean="0">
                <a:solidFill>
                  <a:schemeClr val="bg1"/>
                </a:solidFill>
              </a:rPr>
              <a:t>.”</a:t>
            </a:r>
          </a:p>
          <a:p>
            <a:pPr algn="r"/>
            <a:r>
              <a:rPr lang="en-US" sz="2400" dirty="0" smtClean="0">
                <a:solidFill>
                  <a:schemeClr val="bg1"/>
                </a:solidFill>
              </a:rPr>
              <a:t>-</a:t>
            </a:r>
            <a:r>
              <a:rPr lang="en-US" sz="2400" dirty="0" err="1" smtClean="0">
                <a:solidFill>
                  <a:schemeClr val="bg1"/>
                </a:solidFill>
              </a:rPr>
              <a:t>pag</a:t>
            </a:r>
            <a:r>
              <a:rPr lang="en-US" sz="2400" dirty="0" smtClean="0">
                <a:solidFill>
                  <a:schemeClr val="bg1"/>
                </a:solidFill>
              </a:rPr>
              <a:t> 63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ntrol_room2.jpg"/>
          <p:cNvPicPr>
            <a:picLocks noGrp="1" noChangeAspect="1"/>
          </p:cNvPicPr>
          <p:nvPr>
            <p:ph idx="1"/>
          </p:nvPr>
        </p:nvPicPr>
        <p:blipFill>
          <a:blip r:embed="rId2" cstate="print"/>
          <a:srcRect/>
          <a:stretch>
            <a:fillRect/>
          </a:stretch>
        </p:blipFill>
        <p:spPr bwMode="auto">
          <a:xfrm>
            <a:off x="1142976" y="1214422"/>
            <a:ext cx="6785552" cy="4525963"/>
          </a:xfrm>
          <a:prstGeom prst="rect">
            <a:avLst/>
          </a:prstGeom>
          <a:noFill/>
          <a:ln w="9525">
            <a:noFill/>
            <a:miter lim="800000"/>
            <a:headEnd/>
            <a:tailEnd/>
          </a:ln>
        </p:spPr>
      </p:pic>
      <p:sp>
        <p:nvSpPr>
          <p:cNvPr id="5" name="TextBox 4"/>
          <p:cNvSpPr txBox="1"/>
          <p:nvPr/>
        </p:nvSpPr>
        <p:spPr>
          <a:xfrm>
            <a:off x="2285984" y="6072206"/>
            <a:ext cx="4457182" cy="461665"/>
          </a:xfrm>
          <a:prstGeom prst="rect">
            <a:avLst/>
          </a:prstGeom>
          <a:solidFill>
            <a:srgbClr val="003300"/>
          </a:solidFill>
          <a:ln>
            <a:solidFill>
              <a:schemeClr val="accent1"/>
            </a:solidFill>
          </a:ln>
        </p:spPr>
        <p:txBody>
          <a:bodyPr wrap="none" rtlCol="0">
            <a:spAutoFit/>
          </a:bodyPr>
          <a:lstStyle/>
          <a:p>
            <a:r>
              <a:rPr lang="en-US" sz="2400" dirty="0" err="1" smtClean="0">
                <a:solidFill>
                  <a:schemeClr val="bg1"/>
                </a:solidFill>
              </a:rPr>
              <a:t>Bedankt</a:t>
            </a:r>
            <a:r>
              <a:rPr lang="en-US" sz="2400" dirty="0" smtClean="0">
                <a:solidFill>
                  <a:schemeClr val="bg1"/>
                </a:solidFill>
              </a:rPr>
              <a:t> </a:t>
            </a:r>
            <a:r>
              <a:rPr lang="en-US" sz="2400" dirty="0" err="1" smtClean="0">
                <a:solidFill>
                  <a:schemeClr val="bg1"/>
                </a:solidFill>
              </a:rPr>
              <a:t>voor</a:t>
            </a:r>
            <a:r>
              <a:rPr lang="en-US" sz="2400" dirty="0" smtClean="0">
                <a:solidFill>
                  <a:schemeClr val="bg1"/>
                </a:solidFill>
              </a:rPr>
              <a:t> </a:t>
            </a:r>
            <a:r>
              <a:rPr lang="en-US" sz="2400" dirty="0" err="1" smtClean="0">
                <a:solidFill>
                  <a:schemeClr val="bg1"/>
                </a:solidFill>
              </a:rPr>
              <a:t>uw</a:t>
            </a:r>
            <a:r>
              <a:rPr lang="en-US" sz="2400" dirty="0" smtClean="0">
                <a:solidFill>
                  <a:schemeClr val="bg1"/>
                </a:solidFill>
              </a:rPr>
              <a:t> </a:t>
            </a:r>
            <a:r>
              <a:rPr lang="en-US" sz="2400" dirty="0" err="1" smtClean="0">
                <a:solidFill>
                  <a:schemeClr val="bg1"/>
                </a:solidFill>
              </a:rPr>
              <a:t>aandacht</a:t>
            </a:r>
            <a:r>
              <a:rPr lang="en-US" sz="2400" dirty="0" smtClean="0">
                <a:solidFill>
                  <a:schemeClr val="bg1"/>
                </a:solidFill>
              </a:rPr>
              <a:t>!</a:t>
            </a:r>
          </a:p>
        </p:txBody>
      </p:sp>
      <p:sp>
        <p:nvSpPr>
          <p:cNvPr id="6" name="TextBox 5"/>
          <p:cNvSpPr txBox="1"/>
          <p:nvPr/>
        </p:nvSpPr>
        <p:spPr>
          <a:xfrm>
            <a:off x="1071570" y="214290"/>
            <a:ext cx="6929454" cy="830997"/>
          </a:xfrm>
          <a:prstGeom prst="rect">
            <a:avLst/>
          </a:prstGeom>
          <a:solidFill>
            <a:srgbClr val="003300"/>
          </a:solidFill>
          <a:ln>
            <a:solidFill>
              <a:schemeClr val="accent1"/>
            </a:solidFill>
          </a:ln>
        </p:spPr>
        <p:txBody>
          <a:bodyPr wrap="square" rtlCol="0">
            <a:spAutoFit/>
          </a:bodyPr>
          <a:lstStyle/>
          <a:p>
            <a:r>
              <a:rPr lang="en-US" sz="2400" dirty="0" smtClean="0">
                <a:solidFill>
                  <a:schemeClr val="bg1"/>
                </a:solidFill>
              </a:rPr>
              <a:t>Op CERN </a:t>
            </a:r>
            <a:r>
              <a:rPr lang="en-US" sz="2400" dirty="0" err="1" smtClean="0">
                <a:solidFill>
                  <a:schemeClr val="bg1"/>
                </a:solidFill>
              </a:rPr>
              <a:t>kijken</a:t>
            </a:r>
            <a:r>
              <a:rPr lang="en-US" sz="2400" dirty="0" smtClean="0">
                <a:solidFill>
                  <a:schemeClr val="bg1"/>
                </a:solidFill>
              </a:rPr>
              <a:t> we </a:t>
            </a:r>
            <a:r>
              <a:rPr lang="en-US" sz="2400" dirty="0" err="1" smtClean="0">
                <a:solidFill>
                  <a:schemeClr val="bg1"/>
                </a:solidFill>
              </a:rPr>
              <a:t>reikhalzend</a:t>
            </a:r>
            <a:r>
              <a:rPr lang="en-US" sz="2400" dirty="0" smtClean="0">
                <a:solidFill>
                  <a:schemeClr val="bg1"/>
                </a:solidFill>
              </a:rPr>
              <a:t> </a:t>
            </a:r>
            <a:r>
              <a:rPr lang="en-US" sz="2400" dirty="0" err="1" smtClean="0">
                <a:solidFill>
                  <a:schemeClr val="bg1"/>
                </a:solidFill>
              </a:rPr>
              <a:t>uit</a:t>
            </a:r>
            <a:r>
              <a:rPr lang="en-US" sz="2400" dirty="0" smtClean="0">
                <a:solidFill>
                  <a:schemeClr val="bg1"/>
                </a:solidFill>
              </a:rPr>
              <a:t> </a:t>
            </a:r>
            <a:r>
              <a:rPr lang="en-US" sz="2400" dirty="0" err="1" smtClean="0">
                <a:solidFill>
                  <a:schemeClr val="bg1"/>
                </a:solidFill>
              </a:rPr>
              <a:t>naar</a:t>
            </a:r>
            <a:r>
              <a:rPr lang="en-US" sz="2400" dirty="0" smtClean="0">
                <a:solidFill>
                  <a:schemeClr val="bg1"/>
                </a:solidFill>
              </a:rPr>
              <a:t> de (</a:t>
            </a:r>
            <a:r>
              <a:rPr lang="en-US" sz="2400" dirty="0" err="1" smtClean="0">
                <a:solidFill>
                  <a:schemeClr val="bg1"/>
                </a:solidFill>
              </a:rPr>
              <a:t>hernieuwde</a:t>
            </a:r>
            <a:r>
              <a:rPr lang="en-US" sz="2400" dirty="0" smtClean="0">
                <a:solidFill>
                  <a:schemeClr val="bg1"/>
                </a:solidFill>
              </a:rPr>
              <a:t>) start van de LHC </a:t>
            </a:r>
            <a:r>
              <a:rPr lang="en-US" sz="2400" dirty="0" err="1" smtClean="0">
                <a:solidFill>
                  <a:schemeClr val="bg1"/>
                </a:solidFill>
              </a:rPr>
              <a:t>versneller</a:t>
            </a:r>
            <a:r>
              <a:rPr lang="en-US" sz="2400" dirty="0" smtClean="0">
                <a:solidFill>
                  <a:schemeClr val="bg1"/>
                </a:solidFill>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8143900" cy="857232"/>
          </a:xfrm>
          <a:ln w="25400">
            <a:solidFill>
              <a:schemeClr val="bg1"/>
            </a:solidFill>
          </a:ln>
        </p:spPr>
        <p:txBody>
          <a:bodyPr/>
          <a:lstStyle/>
          <a:p>
            <a:pPr eaLnBrk="1" hangingPunct="1"/>
            <a:r>
              <a:rPr lang="nl-NL" sz="4800" dirty="0" err="1" smtClean="0"/>
              <a:t>Bernini</a:t>
            </a:r>
            <a:r>
              <a:rPr lang="nl-NL" sz="4800" dirty="0" smtClean="0"/>
              <a:t> Mysterie: </a:t>
            </a:r>
            <a:r>
              <a:rPr lang="nl-NL" sz="4800" i="1" dirty="0" smtClean="0"/>
              <a:t>Het verhaal</a:t>
            </a:r>
          </a:p>
        </p:txBody>
      </p:sp>
      <p:sp>
        <p:nvSpPr>
          <p:cNvPr id="79876" name="Text Box 4"/>
          <p:cNvSpPr txBox="1">
            <a:spLocks noChangeArrowheads="1"/>
          </p:cNvSpPr>
          <p:nvPr/>
        </p:nvSpPr>
        <p:spPr bwMode="auto">
          <a:xfrm>
            <a:off x="285720" y="1142984"/>
            <a:ext cx="8715436" cy="5262979"/>
          </a:xfrm>
          <a:prstGeom prst="rect">
            <a:avLst/>
          </a:prstGeom>
          <a:solidFill>
            <a:srgbClr val="003300"/>
          </a:solidFill>
          <a:ln w="9525">
            <a:solidFill>
              <a:srgbClr val="FFFFCC"/>
            </a:solidFill>
            <a:miter lim="800000"/>
            <a:headEnd/>
            <a:tailEnd/>
          </a:ln>
        </p:spPr>
        <p:txBody>
          <a:bodyPr wrap="square">
            <a:spAutoFit/>
          </a:bodyPr>
          <a:lstStyle/>
          <a:p>
            <a:r>
              <a:rPr lang="nl-NL" sz="2400" i="1" dirty="0">
                <a:solidFill>
                  <a:schemeClr val="bg1"/>
                </a:solidFill>
                <a:latin typeface="CG Times" pitchFamily="18" charset="0"/>
              </a:rPr>
              <a:t>Een fanatieke antireligieuze sekte (‘</a:t>
            </a:r>
            <a:r>
              <a:rPr lang="nl-NL" sz="2400" i="1" dirty="0" err="1">
                <a:solidFill>
                  <a:schemeClr val="bg1"/>
                </a:solidFill>
                <a:latin typeface="CG Times" pitchFamily="18" charset="0"/>
              </a:rPr>
              <a:t>Illuminati</a:t>
            </a:r>
            <a:r>
              <a:rPr lang="nl-NL" sz="2400" i="1" dirty="0">
                <a:solidFill>
                  <a:schemeClr val="bg1"/>
                </a:solidFill>
                <a:latin typeface="CG Times" pitchFamily="18" charset="0"/>
              </a:rPr>
              <a:t>’) vermoordt een natuurkundige op het </a:t>
            </a:r>
            <a:r>
              <a:rPr lang="nl-NL" sz="2400" i="1" u="sng" dirty="0">
                <a:solidFill>
                  <a:schemeClr val="bg1"/>
                </a:solidFill>
                <a:latin typeface="CG Times" pitchFamily="18" charset="0"/>
              </a:rPr>
              <a:t>CERN</a:t>
            </a:r>
            <a:r>
              <a:rPr lang="nl-NL" sz="2400" i="1" dirty="0">
                <a:solidFill>
                  <a:schemeClr val="bg1"/>
                </a:solidFill>
                <a:latin typeface="CG Times" pitchFamily="18" charset="0"/>
              </a:rPr>
              <a:t> laboratorium en steelt </a:t>
            </a:r>
            <a:r>
              <a:rPr lang="nl-NL" sz="2400" i="1" u="sng" dirty="0">
                <a:solidFill>
                  <a:schemeClr val="bg1"/>
                </a:solidFill>
                <a:latin typeface="CG Times" pitchFamily="18" charset="0"/>
              </a:rPr>
              <a:t>blikje met </a:t>
            </a:r>
            <a:r>
              <a:rPr lang="nl-NL" sz="2400" i="1" u="sng" dirty="0" smtClean="0">
                <a:solidFill>
                  <a:schemeClr val="bg1"/>
                </a:solidFill>
                <a:latin typeface="CG Times" pitchFamily="18" charset="0"/>
              </a:rPr>
              <a:t>¼ gram antimaterie</a:t>
            </a:r>
            <a:r>
              <a:rPr lang="nl-NL" sz="2400" i="1" dirty="0" smtClean="0">
                <a:solidFill>
                  <a:schemeClr val="bg1"/>
                </a:solidFill>
                <a:latin typeface="CG Times" pitchFamily="18" charset="0"/>
              </a:rPr>
              <a:t>.</a:t>
            </a:r>
          </a:p>
          <a:p>
            <a:endParaRPr lang="nl-NL" sz="800" i="1" dirty="0" smtClean="0">
              <a:solidFill>
                <a:schemeClr val="bg1"/>
              </a:solidFill>
              <a:latin typeface="CG Times" pitchFamily="18" charset="0"/>
            </a:endParaRPr>
          </a:p>
          <a:p>
            <a:endParaRPr lang="nl-NL" sz="800" i="1" dirty="0" smtClean="0">
              <a:solidFill>
                <a:schemeClr val="bg1"/>
              </a:solidFill>
              <a:latin typeface="CG Times" pitchFamily="18" charset="0"/>
            </a:endParaRPr>
          </a:p>
          <a:p>
            <a:endParaRPr lang="nl-NL" sz="800" i="1" dirty="0" smtClean="0">
              <a:solidFill>
                <a:schemeClr val="bg1"/>
              </a:solidFill>
              <a:latin typeface="CG Times" pitchFamily="18" charset="0"/>
            </a:endParaRPr>
          </a:p>
          <a:p>
            <a:endParaRPr lang="nl-NL" sz="800" i="1" dirty="0" smtClean="0">
              <a:solidFill>
                <a:schemeClr val="bg1"/>
              </a:solidFill>
              <a:latin typeface="CG Times" pitchFamily="18" charset="0"/>
            </a:endParaRPr>
          </a:p>
          <a:p>
            <a:endParaRPr lang="nl-NL" sz="800" i="1" dirty="0">
              <a:solidFill>
                <a:schemeClr val="bg1"/>
              </a:solidFill>
              <a:latin typeface="CG Times" pitchFamily="18" charset="0"/>
            </a:endParaRPr>
          </a:p>
          <a:p>
            <a:r>
              <a:rPr lang="nl-NL" sz="2400" i="1" dirty="0">
                <a:solidFill>
                  <a:schemeClr val="bg1"/>
                </a:solidFill>
                <a:latin typeface="CG Times" pitchFamily="18" charset="0"/>
              </a:rPr>
              <a:t>Het blikje met antimaterie wordt </a:t>
            </a:r>
            <a:endParaRPr lang="nl-NL" sz="2400" i="1" dirty="0" smtClean="0">
              <a:solidFill>
                <a:schemeClr val="bg1"/>
              </a:solidFill>
              <a:latin typeface="CG Times" pitchFamily="18" charset="0"/>
            </a:endParaRPr>
          </a:p>
          <a:p>
            <a:r>
              <a:rPr lang="nl-NL" sz="2400" i="1" dirty="0" smtClean="0">
                <a:solidFill>
                  <a:schemeClr val="bg1"/>
                </a:solidFill>
                <a:latin typeface="CG Times" pitchFamily="18" charset="0"/>
              </a:rPr>
              <a:t>verborgen in </a:t>
            </a:r>
            <a:r>
              <a:rPr lang="nl-NL" sz="2400" i="1" dirty="0">
                <a:solidFill>
                  <a:schemeClr val="bg1"/>
                </a:solidFill>
                <a:latin typeface="CG Times" pitchFamily="18" charset="0"/>
              </a:rPr>
              <a:t>het </a:t>
            </a:r>
            <a:r>
              <a:rPr lang="nl-NL" sz="2400" i="1" u="sng" dirty="0" err="1">
                <a:solidFill>
                  <a:schemeClr val="bg1"/>
                </a:solidFill>
                <a:latin typeface="CG Times" pitchFamily="18" charset="0"/>
              </a:rPr>
              <a:t>Vaticaan</a:t>
            </a:r>
            <a:r>
              <a:rPr lang="nl-NL" sz="2400" i="1" dirty="0">
                <a:solidFill>
                  <a:schemeClr val="bg1"/>
                </a:solidFill>
                <a:latin typeface="CG Times" pitchFamily="18" charset="0"/>
              </a:rPr>
              <a:t> en zal </a:t>
            </a:r>
            <a:endParaRPr lang="nl-NL" sz="2400" i="1" dirty="0" smtClean="0">
              <a:solidFill>
                <a:schemeClr val="bg1"/>
              </a:solidFill>
              <a:latin typeface="CG Times" pitchFamily="18" charset="0"/>
            </a:endParaRPr>
          </a:p>
          <a:p>
            <a:r>
              <a:rPr lang="nl-NL" sz="2400" i="1" dirty="0" smtClean="0">
                <a:solidFill>
                  <a:schemeClr val="bg1"/>
                </a:solidFill>
                <a:latin typeface="CG Times" pitchFamily="18" charset="0"/>
              </a:rPr>
              <a:t>na </a:t>
            </a:r>
            <a:r>
              <a:rPr lang="nl-NL" sz="2400" i="1" dirty="0">
                <a:solidFill>
                  <a:schemeClr val="bg1"/>
                </a:solidFill>
                <a:latin typeface="CG Times" pitchFamily="18" charset="0"/>
              </a:rPr>
              <a:t>24 uur ontploffen.</a:t>
            </a:r>
          </a:p>
          <a:p>
            <a:endParaRPr lang="nl-NL" sz="800" i="1" dirty="0" smtClean="0">
              <a:solidFill>
                <a:schemeClr val="bg1"/>
              </a:solidFill>
              <a:latin typeface="CG Times" pitchFamily="18" charset="0"/>
            </a:endParaRPr>
          </a:p>
          <a:p>
            <a:endParaRPr lang="nl-NL" sz="800" i="1" dirty="0" smtClean="0">
              <a:solidFill>
                <a:schemeClr val="bg1"/>
              </a:solidFill>
              <a:latin typeface="CG Times" pitchFamily="18" charset="0"/>
            </a:endParaRPr>
          </a:p>
          <a:p>
            <a:endParaRPr lang="nl-NL" sz="800" i="1" dirty="0" smtClean="0">
              <a:solidFill>
                <a:schemeClr val="bg1"/>
              </a:solidFill>
              <a:latin typeface="CG Times" pitchFamily="18" charset="0"/>
            </a:endParaRPr>
          </a:p>
          <a:p>
            <a:endParaRPr lang="nl-NL" sz="800" i="1" dirty="0" smtClean="0">
              <a:solidFill>
                <a:schemeClr val="bg1"/>
              </a:solidFill>
              <a:latin typeface="CG Times" pitchFamily="18" charset="0"/>
            </a:endParaRPr>
          </a:p>
          <a:p>
            <a:r>
              <a:rPr lang="nl-NL" sz="2400" i="1" dirty="0" smtClean="0">
                <a:solidFill>
                  <a:srgbClr val="FFFFCC"/>
                </a:solidFill>
                <a:latin typeface="CG Times" pitchFamily="18" charset="0"/>
              </a:rPr>
              <a:t>Robert </a:t>
            </a:r>
            <a:r>
              <a:rPr lang="nl-NL" sz="2400" i="1" dirty="0">
                <a:solidFill>
                  <a:srgbClr val="FFFFCC"/>
                </a:solidFill>
                <a:latin typeface="CG Times" pitchFamily="18" charset="0"/>
              </a:rPr>
              <a:t>Langdon</a:t>
            </a:r>
            <a:r>
              <a:rPr lang="nl-NL" sz="2400" i="1" dirty="0">
                <a:solidFill>
                  <a:schemeClr val="bg1"/>
                </a:solidFill>
                <a:latin typeface="CG Times" pitchFamily="18" charset="0"/>
              </a:rPr>
              <a:t>, </a:t>
            </a:r>
            <a:r>
              <a:rPr lang="nl-NL" sz="2400" i="1" dirty="0" err="1">
                <a:solidFill>
                  <a:schemeClr val="bg1"/>
                </a:solidFill>
                <a:latin typeface="CG Times" pitchFamily="18" charset="0"/>
              </a:rPr>
              <a:t>Harvard</a:t>
            </a:r>
            <a:r>
              <a:rPr lang="nl-NL" sz="2400" i="1" dirty="0">
                <a:solidFill>
                  <a:schemeClr val="bg1"/>
                </a:solidFill>
                <a:latin typeface="CG Times" pitchFamily="18" charset="0"/>
              </a:rPr>
              <a:t> </a:t>
            </a:r>
            <a:endParaRPr lang="nl-NL" sz="2400" i="1" dirty="0" smtClean="0">
              <a:solidFill>
                <a:schemeClr val="bg1"/>
              </a:solidFill>
              <a:latin typeface="CG Times" pitchFamily="18" charset="0"/>
            </a:endParaRPr>
          </a:p>
          <a:p>
            <a:r>
              <a:rPr lang="nl-NL" sz="2400" i="1" dirty="0" smtClean="0">
                <a:solidFill>
                  <a:schemeClr val="bg1"/>
                </a:solidFill>
                <a:latin typeface="CG Times" pitchFamily="18" charset="0"/>
              </a:rPr>
              <a:t>geschiedkundige</a:t>
            </a:r>
            <a:r>
              <a:rPr lang="nl-NL" sz="2400" i="1" dirty="0">
                <a:solidFill>
                  <a:schemeClr val="bg1"/>
                </a:solidFill>
                <a:latin typeface="CG Times" pitchFamily="18" charset="0"/>
              </a:rPr>
              <a:t>, </a:t>
            </a:r>
            <a:r>
              <a:rPr lang="nl-NL" sz="2400" i="1" dirty="0" smtClean="0">
                <a:solidFill>
                  <a:schemeClr val="bg1"/>
                </a:solidFill>
                <a:latin typeface="CG Times" pitchFamily="18" charset="0"/>
              </a:rPr>
              <a:t>en </a:t>
            </a:r>
            <a:r>
              <a:rPr lang="nl-NL" sz="2400" i="1" dirty="0" err="1" smtClean="0">
                <a:solidFill>
                  <a:srgbClr val="FFFFCC"/>
                </a:solidFill>
                <a:latin typeface="CG Times" pitchFamily="18" charset="0"/>
              </a:rPr>
              <a:t>Vittoria</a:t>
            </a:r>
            <a:r>
              <a:rPr lang="nl-NL" sz="2400" i="1" dirty="0" smtClean="0">
                <a:solidFill>
                  <a:srgbClr val="FFFFCC"/>
                </a:solidFill>
                <a:latin typeface="CG Times" pitchFamily="18" charset="0"/>
              </a:rPr>
              <a:t> </a:t>
            </a:r>
            <a:r>
              <a:rPr lang="nl-NL" sz="2400" i="1" dirty="0" err="1" smtClean="0">
                <a:solidFill>
                  <a:srgbClr val="FFFFCC"/>
                </a:solidFill>
                <a:latin typeface="CG Times" pitchFamily="18" charset="0"/>
              </a:rPr>
              <a:t>Vetra</a:t>
            </a:r>
            <a:r>
              <a:rPr lang="nl-NL" sz="2400" i="1" dirty="0" smtClean="0">
                <a:solidFill>
                  <a:schemeClr val="bg1"/>
                </a:solidFill>
                <a:latin typeface="CG Times" pitchFamily="18" charset="0"/>
              </a:rPr>
              <a:t>,</a:t>
            </a:r>
          </a:p>
          <a:p>
            <a:r>
              <a:rPr lang="nl-NL" sz="2400" i="1" dirty="0" smtClean="0">
                <a:solidFill>
                  <a:schemeClr val="bg1"/>
                </a:solidFill>
                <a:latin typeface="CG Times" pitchFamily="18" charset="0"/>
              </a:rPr>
              <a:t>CERN natuurkundige, gaan </a:t>
            </a:r>
          </a:p>
          <a:p>
            <a:r>
              <a:rPr lang="nl-NL" sz="2400" i="1" dirty="0" smtClean="0">
                <a:solidFill>
                  <a:schemeClr val="bg1"/>
                </a:solidFill>
                <a:latin typeface="CG Times" pitchFamily="18" charset="0"/>
              </a:rPr>
              <a:t>koortsachtig </a:t>
            </a:r>
            <a:r>
              <a:rPr lang="nl-NL" sz="2400" i="1" dirty="0">
                <a:solidFill>
                  <a:schemeClr val="bg1"/>
                </a:solidFill>
                <a:latin typeface="CG Times" pitchFamily="18" charset="0"/>
              </a:rPr>
              <a:t>op zoek naar </a:t>
            </a:r>
            <a:r>
              <a:rPr lang="nl-NL" sz="2400" i="1" dirty="0" smtClean="0">
                <a:solidFill>
                  <a:schemeClr val="bg1"/>
                </a:solidFill>
                <a:latin typeface="CG Times" pitchFamily="18" charset="0"/>
              </a:rPr>
              <a:t>de </a:t>
            </a:r>
          </a:p>
          <a:p>
            <a:r>
              <a:rPr lang="nl-NL" sz="2400" i="1" dirty="0" smtClean="0">
                <a:solidFill>
                  <a:schemeClr val="bg1"/>
                </a:solidFill>
                <a:latin typeface="CG Times" pitchFamily="18" charset="0"/>
              </a:rPr>
              <a:t>antimaterie </a:t>
            </a:r>
            <a:r>
              <a:rPr lang="nl-NL" sz="2400" i="1" dirty="0">
                <a:solidFill>
                  <a:schemeClr val="bg1"/>
                </a:solidFill>
                <a:latin typeface="CG Times" pitchFamily="18" charset="0"/>
              </a:rPr>
              <a:t>om </a:t>
            </a:r>
            <a:r>
              <a:rPr lang="nl-NL" sz="2400" i="1" dirty="0" smtClean="0">
                <a:solidFill>
                  <a:schemeClr val="bg1"/>
                </a:solidFill>
                <a:latin typeface="CG Times" pitchFamily="18" charset="0"/>
              </a:rPr>
              <a:t>te </a:t>
            </a:r>
            <a:r>
              <a:rPr lang="nl-NL" sz="2400" i="1" dirty="0">
                <a:solidFill>
                  <a:schemeClr val="bg1"/>
                </a:solidFill>
                <a:latin typeface="CG Times" pitchFamily="18" charset="0"/>
              </a:rPr>
              <a:t>voorkomen dat de </a:t>
            </a:r>
            <a:r>
              <a:rPr lang="nl-NL" sz="2400" i="1" u="sng" dirty="0">
                <a:solidFill>
                  <a:schemeClr val="bg1"/>
                </a:solidFill>
                <a:latin typeface="CG Times" pitchFamily="18" charset="0"/>
              </a:rPr>
              <a:t>antimaterie ‘bom’ ontploft</a:t>
            </a:r>
            <a:r>
              <a:rPr lang="nl-NL" sz="2400" i="1" dirty="0">
                <a:solidFill>
                  <a:schemeClr val="bg1"/>
                </a:solidFill>
                <a:latin typeface="CG Times" pitchFamily="18" charset="0"/>
              </a:rPr>
              <a:t>.  </a:t>
            </a:r>
          </a:p>
        </p:txBody>
      </p:sp>
      <p:pic>
        <p:nvPicPr>
          <p:cNvPr id="4" name="Picture 6" descr="and_gallery_vatican.jpg"/>
          <p:cNvPicPr>
            <a:picLocks noChangeAspect="1"/>
          </p:cNvPicPr>
          <p:nvPr/>
        </p:nvPicPr>
        <p:blipFill>
          <a:blip r:embed="rId2" cstate="print"/>
          <a:srcRect b="8545"/>
          <a:stretch>
            <a:fillRect/>
          </a:stretch>
        </p:blipFill>
        <p:spPr bwMode="auto">
          <a:xfrm>
            <a:off x="5146679" y="3928462"/>
            <a:ext cx="3854477" cy="1857992"/>
          </a:xfrm>
          <a:prstGeom prst="rect">
            <a:avLst/>
          </a:prstGeom>
          <a:noFill/>
          <a:ln w="9525">
            <a:noFill/>
            <a:miter lim="800000"/>
            <a:headEnd/>
            <a:tailEnd/>
          </a:ln>
        </p:spPr>
      </p:pic>
      <p:pic>
        <p:nvPicPr>
          <p:cNvPr id="5" name="Picture 4" descr="vetra.jpg"/>
          <p:cNvPicPr>
            <a:picLocks noChangeAspect="1"/>
          </p:cNvPicPr>
          <p:nvPr/>
        </p:nvPicPr>
        <p:blipFill>
          <a:blip r:embed="rId3" cstate="print"/>
          <a:srcRect t="19110" b="7692"/>
          <a:stretch>
            <a:fillRect/>
          </a:stretch>
        </p:blipFill>
        <p:spPr bwMode="auto">
          <a:xfrm>
            <a:off x="5143504" y="2142997"/>
            <a:ext cx="3857652" cy="18829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876">
                                            <p:bg/>
                                          </p:spTgt>
                                        </p:tgtEl>
                                        <p:attrNameLst>
                                          <p:attrName>style.visibility</p:attrName>
                                        </p:attrNameLst>
                                      </p:cBhvr>
                                      <p:to>
                                        <p:strVal val="visible"/>
                                      </p:to>
                                    </p:set>
                                    <p:animEffect transition="in" filter="dissolve">
                                      <p:cBhvr>
                                        <p:cTn id="7" dur="500"/>
                                        <p:tgtEl>
                                          <p:spTgt spid="7987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9876">
                                            <p:txEl>
                                              <p:pRg st="0" end="0"/>
                                            </p:txEl>
                                          </p:spTgt>
                                        </p:tgtEl>
                                        <p:attrNameLst>
                                          <p:attrName>style.visibility</p:attrName>
                                        </p:attrNameLst>
                                      </p:cBhvr>
                                      <p:to>
                                        <p:strVal val="visible"/>
                                      </p:to>
                                    </p:set>
                                    <p:animEffect transition="in" filter="dissolve">
                                      <p:cBhvr>
                                        <p:cTn id="10" dur="500"/>
                                        <p:tgtEl>
                                          <p:spTgt spid="798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9876">
                                            <p:txEl>
                                              <p:pRg st="6" end="6"/>
                                            </p:txEl>
                                          </p:spTgt>
                                        </p:tgtEl>
                                        <p:attrNameLst>
                                          <p:attrName>style.visibility</p:attrName>
                                        </p:attrNameLst>
                                      </p:cBhvr>
                                      <p:to>
                                        <p:strVal val="visible"/>
                                      </p:to>
                                    </p:set>
                                    <p:animEffect transition="in" filter="dissolve">
                                      <p:cBhvr>
                                        <p:cTn id="15" dur="500"/>
                                        <p:tgtEl>
                                          <p:spTgt spid="79876">
                                            <p:txEl>
                                              <p:pRg st="6" end="6"/>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9876">
                                            <p:txEl>
                                              <p:pRg st="7" end="7"/>
                                            </p:txEl>
                                          </p:spTgt>
                                        </p:tgtEl>
                                        <p:attrNameLst>
                                          <p:attrName>style.visibility</p:attrName>
                                        </p:attrNameLst>
                                      </p:cBhvr>
                                      <p:to>
                                        <p:strVal val="visible"/>
                                      </p:to>
                                    </p:set>
                                    <p:animEffect transition="in" filter="dissolve">
                                      <p:cBhvr>
                                        <p:cTn id="18" dur="500"/>
                                        <p:tgtEl>
                                          <p:spTgt spid="79876">
                                            <p:txEl>
                                              <p:pRg st="7" end="7"/>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9876">
                                            <p:txEl>
                                              <p:pRg st="8" end="8"/>
                                            </p:txEl>
                                          </p:spTgt>
                                        </p:tgtEl>
                                        <p:attrNameLst>
                                          <p:attrName>style.visibility</p:attrName>
                                        </p:attrNameLst>
                                      </p:cBhvr>
                                      <p:to>
                                        <p:strVal val="visible"/>
                                      </p:to>
                                    </p:set>
                                    <p:animEffect transition="in" filter="dissolve">
                                      <p:cBhvr>
                                        <p:cTn id="21" dur="500"/>
                                        <p:tgtEl>
                                          <p:spTgt spid="79876">
                                            <p:txEl>
                                              <p:pRg st="8" end="8"/>
                                            </p:txEl>
                                          </p:spTgt>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9876">
                                            <p:txEl>
                                              <p:pRg st="13" end="13"/>
                                            </p:txEl>
                                          </p:spTgt>
                                        </p:tgtEl>
                                        <p:attrNameLst>
                                          <p:attrName>style.visibility</p:attrName>
                                        </p:attrNameLst>
                                      </p:cBhvr>
                                      <p:to>
                                        <p:strVal val="visible"/>
                                      </p:to>
                                    </p:set>
                                    <p:animEffect transition="in" filter="dissolve">
                                      <p:cBhvr>
                                        <p:cTn id="29" dur="500"/>
                                        <p:tgtEl>
                                          <p:spTgt spid="79876">
                                            <p:txEl>
                                              <p:pRg st="13" end="13"/>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9876">
                                            <p:txEl>
                                              <p:pRg st="14" end="14"/>
                                            </p:txEl>
                                          </p:spTgt>
                                        </p:tgtEl>
                                        <p:attrNameLst>
                                          <p:attrName>style.visibility</p:attrName>
                                        </p:attrNameLst>
                                      </p:cBhvr>
                                      <p:to>
                                        <p:strVal val="visible"/>
                                      </p:to>
                                    </p:set>
                                    <p:animEffect transition="in" filter="dissolve">
                                      <p:cBhvr>
                                        <p:cTn id="32" dur="500"/>
                                        <p:tgtEl>
                                          <p:spTgt spid="79876">
                                            <p:txEl>
                                              <p:pRg st="14" end="14"/>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9876">
                                            <p:txEl>
                                              <p:pRg st="15" end="15"/>
                                            </p:txEl>
                                          </p:spTgt>
                                        </p:tgtEl>
                                        <p:attrNameLst>
                                          <p:attrName>style.visibility</p:attrName>
                                        </p:attrNameLst>
                                      </p:cBhvr>
                                      <p:to>
                                        <p:strVal val="visible"/>
                                      </p:to>
                                    </p:set>
                                    <p:animEffect transition="in" filter="dissolve">
                                      <p:cBhvr>
                                        <p:cTn id="35" dur="500"/>
                                        <p:tgtEl>
                                          <p:spTgt spid="79876">
                                            <p:txEl>
                                              <p:pRg st="15" end="1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9876">
                                            <p:txEl>
                                              <p:pRg st="16" end="16"/>
                                            </p:txEl>
                                          </p:spTgt>
                                        </p:tgtEl>
                                        <p:attrNameLst>
                                          <p:attrName>style.visibility</p:attrName>
                                        </p:attrNameLst>
                                      </p:cBhvr>
                                      <p:to>
                                        <p:strVal val="visible"/>
                                      </p:to>
                                    </p:set>
                                    <p:animEffect transition="in" filter="dissolve">
                                      <p:cBhvr>
                                        <p:cTn id="38" dur="500"/>
                                        <p:tgtEl>
                                          <p:spTgt spid="79876">
                                            <p:txEl>
                                              <p:pRg st="16" end="16"/>
                                            </p:txEl>
                                          </p:spTgt>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79876">
                                            <p:txEl>
                                              <p:pRg st="17" end="17"/>
                                            </p:txEl>
                                          </p:spTgt>
                                        </p:tgtEl>
                                        <p:attrNameLst>
                                          <p:attrName>style.visibility</p:attrName>
                                        </p:attrNameLst>
                                      </p:cBhvr>
                                      <p:to>
                                        <p:strVal val="visible"/>
                                      </p:to>
                                    </p:set>
                                    <p:animEffect transition="in" filter="dissolve">
                                      <p:cBhvr>
                                        <p:cTn id="41" dur="500"/>
                                        <p:tgtEl>
                                          <p:spTgt spid="79876">
                                            <p:txEl>
                                              <p:pRg st="17" end="17"/>
                                            </p:txEl>
                                          </p:spTgt>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4Marcel.avi">
            <a:hlinkClick r:id="" action="ppaction://media"/>
          </p:cNvPr>
          <p:cNvPicPr>
            <a:picLocks noGrp="1" noRot="1" noChangeAspect="1"/>
          </p:cNvPicPr>
          <p:nvPr>
            <p:ph idx="1"/>
            <a:videoFile r:link="rId1"/>
          </p:nvPr>
        </p:nvPicPr>
        <p:blipFill>
          <a:blip r:embed="rId3" cstate="print"/>
          <a:stretch>
            <a:fillRect/>
          </a:stretch>
        </p:blipFill>
        <p:spPr>
          <a:xfrm>
            <a:off x="-304800" y="1120775"/>
            <a:ext cx="97536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dirac"/>
          <p:cNvPicPr>
            <a:picLocks noChangeAspect="1" noChangeArrowheads="1"/>
          </p:cNvPicPr>
          <p:nvPr/>
        </p:nvPicPr>
        <p:blipFill>
          <a:blip r:embed="rId3" cstate="print"/>
          <a:srcRect/>
          <a:stretch>
            <a:fillRect/>
          </a:stretch>
        </p:blipFill>
        <p:spPr bwMode="auto">
          <a:xfrm>
            <a:off x="323850" y="3284538"/>
            <a:ext cx="3403600" cy="3268662"/>
          </a:xfrm>
          <a:prstGeom prst="rect">
            <a:avLst/>
          </a:prstGeom>
          <a:noFill/>
          <a:ln w="9525">
            <a:noFill/>
            <a:miter lim="800000"/>
            <a:headEnd/>
            <a:tailEnd/>
          </a:ln>
        </p:spPr>
      </p:pic>
      <p:sp>
        <p:nvSpPr>
          <p:cNvPr id="32771" name="Rectangle 3"/>
          <p:cNvSpPr>
            <a:spLocks noGrp="1" noChangeArrowheads="1"/>
          </p:cNvSpPr>
          <p:nvPr>
            <p:ph type="title"/>
          </p:nvPr>
        </p:nvSpPr>
        <p:spPr bwMode="auto">
          <a:xfrm>
            <a:off x="0" y="-16"/>
            <a:ext cx="3786182" cy="857248"/>
          </a:xfrm>
          <a:noFill/>
          <a:ln w="25400">
            <a:solidFill>
              <a:schemeClr val="bg1"/>
            </a:solidFill>
            <a:miter lim="800000"/>
            <a:headEnd/>
            <a:tailEnd/>
          </a:ln>
        </p:spPr>
        <p:txBody>
          <a:bodyPr vert="horz" wrap="square" lIns="91440" tIns="45720" rIns="91440" bIns="45720" numCol="1" anchor="t" anchorCtr="0" compatLnSpc="1">
            <a:prstTxWarp prst="textNoShape">
              <a:avLst/>
            </a:prstTxWarp>
          </a:bodyPr>
          <a:lstStyle/>
          <a:p>
            <a:r>
              <a:rPr lang="en-US" sz="4800" dirty="0" err="1" smtClean="0"/>
              <a:t>Antimaterie</a:t>
            </a:r>
            <a:endParaRPr lang="en-US" sz="4800" dirty="0" smtClean="0"/>
          </a:p>
        </p:txBody>
      </p:sp>
      <p:sp>
        <p:nvSpPr>
          <p:cNvPr id="271375" name="AutoShape 15"/>
          <p:cNvSpPr>
            <a:spLocks noChangeArrowheads="1"/>
          </p:cNvSpPr>
          <p:nvPr/>
        </p:nvSpPr>
        <p:spPr bwMode="auto">
          <a:xfrm>
            <a:off x="2400301" y="2928935"/>
            <a:ext cx="5600723" cy="928694"/>
          </a:xfrm>
          <a:prstGeom prst="wedgeEllipseCallout">
            <a:avLst>
              <a:gd name="adj1" fmla="val -41806"/>
              <a:gd name="adj2" fmla="val 87329"/>
            </a:avLst>
          </a:prstGeom>
          <a:solidFill>
            <a:schemeClr val="bg1"/>
          </a:solidFill>
          <a:ln w="9525">
            <a:solidFill>
              <a:schemeClr val="tx1"/>
            </a:solidFill>
            <a:miter lim="800000"/>
            <a:headEnd/>
            <a:tailEnd/>
          </a:ln>
        </p:spPr>
        <p:txBody>
          <a:bodyPr/>
          <a:lstStyle/>
          <a:p>
            <a:pPr>
              <a:buFontTx/>
              <a:buNone/>
            </a:pPr>
            <a:r>
              <a:rPr lang="en-US" dirty="0" err="1"/>
              <a:t>Voor</a:t>
            </a:r>
            <a:r>
              <a:rPr lang="en-US" dirty="0"/>
              <a:t> elk </a:t>
            </a:r>
            <a:r>
              <a:rPr lang="en-US" b="1" dirty="0" err="1">
                <a:solidFill>
                  <a:srgbClr val="0000CC"/>
                </a:solidFill>
              </a:rPr>
              <a:t>materie</a:t>
            </a:r>
            <a:r>
              <a:rPr lang="en-US" dirty="0" err="1"/>
              <a:t>deeltje</a:t>
            </a:r>
            <a:r>
              <a:rPr lang="en-US" dirty="0"/>
              <a:t> </a:t>
            </a:r>
            <a:r>
              <a:rPr lang="en-US" dirty="0" err="1"/>
              <a:t>bestaat</a:t>
            </a:r>
            <a:r>
              <a:rPr lang="en-US" dirty="0"/>
              <a:t> </a:t>
            </a:r>
            <a:r>
              <a:rPr lang="en-US" dirty="0" err="1"/>
              <a:t>een</a:t>
            </a:r>
            <a:r>
              <a:rPr lang="en-US" dirty="0"/>
              <a:t> </a:t>
            </a:r>
            <a:r>
              <a:rPr lang="en-US" b="1" dirty="0" err="1" smtClean="0">
                <a:solidFill>
                  <a:srgbClr val="FF0000"/>
                </a:solidFill>
              </a:rPr>
              <a:t>antimaterie</a:t>
            </a:r>
            <a:r>
              <a:rPr lang="en-US" dirty="0" err="1" smtClean="0"/>
              <a:t>deeltje</a:t>
            </a:r>
            <a:r>
              <a:rPr lang="en-US" dirty="0"/>
              <a:t>!</a:t>
            </a:r>
          </a:p>
        </p:txBody>
      </p:sp>
      <p:sp>
        <p:nvSpPr>
          <p:cNvPr id="271379" name="Rectangle 19"/>
          <p:cNvSpPr>
            <a:spLocks noChangeArrowheads="1"/>
          </p:cNvSpPr>
          <p:nvPr/>
        </p:nvSpPr>
        <p:spPr bwMode="auto">
          <a:xfrm>
            <a:off x="4714876" y="5072074"/>
            <a:ext cx="4140200" cy="1368425"/>
          </a:xfrm>
          <a:prstGeom prst="rect">
            <a:avLst/>
          </a:prstGeom>
          <a:noFill/>
          <a:ln w="9525">
            <a:solidFill>
              <a:srgbClr val="CCFFFF"/>
            </a:solidFill>
            <a:miter lim="800000"/>
            <a:headEnd/>
            <a:tailEnd/>
          </a:ln>
        </p:spPr>
        <p:txBody>
          <a:bodyPr/>
          <a:lstStyle/>
          <a:p>
            <a:pPr marL="342900" indent="-342900">
              <a:buFontTx/>
              <a:buNone/>
            </a:pPr>
            <a:r>
              <a:rPr lang="en-US" sz="2400" dirty="0" err="1" smtClean="0">
                <a:solidFill>
                  <a:schemeClr val="accent1"/>
                </a:solidFill>
                <a:latin typeface="+mj-lt"/>
              </a:rPr>
              <a:t>Antimaterie</a:t>
            </a:r>
            <a:r>
              <a:rPr lang="en-US" sz="2400" dirty="0" smtClean="0">
                <a:solidFill>
                  <a:schemeClr val="accent1"/>
                </a:solidFill>
                <a:latin typeface="+mj-lt"/>
              </a:rPr>
              <a:t> </a:t>
            </a:r>
            <a:r>
              <a:rPr lang="en-US" sz="2400" dirty="0" err="1">
                <a:solidFill>
                  <a:schemeClr val="accent1"/>
                </a:solidFill>
                <a:latin typeface="+mj-lt"/>
              </a:rPr>
              <a:t>deeltje</a:t>
            </a:r>
            <a:r>
              <a:rPr lang="en-US" sz="2400" dirty="0">
                <a:solidFill>
                  <a:schemeClr val="accent1"/>
                </a:solidFill>
                <a:latin typeface="+mj-lt"/>
              </a:rPr>
              <a:t>:</a:t>
            </a:r>
          </a:p>
          <a:p>
            <a:pPr marL="342900" indent="-342900">
              <a:buFont typeface="Arial" pitchFamily="34" charset="0"/>
              <a:buChar char="•"/>
            </a:pPr>
            <a:r>
              <a:rPr lang="en-US" sz="2400" dirty="0" err="1">
                <a:solidFill>
                  <a:schemeClr val="accent1"/>
                </a:solidFill>
                <a:latin typeface="+mj-lt"/>
              </a:rPr>
              <a:t>Zelfde</a:t>
            </a:r>
            <a:r>
              <a:rPr lang="en-US" sz="2400" dirty="0">
                <a:solidFill>
                  <a:schemeClr val="accent1"/>
                </a:solidFill>
                <a:latin typeface="+mj-lt"/>
              </a:rPr>
              <a:t> </a:t>
            </a:r>
            <a:r>
              <a:rPr lang="en-US" sz="2400" dirty="0" err="1">
                <a:solidFill>
                  <a:schemeClr val="accent1"/>
                </a:solidFill>
                <a:latin typeface="+mj-lt"/>
              </a:rPr>
              <a:t>massa</a:t>
            </a:r>
            <a:endParaRPr lang="en-US" sz="2400" baseline="30000" dirty="0">
              <a:solidFill>
                <a:schemeClr val="accent1"/>
              </a:solidFill>
              <a:latin typeface="+mj-lt"/>
            </a:endParaRPr>
          </a:p>
          <a:p>
            <a:pPr marL="342900" indent="-342900">
              <a:buFont typeface="Arial" pitchFamily="34" charset="0"/>
              <a:buChar char="•"/>
            </a:pPr>
            <a:r>
              <a:rPr lang="en-US" sz="2400" dirty="0" err="1">
                <a:solidFill>
                  <a:schemeClr val="accent1"/>
                </a:solidFill>
                <a:latin typeface="+mj-lt"/>
              </a:rPr>
              <a:t>Tegenovergestelde</a:t>
            </a:r>
            <a:r>
              <a:rPr lang="en-US" sz="2400" dirty="0">
                <a:solidFill>
                  <a:schemeClr val="accent1"/>
                </a:solidFill>
                <a:latin typeface="+mj-lt"/>
              </a:rPr>
              <a:t> lading</a:t>
            </a:r>
          </a:p>
        </p:txBody>
      </p:sp>
      <p:pic>
        <p:nvPicPr>
          <p:cNvPr id="9" name="Picture 10" descr="dirac_plaque"/>
          <p:cNvPicPr>
            <a:picLocks noChangeAspect="1" noChangeArrowheads="1"/>
          </p:cNvPicPr>
          <p:nvPr/>
        </p:nvPicPr>
        <p:blipFill>
          <a:blip r:embed="rId4" cstate="print"/>
          <a:srcRect/>
          <a:stretch>
            <a:fillRect/>
          </a:stretch>
        </p:blipFill>
        <p:spPr bwMode="auto">
          <a:xfrm>
            <a:off x="6046547" y="71414"/>
            <a:ext cx="3026047" cy="2571857"/>
          </a:xfrm>
          <a:prstGeom prst="rect">
            <a:avLst/>
          </a:prstGeom>
          <a:noFill/>
        </p:spPr>
      </p:pic>
      <p:sp>
        <p:nvSpPr>
          <p:cNvPr id="10" name="Text Box 13"/>
          <p:cNvSpPr txBox="1">
            <a:spLocks noChangeArrowheads="1"/>
          </p:cNvSpPr>
          <p:nvPr/>
        </p:nvSpPr>
        <p:spPr bwMode="auto">
          <a:xfrm>
            <a:off x="6330980" y="2603497"/>
            <a:ext cx="2892458" cy="400110"/>
          </a:xfrm>
          <a:prstGeom prst="rect">
            <a:avLst/>
          </a:prstGeom>
          <a:noFill/>
          <a:ln w="28575" algn="ctr">
            <a:noFill/>
            <a:miter lim="800000"/>
            <a:headEnd/>
            <a:tailEnd/>
          </a:ln>
          <a:effectLst/>
        </p:spPr>
        <p:txBody>
          <a:bodyPr wrap="none">
            <a:spAutoFit/>
          </a:bodyPr>
          <a:lstStyle/>
          <a:p>
            <a:r>
              <a:rPr lang="en-US" sz="2000" dirty="0">
                <a:solidFill>
                  <a:srgbClr val="CCFFFF"/>
                </a:solidFill>
              </a:rPr>
              <a:t>(Westminster abbey)</a:t>
            </a:r>
          </a:p>
        </p:txBody>
      </p:sp>
      <p:sp>
        <p:nvSpPr>
          <p:cNvPr id="11" name="TextBox 10"/>
          <p:cNvSpPr txBox="1"/>
          <p:nvPr/>
        </p:nvSpPr>
        <p:spPr>
          <a:xfrm>
            <a:off x="357158" y="1142984"/>
            <a:ext cx="4572032" cy="1569660"/>
          </a:xfrm>
          <a:prstGeom prst="rect">
            <a:avLst/>
          </a:prstGeom>
          <a:noFill/>
        </p:spPr>
        <p:txBody>
          <a:bodyPr wrap="square" rtlCol="0">
            <a:spAutoFit/>
          </a:bodyPr>
          <a:lstStyle/>
          <a:p>
            <a:r>
              <a:rPr lang="en-US" sz="2400" b="1" dirty="0" smtClean="0">
                <a:solidFill>
                  <a:srgbClr val="FFFF99"/>
                </a:solidFill>
                <a:latin typeface="+mj-lt"/>
              </a:rPr>
              <a:t>Paul Dirac</a:t>
            </a:r>
            <a:r>
              <a:rPr lang="en-US" sz="2400" dirty="0" smtClean="0">
                <a:solidFill>
                  <a:schemeClr val="bg1"/>
                </a:solidFill>
                <a:latin typeface="+mj-lt"/>
              </a:rPr>
              <a:t>: de ‘</a:t>
            </a:r>
            <a:r>
              <a:rPr lang="en-US" sz="2400" dirty="0" err="1" smtClean="0">
                <a:solidFill>
                  <a:schemeClr val="bg1"/>
                </a:solidFill>
                <a:latin typeface="+mj-lt"/>
              </a:rPr>
              <a:t>vader</a:t>
            </a:r>
            <a:r>
              <a:rPr lang="en-US" sz="2400" dirty="0" smtClean="0">
                <a:solidFill>
                  <a:schemeClr val="bg1"/>
                </a:solidFill>
                <a:latin typeface="+mj-lt"/>
              </a:rPr>
              <a:t>’ van de </a:t>
            </a:r>
            <a:r>
              <a:rPr lang="en-US" sz="2400" dirty="0" err="1" smtClean="0">
                <a:solidFill>
                  <a:schemeClr val="bg1"/>
                </a:solidFill>
                <a:latin typeface="+mj-lt"/>
              </a:rPr>
              <a:t>antimaterie</a:t>
            </a:r>
            <a:r>
              <a:rPr lang="en-US" sz="2400" dirty="0" smtClean="0">
                <a:solidFill>
                  <a:schemeClr val="bg1"/>
                </a:solidFill>
                <a:latin typeface="+mj-lt"/>
              </a:rPr>
              <a:t>:</a:t>
            </a:r>
          </a:p>
          <a:p>
            <a:r>
              <a:rPr lang="en-US" sz="2400" dirty="0" smtClean="0">
                <a:solidFill>
                  <a:schemeClr val="bg1"/>
                </a:solidFill>
                <a:latin typeface="+mj-lt"/>
                <a:sym typeface="Wingdings" pitchFamily="2" charset="2"/>
              </a:rPr>
              <a:t> </a:t>
            </a:r>
            <a:r>
              <a:rPr lang="en-US" sz="2400" dirty="0" err="1" smtClean="0">
                <a:solidFill>
                  <a:schemeClr val="bg1"/>
                </a:solidFill>
                <a:latin typeface="+mj-lt"/>
              </a:rPr>
              <a:t>theorie</a:t>
            </a:r>
            <a:r>
              <a:rPr lang="en-US" sz="2400" dirty="0" smtClean="0">
                <a:solidFill>
                  <a:schemeClr val="bg1"/>
                </a:solidFill>
                <a:latin typeface="+mj-lt"/>
              </a:rPr>
              <a:t> van </a:t>
            </a:r>
            <a:r>
              <a:rPr lang="en-US" sz="2400" dirty="0" err="1" smtClean="0">
                <a:solidFill>
                  <a:schemeClr val="bg1"/>
                </a:solidFill>
                <a:latin typeface="+mj-lt"/>
              </a:rPr>
              <a:t>relativistische</a:t>
            </a:r>
            <a:endParaRPr lang="en-US" sz="2400" dirty="0" smtClean="0">
              <a:solidFill>
                <a:schemeClr val="bg1"/>
              </a:solidFill>
              <a:latin typeface="+mj-lt"/>
            </a:endParaRPr>
          </a:p>
          <a:p>
            <a:r>
              <a:rPr lang="en-US" sz="2400" dirty="0" smtClean="0">
                <a:solidFill>
                  <a:schemeClr val="bg1"/>
                </a:solidFill>
                <a:latin typeface="+mj-lt"/>
              </a:rPr>
              <a:t>    quantum </a:t>
            </a:r>
            <a:r>
              <a:rPr lang="en-US" sz="2400" dirty="0" err="1" smtClean="0">
                <a:solidFill>
                  <a:schemeClr val="bg1"/>
                </a:solidFill>
                <a:latin typeface="+mj-lt"/>
              </a:rPr>
              <a:t>mechanica</a:t>
            </a:r>
            <a:endParaRPr lang="en-US" sz="2400" dirty="0">
              <a:solidFill>
                <a:schemeClr val="bg1"/>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1362"/>
                                        </p:tgtEl>
                                        <p:attrNameLst>
                                          <p:attrName>style.visibility</p:attrName>
                                        </p:attrNameLst>
                                      </p:cBhvr>
                                      <p:to>
                                        <p:strVal val="visible"/>
                                      </p:to>
                                    </p:set>
                                    <p:anim calcmode="lin" valueType="num">
                                      <p:cBhvr>
                                        <p:cTn id="7" dur="500" fill="hold"/>
                                        <p:tgtEl>
                                          <p:spTgt spid="271362"/>
                                        </p:tgtEl>
                                        <p:attrNameLst>
                                          <p:attrName>ppt_w</p:attrName>
                                        </p:attrNameLst>
                                      </p:cBhvr>
                                      <p:tavLst>
                                        <p:tav tm="0">
                                          <p:val>
                                            <p:fltVal val="0"/>
                                          </p:val>
                                        </p:tav>
                                        <p:tav tm="100000">
                                          <p:val>
                                            <p:strVal val="#ppt_w"/>
                                          </p:val>
                                        </p:tav>
                                      </p:tavLst>
                                    </p:anim>
                                    <p:anim calcmode="lin" valueType="num">
                                      <p:cBhvr>
                                        <p:cTn id="8" dur="500" fill="hold"/>
                                        <p:tgtEl>
                                          <p:spTgt spid="271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71375"/>
                                        </p:tgtEl>
                                        <p:attrNameLst>
                                          <p:attrName>style.visibility</p:attrName>
                                        </p:attrNameLst>
                                      </p:cBhvr>
                                      <p:to>
                                        <p:strVal val="visible"/>
                                      </p:to>
                                    </p:set>
                                    <p:animEffect transition="in" filter="slide(fromBottom)">
                                      <p:cBhvr>
                                        <p:cTn id="13" dur="500"/>
                                        <p:tgtEl>
                                          <p:spTgt spid="271375"/>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71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5" grpId="0" animBg="1"/>
      <p:bldP spid="2713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7158" y="1142984"/>
            <a:ext cx="4572032" cy="830997"/>
          </a:xfrm>
          <a:prstGeom prst="rect">
            <a:avLst/>
          </a:prstGeom>
          <a:noFill/>
        </p:spPr>
        <p:txBody>
          <a:bodyPr wrap="square" rtlCol="0">
            <a:spAutoFit/>
          </a:bodyPr>
          <a:lstStyle/>
          <a:p>
            <a:r>
              <a:rPr lang="en-US" sz="2400" b="1" dirty="0" smtClean="0">
                <a:solidFill>
                  <a:srgbClr val="FFFF99"/>
                </a:solidFill>
                <a:latin typeface="+mj-lt"/>
              </a:rPr>
              <a:t>Dan Brown</a:t>
            </a:r>
            <a:r>
              <a:rPr lang="en-US" sz="2400" dirty="0" smtClean="0">
                <a:solidFill>
                  <a:schemeClr val="bg1"/>
                </a:solidFill>
                <a:latin typeface="+mj-lt"/>
              </a:rPr>
              <a:t>: </a:t>
            </a:r>
          </a:p>
          <a:p>
            <a:r>
              <a:rPr lang="en-US" sz="2400" dirty="0" smtClean="0">
                <a:solidFill>
                  <a:schemeClr val="bg1"/>
                </a:solidFill>
                <a:latin typeface="+mj-lt"/>
                <a:sym typeface="Wingdings" pitchFamily="2" charset="2"/>
              </a:rPr>
              <a:t> </a:t>
            </a:r>
            <a:r>
              <a:rPr lang="en-US" sz="2400" dirty="0" smtClean="0">
                <a:solidFill>
                  <a:schemeClr val="bg1"/>
                </a:solidFill>
                <a:latin typeface="+mj-lt"/>
              </a:rPr>
              <a:t>auteur Angels en Demons</a:t>
            </a:r>
          </a:p>
        </p:txBody>
      </p:sp>
      <p:pic>
        <p:nvPicPr>
          <p:cNvPr id="13" name="Picture 12" descr="Dan_Brown.bmp"/>
          <p:cNvPicPr>
            <a:picLocks noChangeAspect="1"/>
          </p:cNvPicPr>
          <p:nvPr/>
        </p:nvPicPr>
        <p:blipFill>
          <a:blip r:embed="rId3" cstate="print"/>
          <a:stretch>
            <a:fillRect/>
          </a:stretch>
        </p:blipFill>
        <p:spPr>
          <a:xfrm>
            <a:off x="428596" y="2624126"/>
            <a:ext cx="3175406" cy="4233874"/>
          </a:xfrm>
          <a:prstGeom prst="rect">
            <a:avLst/>
          </a:prstGeom>
        </p:spPr>
      </p:pic>
      <p:sp>
        <p:nvSpPr>
          <p:cNvPr id="14" name="AutoShape 15"/>
          <p:cNvSpPr>
            <a:spLocks noChangeArrowheads="1"/>
          </p:cNvSpPr>
          <p:nvPr/>
        </p:nvSpPr>
        <p:spPr bwMode="auto">
          <a:xfrm>
            <a:off x="2071670" y="2500306"/>
            <a:ext cx="5429288" cy="1000132"/>
          </a:xfrm>
          <a:prstGeom prst="wedgeEllipseCallout">
            <a:avLst>
              <a:gd name="adj1" fmla="val -41806"/>
              <a:gd name="adj2" fmla="val 87329"/>
            </a:avLst>
          </a:prstGeom>
          <a:solidFill>
            <a:schemeClr val="bg1"/>
          </a:solidFill>
          <a:ln w="9525">
            <a:solidFill>
              <a:schemeClr val="tx1"/>
            </a:solidFill>
            <a:miter lim="800000"/>
            <a:headEnd/>
            <a:tailEnd/>
          </a:ln>
        </p:spPr>
        <p:txBody>
          <a:bodyPr/>
          <a:lstStyle/>
          <a:p>
            <a:r>
              <a:rPr lang="en-US" sz="2000" dirty="0" err="1" smtClean="0"/>
              <a:t>Antimaterie</a:t>
            </a:r>
            <a:r>
              <a:rPr lang="en-US" sz="2000" dirty="0" smtClean="0"/>
              <a:t> is het yin en </a:t>
            </a:r>
            <a:r>
              <a:rPr lang="en-US" sz="2000" dirty="0" err="1" smtClean="0"/>
              <a:t>materie</a:t>
            </a:r>
            <a:r>
              <a:rPr lang="en-US" sz="2000" dirty="0" smtClean="0"/>
              <a:t> is het yang</a:t>
            </a:r>
          </a:p>
        </p:txBody>
      </p:sp>
      <p:pic>
        <p:nvPicPr>
          <p:cNvPr id="15" name="Picture 14" descr="yin-yang.jpg"/>
          <p:cNvPicPr>
            <a:picLocks noChangeAspect="1"/>
          </p:cNvPicPr>
          <p:nvPr/>
        </p:nvPicPr>
        <p:blipFill>
          <a:blip r:embed="rId4" cstate="print"/>
          <a:stretch>
            <a:fillRect/>
          </a:stretch>
        </p:blipFill>
        <p:spPr>
          <a:xfrm>
            <a:off x="6572264" y="214290"/>
            <a:ext cx="2286016" cy="2286016"/>
          </a:xfrm>
          <a:prstGeom prst="rect">
            <a:avLst/>
          </a:prstGeom>
        </p:spPr>
      </p:pic>
      <p:sp>
        <p:nvSpPr>
          <p:cNvPr id="8" name="Rectangle 19"/>
          <p:cNvSpPr>
            <a:spLocks noChangeArrowheads="1"/>
          </p:cNvSpPr>
          <p:nvPr/>
        </p:nvSpPr>
        <p:spPr bwMode="auto">
          <a:xfrm>
            <a:off x="4714876" y="5072074"/>
            <a:ext cx="4140200" cy="1368425"/>
          </a:xfrm>
          <a:prstGeom prst="rect">
            <a:avLst/>
          </a:prstGeom>
          <a:noFill/>
          <a:ln w="9525">
            <a:solidFill>
              <a:srgbClr val="CCFFFF"/>
            </a:solidFill>
            <a:miter lim="800000"/>
            <a:headEnd/>
            <a:tailEnd/>
          </a:ln>
        </p:spPr>
        <p:txBody>
          <a:bodyPr/>
          <a:lstStyle/>
          <a:p>
            <a:pPr marL="342900" indent="-342900">
              <a:buFontTx/>
              <a:buNone/>
            </a:pPr>
            <a:r>
              <a:rPr lang="en-US" sz="2400" dirty="0" err="1" smtClean="0">
                <a:solidFill>
                  <a:schemeClr val="accent1"/>
                </a:solidFill>
                <a:latin typeface="+mj-lt"/>
              </a:rPr>
              <a:t>Antimaterie</a:t>
            </a:r>
            <a:r>
              <a:rPr lang="en-US" sz="2400" dirty="0" smtClean="0">
                <a:solidFill>
                  <a:schemeClr val="accent1"/>
                </a:solidFill>
                <a:latin typeface="+mj-lt"/>
              </a:rPr>
              <a:t> </a:t>
            </a:r>
            <a:r>
              <a:rPr lang="en-US" sz="2400" dirty="0" err="1">
                <a:solidFill>
                  <a:schemeClr val="accent1"/>
                </a:solidFill>
                <a:latin typeface="+mj-lt"/>
              </a:rPr>
              <a:t>deeltje</a:t>
            </a:r>
            <a:r>
              <a:rPr lang="en-US" sz="2400" dirty="0">
                <a:solidFill>
                  <a:schemeClr val="accent1"/>
                </a:solidFill>
                <a:latin typeface="+mj-lt"/>
              </a:rPr>
              <a:t>:</a:t>
            </a:r>
          </a:p>
          <a:p>
            <a:pPr marL="342900" indent="-342900">
              <a:buFont typeface="Arial" pitchFamily="34" charset="0"/>
              <a:buChar char="•"/>
            </a:pPr>
            <a:r>
              <a:rPr lang="en-US" sz="2400" dirty="0" err="1">
                <a:solidFill>
                  <a:schemeClr val="accent1"/>
                </a:solidFill>
                <a:latin typeface="+mj-lt"/>
              </a:rPr>
              <a:t>Zelfde</a:t>
            </a:r>
            <a:r>
              <a:rPr lang="en-US" sz="2400" dirty="0">
                <a:solidFill>
                  <a:schemeClr val="accent1"/>
                </a:solidFill>
                <a:latin typeface="+mj-lt"/>
              </a:rPr>
              <a:t> </a:t>
            </a:r>
            <a:r>
              <a:rPr lang="en-US" sz="2400" dirty="0" err="1">
                <a:solidFill>
                  <a:schemeClr val="accent1"/>
                </a:solidFill>
                <a:latin typeface="+mj-lt"/>
              </a:rPr>
              <a:t>massa</a:t>
            </a:r>
            <a:endParaRPr lang="en-US" sz="2400" baseline="30000" dirty="0">
              <a:solidFill>
                <a:schemeClr val="accent1"/>
              </a:solidFill>
              <a:latin typeface="+mj-lt"/>
            </a:endParaRPr>
          </a:p>
          <a:p>
            <a:pPr marL="342900" indent="-342900">
              <a:buFont typeface="Arial" pitchFamily="34" charset="0"/>
              <a:buChar char="•"/>
            </a:pPr>
            <a:r>
              <a:rPr lang="en-US" sz="2400" dirty="0" err="1">
                <a:solidFill>
                  <a:schemeClr val="accent1"/>
                </a:solidFill>
                <a:latin typeface="+mj-lt"/>
              </a:rPr>
              <a:t>Tegenovergestelde</a:t>
            </a:r>
            <a:r>
              <a:rPr lang="en-US" sz="2400" dirty="0">
                <a:solidFill>
                  <a:schemeClr val="accent1"/>
                </a:solidFill>
                <a:latin typeface="+mj-lt"/>
              </a:rPr>
              <a:t> lading</a:t>
            </a:r>
          </a:p>
        </p:txBody>
      </p:sp>
      <p:sp>
        <p:nvSpPr>
          <p:cNvPr id="10" name="Rectangle 3"/>
          <p:cNvSpPr txBox="1">
            <a:spLocks noChangeArrowheads="1"/>
          </p:cNvSpPr>
          <p:nvPr/>
        </p:nvSpPr>
        <p:spPr bwMode="auto">
          <a:xfrm>
            <a:off x="0" y="-16"/>
            <a:ext cx="3786182" cy="857248"/>
          </a:xfrm>
          <a:prstGeom prst="rect">
            <a:avLst/>
          </a:prstGeom>
          <a:noFill/>
          <a:ln w="25400">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err="1" smtClean="0">
                <a:ln>
                  <a:noFill/>
                </a:ln>
                <a:solidFill>
                  <a:schemeClr val="bg1"/>
                </a:solidFill>
                <a:effectLst/>
                <a:uLnTx/>
                <a:uFillTx/>
                <a:latin typeface="+mj-lt"/>
                <a:ea typeface="+mj-ea"/>
                <a:cs typeface="+mj-cs"/>
              </a:rPr>
              <a:t>Antimaterie</a:t>
            </a:r>
            <a:endParaRPr kumimoji="0" lang="en-US" sz="4800" b="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142844" y="214290"/>
            <a:ext cx="8643998" cy="571504"/>
          </a:xfrm>
          <a:solidFill>
            <a:srgbClr val="003300"/>
          </a:solidFill>
          <a:ln>
            <a:solidFill>
              <a:srgbClr val="FFFFCC"/>
            </a:solidFill>
          </a:ln>
        </p:spPr>
        <p:txBody>
          <a:bodyPr/>
          <a:lstStyle/>
          <a:p>
            <a:pPr>
              <a:buFont typeface="Arial" pitchFamily="34" charset="0"/>
              <a:buChar char="•"/>
            </a:pPr>
            <a:r>
              <a:rPr lang="en-US" sz="2800" dirty="0" smtClean="0"/>
              <a:t> 1932</a:t>
            </a:r>
            <a:r>
              <a:rPr lang="en-US" sz="2800" dirty="0"/>
              <a:t>: Anderson </a:t>
            </a:r>
            <a:r>
              <a:rPr lang="en-US" sz="2800" dirty="0" err="1"/>
              <a:t>ontdekt</a:t>
            </a:r>
            <a:r>
              <a:rPr lang="en-US" sz="2800" dirty="0"/>
              <a:t> het </a:t>
            </a:r>
            <a:r>
              <a:rPr lang="en-US" sz="2800" dirty="0" smtClean="0"/>
              <a:t>anti-</a:t>
            </a:r>
            <a:r>
              <a:rPr lang="en-US" sz="2800" dirty="0" err="1" smtClean="0"/>
              <a:t>elektron</a:t>
            </a:r>
            <a:r>
              <a:rPr lang="en-US" sz="2800" dirty="0" smtClean="0"/>
              <a:t> (Caltech)</a:t>
            </a:r>
            <a:endParaRPr lang="en-US" sz="2800" dirty="0"/>
          </a:p>
        </p:txBody>
      </p:sp>
      <p:sp>
        <p:nvSpPr>
          <p:cNvPr id="677891" name="Rectangle 3"/>
          <p:cNvSpPr>
            <a:spLocks noGrp="1" noChangeArrowheads="1"/>
          </p:cNvSpPr>
          <p:nvPr>
            <p:ph type="body" idx="1"/>
          </p:nvPr>
        </p:nvSpPr>
        <p:spPr>
          <a:xfrm>
            <a:off x="857224" y="4214818"/>
            <a:ext cx="7072362" cy="714380"/>
          </a:xfrm>
        </p:spPr>
        <p:txBody>
          <a:bodyPr/>
          <a:lstStyle/>
          <a:p>
            <a:pPr>
              <a:lnSpc>
                <a:spcPct val="90000"/>
              </a:lnSpc>
            </a:pPr>
            <a:r>
              <a:rPr lang="en-US" sz="2400" dirty="0" err="1" smtClean="0">
                <a:solidFill>
                  <a:srgbClr val="CCFFFF"/>
                </a:solidFill>
                <a:latin typeface="+mj-lt"/>
              </a:rPr>
              <a:t>Hij</a:t>
            </a:r>
            <a:r>
              <a:rPr lang="en-US" sz="2400" dirty="0">
                <a:solidFill>
                  <a:srgbClr val="CCFFFF"/>
                </a:solidFill>
                <a:latin typeface="+mj-lt"/>
              </a:rPr>
              <a:t> </a:t>
            </a:r>
            <a:r>
              <a:rPr lang="en-US" sz="2400" dirty="0" err="1" smtClean="0">
                <a:solidFill>
                  <a:srgbClr val="CCFFFF"/>
                </a:solidFill>
                <a:latin typeface="+mj-lt"/>
              </a:rPr>
              <a:t>observeerde</a:t>
            </a:r>
            <a:r>
              <a:rPr lang="en-US" sz="2400" dirty="0" smtClean="0">
                <a:solidFill>
                  <a:srgbClr val="CCFFFF"/>
                </a:solidFill>
                <a:latin typeface="+mj-lt"/>
              </a:rPr>
              <a:t> in </a:t>
            </a:r>
            <a:r>
              <a:rPr lang="en-US" sz="2400" dirty="0" err="1" smtClean="0">
                <a:solidFill>
                  <a:srgbClr val="CCFFFF"/>
                </a:solidFill>
                <a:latin typeface="+mj-lt"/>
              </a:rPr>
              <a:t>kosmische</a:t>
            </a:r>
            <a:r>
              <a:rPr lang="en-US" sz="2400" dirty="0" smtClean="0">
                <a:solidFill>
                  <a:srgbClr val="CCFFFF"/>
                </a:solidFill>
                <a:latin typeface="+mj-lt"/>
              </a:rPr>
              <a:t> </a:t>
            </a:r>
            <a:r>
              <a:rPr lang="en-US" sz="2400" dirty="0" err="1" smtClean="0">
                <a:solidFill>
                  <a:srgbClr val="CCFFFF"/>
                </a:solidFill>
                <a:latin typeface="+mj-lt"/>
              </a:rPr>
              <a:t>straling</a:t>
            </a:r>
            <a:r>
              <a:rPr lang="en-US" sz="2400" dirty="0" smtClean="0">
                <a:solidFill>
                  <a:srgbClr val="CCFFFF"/>
                </a:solidFill>
                <a:latin typeface="+mj-lt"/>
              </a:rPr>
              <a:t> </a:t>
            </a:r>
            <a:r>
              <a:rPr lang="en-US" sz="2400" dirty="0" err="1" smtClean="0">
                <a:solidFill>
                  <a:srgbClr val="CCFFFF"/>
                </a:solidFill>
                <a:latin typeface="+mj-lt"/>
              </a:rPr>
              <a:t>een</a:t>
            </a:r>
            <a:r>
              <a:rPr lang="en-US" sz="2400" dirty="0">
                <a:solidFill>
                  <a:srgbClr val="CCFFFF"/>
                </a:solidFill>
                <a:latin typeface="+mj-lt"/>
              </a:rPr>
              <a:t> </a:t>
            </a:r>
            <a:r>
              <a:rPr lang="en-US" sz="2400" dirty="0" err="1" smtClean="0">
                <a:solidFill>
                  <a:srgbClr val="CCFFFF"/>
                </a:solidFill>
                <a:latin typeface="+mj-lt"/>
              </a:rPr>
              <a:t>elektron</a:t>
            </a:r>
            <a:r>
              <a:rPr lang="en-US" sz="2400" dirty="0" smtClean="0">
                <a:solidFill>
                  <a:srgbClr val="CCFFFF"/>
                </a:solidFill>
                <a:latin typeface="+mj-lt"/>
              </a:rPr>
              <a:t> </a:t>
            </a:r>
            <a:r>
              <a:rPr lang="en-US" sz="2400" dirty="0">
                <a:solidFill>
                  <a:srgbClr val="CCFFFF"/>
                </a:solidFill>
                <a:latin typeface="+mj-lt"/>
              </a:rPr>
              <a:t>met </a:t>
            </a:r>
            <a:r>
              <a:rPr lang="en-US" sz="2400" dirty="0" smtClean="0">
                <a:solidFill>
                  <a:srgbClr val="CCFFFF"/>
                </a:solidFill>
                <a:latin typeface="+mj-lt"/>
              </a:rPr>
              <a:t>‘</a:t>
            </a:r>
            <a:r>
              <a:rPr lang="en-US" sz="2400" dirty="0" err="1" smtClean="0">
                <a:solidFill>
                  <a:srgbClr val="CCFFFF"/>
                </a:solidFill>
                <a:latin typeface="+mj-lt"/>
              </a:rPr>
              <a:t>verkeerde</a:t>
            </a:r>
            <a:r>
              <a:rPr lang="en-US" sz="2400" dirty="0" smtClean="0">
                <a:solidFill>
                  <a:srgbClr val="CCFFFF"/>
                </a:solidFill>
                <a:latin typeface="+mj-lt"/>
              </a:rPr>
              <a:t>’ </a:t>
            </a:r>
            <a:r>
              <a:rPr lang="en-US" sz="2400" dirty="0">
                <a:solidFill>
                  <a:srgbClr val="CCFFFF"/>
                </a:solidFill>
                <a:latin typeface="+mj-lt"/>
              </a:rPr>
              <a:t>lading: e</a:t>
            </a:r>
            <a:r>
              <a:rPr lang="en-US" sz="2400" baseline="30000" dirty="0" smtClean="0">
                <a:solidFill>
                  <a:srgbClr val="CCFFFF"/>
                </a:solidFill>
                <a:latin typeface="+mj-lt"/>
              </a:rPr>
              <a:t>+  </a:t>
            </a:r>
            <a:r>
              <a:rPr lang="en-US" sz="2400" dirty="0" smtClean="0">
                <a:solidFill>
                  <a:srgbClr val="CCFFFF"/>
                </a:solidFill>
                <a:latin typeface="+mj-lt"/>
              </a:rPr>
              <a:t>, het positron</a:t>
            </a:r>
            <a:endParaRPr lang="en-US" sz="2400" dirty="0">
              <a:solidFill>
                <a:srgbClr val="CCFFFF"/>
              </a:solidFill>
              <a:latin typeface="+mj-lt"/>
            </a:endParaRPr>
          </a:p>
        </p:txBody>
      </p:sp>
      <p:pic>
        <p:nvPicPr>
          <p:cNvPr id="677892" name="Picture 4" descr="ANDERSON"/>
          <p:cNvPicPr>
            <a:picLocks noChangeAspect="1" noChangeArrowheads="1"/>
          </p:cNvPicPr>
          <p:nvPr/>
        </p:nvPicPr>
        <p:blipFill>
          <a:blip r:embed="rId3" cstate="print"/>
          <a:srcRect l="6320" r="1263" b="2197"/>
          <a:stretch>
            <a:fillRect/>
          </a:stretch>
        </p:blipFill>
        <p:spPr bwMode="auto">
          <a:xfrm>
            <a:off x="4714876" y="1142984"/>
            <a:ext cx="4161468" cy="2786082"/>
          </a:xfrm>
          <a:prstGeom prst="rect">
            <a:avLst/>
          </a:prstGeom>
          <a:noFill/>
          <a:ln w="9525">
            <a:solidFill>
              <a:srgbClr val="CCFFFF"/>
            </a:solidFill>
            <a:miter lim="800000"/>
            <a:headEnd/>
            <a:tailEnd/>
          </a:ln>
        </p:spPr>
      </p:pic>
      <p:sp>
        <p:nvSpPr>
          <p:cNvPr id="8" name="TextBox 7"/>
          <p:cNvSpPr txBox="1"/>
          <p:nvPr/>
        </p:nvSpPr>
        <p:spPr>
          <a:xfrm>
            <a:off x="214282" y="5403851"/>
            <a:ext cx="7090403" cy="954107"/>
          </a:xfrm>
          <a:prstGeom prst="rect">
            <a:avLst/>
          </a:prstGeom>
          <a:solidFill>
            <a:srgbClr val="003300"/>
          </a:solidFill>
          <a:ln>
            <a:solidFill>
              <a:srgbClr val="FFFFCC"/>
            </a:solidFill>
          </a:ln>
        </p:spPr>
        <p:txBody>
          <a:bodyPr wrap="none" rtlCol="0">
            <a:spAutoFit/>
          </a:bodyPr>
          <a:lstStyle/>
          <a:p>
            <a:pPr>
              <a:buFont typeface="Arial" pitchFamily="34" charset="0"/>
              <a:buChar char="•"/>
            </a:pPr>
            <a:r>
              <a:rPr lang="en-US" sz="2800" dirty="0" smtClean="0">
                <a:solidFill>
                  <a:schemeClr val="bg1"/>
                </a:solidFill>
                <a:latin typeface="+mj-lt"/>
              </a:rPr>
              <a:t> 1955: </a:t>
            </a:r>
            <a:r>
              <a:rPr lang="en-US" sz="2800" dirty="0" err="1" smtClean="0">
                <a:solidFill>
                  <a:schemeClr val="bg1"/>
                </a:solidFill>
                <a:latin typeface="+mj-lt"/>
              </a:rPr>
              <a:t>ontdekking</a:t>
            </a:r>
            <a:r>
              <a:rPr lang="en-US" sz="2800" dirty="0" smtClean="0">
                <a:solidFill>
                  <a:schemeClr val="bg1"/>
                </a:solidFill>
                <a:latin typeface="+mj-lt"/>
              </a:rPr>
              <a:t> anti-proton (Berkeley)</a:t>
            </a:r>
          </a:p>
          <a:p>
            <a:pPr>
              <a:buFont typeface="Arial" pitchFamily="34" charset="0"/>
              <a:buChar char="•"/>
            </a:pPr>
            <a:r>
              <a:rPr lang="en-US" sz="2800" dirty="0" smtClean="0">
                <a:solidFill>
                  <a:schemeClr val="bg1"/>
                </a:solidFill>
                <a:latin typeface="+mj-lt"/>
              </a:rPr>
              <a:t> 1956: </a:t>
            </a:r>
            <a:r>
              <a:rPr lang="en-US" sz="2800" dirty="0" err="1" smtClean="0">
                <a:solidFill>
                  <a:schemeClr val="bg1"/>
                </a:solidFill>
                <a:latin typeface="+mj-lt"/>
              </a:rPr>
              <a:t>ontdekking</a:t>
            </a:r>
            <a:r>
              <a:rPr lang="en-US" sz="2800" dirty="0" smtClean="0">
                <a:solidFill>
                  <a:schemeClr val="bg1"/>
                </a:solidFill>
                <a:latin typeface="+mj-lt"/>
              </a:rPr>
              <a:t> anti-neutron (Berkeley)</a:t>
            </a:r>
            <a:endParaRPr lang="en-US" sz="2800" dirty="0">
              <a:solidFill>
                <a:schemeClr val="bg1"/>
              </a:solidFill>
              <a:latin typeface="+mj-lt"/>
            </a:endParaRPr>
          </a:p>
        </p:txBody>
      </p:sp>
      <p:pic>
        <p:nvPicPr>
          <p:cNvPr id="9" name="Picture 6" descr="showers_sm"/>
          <p:cNvPicPr>
            <a:picLocks noChangeAspect="1" noChangeArrowheads="1"/>
          </p:cNvPicPr>
          <p:nvPr/>
        </p:nvPicPr>
        <p:blipFill>
          <a:blip r:embed="rId4" cstate="print"/>
          <a:srcRect/>
          <a:stretch>
            <a:fillRect/>
          </a:stretch>
        </p:blipFill>
        <p:spPr bwMode="auto">
          <a:xfrm>
            <a:off x="428596" y="1071546"/>
            <a:ext cx="3857652" cy="2873994"/>
          </a:xfrm>
          <a:prstGeom prst="rect">
            <a:avLst/>
          </a:prstGeom>
          <a:noFill/>
          <a:ln>
            <a:solidFill>
              <a:srgbClr val="CCFFFF"/>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77892"/>
                                        </p:tgtEl>
                                        <p:attrNameLst>
                                          <p:attrName>style.visibility</p:attrName>
                                        </p:attrNameLst>
                                      </p:cBhvr>
                                      <p:to>
                                        <p:strVal val="visible"/>
                                      </p:to>
                                    </p:set>
                                    <p:animEffect transition="in" filter="dissolve">
                                      <p:cBhvr>
                                        <p:cTn id="7" dur="500"/>
                                        <p:tgtEl>
                                          <p:spTgt spid="6778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4"/>
            <a:ext cx="8715436" cy="1428760"/>
          </a:xfrm>
          <a:ln w="25400">
            <a:solidFill>
              <a:schemeClr val="bg1"/>
            </a:solidFill>
          </a:ln>
        </p:spPr>
        <p:txBody>
          <a:bodyPr/>
          <a:lstStyle/>
          <a:p>
            <a:pPr algn="ctr"/>
            <a:r>
              <a:rPr lang="en-US" sz="4400" dirty="0" smtClean="0"/>
              <a:t>Van </a:t>
            </a:r>
            <a:r>
              <a:rPr lang="en-US" sz="4400" dirty="0" err="1" smtClean="0"/>
              <a:t>antideeltjes</a:t>
            </a:r>
            <a:r>
              <a:rPr lang="en-US" sz="4400" dirty="0" smtClean="0"/>
              <a:t> </a:t>
            </a:r>
            <a:r>
              <a:rPr lang="en-US" sz="4400" dirty="0" err="1" smtClean="0"/>
              <a:t>naar</a:t>
            </a:r>
            <a:r>
              <a:rPr lang="en-US" sz="4400" dirty="0" smtClean="0"/>
              <a:t> </a:t>
            </a:r>
            <a:r>
              <a:rPr lang="en-US" sz="4400" dirty="0" err="1" smtClean="0"/>
              <a:t>antimaterie</a:t>
            </a:r>
            <a:r>
              <a:rPr lang="en-US" sz="4400" dirty="0" smtClean="0"/>
              <a:t>:</a:t>
            </a:r>
            <a:br>
              <a:rPr lang="en-US" sz="4400" dirty="0" smtClean="0"/>
            </a:br>
            <a:r>
              <a:rPr lang="en-US" sz="4400" dirty="0" smtClean="0"/>
              <a:t> </a:t>
            </a:r>
            <a:r>
              <a:rPr lang="en-US" sz="4400" dirty="0" smtClean="0">
                <a:sym typeface="Wingdings" pitchFamily="2" charset="2"/>
              </a:rPr>
              <a:t> </a:t>
            </a:r>
            <a:r>
              <a:rPr lang="en-US" sz="4400" dirty="0" err="1" smtClean="0"/>
              <a:t>antiwaterstof</a:t>
            </a:r>
            <a:endParaRPr lang="en-US" sz="4400" dirty="0"/>
          </a:p>
        </p:txBody>
      </p:sp>
      <p:pic>
        <p:nvPicPr>
          <p:cNvPr id="4" name="Content Placeholder 3" descr="antihydrogen.gif"/>
          <p:cNvPicPr>
            <a:picLocks noGrp="1" noChangeAspect="1"/>
          </p:cNvPicPr>
          <p:nvPr>
            <p:ph idx="1"/>
          </p:nvPr>
        </p:nvPicPr>
        <p:blipFill>
          <a:blip r:embed="rId3" cstate="print"/>
          <a:stretch>
            <a:fillRect/>
          </a:stretch>
        </p:blipFill>
        <p:spPr>
          <a:xfrm>
            <a:off x="2285984" y="1685935"/>
            <a:ext cx="4953000" cy="3171825"/>
          </a:xfrm>
          <a:prstGeom prst="rect">
            <a:avLst/>
          </a:prstGeom>
          <a:ln>
            <a:solidFill>
              <a:srgbClr val="CCFFFF"/>
            </a:solidFill>
          </a:ln>
        </p:spPr>
      </p:pic>
      <p:sp>
        <p:nvSpPr>
          <p:cNvPr id="5" name="Content Placeholder 2"/>
          <p:cNvSpPr txBox="1">
            <a:spLocks/>
          </p:cNvSpPr>
          <p:nvPr/>
        </p:nvSpPr>
        <p:spPr bwMode="auto">
          <a:xfrm>
            <a:off x="200084" y="5214950"/>
            <a:ext cx="8729634" cy="150019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j-lt"/>
                <a:ea typeface="+mn-ea"/>
                <a:cs typeface="+mn-cs"/>
              </a:rPr>
              <a:t>1995: </a:t>
            </a:r>
            <a:r>
              <a:rPr kumimoji="0" lang="en-US" sz="2800" b="0" i="0" u="none" strike="noStrike" kern="0" cap="none" spc="0" normalizeH="0" baseline="0" noProof="0" dirty="0" err="1" smtClean="0">
                <a:ln>
                  <a:noFill/>
                </a:ln>
                <a:solidFill>
                  <a:schemeClr val="bg1"/>
                </a:solidFill>
                <a:effectLst/>
                <a:uLnTx/>
                <a:uFillTx/>
                <a:latin typeface="+mj-lt"/>
                <a:ea typeface="+mn-ea"/>
                <a:cs typeface="+mn-cs"/>
              </a:rPr>
              <a:t>Eerste</a:t>
            </a:r>
            <a:r>
              <a:rPr kumimoji="0" lang="en-US" sz="2800" b="0" i="0" u="none" strike="noStrike" kern="0" cap="none" spc="0" normalizeH="0" baseline="0" noProof="0" dirty="0" smtClean="0">
                <a:ln>
                  <a:noFill/>
                </a:ln>
                <a:solidFill>
                  <a:schemeClr val="bg1"/>
                </a:solidFill>
                <a:effectLst/>
                <a:uLnTx/>
                <a:uFillTx/>
                <a:latin typeface="+mj-lt"/>
                <a:ea typeface="+mn-ea"/>
                <a:cs typeface="+mn-cs"/>
              </a:rPr>
              <a:t> </a:t>
            </a:r>
            <a:r>
              <a:rPr kumimoji="0" lang="en-US" sz="2800" b="0" i="0" u="none" strike="noStrike" kern="0" cap="none" spc="0" normalizeH="0" baseline="0" noProof="0" dirty="0" err="1" smtClean="0">
                <a:ln>
                  <a:noFill/>
                </a:ln>
                <a:solidFill>
                  <a:schemeClr val="bg1"/>
                </a:solidFill>
                <a:effectLst/>
                <a:uLnTx/>
                <a:uFillTx/>
                <a:latin typeface="+mj-lt"/>
                <a:ea typeface="+mn-ea"/>
                <a:cs typeface="+mn-cs"/>
              </a:rPr>
              <a:t>antiwaterstof</a:t>
            </a:r>
            <a:r>
              <a:rPr kumimoji="0" lang="en-US" sz="2800" b="0" i="0" u="none" strike="noStrike" kern="0" cap="none" spc="0" normalizeH="0" baseline="0" noProof="0" dirty="0" smtClean="0">
                <a:ln>
                  <a:noFill/>
                </a:ln>
                <a:solidFill>
                  <a:schemeClr val="bg1"/>
                </a:solidFill>
                <a:effectLst/>
                <a:uLnTx/>
                <a:uFillTx/>
                <a:latin typeface="+mj-lt"/>
                <a:ea typeface="+mn-ea"/>
                <a:cs typeface="+mn-cs"/>
              </a:rPr>
              <a:t> </a:t>
            </a:r>
            <a:r>
              <a:rPr kumimoji="0" lang="en-US" sz="2800" b="0" i="0" u="none" strike="noStrike" kern="0" cap="none" spc="0" normalizeH="0" baseline="0" noProof="0" dirty="0" err="1" smtClean="0">
                <a:ln>
                  <a:noFill/>
                </a:ln>
                <a:solidFill>
                  <a:schemeClr val="bg1"/>
                </a:solidFill>
                <a:effectLst/>
                <a:uLnTx/>
                <a:uFillTx/>
                <a:latin typeface="+mj-lt"/>
                <a:ea typeface="+mn-ea"/>
                <a:cs typeface="+mn-cs"/>
              </a:rPr>
              <a:t>geproduceerd</a:t>
            </a:r>
            <a:r>
              <a:rPr kumimoji="0" lang="en-US" sz="2800" b="0" i="0" u="none" strike="noStrike" kern="0" cap="none" spc="0" normalizeH="0" baseline="0" noProof="0" dirty="0" smtClean="0">
                <a:ln>
                  <a:noFill/>
                </a:ln>
                <a:solidFill>
                  <a:schemeClr val="bg1"/>
                </a:solidFill>
                <a:effectLst/>
                <a:uLnTx/>
                <a:uFillTx/>
                <a:latin typeface="+mj-lt"/>
                <a:ea typeface="+mn-ea"/>
                <a:cs typeface="+mn-cs"/>
              </a:rPr>
              <a:t> op CERN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bg1"/>
                </a:solidFill>
                <a:effectLst/>
                <a:uLnTx/>
                <a:uFillTx/>
                <a:latin typeface="+mj-lt"/>
                <a:ea typeface="+mn-ea"/>
                <a:cs typeface="+mn-cs"/>
              </a:rPr>
              <a:t>2002: </a:t>
            </a:r>
            <a:r>
              <a:rPr kumimoji="0" lang="en-US" sz="2800" b="0" i="0" u="none" strike="noStrike" kern="0" cap="none" spc="0" normalizeH="0" baseline="0" noProof="0" dirty="0" err="1" smtClean="0">
                <a:ln>
                  <a:noFill/>
                </a:ln>
                <a:solidFill>
                  <a:schemeClr val="bg1"/>
                </a:solidFill>
                <a:effectLst/>
                <a:uLnTx/>
                <a:uFillTx/>
                <a:latin typeface="+mj-lt"/>
                <a:ea typeface="+mn-ea"/>
                <a:cs typeface="+mn-cs"/>
              </a:rPr>
              <a:t>Duizenden</a:t>
            </a:r>
            <a:r>
              <a:rPr kumimoji="0" lang="en-US" sz="2800" b="0" i="0" u="none" strike="noStrike" kern="0" cap="none" spc="0" normalizeH="0" baseline="0" noProof="0" dirty="0" smtClean="0">
                <a:ln>
                  <a:noFill/>
                </a:ln>
                <a:solidFill>
                  <a:schemeClr val="bg1"/>
                </a:solidFill>
                <a:effectLst/>
                <a:uLnTx/>
                <a:uFillTx/>
                <a:latin typeface="+mj-lt"/>
                <a:ea typeface="+mn-ea"/>
                <a:cs typeface="+mn-cs"/>
              </a:rPr>
              <a:t> </a:t>
            </a:r>
            <a:r>
              <a:rPr kumimoji="0" lang="en-US" sz="2800" b="0" i="0" u="none" strike="noStrike" kern="0" cap="none" spc="0" normalizeH="0" baseline="0" noProof="0" dirty="0" err="1" smtClean="0">
                <a:ln>
                  <a:noFill/>
                </a:ln>
                <a:solidFill>
                  <a:schemeClr val="bg1"/>
                </a:solidFill>
                <a:effectLst/>
                <a:uLnTx/>
                <a:uFillTx/>
                <a:latin typeface="+mj-lt"/>
                <a:ea typeface="+mn-ea"/>
                <a:cs typeface="+mn-cs"/>
              </a:rPr>
              <a:t>antiatomen</a:t>
            </a:r>
            <a:r>
              <a:rPr kumimoji="0" lang="en-US" sz="2800" b="0" i="0" u="none" strike="noStrike" kern="0" cap="none" spc="0" normalizeH="0" baseline="0" noProof="0" dirty="0" smtClean="0">
                <a:ln>
                  <a:noFill/>
                </a:ln>
                <a:solidFill>
                  <a:schemeClr val="bg1"/>
                </a:solidFill>
                <a:effectLst/>
                <a:uLnTx/>
                <a:uFillTx/>
                <a:latin typeface="+mj-lt"/>
                <a:ea typeface="+mn-ea"/>
                <a:cs typeface="+mn-cs"/>
              </a:rPr>
              <a:t> </a:t>
            </a:r>
            <a:r>
              <a:rPr kumimoji="0" lang="en-US" sz="2800" b="0" i="0" u="none" strike="noStrike" kern="0" cap="none" spc="0" normalizeH="0" baseline="0" noProof="0" dirty="0" err="1" smtClean="0">
                <a:ln>
                  <a:noFill/>
                </a:ln>
                <a:solidFill>
                  <a:schemeClr val="bg1"/>
                </a:solidFill>
                <a:effectLst/>
                <a:uLnTx/>
                <a:uFillTx/>
                <a:latin typeface="+mj-lt"/>
                <a:ea typeface="+mn-ea"/>
                <a:cs typeface="+mn-cs"/>
              </a:rPr>
              <a:t>geproduceerd</a:t>
            </a:r>
            <a:r>
              <a:rPr kumimoji="0" lang="en-US" sz="2800" b="0" i="0" u="none" strike="noStrike" kern="0" cap="none" spc="0" normalizeH="0" baseline="0" noProof="0" dirty="0" smtClean="0">
                <a:ln>
                  <a:noFill/>
                </a:ln>
                <a:solidFill>
                  <a:schemeClr val="bg1"/>
                </a:solidFill>
                <a:effectLst/>
                <a:uLnTx/>
                <a:uFillTx/>
                <a:latin typeface="+mj-lt"/>
                <a:ea typeface="+mn-ea"/>
                <a:cs typeface="+mn-cs"/>
              </a:rPr>
              <a:t> op </a:t>
            </a:r>
          </a:p>
          <a:p>
            <a:pPr marL="342900" marR="0" lvl="0" indent="-342900" algn="l" defTabSz="914400" rtl="0" eaLnBrk="1" fontAlgn="base" latinLnBrk="0" hangingPunct="1">
              <a:lnSpc>
                <a:spcPct val="100000"/>
              </a:lnSpc>
              <a:spcBef>
                <a:spcPct val="20000"/>
              </a:spcBef>
              <a:spcAft>
                <a:spcPct val="0"/>
              </a:spcAft>
              <a:buClrTx/>
              <a:buSzTx/>
              <a:tabLst/>
              <a:defRPr/>
            </a:pPr>
            <a:r>
              <a:rPr lang="en-US" sz="2800" kern="0" dirty="0" smtClean="0">
                <a:solidFill>
                  <a:schemeClr val="bg1"/>
                </a:solidFill>
                <a:latin typeface="+mj-lt"/>
              </a:rPr>
              <a:t>             </a:t>
            </a:r>
            <a:r>
              <a:rPr kumimoji="0" lang="en-US" sz="2800" b="0" i="0" u="none" strike="noStrike" kern="0" cap="none" spc="0" normalizeH="0" baseline="0" noProof="0" dirty="0" smtClean="0">
                <a:ln>
                  <a:noFill/>
                </a:ln>
                <a:solidFill>
                  <a:schemeClr val="bg1"/>
                </a:solidFill>
                <a:effectLst/>
                <a:uLnTx/>
                <a:uFillTx/>
                <a:latin typeface="+mj-lt"/>
                <a:ea typeface="+mn-ea"/>
                <a:cs typeface="+mn-cs"/>
              </a:rPr>
              <a:t>CERN en</a:t>
            </a:r>
            <a:r>
              <a:rPr kumimoji="0" lang="en-US" sz="2800" b="0" i="0" u="none" strike="noStrike" kern="0" cap="none" spc="0" normalizeH="0" noProof="0" dirty="0" smtClean="0">
                <a:ln>
                  <a:noFill/>
                </a:ln>
                <a:solidFill>
                  <a:schemeClr val="bg1"/>
                </a:solidFill>
                <a:effectLst/>
                <a:uLnTx/>
                <a:uFillTx/>
                <a:latin typeface="+mj-lt"/>
                <a:ea typeface="+mn-ea"/>
                <a:cs typeface="+mn-cs"/>
              </a:rPr>
              <a:t> </a:t>
            </a:r>
            <a:r>
              <a:rPr kumimoji="0" lang="en-US" sz="2800" b="0" i="0" u="none" strike="noStrike" kern="0" cap="none" spc="0" normalizeH="0" noProof="0" dirty="0" err="1" smtClean="0">
                <a:ln>
                  <a:noFill/>
                </a:ln>
                <a:solidFill>
                  <a:schemeClr val="bg1"/>
                </a:solidFill>
                <a:effectLst/>
                <a:uLnTx/>
                <a:uFillTx/>
                <a:latin typeface="+mj-lt"/>
                <a:ea typeface="+mn-ea"/>
                <a:cs typeface="+mn-cs"/>
              </a:rPr>
              <a:t>Fermilab</a:t>
            </a:r>
            <a:endParaRPr kumimoji="0" lang="en-US" sz="2800" b="0" i="0" u="none" strike="noStrike" kern="0" cap="none" spc="0" normalizeH="0" noProof="0" dirty="0" smtClean="0">
              <a:ln>
                <a:noFill/>
              </a:ln>
              <a:solidFill>
                <a:schemeClr val="bg1"/>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descr="dewar"/>
          <p:cNvPicPr>
            <a:picLocks noChangeAspect="1" noChangeArrowheads="1"/>
          </p:cNvPicPr>
          <p:nvPr/>
        </p:nvPicPr>
        <p:blipFill>
          <a:blip r:embed="rId3" cstate="print"/>
          <a:srcRect/>
          <a:stretch>
            <a:fillRect/>
          </a:stretch>
        </p:blipFill>
        <p:spPr bwMode="auto">
          <a:xfrm>
            <a:off x="2657475" y="757238"/>
            <a:ext cx="2632075" cy="3509962"/>
          </a:xfrm>
          <a:prstGeom prst="rect">
            <a:avLst/>
          </a:prstGeom>
          <a:noFill/>
        </p:spPr>
      </p:pic>
      <p:pic>
        <p:nvPicPr>
          <p:cNvPr id="710659" name="Picture 3" descr="morning_CPT"/>
          <p:cNvPicPr>
            <a:picLocks noChangeAspect="1" noChangeArrowheads="1"/>
          </p:cNvPicPr>
          <p:nvPr/>
        </p:nvPicPr>
        <p:blipFill>
          <a:blip r:embed="rId4" cstate="print"/>
          <a:srcRect/>
          <a:stretch>
            <a:fillRect/>
          </a:stretch>
        </p:blipFill>
        <p:spPr bwMode="auto">
          <a:xfrm>
            <a:off x="0" y="4087813"/>
            <a:ext cx="3698875" cy="2770187"/>
          </a:xfrm>
          <a:prstGeom prst="rect">
            <a:avLst/>
          </a:prstGeom>
          <a:noFill/>
        </p:spPr>
      </p:pic>
      <p:pic>
        <p:nvPicPr>
          <p:cNvPr id="710660" name="Picture 4" descr="dirked"/>
          <p:cNvPicPr>
            <a:picLocks noChangeAspect="1" noChangeArrowheads="1"/>
          </p:cNvPicPr>
          <p:nvPr/>
        </p:nvPicPr>
        <p:blipFill>
          <a:blip r:embed="rId5" cstate="print"/>
          <a:srcRect/>
          <a:stretch>
            <a:fillRect/>
          </a:stretch>
        </p:blipFill>
        <p:spPr bwMode="auto">
          <a:xfrm>
            <a:off x="5289550" y="774700"/>
            <a:ext cx="3854450" cy="2886075"/>
          </a:xfrm>
          <a:prstGeom prst="rect">
            <a:avLst/>
          </a:prstGeom>
          <a:noFill/>
        </p:spPr>
      </p:pic>
      <p:pic>
        <p:nvPicPr>
          <p:cNvPr id="710662" name="Picture 6" descr="overview"/>
          <p:cNvPicPr>
            <a:picLocks noChangeAspect="1" noChangeArrowheads="1"/>
          </p:cNvPicPr>
          <p:nvPr/>
        </p:nvPicPr>
        <p:blipFill>
          <a:blip r:embed="rId6" cstate="print"/>
          <a:srcRect/>
          <a:stretch>
            <a:fillRect/>
          </a:stretch>
        </p:blipFill>
        <p:spPr bwMode="auto">
          <a:xfrm>
            <a:off x="0" y="735013"/>
            <a:ext cx="2644775" cy="3479800"/>
          </a:xfrm>
          <a:prstGeom prst="rect">
            <a:avLst/>
          </a:prstGeom>
          <a:noFill/>
        </p:spPr>
      </p:pic>
      <p:pic>
        <p:nvPicPr>
          <p:cNvPr id="710663" name="Picture 7" descr="discussion"/>
          <p:cNvPicPr>
            <a:picLocks noChangeAspect="1" noChangeArrowheads="1"/>
          </p:cNvPicPr>
          <p:nvPr/>
        </p:nvPicPr>
        <p:blipFill>
          <a:blip r:embed="rId7" cstate="print"/>
          <a:srcRect/>
          <a:stretch>
            <a:fillRect/>
          </a:stretch>
        </p:blipFill>
        <p:spPr bwMode="auto">
          <a:xfrm>
            <a:off x="3306763" y="4191000"/>
            <a:ext cx="3563937" cy="2667000"/>
          </a:xfrm>
          <a:prstGeom prst="rect">
            <a:avLst/>
          </a:prstGeom>
          <a:noFill/>
        </p:spPr>
      </p:pic>
      <p:pic>
        <p:nvPicPr>
          <p:cNvPr id="710664" name="Picture 8" descr="food_for_all"/>
          <p:cNvPicPr>
            <a:picLocks noChangeAspect="1" noChangeArrowheads="1"/>
          </p:cNvPicPr>
          <p:nvPr/>
        </p:nvPicPr>
        <p:blipFill>
          <a:blip r:embed="rId8" cstate="print"/>
          <a:srcRect/>
          <a:stretch>
            <a:fillRect/>
          </a:stretch>
        </p:blipFill>
        <p:spPr bwMode="auto">
          <a:xfrm>
            <a:off x="5919788" y="3416300"/>
            <a:ext cx="3224212" cy="2413000"/>
          </a:xfrm>
          <a:prstGeom prst="rect">
            <a:avLst/>
          </a:prstGeom>
          <a:noFill/>
        </p:spPr>
      </p:pic>
      <p:pic>
        <p:nvPicPr>
          <p:cNvPr id="710665" name="Picture 9" descr="det3"/>
          <p:cNvPicPr>
            <a:picLocks noChangeAspect="1" noChangeArrowheads="1"/>
          </p:cNvPicPr>
          <p:nvPr/>
        </p:nvPicPr>
        <p:blipFill>
          <a:blip r:embed="rId9" cstate="print"/>
          <a:srcRect/>
          <a:stretch>
            <a:fillRect/>
          </a:stretch>
        </p:blipFill>
        <p:spPr bwMode="auto">
          <a:xfrm>
            <a:off x="3038475" y="2379663"/>
            <a:ext cx="3022600" cy="2787650"/>
          </a:xfrm>
          <a:prstGeom prst="rect">
            <a:avLst/>
          </a:prstGeom>
          <a:noFill/>
        </p:spPr>
      </p:pic>
      <p:sp>
        <p:nvSpPr>
          <p:cNvPr id="710667" name="Text Box 11"/>
          <p:cNvSpPr txBox="1">
            <a:spLocks noChangeArrowheads="1"/>
          </p:cNvSpPr>
          <p:nvPr/>
        </p:nvSpPr>
        <p:spPr bwMode="auto">
          <a:xfrm>
            <a:off x="6429389" y="5780806"/>
            <a:ext cx="2714643" cy="1077218"/>
          </a:xfrm>
          <a:prstGeom prst="rect">
            <a:avLst/>
          </a:prstGeom>
          <a:solidFill>
            <a:srgbClr val="FFFF99"/>
          </a:solidFill>
          <a:ln w="28575">
            <a:solidFill>
              <a:srgbClr val="FF0000"/>
            </a:solidFill>
            <a:miter lim="800000"/>
            <a:headEnd/>
            <a:tailEnd/>
          </a:ln>
          <a:effectLst/>
        </p:spPr>
        <p:txBody>
          <a:bodyPr wrap="square">
            <a:spAutoFit/>
          </a:bodyPr>
          <a:lstStyle/>
          <a:p>
            <a:r>
              <a:rPr lang="en-US" sz="3200" dirty="0">
                <a:solidFill>
                  <a:srgbClr val="006600"/>
                </a:solidFill>
                <a:latin typeface="+mj-lt"/>
              </a:rPr>
              <a:t>Anti </a:t>
            </a:r>
            <a:r>
              <a:rPr lang="en-US" sz="3200" dirty="0" err="1">
                <a:solidFill>
                  <a:srgbClr val="006600"/>
                </a:solidFill>
                <a:latin typeface="+mj-lt"/>
              </a:rPr>
              <a:t>materie</a:t>
            </a:r>
            <a:r>
              <a:rPr lang="en-US" sz="3200" dirty="0">
                <a:solidFill>
                  <a:srgbClr val="006600"/>
                </a:solidFill>
                <a:latin typeface="+mj-lt"/>
              </a:rPr>
              <a:t> </a:t>
            </a:r>
            <a:r>
              <a:rPr lang="en-US" sz="3200" dirty="0" err="1">
                <a:solidFill>
                  <a:srgbClr val="006600"/>
                </a:solidFill>
                <a:latin typeface="+mj-lt"/>
              </a:rPr>
              <a:t>bestaat</a:t>
            </a:r>
            <a:r>
              <a:rPr lang="en-US" sz="3200" dirty="0">
                <a:solidFill>
                  <a:srgbClr val="006600"/>
                </a:solidFill>
                <a:latin typeface="+mj-lt"/>
              </a:rPr>
              <a:t> </a:t>
            </a:r>
            <a:r>
              <a:rPr lang="en-US" sz="3200" dirty="0" err="1">
                <a:solidFill>
                  <a:srgbClr val="006600"/>
                </a:solidFill>
                <a:latin typeface="+mj-lt"/>
              </a:rPr>
              <a:t>echt</a:t>
            </a:r>
            <a:r>
              <a:rPr lang="en-US" sz="3200" dirty="0">
                <a:solidFill>
                  <a:srgbClr val="006600"/>
                </a:solidFill>
                <a:latin typeface="+mj-lt"/>
              </a:rPr>
              <a:t>!</a:t>
            </a:r>
          </a:p>
        </p:txBody>
      </p:sp>
      <p:sp>
        <p:nvSpPr>
          <p:cNvPr id="710661" name="Rectangle 5"/>
          <p:cNvSpPr>
            <a:spLocks noGrp="1" noChangeArrowheads="1"/>
          </p:cNvSpPr>
          <p:nvPr>
            <p:ph type="title"/>
          </p:nvPr>
        </p:nvSpPr>
        <p:spPr>
          <a:xfrm>
            <a:off x="0" y="-142900"/>
            <a:ext cx="9144000" cy="1143000"/>
          </a:xfrm>
        </p:spPr>
        <p:txBody>
          <a:bodyPr/>
          <a:lstStyle/>
          <a:p>
            <a:r>
              <a:rPr lang="en-US" sz="3200" dirty="0"/>
              <a:t>Het ATHENA experiment op </a:t>
            </a:r>
            <a:r>
              <a:rPr lang="en-US" sz="3200" dirty="0" smtClean="0"/>
              <a:t>CERN</a:t>
            </a:r>
            <a:r>
              <a:rPr lang="en-US" sz="2800" dirty="0" smtClean="0"/>
              <a:t/>
            </a:r>
            <a:br>
              <a:rPr lang="en-US" sz="2800" dirty="0" smtClean="0"/>
            </a:br>
            <a:endParaRPr lang="en-US" sz="2000" dirty="0">
              <a:solidFill>
                <a:srgbClr val="FFFFCC"/>
              </a:solidFill>
            </a:endParaRPr>
          </a:p>
        </p:txBody>
      </p:sp>
      <p:sp>
        <p:nvSpPr>
          <p:cNvPr id="13" name="TextBox 12"/>
          <p:cNvSpPr txBox="1"/>
          <p:nvPr/>
        </p:nvSpPr>
        <p:spPr>
          <a:xfrm>
            <a:off x="4319025" y="559338"/>
            <a:ext cx="4824975" cy="369332"/>
          </a:xfrm>
          <a:prstGeom prst="rect">
            <a:avLst/>
          </a:prstGeom>
          <a:solidFill>
            <a:srgbClr val="003300"/>
          </a:solidFill>
        </p:spPr>
        <p:txBody>
          <a:bodyPr wrap="none" rtlCol="0">
            <a:spAutoFit/>
          </a:bodyPr>
          <a:lstStyle/>
          <a:p>
            <a:r>
              <a:rPr lang="en-US" dirty="0" smtClean="0">
                <a:solidFill>
                  <a:srgbClr val="FFFFCC"/>
                </a:solidFill>
              </a:rPr>
              <a:t>“het lab was </a:t>
            </a:r>
            <a:r>
              <a:rPr lang="en-US" dirty="0" err="1" smtClean="0">
                <a:solidFill>
                  <a:srgbClr val="FFFFCC"/>
                </a:solidFill>
              </a:rPr>
              <a:t>zeer</a:t>
            </a:r>
            <a:r>
              <a:rPr lang="en-US" dirty="0" smtClean="0">
                <a:solidFill>
                  <a:srgbClr val="FFFFCC"/>
                </a:solidFill>
              </a:rPr>
              <a:t> </a:t>
            </a:r>
            <a:r>
              <a:rPr lang="en-US" dirty="0" err="1" smtClean="0">
                <a:solidFill>
                  <a:srgbClr val="FFFFCC"/>
                </a:solidFill>
              </a:rPr>
              <a:t>futuristisch</a:t>
            </a:r>
            <a:r>
              <a:rPr lang="en-US" dirty="0" smtClean="0">
                <a:solidFill>
                  <a:srgbClr val="FFFFCC"/>
                </a:solidFill>
              </a:rPr>
              <a:t>”   -</a:t>
            </a:r>
            <a:r>
              <a:rPr lang="en-US" dirty="0" err="1" smtClean="0">
                <a:solidFill>
                  <a:srgbClr val="FFFFCC"/>
                </a:solidFill>
              </a:rPr>
              <a:t>pag</a:t>
            </a:r>
            <a:r>
              <a:rPr lang="en-US" dirty="0" smtClean="0">
                <a:solidFill>
                  <a:srgbClr val="FFFFCC"/>
                </a:solidFill>
              </a:rPr>
              <a:t> 64</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10662"/>
                                        </p:tgtEl>
                                        <p:attrNameLst>
                                          <p:attrName>style.visibility</p:attrName>
                                        </p:attrNameLst>
                                      </p:cBhvr>
                                      <p:to>
                                        <p:strVal val="visible"/>
                                      </p:to>
                                    </p:set>
                                    <p:anim calcmode="lin" valueType="num">
                                      <p:cBhvr>
                                        <p:cTn id="7" dur="2000" fill="hold"/>
                                        <p:tgtEl>
                                          <p:spTgt spid="710662"/>
                                        </p:tgtEl>
                                        <p:attrNameLst>
                                          <p:attrName>ppt_w</p:attrName>
                                        </p:attrNameLst>
                                      </p:cBhvr>
                                      <p:tavLst>
                                        <p:tav tm="0">
                                          <p:val>
                                            <p:strVal val="#ppt_w*0.70"/>
                                          </p:val>
                                        </p:tav>
                                        <p:tav tm="100000">
                                          <p:val>
                                            <p:strVal val="#ppt_w"/>
                                          </p:val>
                                        </p:tav>
                                      </p:tavLst>
                                    </p:anim>
                                    <p:anim calcmode="lin" valueType="num">
                                      <p:cBhvr>
                                        <p:cTn id="8" dur="2000" fill="hold"/>
                                        <p:tgtEl>
                                          <p:spTgt spid="710662"/>
                                        </p:tgtEl>
                                        <p:attrNameLst>
                                          <p:attrName>ppt_h</p:attrName>
                                        </p:attrNameLst>
                                      </p:cBhvr>
                                      <p:tavLst>
                                        <p:tav tm="0">
                                          <p:val>
                                            <p:strVal val="#ppt_h"/>
                                          </p:val>
                                        </p:tav>
                                        <p:tav tm="100000">
                                          <p:val>
                                            <p:strVal val="#ppt_h"/>
                                          </p:val>
                                        </p:tav>
                                      </p:tavLst>
                                    </p:anim>
                                    <p:animEffect transition="in" filter="fade">
                                      <p:cBhvr>
                                        <p:cTn id="9" dur="2000"/>
                                        <p:tgtEl>
                                          <p:spTgt spid="710662"/>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710658"/>
                                        </p:tgtEl>
                                        <p:attrNameLst>
                                          <p:attrName>style.visibility</p:attrName>
                                        </p:attrNameLst>
                                      </p:cBhvr>
                                      <p:to>
                                        <p:strVal val="visible"/>
                                      </p:to>
                                    </p:set>
                                    <p:anim calcmode="lin" valueType="num">
                                      <p:cBhvr>
                                        <p:cTn id="13" dur="2000" fill="hold"/>
                                        <p:tgtEl>
                                          <p:spTgt spid="710658"/>
                                        </p:tgtEl>
                                        <p:attrNameLst>
                                          <p:attrName>ppt_w</p:attrName>
                                        </p:attrNameLst>
                                      </p:cBhvr>
                                      <p:tavLst>
                                        <p:tav tm="0">
                                          <p:val>
                                            <p:strVal val="#ppt_w*0.70"/>
                                          </p:val>
                                        </p:tav>
                                        <p:tav tm="100000">
                                          <p:val>
                                            <p:strVal val="#ppt_w"/>
                                          </p:val>
                                        </p:tav>
                                      </p:tavLst>
                                    </p:anim>
                                    <p:anim calcmode="lin" valueType="num">
                                      <p:cBhvr>
                                        <p:cTn id="14" dur="2000" fill="hold"/>
                                        <p:tgtEl>
                                          <p:spTgt spid="710658"/>
                                        </p:tgtEl>
                                        <p:attrNameLst>
                                          <p:attrName>ppt_h</p:attrName>
                                        </p:attrNameLst>
                                      </p:cBhvr>
                                      <p:tavLst>
                                        <p:tav tm="0">
                                          <p:val>
                                            <p:strVal val="#ppt_h"/>
                                          </p:val>
                                        </p:tav>
                                        <p:tav tm="100000">
                                          <p:val>
                                            <p:strVal val="#ppt_h"/>
                                          </p:val>
                                        </p:tav>
                                      </p:tavLst>
                                    </p:anim>
                                    <p:animEffect transition="in" filter="fade">
                                      <p:cBhvr>
                                        <p:cTn id="15" dur="2000"/>
                                        <p:tgtEl>
                                          <p:spTgt spid="710658"/>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710660"/>
                                        </p:tgtEl>
                                        <p:attrNameLst>
                                          <p:attrName>style.visibility</p:attrName>
                                        </p:attrNameLst>
                                      </p:cBhvr>
                                      <p:to>
                                        <p:strVal val="visible"/>
                                      </p:to>
                                    </p:set>
                                    <p:anim calcmode="lin" valueType="num">
                                      <p:cBhvr>
                                        <p:cTn id="19" dur="2000" fill="hold"/>
                                        <p:tgtEl>
                                          <p:spTgt spid="710660"/>
                                        </p:tgtEl>
                                        <p:attrNameLst>
                                          <p:attrName>ppt_w</p:attrName>
                                        </p:attrNameLst>
                                      </p:cBhvr>
                                      <p:tavLst>
                                        <p:tav tm="0">
                                          <p:val>
                                            <p:strVal val="#ppt_w*0.70"/>
                                          </p:val>
                                        </p:tav>
                                        <p:tav tm="100000">
                                          <p:val>
                                            <p:strVal val="#ppt_w"/>
                                          </p:val>
                                        </p:tav>
                                      </p:tavLst>
                                    </p:anim>
                                    <p:anim calcmode="lin" valueType="num">
                                      <p:cBhvr>
                                        <p:cTn id="20" dur="2000" fill="hold"/>
                                        <p:tgtEl>
                                          <p:spTgt spid="710660"/>
                                        </p:tgtEl>
                                        <p:attrNameLst>
                                          <p:attrName>ppt_h</p:attrName>
                                        </p:attrNameLst>
                                      </p:cBhvr>
                                      <p:tavLst>
                                        <p:tav tm="0">
                                          <p:val>
                                            <p:strVal val="#ppt_h"/>
                                          </p:val>
                                        </p:tav>
                                        <p:tav tm="100000">
                                          <p:val>
                                            <p:strVal val="#ppt_h"/>
                                          </p:val>
                                        </p:tav>
                                      </p:tavLst>
                                    </p:anim>
                                    <p:animEffect transition="in" filter="fade">
                                      <p:cBhvr>
                                        <p:cTn id="21" dur="2000"/>
                                        <p:tgtEl>
                                          <p:spTgt spid="710660"/>
                                        </p:tgtEl>
                                      </p:cBhvr>
                                    </p:animEffect>
                                  </p:childTnLst>
                                </p:cTn>
                              </p:par>
                            </p:childTnLst>
                          </p:cTn>
                        </p:par>
                        <p:par>
                          <p:cTn id="22" fill="hold">
                            <p:stCondLst>
                              <p:cond delay="6000"/>
                            </p:stCondLst>
                            <p:childTnLst>
                              <p:par>
                                <p:cTn id="23" presetID="55" presetClass="entr" presetSubtype="0" fill="hold" nodeType="afterEffect">
                                  <p:stCondLst>
                                    <p:cond delay="0"/>
                                  </p:stCondLst>
                                  <p:childTnLst>
                                    <p:set>
                                      <p:cBhvr>
                                        <p:cTn id="24" dur="1" fill="hold">
                                          <p:stCondLst>
                                            <p:cond delay="0"/>
                                          </p:stCondLst>
                                        </p:cTn>
                                        <p:tgtEl>
                                          <p:spTgt spid="710659"/>
                                        </p:tgtEl>
                                        <p:attrNameLst>
                                          <p:attrName>style.visibility</p:attrName>
                                        </p:attrNameLst>
                                      </p:cBhvr>
                                      <p:to>
                                        <p:strVal val="visible"/>
                                      </p:to>
                                    </p:set>
                                    <p:anim calcmode="lin" valueType="num">
                                      <p:cBhvr>
                                        <p:cTn id="25" dur="2000" fill="hold"/>
                                        <p:tgtEl>
                                          <p:spTgt spid="710659"/>
                                        </p:tgtEl>
                                        <p:attrNameLst>
                                          <p:attrName>ppt_w</p:attrName>
                                        </p:attrNameLst>
                                      </p:cBhvr>
                                      <p:tavLst>
                                        <p:tav tm="0">
                                          <p:val>
                                            <p:strVal val="#ppt_w*0.70"/>
                                          </p:val>
                                        </p:tav>
                                        <p:tav tm="100000">
                                          <p:val>
                                            <p:strVal val="#ppt_w"/>
                                          </p:val>
                                        </p:tav>
                                      </p:tavLst>
                                    </p:anim>
                                    <p:anim calcmode="lin" valueType="num">
                                      <p:cBhvr>
                                        <p:cTn id="26" dur="2000" fill="hold"/>
                                        <p:tgtEl>
                                          <p:spTgt spid="710659"/>
                                        </p:tgtEl>
                                        <p:attrNameLst>
                                          <p:attrName>ppt_h</p:attrName>
                                        </p:attrNameLst>
                                      </p:cBhvr>
                                      <p:tavLst>
                                        <p:tav tm="0">
                                          <p:val>
                                            <p:strVal val="#ppt_h"/>
                                          </p:val>
                                        </p:tav>
                                        <p:tav tm="100000">
                                          <p:val>
                                            <p:strVal val="#ppt_h"/>
                                          </p:val>
                                        </p:tav>
                                      </p:tavLst>
                                    </p:anim>
                                    <p:animEffect transition="in" filter="fade">
                                      <p:cBhvr>
                                        <p:cTn id="27" dur="2000"/>
                                        <p:tgtEl>
                                          <p:spTgt spid="710659"/>
                                        </p:tgtEl>
                                      </p:cBhvr>
                                    </p:animEffect>
                                  </p:childTnLst>
                                </p:cTn>
                              </p:par>
                            </p:childTnLst>
                          </p:cTn>
                        </p:par>
                        <p:par>
                          <p:cTn id="28" fill="hold">
                            <p:stCondLst>
                              <p:cond delay="8000"/>
                            </p:stCondLst>
                            <p:childTnLst>
                              <p:par>
                                <p:cTn id="29" presetID="55" presetClass="entr" presetSubtype="0" fill="hold" nodeType="afterEffect">
                                  <p:stCondLst>
                                    <p:cond delay="0"/>
                                  </p:stCondLst>
                                  <p:childTnLst>
                                    <p:set>
                                      <p:cBhvr>
                                        <p:cTn id="30" dur="1" fill="hold">
                                          <p:stCondLst>
                                            <p:cond delay="0"/>
                                          </p:stCondLst>
                                        </p:cTn>
                                        <p:tgtEl>
                                          <p:spTgt spid="710663"/>
                                        </p:tgtEl>
                                        <p:attrNameLst>
                                          <p:attrName>style.visibility</p:attrName>
                                        </p:attrNameLst>
                                      </p:cBhvr>
                                      <p:to>
                                        <p:strVal val="visible"/>
                                      </p:to>
                                    </p:set>
                                    <p:anim calcmode="lin" valueType="num">
                                      <p:cBhvr>
                                        <p:cTn id="31" dur="2000" fill="hold"/>
                                        <p:tgtEl>
                                          <p:spTgt spid="710663"/>
                                        </p:tgtEl>
                                        <p:attrNameLst>
                                          <p:attrName>ppt_w</p:attrName>
                                        </p:attrNameLst>
                                      </p:cBhvr>
                                      <p:tavLst>
                                        <p:tav tm="0">
                                          <p:val>
                                            <p:strVal val="#ppt_w*0.70"/>
                                          </p:val>
                                        </p:tav>
                                        <p:tav tm="100000">
                                          <p:val>
                                            <p:strVal val="#ppt_w"/>
                                          </p:val>
                                        </p:tav>
                                      </p:tavLst>
                                    </p:anim>
                                    <p:anim calcmode="lin" valueType="num">
                                      <p:cBhvr>
                                        <p:cTn id="32" dur="2000" fill="hold"/>
                                        <p:tgtEl>
                                          <p:spTgt spid="710663"/>
                                        </p:tgtEl>
                                        <p:attrNameLst>
                                          <p:attrName>ppt_h</p:attrName>
                                        </p:attrNameLst>
                                      </p:cBhvr>
                                      <p:tavLst>
                                        <p:tav tm="0">
                                          <p:val>
                                            <p:strVal val="#ppt_h"/>
                                          </p:val>
                                        </p:tav>
                                        <p:tav tm="100000">
                                          <p:val>
                                            <p:strVal val="#ppt_h"/>
                                          </p:val>
                                        </p:tav>
                                      </p:tavLst>
                                    </p:anim>
                                    <p:animEffect transition="in" filter="fade">
                                      <p:cBhvr>
                                        <p:cTn id="33" dur="2000"/>
                                        <p:tgtEl>
                                          <p:spTgt spid="71066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710665"/>
                                        </p:tgtEl>
                                        <p:attrNameLst>
                                          <p:attrName>style.visibility</p:attrName>
                                        </p:attrNameLst>
                                      </p:cBhvr>
                                      <p:to>
                                        <p:strVal val="visible"/>
                                      </p:to>
                                    </p:set>
                                    <p:anim calcmode="lin" valueType="num">
                                      <p:cBhvr>
                                        <p:cTn id="38" dur="3000" fill="hold"/>
                                        <p:tgtEl>
                                          <p:spTgt spid="710665"/>
                                        </p:tgtEl>
                                        <p:attrNameLst>
                                          <p:attrName>ppt_w</p:attrName>
                                        </p:attrNameLst>
                                      </p:cBhvr>
                                      <p:tavLst>
                                        <p:tav tm="0">
                                          <p:val>
                                            <p:strVal val="#ppt_w*0.70"/>
                                          </p:val>
                                        </p:tav>
                                        <p:tav tm="100000">
                                          <p:val>
                                            <p:strVal val="#ppt_w"/>
                                          </p:val>
                                        </p:tav>
                                      </p:tavLst>
                                    </p:anim>
                                    <p:anim calcmode="lin" valueType="num">
                                      <p:cBhvr>
                                        <p:cTn id="39" dur="3000" fill="hold"/>
                                        <p:tgtEl>
                                          <p:spTgt spid="710665"/>
                                        </p:tgtEl>
                                        <p:attrNameLst>
                                          <p:attrName>ppt_h</p:attrName>
                                        </p:attrNameLst>
                                      </p:cBhvr>
                                      <p:tavLst>
                                        <p:tav tm="0">
                                          <p:val>
                                            <p:strVal val="#ppt_h"/>
                                          </p:val>
                                        </p:tav>
                                        <p:tav tm="100000">
                                          <p:val>
                                            <p:strVal val="#ppt_h"/>
                                          </p:val>
                                        </p:tav>
                                      </p:tavLst>
                                    </p:anim>
                                    <p:animEffect transition="in" filter="fade">
                                      <p:cBhvr>
                                        <p:cTn id="40" dur="3000"/>
                                        <p:tgtEl>
                                          <p:spTgt spid="710665"/>
                                        </p:tgtEl>
                                      </p:cBhvr>
                                    </p:animEffect>
                                  </p:childTnLst>
                                </p:cTn>
                              </p:par>
                            </p:childTnLst>
                          </p:cTn>
                        </p:par>
                        <p:par>
                          <p:cTn id="41" fill="hold">
                            <p:stCondLst>
                              <p:cond delay="3000"/>
                            </p:stCondLst>
                            <p:childTnLst>
                              <p:par>
                                <p:cTn id="42" presetID="55" presetClass="entr" presetSubtype="0" fill="hold" nodeType="afterEffect">
                                  <p:stCondLst>
                                    <p:cond delay="0"/>
                                  </p:stCondLst>
                                  <p:childTnLst>
                                    <p:set>
                                      <p:cBhvr>
                                        <p:cTn id="43" dur="1" fill="hold">
                                          <p:stCondLst>
                                            <p:cond delay="0"/>
                                          </p:stCondLst>
                                        </p:cTn>
                                        <p:tgtEl>
                                          <p:spTgt spid="710664"/>
                                        </p:tgtEl>
                                        <p:attrNameLst>
                                          <p:attrName>style.visibility</p:attrName>
                                        </p:attrNameLst>
                                      </p:cBhvr>
                                      <p:to>
                                        <p:strVal val="visible"/>
                                      </p:to>
                                    </p:set>
                                    <p:anim calcmode="lin" valueType="num">
                                      <p:cBhvr>
                                        <p:cTn id="44" dur="2000" fill="hold"/>
                                        <p:tgtEl>
                                          <p:spTgt spid="710664"/>
                                        </p:tgtEl>
                                        <p:attrNameLst>
                                          <p:attrName>ppt_w</p:attrName>
                                        </p:attrNameLst>
                                      </p:cBhvr>
                                      <p:tavLst>
                                        <p:tav tm="0">
                                          <p:val>
                                            <p:strVal val="#ppt_w*0.70"/>
                                          </p:val>
                                        </p:tav>
                                        <p:tav tm="100000">
                                          <p:val>
                                            <p:strVal val="#ppt_w"/>
                                          </p:val>
                                        </p:tav>
                                      </p:tavLst>
                                    </p:anim>
                                    <p:anim calcmode="lin" valueType="num">
                                      <p:cBhvr>
                                        <p:cTn id="45" dur="2000" fill="hold"/>
                                        <p:tgtEl>
                                          <p:spTgt spid="710664"/>
                                        </p:tgtEl>
                                        <p:attrNameLst>
                                          <p:attrName>ppt_h</p:attrName>
                                        </p:attrNameLst>
                                      </p:cBhvr>
                                      <p:tavLst>
                                        <p:tav tm="0">
                                          <p:val>
                                            <p:strVal val="#ppt_h"/>
                                          </p:val>
                                        </p:tav>
                                        <p:tav tm="100000">
                                          <p:val>
                                            <p:strVal val="#ppt_h"/>
                                          </p:val>
                                        </p:tav>
                                      </p:tavLst>
                                    </p:anim>
                                    <p:animEffect transition="in" filter="fade">
                                      <p:cBhvr>
                                        <p:cTn id="46" dur="2000"/>
                                        <p:tgtEl>
                                          <p:spTgt spid="710664"/>
                                        </p:tgtEl>
                                      </p:cBhvr>
                                    </p:animEffect>
                                  </p:childTnLst>
                                </p:cTn>
                              </p:par>
                            </p:childTnLst>
                          </p:cTn>
                        </p:par>
                        <p:par>
                          <p:cTn id="47" fill="hold">
                            <p:stCondLst>
                              <p:cond delay="5000"/>
                            </p:stCondLst>
                            <p:childTnLst>
                              <p:par>
                                <p:cTn id="48" presetID="23" presetClass="entr" presetSubtype="16" fill="hold" grpId="0" nodeType="afterEffect">
                                  <p:stCondLst>
                                    <p:cond delay="0"/>
                                  </p:stCondLst>
                                  <p:childTnLst>
                                    <p:set>
                                      <p:cBhvr>
                                        <p:cTn id="49" dur="1" fill="hold">
                                          <p:stCondLst>
                                            <p:cond delay="0"/>
                                          </p:stCondLst>
                                        </p:cTn>
                                        <p:tgtEl>
                                          <p:spTgt spid="710667"/>
                                        </p:tgtEl>
                                        <p:attrNameLst>
                                          <p:attrName>style.visibility</p:attrName>
                                        </p:attrNameLst>
                                      </p:cBhvr>
                                      <p:to>
                                        <p:strVal val="visible"/>
                                      </p:to>
                                    </p:set>
                                    <p:anim calcmode="lin" valueType="num">
                                      <p:cBhvr>
                                        <p:cTn id="50" dur="2000" fill="hold"/>
                                        <p:tgtEl>
                                          <p:spTgt spid="710667"/>
                                        </p:tgtEl>
                                        <p:attrNameLst>
                                          <p:attrName>ppt_w</p:attrName>
                                        </p:attrNameLst>
                                      </p:cBhvr>
                                      <p:tavLst>
                                        <p:tav tm="0">
                                          <p:val>
                                            <p:fltVal val="0"/>
                                          </p:val>
                                        </p:tav>
                                        <p:tav tm="100000">
                                          <p:val>
                                            <p:strVal val="#ppt_w"/>
                                          </p:val>
                                        </p:tav>
                                      </p:tavLst>
                                    </p:anim>
                                    <p:anim calcmode="lin" valueType="num">
                                      <p:cBhvr>
                                        <p:cTn id="51" dur="2000" fill="hold"/>
                                        <p:tgtEl>
                                          <p:spTgt spid="710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667"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G Times"/>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1153</TotalTime>
  <Words>1537</Words>
  <Application>Microsoft Office PowerPoint</Application>
  <PresentationFormat>On-screen Show (4:3)</PresentationFormat>
  <Paragraphs>194</Paragraphs>
  <Slides>28</Slides>
  <Notes>9</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Default Design</vt:lpstr>
      <vt:lpstr>Slide 1</vt:lpstr>
      <vt:lpstr>Titel van het verhaal…</vt:lpstr>
      <vt:lpstr>Bernini Mysterie: Het verhaal</vt:lpstr>
      <vt:lpstr>Slide 4</vt:lpstr>
      <vt:lpstr>Antimaterie</vt:lpstr>
      <vt:lpstr>Slide 6</vt:lpstr>
      <vt:lpstr> 1932: Anderson ontdekt het anti-elektron (Caltech)</vt:lpstr>
      <vt:lpstr>Van antideeltjes naar antimaterie:   antiwaterstof</vt:lpstr>
      <vt:lpstr>Het ATHENA experiment op CERN </vt:lpstr>
      <vt:lpstr>Productie van antiwaterstof CERN vs Angels&amp;Demons</vt:lpstr>
      <vt:lpstr>Antimaterie:   e+e</vt:lpstr>
      <vt:lpstr>Antimaterie: e+e  </vt:lpstr>
      <vt:lpstr>Positron Emissie Tomografie</vt:lpstr>
      <vt:lpstr>Antimaterie: Bom? Energie?</vt:lpstr>
      <vt:lpstr>Antimaterie: CERN’s productie?</vt:lpstr>
      <vt:lpstr>Symmetrie</vt:lpstr>
      <vt:lpstr>Escher impressie over het verschil tussen materie en antimaterie…</vt:lpstr>
      <vt:lpstr>Symmetrie &amp; Natuurwetten</vt:lpstr>
      <vt:lpstr>CERN vs Dan Brown…</vt:lpstr>
      <vt:lpstr>CERN heeft een boeing  X33:  met 18000 km/h in 1 uur van Boston naar Geneve.                                   -pag 20</vt:lpstr>
      <vt:lpstr>Slide 21</vt:lpstr>
      <vt:lpstr>Slide 22</vt:lpstr>
      <vt:lpstr>Slide 23</vt:lpstr>
      <vt:lpstr>Slide 24</vt:lpstr>
      <vt:lpstr>Slide 25</vt:lpstr>
      <vt:lpstr>Slide 26</vt:lpstr>
      <vt:lpstr>Slide 27</vt:lpstr>
      <vt:lpstr>Slide 28</vt:lpstr>
    </vt:vector>
  </TitlesOfParts>
  <Company>Nikhef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Marcel</dc:creator>
  <cp:lastModifiedBy>Marcel Merk</cp:lastModifiedBy>
  <cp:revision>122</cp:revision>
  <dcterms:created xsi:type="dcterms:W3CDTF">2009-05-05T09:18:50Z</dcterms:created>
  <dcterms:modified xsi:type="dcterms:W3CDTF">2009-10-08T10:41:55Z</dcterms:modified>
</cp:coreProperties>
</file>