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8" r:id="rId1"/>
    <p:sldMasterId id="2147484026" r:id="rId2"/>
  </p:sldMasterIdLst>
  <p:notesMasterIdLst>
    <p:notesMasterId r:id="rId57"/>
  </p:notesMasterIdLst>
  <p:handoutMasterIdLst>
    <p:handoutMasterId r:id="rId58"/>
  </p:handoutMasterIdLst>
  <p:sldIdLst>
    <p:sldId id="418" r:id="rId3"/>
    <p:sldId id="705" r:id="rId4"/>
    <p:sldId id="706" r:id="rId5"/>
    <p:sldId id="708" r:id="rId6"/>
    <p:sldId id="547" r:id="rId7"/>
    <p:sldId id="581" r:id="rId8"/>
    <p:sldId id="666" r:id="rId9"/>
    <p:sldId id="563" r:id="rId10"/>
    <p:sldId id="709" r:id="rId11"/>
    <p:sldId id="686" r:id="rId12"/>
    <p:sldId id="710" r:id="rId13"/>
    <p:sldId id="711" r:id="rId14"/>
    <p:sldId id="712" r:id="rId15"/>
    <p:sldId id="755" r:id="rId16"/>
    <p:sldId id="713" r:id="rId17"/>
    <p:sldId id="752" r:id="rId18"/>
    <p:sldId id="718" r:id="rId19"/>
    <p:sldId id="720" r:id="rId20"/>
    <p:sldId id="753" r:id="rId21"/>
    <p:sldId id="756" r:id="rId22"/>
    <p:sldId id="724" r:id="rId23"/>
    <p:sldId id="721" r:id="rId24"/>
    <p:sldId id="757" r:id="rId25"/>
    <p:sldId id="760" r:id="rId26"/>
    <p:sldId id="759" r:id="rId27"/>
    <p:sldId id="743" r:id="rId28"/>
    <p:sldId id="726" r:id="rId29"/>
    <p:sldId id="727" r:id="rId30"/>
    <p:sldId id="730" r:id="rId31"/>
    <p:sldId id="761" r:id="rId32"/>
    <p:sldId id="731" r:id="rId33"/>
    <p:sldId id="688" r:id="rId34"/>
    <p:sldId id="735" r:id="rId35"/>
    <p:sldId id="733" r:id="rId36"/>
    <p:sldId id="754" r:id="rId37"/>
    <p:sldId id="734" r:id="rId38"/>
    <p:sldId id="744" r:id="rId39"/>
    <p:sldId id="747" r:id="rId40"/>
    <p:sldId id="748" r:id="rId41"/>
    <p:sldId id="737" r:id="rId42"/>
    <p:sldId id="745" r:id="rId43"/>
    <p:sldId id="738" r:id="rId44"/>
    <p:sldId id="746" r:id="rId45"/>
    <p:sldId id="751" r:id="rId46"/>
    <p:sldId id="740" r:id="rId47"/>
    <p:sldId id="741" r:id="rId48"/>
    <p:sldId id="717" r:id="rId49"/>
    <p:sldId id="742" r:id="rId50"/>
    <p:sldId id="739" r:id="rId51"/>
    <p:sldId id="750" r:id="rId52"/>
    <p:sldId id="571" r:id="rId53"/>
    <p:sldId id="576" r:id="rId54"/>
    <p:sldId id="558" r:id="rId55"/>
    <p:sldId id="732" r:id="rId56"/>
  </p:sldIdLst>
  <p:sldSz cx="9144000" cy="6858000" type="screen4x3"/>
  <p:notesSz cx="6797675" cy="98567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02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4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8CC79"/>
    <a:srgbClr val="72C6F7"/>
    <a:srgbClr val="FF272B"/>
    <a:srgbClr val="F7A08D"/>
    <a:srgbClr val="F76051"/>
    <a:srgbClr val="FF0000"/>
    <a:srgbClr val="08C80B"/>
    <a:srgbClr val="FF3E48"/>
    <a:srgbClr val="77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5872" autoAdjust="0"/>
  </p:normalViewPr>
  <p:slideViewPr>
    <p:cSldViewPr snapToGrid="0">
      <p:cViewPr>
        <p:scale>
          <a:sx n="95" d="100"/>
          <a:sy n="95" d="100"/>
        </p:scale>
        <p:origin x="-768" y="-216"/>
      </p:cViewPr>
      <p:guideLst>
        <p:guide orient="horz" pos="3602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646"/>
    </p:cViewPr>
  </p:sorterViewPr>
  <p:notesViewPr>
    <p:cSldViewPr snapToGrid="0">
      <p:cViewPr varScale="1">
        <p:scale>
          <a:sx n="68" d="100"/>
          <a:sy n="68" d="100"/>
        </p:scale>
        <p:origin x="-2872" y="-120"/>
      </p:cViewPr>
      <p:guideLst>
        <p:guide orient="horz" pos="3104"/>
        <p:guide pos="2141"/>
      </p:guideLst>
    </p:cSldViewPr>
  </p:notesViewPr>
  <p:gridSpacing cx="43205" cy="432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elstuning:Desktop:Niels:Praatjes:Conferences:Durham:PDG:pd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elstuning:Desktop:Niels:Praatjes:Conferences:Durham:PDG:pdg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elstuning:Desktop:Niels:Praatjes:Conferences:Durham:PDG:pd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elstuning:Desktop:Niels:Praatjes:Conferences:Durham:PDG:pdg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elstuning:Desktop:Niels:Praatjes:Conferences:Durham:PDG:pd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 dirty="0" err="1" smtClean="0">
                <a:solidFill>
                  <a:srgbClr val="000000"/>
                </a:solidFill>
              </a:rPr>
              <a:t>Δm</a:t>
            </a:r>
            <a:r>
              <a:rPr lang="en-US" sz="1400" b="0" baseline="-25000" dirty="0" err="1" smtClean="0">
                <a:solidFill>
                  <a:srgbClr val="000000"/>
                </a:solidFill>
              </a:rPr>
              <a:t>d</a:t>
            </a:r>
            <a:r>
              <a:rPr lang="en-US" sz="1400" b="0" dirty="0" smtClean="0">
                <a:solidFill>
                  <a:srgbClr val="000000"/>
                </a:solidFill>
              </a:rPr>
              <a:t> </a:t>
            </a:r>
            <a:r>
              <a:rPr lang="en-US" sz="1400" b="0" dirty="0">
                <a:solidFill>
                  <a:srgbClr val="000000"/>
                </a:solidFill>
              </a:rPr>
              <a:t>[ps</a:t>
            </a:r>
            <a:r>
              <a:rPr lang="en-US" sz="1400" b="0" baseline="30000" dirty="0">
                <a:solidFill>
                  <a:srgbClr val="000000"/>
                </a:solidFill>
              </a:rPr>
              <a:t>-1</a:t>
            </a:r>
            <a:r>
              <a:rPr lang="en-US" sz="1400" b="0" dirty="0">
                <a:solidFill>
                  <a:srgbClr val="000000"/>
                </a:solidFill>
              </a:rPr>
              <a:t>]</a:t>
            </a:r>
          </a:p>
        </c:rich>
      </c:tx>
      <c:layout>
        <c:manualLayout>
          <c:xMode val="edge"/>
          <c:yMode val="edge"/>
          <c:x val="0.047334864391951"/>
          <c:y val="0.0740740740740741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delta md [ps-1]</c:v>
          </c:tx>
          <c:spPr>
            <a:ln w="4762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Sheet1!$I$2:$I$11</c:f>
                <c:numCache>
                  <c:formatCode>General</c:formatCode>
                  <c:ptCount val="10"/>
                  <c:pt idx="0">
                    <c:v>0.012</c:v>
                  </c:pt>
                  <c:pt idx="1">
                    <c:v>0.008</c:v>
                  </c:pt>
                  <c:pt idx="2">
                    <c:v>0.007</c:v>
                  </c:pt>
                  <c:pt idx="3">
                    <c:v>0.005</c:v>
                  </c:pt>
                  <c:pt idx="4">
                    <c:v>0.005</c:v>
                  </c:pt>
                  <c:pt idx="5">
                    <c:v>0.005</c:v>
                  </c:pt>
                  <c:pt idx="6">
                    <c:v>0.004</c:v>
                  </c:pt>
                  <c:pt idx="7">
                    <c:v>0.003</c:v>
                  </c:pt>
                  <c:pt idx="8">
                    <c:v>0.0034</c:v>
                  </c:pt>
                  <c:pt idx="9">
                    <c:v>0.0019</c:v>
                  </c:pt>
                </c:numCache>
              </c:numRef>
            </c:plus>
            <c:minus>
              <c:numRef>
                <c:f>Sheet1!$I$2:$I$11</c:f>
                <c:numCache>
                  <c:formatCode>General</c:formatCode>
                  <c:ptCount val="10"/>
                  <c:pt idx="0">
                    <c:v>0.012</c:v>
                  </c:pt>
                  <c:pt idx="1">
                    <c:v>0.008</c:v>
                  </c:pt>
                  <c:pt idx="2">
                    <c:v>0.007</c:v>
                  </c:pt>
                  <c:pt idx="3">
                    <c:v>0.005</c:v>
                  </c:pt>
                  <c:pt idx="4">
                    <c:v>0.005</c:v>
                  </c:pt>
                  <c:pt idx="5">
                    <c:v>0.005</c:v>
                  </c:pt>
                  <c:pt idx="6">
                    <c:v>0.004</c:v>
                  </c:pt>
                  <c:pt idx="7">
                    <c:v>0.003</c:v>
                  </c:pt>
                  <c:pt idx="8">
                    <c:v>0.0034</c:v>
                  </c:pt>
                  <c:pt idx="9">
                    <c:v>0.0019</c:v>
                  </c:pt>
                </c:numCache>
              </c:numRef>
            </c:minus>
          </c:errBars>
          <c:xVal>
            <c:numRef>
              <c:f>Sheet1!$A$2:$A$11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2008.0</c:v>
                </c:pt>
                <c:pt idx="5">
                  <c:v>2010.0</c:v>
                </c:pt>
                <c:pt idx="6">
                  <c:v>2012.0</c:v>
                </c:pt>
                <c:pt idx="7">
                  <c:v>2014.0</c:v>
                </c:pt>
                <c:pt idx="8">
                  <c:v>2016.0</c:v>
                </c:pt>
                <c:pt idx="9">
                  <c:v>2018.0</c:v>
                </c:pt>
              </c:numCache>
            </c:numRef>
          </c:xVal>
          <c:yVal>
            <c:numRef>
              <c:f>Sheet1!$H$2:$H$11</c:f>
              <c:numCache>
                <c:formatCode>General</c:formatCode>
                <c:ptCount val="10"/>
                <c:pt idx="0">
                  <c:v>0.479</c:v>
                </c:pt>
                <c:pt idx="1">
                  <c:v>0.489</c:v>
                </c:pt>
                <c:pt idx="2">
                  <c:v>0.502</c:v>
                </c:pt>
                <c:pt idx="3">
                  <c:v>0.507</c:v>
                </c:pt>
                <c:pt idx="4">
                  <c:v>0.507</c:v>
                </c:pt>
                <c:pt idx="5">
                  <c:v>0.507</c:v>
                </c:pt>
                <c:pt idx="6">
                  <c:v>0.507</c:v>
                </c:pt>
                <c:pt idx="7">
                  <c:v>0.51</c:v>
                </c:pt>
                <c:pt idx="8">
                  <c:v>0.5096</c:v>
                </c:pt>
                <c:pt idx="9">
                  <c:v>0.5065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45672648"/>
        <c:axId val="-945669656"/>
      </c:scatterChart>
      <c:valAx>
        <c:axId val="-945672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945669656"/>
        <c:crosses val="autoZero"/>
        <c:crossBetween val="midCat"/>
      </c:valAx>
      <c:valAx>
        <c:axId val="-945669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945672648"/>
        <c:crosses val="autoZero"/>
        <c:crossBetween val="midCat"/>
      </c:valAx>
    </c:plotArea>
    <c:plotVisOnly val="1"/>
    <c:dispBlanksAs val="gap"/>
    <c:showDLblsOverMax val="0"/>
  </c:chart>
  <c:spPr>
    <a:ln>
      <a:solidFill>
        <a:srgbClr val="000000"/>
      </a:solidFill>
    </a:ln>
    <a:effectLst>
      <a:outerShdw blurRad="50800" dist="38100" dir="2700000" algn="tl" rotWithShape="0">
        <a:srgbClr val="000000">
          <a:alpha val="43000"/>
        </a:srgbClr>
      </a:outerShdw>
    </a:effectLst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 dirty="0" smtClean="0">
                <a:solidFill>
                  <a:srgbClr val="000000"/>
                </a:solidFill>
              </a:rPr>
              <a:t>sin2β</a:t>
            </a:r>
            <a:endParaRPr lang="en-US" sz="1400" b="0" dirty="0">
              <a:solidFill>
                <a:srgbClr val="000000"/>
              </a:solidFill>
            </a:endParaRPr>
          </a:p>
        </c:rich>
      </c:tx>
      <c:layout>
        <c:manualLayout>
          <c:xMode val="edge"/>
          <c:yMode val="edge"/>
          <c:x val="0.047334864391951"/>
          <c:y val="0.0740740740740741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sin2b</c:v>
          </c:tx>
          <c:spPr>
            <a:ln w="4762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Sheet1!$K$2:$K$11</c:f>
                <c:numCache>
                  <c:formatCode>General</c:formatCode>
                  <c:ptCount val="10"/>
                  <c:pt idx="0">
                    <c:v>0.4</c:v>
                  </c:pt>
                  <c:pt idx="1">
                    <c:v>0.14</c:v>
                  </c:pt>
                  <c:pt idx="2">
                    <c:v>0.05</c:v>
                  </c:pt>
                  <c:pt idx="3">
                    <c:v>0.04</c:v>
                  </c:pt>
                  <c:pt idx="4">
                    <c:v>0.04</c:v>
                  </c:pt>
                  <c:pt idx="5">
                    <c:v>0.022</c:v>
                  </c:pt>
                  <c:pt idx="6">
                    <c:v>0.022</c:v>
                  </c:pt>
                  <c:pt idx="7">
                    <c:v>0.02</c:v>
                  </c:pt>
                  <c:pt idx="8">
                    <c:v>0.02</c:v>
                  </c:pt>
                  <c:pt idx="9">
                    <c:v>0.017</c:v>
                  </c:pt>
                </c:numCache>
              </c:numRef>
            </c:plus>
            <c:minus>
              <c:numRef>
                <c:f>Sheet1!$K$2:$K$11</c:f>
                <c:numCache>
                  <c:formatCode>General</c:formatCode>
                  <c:ptCount val="10"/>
                  <c:pt idx="0">
                    <c:v>0.4</c:v>
                  </c:pt>
                  <c:pt idx="1">
                    <c:v>0.14</c:v>
                  </c:pt>
                  <c:pt idx="2">
                    <c:v>0.05</c:v>
                  </c:pt>
                  <c:pt idx="3">
                    <c:v>0.04</c:v>
                  </c:pt>
                  <c:pt idx="4">
                    <c:v>0.04</c:v>
                  </c:pt>
                  <c:pt idx="5">
                    <c:v>0.022</c:v>
                  </c:pt>
                  <c:pt idx="6">
                    <c:v>0.022</c:v>
                  </c:pt>
                  <c:pt idx="7">
                    <c:v>0.02</c:v>
                  </c:pt>
                  <c:pt idx="8">
                    <c:v>0.02</c:v>
                  </c:pt>
                  <c:pt idx="9">
                    <c:v>0.017</c:v>
                  </c:pt>
                </c:numCache>
              </c:numRef>
            </c:minus>
          </c:errBars>
          <c:xVal>
            <c:numRef>
              <c:f>Sheet1!$A$2:$A$11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2008.0</c:v>
                </c:pt>
                <c:pt idx="5">
                  <c:v>2010.0</c:v>
                </c:pt>
                <c:pt idx="6">
                  <c:v>2012.0</c:v>
                </c:pt>
                <c:pt idx="7">
                  <c:v>2014.0</c:v>
                </c:pt>
                <c:pt idx="8">
                  <c:v>2016.0</c:v>
                </c:pt>
                <c:pt idx="9">
                  <c:v>2018.0</c:v>
                </c:pt>
              </c:numCache>
            </c:numRef>
          </c:xVal>
          <c:yVal>
            <c:numRef>
              <c:f>Sheet1!$J$2:$J$11</c:f>
              <c:numCache>
                <c:formatCode>General</c:formatCode>
                <c:ptCount val="10"/>
                <c:pt idx="0">
                  <c:v>0.9</c:v>
                </c:pt>
                <c:pt idx="1">
                  <c:v>0.79</c:v>
                </c:pt>
                <c:pt idx="2">
                  <c:v>0.73</c:v>
                </c:pt>
                <c:pt idx="3">
                  <c:v>0.73</c:v>
                </c:pt>
                <c:pt idx="4">
                  <c:v>0.68</c:v>
                </c:pt>
                <c:pt idx="5">
                  <c:v>0.671</c:v>
                </c:pt>
                <c:pt idx="6">
                  <c:v>0.671</c:v>
                </c:pt>
                <c:pt idx="7">
                  <c:v>0.675</c:v>
                </c:pt>
                <c:pt idx="8">
                  <c:v>0.677</c:v>
                </c:pt>
                <c:pt idx="9">
                  <c:v>0.699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44901480"/>
        <c:axId val="-944898488"/>
      </c:scatterChart>
      <c:valAx>
        <c:axId val="-944901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944898488"/>
        <c:crosses val="autoZero"/>
        <c:crossBetween val="midCat"/>
      </c:valAx>
      <c:valAx>
        <c:axId val="-944898488"/>
        <c:scaling>
          <c:orientation val="minMax"/>
          <c:max val="0.95"/>
          <c:min val="0.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944901480"/>
        <c:crosses val="autoZero"/>
        <c:crossBetween val="midCat"/>
      </c:valAx>
    </c:plotArea>
    <c:plotVisOnly val="1"/>
    <c:dispBlanksAs val="gap"/>
    <c:showDLblsOverMax val="0"/>
  </c:chart>
  <c:spPr>
    <a:ln>
      <a:solidFill>
        <a:srgbClr val="000000"/>
      </a:solidFill>
    </a:ln>
    <a:effectLst>
      <a:outerShdw blurRad="50800" dist="38100" dir="2700000" algn="tl" rotWithShape="0">
        <a:srgbClr val="000000">
          <a:alpha val="43000"/>
        </a:srgbClr>
      </a:outerShdw>
    </a:effectLst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 dirty="0" err="1" smtClean="0">
                <a:solidFill>
                  <a:srgbClr val="000000"/>
                </a:solidFill>
              </a:rPr>
              <a:t>Δm</a:t>
            </a:r>
            <a:r>
              <a:rPr lang="en-US" sz="1400" b="0" baseline="-25000" dirty="0" err="1" smtClean="0">
                <a:solidFill>
                  <a:srgbClr val="000000"/>
                </a:solidFill>
              </a:rPr>
              <a:t>s</a:t>
            </a:r>
            <a:r>
              <a:rPr lang="en-US" sz="1400" b="0" dirty="0" smtClean="0">
                <a:solidFill>
                  <a:srgbClr val="000000"/>
                </a:solidFill>
              </a:rPr>
              <a:t> [</a:t>
            </a:r>
            <a:r>
              <a:rPr lang="en-US" sz="1400" b="0" dirty="0">
                <a:solidFill>
                  <a:srgbClr val="000000"/>
                </a:solidFill>
              </a:rPr>
              <a:t>ps</a:t>
            </a:r>
            <a:r>
              <a:rPr lang="en-US" sz="1400" b="0" baseline="30000" dirty="0">
                <a:solidFill>
                  <a:srgbClr val="000000"/>
                </a:solidFill>
              </a:rPr>
              <a:t>-1</a:t>
            </a:r>
            <a:r>
              <a:rPr lang="en-US" sz="1400" b="0" dirty="0">
                <a:solidFill>
                  <a:srgbClr val="000000"/>
                </a:solidFill>
              </a:rPr>
              <a:t>]</a:t>
            </a:r>
          </a:p>
        </c:rich>
      </c:tx>
      <c:layout>
        <c:manualLayout>
          <c:xMode val="edge"/>
          <c:yMode val="edge"/>
          <c:x val="0.047334864391951"/>
          <c:y val="0.0740740740740741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delta md [ps-1]</c:v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chemeClr val="tx1"/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Sheet1!$Q$2:$Q$11</c:f>
                <c:numCache>
                  <c:formatCode>General</c:formatCode>
                  <c:ptCount val="10"/>
                  <c:pt idx="4">
                    <c:v>0.12</c:v>
                  </c:pt>
                  <c:pt idx="5">
                    <c:v>0.12</c:v>
                  </c:pt>
                  <c:pt idx="6">
                    <c:v>0.08</c:v>
                  </c:pt>
                  <c:pt idx="7">
                    <c:v>0.023</c:v>
                  </c:pt>
                  <c:pt idx="8">
                    <c:v>0.021</c:v>
                  </c:pt>
                  <c:pt idx="9">
                    <c:v>0.021</c:v>
                  </c:pt>
                </c:numCache>
              </c:numRef>
            </c:plus>
            <c:minus>
              <c:numRef>
                <c:f>Sheet1!$Q$2:$Q$11</c:f>
                <c:numCache>
                  <c:formatCode>General</c:formatCode>
                  <c:ptCount val="10"/>
                  <c:pt idx="4">
                    <c:v>0.12</c:v>
                  </c:pt>
                  <c:pt idx="5">
                    <c:v>0.12</c:v>
                  </c:pt>
                  <c:pt idx="6">
                    <c:v>0.08</c:v>
                  </c:pt>
                  <c:pt idx="7">
                    <c:v>0.023</c:v>
                  </c:pt>
                  <c:pt idx="8">
                    <c:v>0.021</c:v>
                  </c:pt>
                  <c:pt idx="9">
                    <c:v>0.021</c:v>
                  </c:pt>
                </c:numCache>
              </c:numRef>
            </c:minus>
          </c:errBars>
          <c:xVal>
            <c:numRef>
              <c:f>Sheet1!$A$2:$A$11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2008.0</c:v>
                </c:pt>
                <c:pt idx="5">
                  <c:v>2010.0</c:v>
                </c:pt>
                <c:pt idx="6">
                  <c:v>2012.0</c:v>
                </c:pt>
                <c:pt idx="7">
                  <c:v>2014.0</c:v>
                </c:pt>
                <c:pt idx="8">
                  <c:v>2016.0</c:v>
                </c:pt>
                <c:pt idx="9">
                  <c:v>2018.0</c:v>
                </c:pt>
              </c:numCache>
            </c:numRef>
          </c:xVal>
          <c:yVal>
            <c:numRef>
              <c:f>Sheet1!$P$2:$P$11</c:f>
              <c:numCache>
                <c:formatCode>General</c:formatCode>
                <c:ptCount val="10"/>
                <c:pt idx="1">
                  <c:v>13.1</c:v>
                </c:pt>
                <c:pt idx="2">
                  <c:v>14.4</c:v>
                </c:pt>
                <c:pt idx="3">
                  <c:v>14.4</c:v>
                </c:pt>
                <c:pt idx="4">
                  <c:v>17.77</c:v>
                </c:pt>
                <c:pt idx="5">
                  <c:v>17.77</c:v>
                </c:pt>
                <c:pt idx="6">
                  <c:v>17.69</c:v>
                </c:pt>
                <c:pt idx="7">
                  <c:v>17.769</c:v>
                </c:pt>
                <c:pt idx="8">
                  <c:v>17.756</c:v>
                </c:pt>
                <c:pt idx="9">
                  <c:v>17.756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77665672"/>
        <c:axId val="-777785048"/>
      </c:scatterChart>
      <c:valAx>
        <c:axId val="-77766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777785048"/>
        <c:crosses val="autoZero"/>
        <c:crossBetween val="midCat"/>
      </c:valAx>
      <c:valAx>
        <c:axId val="-777785048"/>
        <c:scaling>
          <c:orientation val="minMax"/>
          <c:max val="17.9"/>
          <c:min val="17.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777665672"/>
        <c:crosses val="autoZero"/>
        <c:crossBetween val="midCat"/>
      </c:valAx>
    </c:plotArea>
    <c:plotVisOnly val="1"/>
    <c:dispBlanksAs val="gap"/>
    <c:showDLblsOverMax val="0"/>
  </c:chart>
  <c:spPr>
    <a:ln>
      <a:solidFill>
        <a:srgbClr val="000000"/>
      </a:solidFill>
    </a:ln>
    <a:effectLst>
      <a:outerShdw blurRad="50800" dist="38100" dir="2700000" algn="tl" rotWithShape="0">
        <a:srgbClr val="000000">
          <a:alpha val="43000"/>
        </a:srgbClr>
      </a:outerShdw>
    </a:effectLst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 dirty="0" smtClean="0">
                <a:solidFill>
                  <a:srgbClr val="000000"/>
                </a:solidFill>
              </a:rPr>
              <a:t>ΔΓ</a:t>
            </a:r>
            <a:r>
              <a:rPr lang="en-US" sz="1400" b="0" baseline="-25000" dirty="0" smtClean="0">
                <a:solidFill>
                  <a:srgbClr val="000000"/>
                </a:solidFill>
              </a:rPr>
              <a:t>s</a:t>
            </a:r>
            <a:r>
              <a:rPr lang="en-US" sz="1400" b="0" dirty="0" smtClean="0">
                <a:solidFill>
                  <a:srgbClr val="000000"/>
                </a:solidFill>
              </a:rPr>
              <a:t>/</a:t>
            </a:r>
            <a:r>
              <a:rPr lang="en-US" sz="1400" b="0" dirty="0" err="1" smtClean="0">
                <a:solidFill>
                  <a:srgbClr val="000000"/>
                </a:solidFill>
              </a:rPr>
              <a:t>Γ</a:t>
            </a:r>
            <a:r>
              <a:rPr lang="en-US" sz="1400" b="0" baseline="-25000" dirty="0" err="1" smtClean="0">
                <a:solidFill>
                  <a:srgbClr val="000000"/>
                </a:solidFill>
              </a:rPr>
              <a:t>s</a:t>
            </a:r>
            <a:endParaRPr lang="en-US" sz="1400" b="0" baseline="-25000" dirty="0">
              <a:solidFill>
                <a:srgbClr val="000000"/>
              </a:solidFill>
            </a:endParaRPr>
          </a:p>
        </c:rich>
      </c:tx>
      <c:layout>
        <c:manualLayout>
          <c:xMode val="edge"/>
          <c:yMode val="edge"/>
          <c:x val="0.047334864391951"/>
          <c:y val="0.0740740740740741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tau(B) [ps]</c:v>
          </c:tx>
          <c:spPr>
            <a:ln w="4762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Sheet1!$U$2:$U$11</c:f>
                <c:numCache>
                  <c:formatCode>General</c:formatCode>
                  <c:ptCount val="10"/>
                  <c:pt idx="3">
                    <c:v>0.12</c:v>
                  </c:pt>
                  <c:pt idx="4">
                    <c:v>0.06</c:v>
                  </c:pt>
                  <c:pt idx="5">
                    <c:v>0.052</c:v>
                  </c:pt>
                  <c:pt idx="6">
                    <c:v>0.02</c:v>
                  </c:pt>
                  <c:pt idx="7">
                    <c:v>0.012</c:v>
                  </c:pt>
                  <c:pt idx="8">
                    <c:v>0.011</c:v>
                  </c:pt>
                  <c:pt idx="9">
                    <c:v>0.008</c:v>
                  </c:pt>
                </c:numCache>
              </c:numRef>
            </c:plus>
            <c:minus>
              <c:numRef>
                <c:f>Sheet1!$U$2:$U$11</c:f>
                <c:numCache>
                  <c:formatCode>General</c:formatCode>
                  <c:ptCount val="10"/>
                  <c:pt idx="3">
                    <c:v>0.12</c:v>
                  </c:pt>
                  <c:pt idx="4">
                    <c:v>0.06</c:v>
                  </c:pt>
                  <c:pt idx="5">
                    <c:v>0.052</c:v>
                  </c:pt>
                  <c:pt idx="6">
                    <c:v>0.02</c:v>
                  </c:pt>
                  <c:pt idx="7">
                    <c:v>0.012</c:v>
                  </c:pt>
                  <c:pt idx="8">
                    <c:v>0.011</c:v>
                  </c:pt>
                  <c:pt idx="9">
                    <c:v>0.008</c:v>
                  </c:pt>
                </c:numCache>
              </c:numRef>
            </c:minus>
          </c:errBars>
          <c:xVal>
            <c:numRef>
              <c:f>Sheet1!$A$2:$A$11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2008.0</c:v>
                </c:pt>
                <c:pt idx="5">
                  <c:v>2010.0</c:v>
                </c:pt>
                <c:pt idx="6">
                  <c:v>2012.0</c:v>
                </c:pt>
                <c:pt idx="7">
                  <c:v>2014.0</c:v>
                </c:pt>
                <c:pt idx="8">
                  <c:v>2016.0</c:v>
                </c:pt>
                <c:pt idx="9">
                  <c:v>2018.0</c:v>
                </c:pt>
              </c:numCache>
            </c:numRef>
          </c:xVal>
          <c:yVal>
            <c:numRef>
              <c:f>Sheet1!$T$2:$T$11</c:f>
              <c:numCache>
                <c:formatCode>General</c:formatCode>
                <c:ptCount val="10"/>
                <c:pt idx="3">
                  <c:v>0.31</c:v>
                </c:pt>
                <c:pt idx="4">
                  <c:v>0.069</c:v>
                </c:pt>
                <c:pt idx="5">
                  <c:v>0.092</c:v>
                </c:pt>
                <c:pt idx="6">
                  <c:v>0.15</c:v>
                </c:pt>
                <c:pt idx="7">
                  <c:v>0.138</c:v>
                </c:pt>
                <c:pt idx="8">
                  <c:v>0.124</c:v>
                </c:pt>
                <c:pt idx="9">
                  <c:v>0.132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77679736"/>
        <c:axId val="-747203352"/>
      </c:scatterChart>
      <c:valAx>
        <c:axId val="-777679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747203352"/>
        <c:crosses val="autoZero"/>
        <c:crossBetween val="midCat"/>
      </c:valAx>
      <c:valAx>
        <c:axId val="-747203352"/>
        <c:scaling>
          <c:orientation val="minMax"/>
          <c:max val="0.4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777679736"/>
        <c:crosses val="autoZero"/>
        <c:crossBetween val="midCat"/>
      </c:valAx>
    </c:plotArea>
    <c:plotVisOnly val="1"/>
    <c:dispBlanksAs val="gap"/>
    <c:showDLblsOverMax val="0"/>
  </c:chart>
  <c:spPr>
    <a:ln>
      <a:solidFill>
        <a:srgbClr val="000000"/>
      </a:solidFill>
    </a:ln>
    <a:effectLst>
      <a:outerShdw blurRad="50800" dist="38100" dir="2700000" algn="tl" rotWithShape="0">
        <a:srgbClr val="000000">
          <a:alpha val="43000"/>
        </a:srgbClr>
      </a:outerShdw>
    </a:effectLst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0" dirty="0" err="1" smtClean="0">
                <a:solidFill>
                  <a:srgbClr val="000000"/>
                </a:solidFill>
              </a:rPr>
              <a:t>τ</a:t>
            </a:r>
            <a:r>
              <a:rPr lang="en-US" sz="1400" b="0" dirty="0" smtClean="0">
                <a:solidFill>
                  <a:srgbClr val="000000"/>
                </a:solidFill>
              </a:rPr>
              <a:t>(B</a:t>
            </a:r>
            <a:r>
              <a:rPr lang="en-US" sz="1400" b="0" baseline="30000" dirty="0" smtClean="0">
                <a:solidFill>
                  <a:srgbClr val="000000"/>
                </a:solidFill>
              </a:rPr>
              <a:t>0</a:t>
            </a:r>
            <a:r>
              <a:rPr lang="en-US" sz="1400" b="0" baseline="-25000" dirty="0" smtClean="0">
                <a:solidFill>
                  <a:srgbClr val="000000"/>
                </a:solidFill>
              </a:rPr>
              <a:t>s</a:t>
            </a:r>
            <a:r>
              <a:rPr lang="en-US" sz="1400" b="0" dirty="0">
                <a:solidFill>
                  <a:srgbClr val="000000"/>
                </a:solidFill>
              </a:rPr>
              <a:t>) [</a:t>
            </a:r>
            <a:r>
              <a:rPr lang="en-US" sz="1400" b="0" dirty="0" err="1">
                <a:solidFill>
                  <a:srgbClr val="000000"/>
                </a:solidFill>
              </a:rPr>
              <a:t>ps</a:t>
            </a:r>
            <a:r>
              <a:rPr lang="en-US" sz="1400" b="0" dirty="0">
                <a:solidFill>
                  <a:srgbClr val="000000"/>
                </a:solidFill>
              </a:rPr>
              <a:t>]</a:t>
            </a:r>
          </a:p>
        </c:rich>
      </c:tx>
      <c:layout>
        <c:manualLayout>
          <c:xMode val="edge"/>
          <c:yMode val="edge"/>
          <c:x val="0.047334864391951"/>
          <c:y val="0.0740740740740741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tau(B) [ps]</c:v>
          </c:tx>
          <c:spPr>
            <a:ln w="47625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Sheet1!$O$2:$O$11</c:f>
                <c:numCache>
                  <c:formatCode>General</c:formatCode>
                  <c:ptCount val="10"/>
                  <c:pt idx="2">
                    <c:v>0.057</c:v>
                  </c:pt>
                  <c:pt idx="3">
                    <c:v>0.059</c:v>
                  </c:pt>
                  <c:pt idx="4">
                    <c:v>0.027</c:v>
                  </c:pt>
                  <c:pt idx="5">
                    <c:v>0.025</c:v>
                  </c:pt>
                  <c:pt idx="6">
                    <c:v>0.015</c:v>
                  </c:pt>
                  <c:pt idx="7">
                    <c:v>0.007</c:v>
                  </c:pt>
                  <c:pt idx="8">
                    <c:v>0.005</c:v>
                  </c:pt>
                  <c:pt idx="9">
                    <c:v>0.004</c:v>
                  </c:pt>
                </c:numCache>
              </c:numRef>
            </c:plus>
            <c:minus>
              <c:numRef>
                <c:f>Sheet1!$O$2:$O$11</c:f>
                <c:numCache>
                  <c:formatCode>General</c:formatCode>
                  <c:ptCount val="10"/>
                  <c:pt idx="2">
                    <c:v>0.057</c:v>
                  </c:pt>
                  <c:pt idx="3">
                    <c:v>0.059</c:v>
                  </c:pt>
                  <c:pt idx="4">
                    <c:v>0.027</c:v>
                  </c:pt>
                  <c:pt idx="5">
                    <c:v>0.025</c:v>
                  </c:pt>
                  <c:pt idx="6">
                    <c:v>0.015</c:v>
                  </c:pt>
                  <c:pt idx="7">
                    <c:v>0.007</c:v>
                  </c:pt>
                  <c:pt idx="8">
                    <c:v>0.005</c:v>
                  </c:pt>
                  <c:pt idx="9">
                    <c:v>0.004</c:v>
                  </c:pt>
                </c:numCache>
              </c:numRef>
            </c:minus>
          </c:errBars>
          <c:xVal>
            <c:numRef>
              <c:f>Sheet1!$A$2:$A$11</c:f>
              <c:numCache>
                <c:formatCode>General</c:formatCode>
                <c:ptCount val="10"/>
                <c:pt idx="0">
                  <c:v>2001.0</c:v>
                </c:pt>
                <c:pt idx="1">
                  <c:v>2002.0</c:v>
                </c:pt>
                <c:pt idx="2">
                  <c:v>2004.0</c:v>
                </c:pt>
                <c:pt idx="3">
                  <c:v>2006.0</c:v>
                </c:pt>
                <c:pt idx="4">
                  <c:v>2008.0</c:v>
                </c:pt>
                <c:pt idx="5">
                  <c:v>2010.0</c:v>
                </c:pt>
                <c:pt idx="6">
                  <c:v>2012.0</c:v>
                </c:pt>
                <c:pt idx="7">
                  <c:v>2014.0</c:v>
                </c:pt>
                <c:pt idx="8">
                  <c:v>2016.0</c:v>
                </c:pt>
                <c:pt idx="9">
                  <c:v>2018.0</c:v>
                </c:pt>
              </c:numCache>
            </c:numRef>
          </c:xVal>
          <c:yVal>
            <c:numRef>
              <c:f>Sheet1!$N$2:$N$11</c:f>
              <c:numCache>
                <c:formatCode>General</c:formatCode>
                <c:ptCount val="10"/>
                <c:pt idx="2">
                  <c:v>1.461</c:v>
                </c:pt>
                <c:pt idx="3">
                  <c:v>1.466</c:v>
                </c:pt>
                <c:pt idx="4">
                  <c:v>1.47</c:v>
                </c:pt>
                <c:pt idx="5">
                  <c:v>1.472</c:v>
                </c:pt>
                <c:pt idx="6">
                  <c:v>1.497</c:v>
                </c:pt>
                <c:pt idx="7">
                  <c:v>1.512</c:v>
                </c:pt>
                <c:pt idx="8">
                  <c:v>1.51</c:v>
                </c:pt>
                <c:pt idx="9">
                  <c:v>1.509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774746312"/>
        <c:axId val="-774719368"/>
      </c:scatterChart>
      <c:valAx>
        <c:axId val="-774746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774719368"/>
        <c:crosses val="autoZero"/>
        <c:crossBetween val="midCat"/>
      </c:valAx>
      <c:valAx>
        <c:axId val="-774719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774746312"/>
        <c:crosses val="autoZero"/>
        <c:crossBetween val="midCat"/>
      </c:valAx>
    </c:plotArea>
    <c:plotVisOnly val="1"/>
    <c:dispBlanksAs val="gap"/>
    <c:showDLblsOverMax val="0"/>
  </c:chart>
  <c:spPr>
    <a:ln>
      <a:solidFill>
        <a:srgbClr val="000000"/>
      </a:solidFill>
    </a:ln>
    <a:effectLst>
      <a:outerShdw blurRad="50800" dist="38100" dir="2700000" algn="tl" rotWithShape="0">
        <a:srgbClr val="000000">
          <a:alpha val="43000"/>
        </a:srgbClr>
      </a:outerShdw>
    </a:effectLst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006DF72-7496-4C8E-801F-EE459BBA3690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90997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3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39775"/>
            <a:ext cx="4929187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1699"/>
            <a:ext cx="5438775" cy="44357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 dirty="0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61821"/>
            <a:ext cx="2946400" cy="493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77" tIns="45738" rIns="91477" bIns="457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08E6715-1476-45F3-B1CB-E4864E68E612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44300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E6715-1476-45F3-B1CB-E4864E68E612}" type="slidenum">
              <a:rPr lang="nl-NL" smtClean="0"/>
              <a:pPr>
                <a:defRPr/>
              </a:pPr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634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E6715-1476-45F3-B1CB-E4864E68E612}" type="slidenum">
              <a:rPr lang="nl-NL" smtClean="0"/>
              <a:pPr>
                <a:defRPr/>
              </a:pPr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1262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E6715-1476-45F3-B1CB-E4864E68E612}" type="slidenum">
              <a:rPr lang="nl-NL" smtClean="0"/>
              <a:pPr>
                <a:defRPr/>
              </a:pPr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126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E6715-1476-45F3-B1CB-E4864E68E612}" type="slidenum">
              <a:rPr lang="nl-NL" smtClean="0"/>
              <a:pPr>
                <a:defRPr/>
              </a:pPr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2431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E6715-1476-45F3-B1CB-E4864E68E612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2431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E6715-1476-45F3-B1CB-E4864E68E612}" type="slidenum">
              <a:rPr lang="nl-NL" smtClean="0"/>
              <a:pPr>
                <a:defRPr/>
              </a:pPr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3308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Relationship Id="rId3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Relationship Id="rId3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Relationship Id="rId3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Relationship Id="rId3" Type="http://schemas.openxmlformats.org/officeDocument/2006/relationships/image" Target="../media/image7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Relationship Id="rId3" Type="http://schemas.openxmlformats.org/officeDocument/2006/relationships/image" Target="../media/image7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eg"/><Relationship Id="rId3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Relationship Id="rId3" Type="http://schemas.openxmlformats.org/officeDocument/2006/relationships/image" Target="../media/image7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eg"/><Relationship Id="rId3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Relationship Id="rId3" Type="http://schemas.openxmlformats.org/officeDocument/2006/relationships/image" Target="../media/image7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eg"/><Relationship Id="rId3" Type="http://schemas.openxmlformats.org/officeDocument/2006/relationships/image" Target="../media/image7.em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eg"/><Relationship Id="rId3" Type="http://schemas.openxmlformats.org/officeDocument/2006/relationships/image" Target="../media/image7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Relationship Id="rId3" Type="http://schemas.openxmlformats.org/officeDocument/2006/relationships/image" Target="../media/image7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1.jpe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Nederlan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06895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err="1" smtClean="0">
                <a:solidFill>
                  <a:prstClr val="white"/>
                </a:solidFill>
                <a:latin typeface="Verdana"/>
              </a:rPr>
              <a:t>Nederlandse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Organisatie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voor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Wetenschappelijk</a:t>
            </a:r>
            <a:r>
              <a:rPr lang="en-US" sz="1000" b="1" baseline="0" dirty="0" smtClean="0">
                <a:solidFill>
                  <a:prstClr val="white"/>
                </a:solidFill>
                <a:latin typeface="Verdana"/>
              </a:rPr>
              <a:t> </a:t>
            </a:r>
            <a:r>
              <a:rPr lang="en-US" sz="1000" b="1" baseline="0" dirty="0" err="1" smtClean="0">
                <a:solidFill>
                  <a:prstClr val="white"/>
                </a:solidFill>
                <a:latin typeface="Verdana"/>
              </a:rPr>
              <a:t>Onderzoek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title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Click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</a:t>
            </a:r>
            <a:r>
              <a:rPr lang="nl-NL" dirty="0" err="1" smtClean="0"/>
              <a:t>subtitle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907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Nederlan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4851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wereld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8209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9100" y="5097463"/>
            <a:ext cx="7772400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854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icro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099" y="5707062"/>
            <a:ext cx="7802033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6993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oofdstuk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5170" y="1657595"/>
            <a:ext cx="8382953" cy="400110"/>
          </a:xfrm>
        </p:spPr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4446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65759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490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49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NWO twee kolomme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19100" y="1733322"/>
            <a:ext cx="4063752" cy="6155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572000" y="1729491"/>
            <a:ext cx="4104475" cy="6155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32360" y="2478088"/>
            <a:ext cx="4010025" cy="382375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jdelijke aanduiding voor inhoud 5"/>
          <p:cNvSpPr>
            <a:spLocks noGrp="1"/>
          </p:cNvSpPr>
          <p:nvPr>
            <p:ph sz="quarter" idx="13"/>
          </p:nvPr>
        </p:nvSpPr>
        <p:spPr>
          <a:xfrm>
            <a:off x="4579257" y="2478088"/>
            <a:ext cx="4057650" cy="3804708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532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5" y="1527980"/>
            <a:ext cx="8353177" cy="553998"/>
          </a:xfrm>
          <a:noFill/>
          <a:ln>
            <a:noFill/>
          </a:ln>
        </p:spPr>
        <p:txBody>
          <a:bodyPr/>
          <a:lstStyle>
            <a:lvl1pPr>
              <a:defRPr lang="nl-NL" sz="3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01250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">
    <p:bg>
      <p:bgPr>
        <a:blipFill dpi="0" rotWithShape="0">
          <a:blip r:embed="rId2" cstate="print">
            <a:lum/>
          </a:blip>
          <a:srcRect/>
          <a:stretch>
            <a:fillRect t="-56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116" y="1662793"/>
            <a:ext cx="8414632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297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136" y="1517650"/>
            <a:ext cx="83734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382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368"/>
            <a:ext cx="9159876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5097464"/>
            <a:ext cx="7795964" cy="560386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60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en-GB" sz="3600" b="1" dirty="0" smtClean="0">
                <a:solidFill>
                  <a:srgbClr val="FFFFFF"/>
                </a:solidFill>
                <a:cs typeface="Arial" charset="0"/>
              </a:rPr>
              <a:t>Click to add title</a:t>
            </a:r>
            <a:br>
              <a:rPr lang="en-GB" sz="3600" b="1" dirty="0" smtClean="0">
                <a:solidFill>
                  <a:srgbClr val="FFFFFF"/>
                </a:solidFill>
                <a:cs typeface="Arial" charset="0"/>
              </a:rPr>
            </a:br>
            <a:endParaRPr lang="nl-NL" dirty="0"/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11480" y="6516688"/>
            <a:ext cx="686435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Netherlands </a:t>
            </a:r>
            <a:r>
              <a:rPr lang="en-GB" sz="1000" b="1" noProof="0" dirty="0" smtClean="0">
                <a:solidFill>
                  <a:prstClr val="white"/>
                </a:solidFill>
                <a:latin typeface="Verdana"/>
              </a:rPr>
              <a:t>Organisation</a:t>
            </a:r>
            <a:r>
              <a:rPr lang="en-US" sz="1000" b="1" dirty="0" smtClean="0">
                <a:solidFill>
                  <a:prstClr val="white"/>
                </a:solidFill>
                <a:latin typeface="Verdana"/>
              </a:rPr>
              <a:t> for Scientific Research</a:t>
            </a:r>
            <a:endParaRPr lang="nl-NL" sz="1000" b="1" dirty="0" smtClean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411480" y="5745005"/>
            <a:ext cx="7825596" cy="408146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60000"/>
              <a:buFontTx/>
              <a:buNone/>
              <a:tabLst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z="2400" dirty="0" smtClean="0">
                <a:solidFill>
                  <a:srgbClr val="FFFFFF"/>
                </a:solidFill>
                <a:cs typeface="Arial" charset="0"/>
              </a:rPr>
              <a:t>Click to add subtitle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887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ering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3"/>
            <a:ext cx="8333500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248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ubsidies">
    <p:bg>
      <p:bgPr>
        <a:blipFill dpi="0" rotWithShape="1">
          <a:blip r:embed="rId2" cstate="print">
            <a:lum/>
          </a:blip>
          <a:srcRect/>
          <a:stretch>
            <a:fillRect l="-3000" t="1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5623" y="5834063"/>
            <a:ext cx="8378465" cy="553998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569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idies">
    <p:bg>
      <p:bgPr>
        <a:blipFill dpi="0" rotWithShape="1">
          <a:blip r:embed="rId2" cstate="print">
            <a:lum/>
          </a:blip>
          <a:srcRect/>
          <a:stretch>
            <a:fillRect l="-4000" t="-10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55536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06053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Competi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82815" y="1524907"/>
            <a:ext cx="8407639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6408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372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Maatschappij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65" y="470058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8408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atschappij">
    <p:bg>
      <p:bgPr>
        <a:blipFill dpi="0" rotWithShape="1">
          <a:blip r:embed="rId2" cstate="print">
            <a:lum/>
          </a:blip>
          <a:srcRect/>
          <a:stretch>
            <a:fillRect t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62792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492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facilitei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00588"/>
            <a:ext cx="833412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8998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faciliteiten">
    <p:bg>
      <p:bgPr>
        <a:blipFill dpi="0" rotWithShape="1">
          <a:blip r:embed="rId2" cstate="print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0072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883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708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e">
    <p:bg>
      <p:bgPr>
        <a:blipFill dpi="0" rotWithShape="1">
          <a:blip r:embed="rId2" cstate="print">
            <a:lum/>
          </a:blip>
          <a:srcRect/>
          <a:stretch>
            <a:fillRect t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19100" y="1662793"/>
            <a:ext cx="8353177" cy="3968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Click to add text</a:t>
            </a:r>
            <a:endParaRPr lang="en-GB" noProof="0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419100" y="2478088"/>
            <a:ext cx="8326967" cy="3817937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7432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zoeksinstituten">
    <p:bg>
      <p:bgPr>
        <a:blipFill dpi="0" rotWithShape="1">
          <a:blip r:embed="rId2" cstate="print">
            <a:lum/>
          </a:blip>
          <a:srcRect/>
          <a:stretch>
            <a:fillRect t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213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Internationaal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4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8156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tionaal">
    <p:bg>
      <p:bgPr>
        <a:blipFill dpi="0" rotWithShape="1">
          <a:blip r:embed="rId2" cstate="print">
            <a:lum/>
          </a:blip>
          <a:srcRect/>
          <a:stretch>
            <a:fillRect t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22" y="1662792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755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 Lint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5823177"/>
            <a:ext cx="8353177" cy="5539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73138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 Lint">
    <p:bg>
      <p:bgPr>
        <a:blipFill dpi="0" rotWithShape="1">
          <a:blip r:embed="rId2" cstate="print">
            <a:lum/>
          </a:blip>
          <a:srcRect/>
          <a:stretch>
            <a:fillRect l="-75000" t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4586" y="1662793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092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Strateg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2773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">
    <p:bg>
      <p:bgPr>
        <a:blipFill dpi="0" rotWithShape="1">
          <a:blip r:embed="rId2" cstate="print">
            <a:lum/>
          </a:blip>
          <a:srcRect/>
          <a:stretch>
            <a:fillRect l="-1000" t="-60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7329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9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5893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994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rganisati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3753" y="1532165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0997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">
    <p:bg>
      <p:bgPr>
        <a:blipFill dpi="0" rotWithShape="1">
          <a:blip r:embed="rId2" cstate="print">
            <a:lum/>
          </a:blip>
          <a:srcRect/>
          <a:stretch>
            <a:fillRect t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55535"/>
            <a:ext cx="8353177" cy="396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inhoud 5"/>
          <p:cNvSpPr>
            <a:spLocks noGrp="1"/>
          </p:cNvSpPr>
          <p:nvPr>
            <p:ph sz="quarter" idx="12"/>
          </p:nvPr>
        </p:nvSpPr>
        <p:spPr>
          <a:xfrm>
            <a:off x="419100" y="2478088"/>
            <a:ext cx="8326967" cy="3890434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0"/>
          <p:cNvSpPr>
            <a:spLocks noGrp="1" noChangeArrowheads="1"/>
          </p:cNvSpPr>
          <p:nvPr>
            <p:ph type="dt" sz="half" idx="13"/>
          </p:nvPr>
        </p:nvSpPr>
        <p:spPr>
          <a:xfrm>
            <a:off x="5535613" y="6378575"/>
            <a:ext cx="2876550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dirty="0">
              <a:solidFill>
                <a:srgbClr val="DDDEDF"/>
              </a:solidFill>
            </a:endParaRPr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266113" y="6378575"/>
            <a:ext cx="517525" cy="3603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39CB5-09EB-4870-A42D-8DE911507AB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62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00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Hoofdstuk Onderzoeksinstitute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6506" y="1524908"/>
            <a:ext cx="8353177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pic>
        <p:nvPicPr>
          <p:cNvPr id="6" name="Picture 5" descr="header_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582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68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algemeen N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7049" y="343802"/>
            <a:ext cx="5389064" cy="3968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noProof="0" dirty="0" smtClean="0"/>
              <a:t>Click to add title</a:t>
            </a:r>
            <a:endParaRPr lang="en-GB" noProof="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2" hasCustomPrompt="1"/>
          </p:nvPr>
        </p:nvSpPr>
        <p:spPr>
          <a:xfrm>
            <a:off x="366548" y="1532559"/>
            <a:ext cx="8326967" cy="276999"/>
          </a:xfrm>
        </p:spPr>
        <p:txBody>
          <a:bodyPr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116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 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0825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303486" y="364578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endParaRPr lang="en-GB" dirty="0" smtClean="0"/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05074" y="1185316"/>
            <a:ext cx="8329612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/>
            </a:lvl1pPr>
            <a:lvl2pPr>
              <a:defRPr sz="1600"/>
            </a:lvl2pPr>
            <a:lvl3pPr>
              <a:defRPr sz="14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 err="1" smtClean="0"/>
              <a:t>Bla</a:t>
            </a:r>
            <a:endParaRPr lang="en-US" dirty="0" smtClean="0"/>
          </a:p>
          <a:p>
            <a:pPr lvl="1"/>
            <a:r>
              <a:rPr lang="en-US" dirty="0" err="1" smtClean="0"/>
              <a:t>Bla</a:t>
            </a:r>
            <a:endParaRPr lang="en-US" dirty="0" smtClean="0"/>
          </a:p>
          <a:p>
            <a:pPr lvl="2"/>
            <a:r>
              <a:rPr lang="en-US" sz="1400" dirty="0" err="1" smtClean="0"/>
              <a:t>bla</a:t>
            </a:r>
            <a:endParaRPr lang="en-US" dirty="0" smtClean="0"/>
          </a:p>
          <a:p>
            <a:pPr lvl="1"/>
            <a:endParaRPr lang="en-GB" dirty="0" smtClean="0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707120" y="6634480"/>
            <a:ext cx="436880" cy="223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1972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28950" y="6613525"/>
            <a:ext cx="3086100" cy="168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37ED-5307-2845-AF2E-5427515BFF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7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 voor veel logo'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0825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303486" y="364578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endParaRPr lang="en-GB" dirty="0" smtClean="0"/>
          </a:p>
        </p:txBody>
      </p:sp>
      <p:sp>
        <p:nvSpPr>
          <p:cNvPr id="4" name="Content Placeholder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05074" y="1185316"/>
            <a:ext cx="8329612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/>
            </a:lvl1pPr>
            <a:lvl2pPr>
              <a:defRPr sz="1600"/>
            </a:lvl2pPr>
            <a:lvl3pPr>
              <a:defRPr sz="1400"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 err="1" smtClean="0"/>
              <a:t>Bla</a:t>
            </a:r>
            <a:endParaRPr lang="en-US" dirty="0" smtClean="0"/>
          </a:p>
          <a:p>
            <a:pPr lvl="1"/>
            <a:r>
              <a:rPr lang="en-US" dirty="0" err="1" smtClean="0"/>
              <a:t>Bla</a:t>
            </a:r>
            <a:endParaRPr lang="en-US" dirty="0" smtClean="0"/>
          </a:p>
          <a:p>
            <a:pPr lvl="2"/>
            <a:r>
              <a:rPr lang="en-US" sz="1400" dirty="0" err="1" smtClean="0"/>
              <a:t>bla</a:t>
            </a:r>
            <a:endParaRPr lang="en-US" dirty="0" smtClean="0"/>
          </a:p>
          <a:p>
            <a:pPr lvl="1"/>
            <a:endParaRPr lang="en-GB" dirty="0" smtClean="0"/>
          </a:p>
        </p:txBody>
      </p:sp>
      <p:sp>
        <p:nvSpPr>
          <p:cNvPr id="5" name="Rectangle 31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707120" y="6634480"/>
            <a:ext cx="436880" cy="223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3872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Le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_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6050"/>
            <a:ext cx="9159875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19100" y="6516688"/>
            <a:ext cx="686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nl-NL" sz="1000" b="1" dirty="0" smtClean="0">
                <a:solidFill>
                  <a:prstClr val="white"/>
                </a:solidFill>
              </a:rPr>
              <a:t>Nederlandse Organisatie voor Wetenschappelijk Onderzoek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5097463"/>
            <a:ext cx="7795964" cy="55399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419100" y="5707062"/>
            <a:ext cx="7825596" cy="276999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497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emf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30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39.xml"/><Relationship Id="rId32" Type="http://schemas.openxmlformats.org/officeDocument/2006/relationships/theme" Target="../theme/theme2.xml"/><Relationship Id="rId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33" Type="http://schemas.openxmlformats.org/officeDocument/2006/relationships/image" Target="../media/image1.emf"/><Relationship Id="rId34" Type="http://schemas.openxmlformats.org/officeDocument/2006/relationships/image" Target="../media/image2.png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4" descr="header_3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0"/>
          <a:stretch/>
        </p:blipFill>
        <p:spPr bwMode="auto">
          <a:xfrm>
            <a:off x="-6786" y="1082842"/>
            <a:ext cx="9154800" cy="576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8785" y="391985"/>
            <a:ext cx="8329613" cy="4616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smtClean="0"/>
              <a:t>Place the title here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960" y="2124550"/>
            <a:ext cx="8329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Place the subtitle here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0271" name="Rectangle 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6113" y="6378575"/>
            <a:ext cx="517525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fld id="{39DCB578-601A-4322-B008-BD1BB7FEB93B}" type="slidenum">
              <a:rPr lang="nl-NL">
                <a:solidFill>
                  <a:srgbClr val="DDDEDF"/>
                </a:solidFill>
              </a:rPr>
              <a:pPr>
                <a:defRPr/>
              </a:pPr>
              <a:t>‹#›</a:t>
            </a:fld>
            <a:endParaRPr lang="nl-NL" dirty="0">
              <a:solidFill>
                <a:srgbClr val="DDDE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0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3962" r:id="rId2"/>
    <p:sldLayoutId id="2147483971" r:id="rId3"/>
    <p:sldLayoutId id="2147483976" r:id="rId4"/>
    <p:sldLayoutId id="2147483964" r:id="rId5"/>
    <p:sldLayoutId id="2147483986" r:id="rId6"/>
    <p:sldLayoutId id="2147484058" r:id="rId7"/>
    <p:sldLayoutId id="2147484059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FFFF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Verdana (Headings)"/>
          <a:ea typeface="+mj-ea"/>
          <a:cs typeface="Verdana (Headings)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11"/>
        </a:buBlip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32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4" descr="header_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19075"/>
            <a:ext cx="9155113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1657350"/>
            <a:ext cx="832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0688" y="2478088"/>
            <a:ext cx="83296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4939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  <p:sldLayoutId id="2147484044" r:id="rId18"/>
    <p:sldLayoutId id="2147484045" r:id="rId19"/>
    <p:sldLayoutId id="2147484046" r:id="rId20"/>
    <p:sldLayoutId id="2147484047" r:id="rId21"/>
    <p:sldLayoutId id="2147484048" r:id="rId22"/>
    <p:sldLayoutId id="2147484049" r:id="rId23"/>
    <p:sldLayoutId id="2147484050" r:id="rId24"/>
    <p:sldLayoutId id="2147484051" r:id="rId25"/>
    <p:sldLayoutId id="2147484052" r:id="rId26"/>
    <p:sldLayoutId id="2147484053" r:id="rId27"/>
    <p:sldLayoutId id="2147484054" r:id="rId28"/>
    <p:sldLayoutId id="2147484055" r:id="rId29"/>
    <p:sldLayoutId id="2147484056" r:id="rId30"/>
    <p:sldLayoutId id="2147484057" r:id="rId3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32119"/>
          </a:solidFill>
          <a:latin typeface="Verdana" pitchFamily="34" charset="0"/>
        </a:defRPr>
      </a:lvl9pPr>
    </p:titleStyle>
    <p:bodyStyle>
      <a:lvl1pPr marL="261938" indent="-261938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34"/>
        </a:buBlip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emf"/><Relationship Id="rId6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1.emf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emf"/><Relationship Id="rId3" Type="http://schemas.openxmlformats.org/officeDocument/2006/relationships/image" Target="../media/image8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png"/><Relationship Id="rId5" Type="http://schemas.openxmlformats.org/officeDocument/2006/relationships/image" Target="../media/image100.emf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emf"/><Relationship Id="rId3" Type="http://schemas.openxmlformats.org/officeDocument/2006/relationships/image" Target="../media/image10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8.png"/><Relationship Id="rId3" Type="http://schemas.openxmlformats.org/officeDocument/2006/relationships/image" Target="../media/image109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emf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emf"/><Relationship Id="rId3" Type="http://schemas.openxmlformats.org/officeDocument/2006/relationships/image" Target="../media/image11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5" Type="http://schemas.openxmlformats.org/officeDocument/2006/relationships/image" Target="../media/image1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1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74.emf"/><Relationship Id="rId5" Type="http://schemas.openxmlformats.org/officeDocument/2006/relationships/image" Target="../media/image78.png"/><Relationship Id="rId6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indico.cern.ch/event/252045/sessions/139433/%2320131001" TargetMode="External"/><Relationship Id="rId3" Type="http://schemas.openxmlformats.org/officeDocument/2006/relationships/image" Target="../media/image11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4" Type="http://schemas.openxmlformats.org/officeDocument/2006/relationships/image" Target="../media/image120.emf"/><Relationship Id="rId5" Type="http://schemas.openxmlformats.org/officeDocument/2006/relationships/image" Target="../media/image121.emf"/><Relationship Id="rId6" Type="http://schemas.openxmlformats.org/officeDocument/2006/relationships/image" Target="../media/image12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emf"/><Relationship Id="rId5" Type="http://schemas.openxmlformats.org/officeDocument/2006/relationships/image" Target="../media/image126.emf"/><Relationship Id="rId6" Type="http://schemas.openxmlformats.org/officeDocument/2006/relationships/image" Target="../media/image12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4.png"/><Relationship Id="rId9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hyperlink" Target="https://indico.cern.ch/event/545639/contributions/2281547/attachments/1329156/1996924/HF_HL-LHC_16_Uli-2.pdf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indico.cern.ch/event/545639/contributions/2281547/attachments/1329156/1996924/HF_HL-LHC_16_Uli-2.pdf" TargetMode="External"/><Relationship Id="rId3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48546"/>
            <a:ext cx="9144000" cy="28094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0840" y="4311370"/>
            <a:ext cx="8733159" cy="861774"/>
          </a:xfrm>
        </p:spPr>
        <p:txBody>
          <a:bodyPr/>
          <a:lstStyle/>
          <a:p>
            <a:r>
              <a:rPr lang="en-US" sz="3200" dirty="0"/>
              <a:t>Lessons learned from </a:t>
            </a:r>
            <a:r>
              <a:rPr lang="en-US" sz="3200" dirty="0" err="1"/>
              <a:t>LHCb</a:t>
            </a:r>
            <a:r>
              <a:rPr lang="en-US" sz="3200" dirty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/>
              <a:t>about </a:t>
            </a:r>
            <a:r>
              <a:rPr lang="en-US" sz="2400" dirty="0"/>
              <a:t>making precise </a:t>
            </a:r>
            <a:r>
              <a:rPr lang="en-US" sz="2400" dirty="0" err="1"/>
              <a:t>flavour</a:t>
            </a:r>
            <a:r>
              <a:rPr lang="en-US" sz="2400" dirty="0"/>
              <a:t> measurements</a:t>
            </a:r>
            <a:endParaRPr lang="en-US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26736" y="6409977"/>
            <a:ext cx="7745507" cy="276999"/>
          </a:xfrm>
        </p:spPr>
        <p:txBody>
          <a:bodyPr/>
          <a:lstStyle/>
          <a:p>
            <a:pPr algn="r"/>
            <a:r>
              <a:rPr lang="nl-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Niels </a:t>
            </a:r>
            <a:r>
              <a:rPr lang="nl-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Tuning</a:t>
            </a:r>
            <a:endParaRPr lang="nl-N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37" y="0"/>
            <a:ext cx="1905409" cy="1952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8701" y="11981"/>
            <a:ext cx="1871442" cy="150810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nl-NL" sz="1200" dirty="0" smtClean="0">
              <a:solidFill>
                <a:schemeClr val="bg1"/>
              </a:solidFill>
            </a:endParaRPr>
          </a:p>
          <a:p>
            <a:pPr algn="ctr"/>
            <a:r>
              <a:rPr lang="nl-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TUPIFP</a:t>
            </a:r>
            <a:endParaRPr lang="nl-NL" sz="16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nl-NL" sz="16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nl-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 2019</a:t>
            </a:r>
          </a:p>
          <a:p>
            <a:pPr algn="ctr"/>
            <a:endParaRPr lang="nl-NL" sz="1600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nl-NL" sz="1600" b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 descr="Nikhef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158" y="6248399"/>
            <a:ext cx="1260000" cy="49392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</p:pic>
      <p:pic>
        <p:nvPicPr>
          <p:cNvPr id="5" name="Picture 4" descr="lhcb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895" y="5281028"/>
            <a:ext cx="1310105" cy="895183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223373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Recent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2271391"/>
          </a:xfrm>
        </p:spPr>
        <p:txBody>
          <a:bodyPr/>
          <a:lstStyle/>
          <a:p>
            <a:r>
              <a:rPr lang="en-US" dirty="0" err="1" smtClean="0"/>
              <a:t>φ</a:t>
            </a:r>
            <a:r>
              <a:rPr lang="en-US" baseline="-25000" dirty="0" err="1" smtClean="0"/>
              <a:t>s</a:t>
            </a:r>
            <a:r>
              <a:rPr lang="en-US" dirty="0" smtClean="0"/>
              <a:t>		</a:t>
            </a:r>
          </a:p>
          <a:p>
            <a:endParaRPr lang="en-US" dirty="0" smtClean="0"/>
          </a:p>
          <a:p>
            <a:r>
              <a:rPr lang="en-US" dirty="0" smtClean="0"/>
              <a:t>R</a:t>
            </a:r>
            <a:r>
              <a:rPr lang="en-US" baseline="-25000" dirty="0" smtClean="0"/>
              <a:t>K</a:t>
            </a:r>
            <a:r>
              <a:rPr lang="en-US" dirty="0" smtClean="0"/>
              <a:t>		</a:t>
            </a:r>
          </a:p>
          <a:p>
            <a:endParaRPr lang="en-US" dirty="0" smtClean="0"/>
          </a:p>
          <a:p>
            <a:r>
              <a:rPr lang="en-US" dirty="0" smtClean="0"/>
              <a:t>Exotic spectroscopy</a:t>
            </a:r>
          </a:p>
          <a:p>
            <a:endParaRPr lang="en-US" dirty="0" smtClean="0"/>
          </a:p>
          <a:p>
            <a:r>
              <a:rPr lang="en-US" dirty="0" smtClean="0"/>
              <a:t>ΔA</a:t>
            </a:r>
            <a:r>
              <a:rPr lang="en-US" baseline="-25000" dirty="0" smtClean="0"/>
              <a:t>CP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10</a:t>
            </a:fld>
            <a:endParaRPr lang="nl-NL" dirty="0"/>
          </a:p>
        </p:txBody>
      </p:sp>
      <p:pic>
        <p:nvPicPr>
          <p:cNvPr id="5" name="Picture 4" descr="session2-copy-5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156" y="1310104"/>
            <a:ext cx="3957053" cy="39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88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err="1" smtClean="0"/>
              <a:t>φ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42" y="2749425"/>
            <a:ext cx="4520926" cy="1020472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Largest systematic: </a:t>
            </a:r>
          </a:p>
          <a:p>
            <a:pPr lvl="1"/>
            <a:r>
              <a:rPr lang="en-US" dirty="0" smtClean="0"/>
              <a:t>Decay time bias</a:t>
            </a:r>
          </a:p>
          <a:p>
            <a:pPr lvl="1"/>
            <a:r>
              <a:rPr lang="en-US" dirty="0" smtClean="0"/>
              <a:t>Decay time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11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942" y="1135648"/>
            <a:ext cx="3843421" cy="263126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663"/>
          <a:stretch/>
        </p:blipFill>
        <p:spPr>
          <a:xfrm>
            <a:off x="4442322" y="454526"/>
            <a:ext cx="4570791" cy="483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35580" y="1350211"/>
            <a:ext cx="112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2015+2016 </a:t>
            </a:r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38" y="3977775"/>
            <a:ext cx="2743200" cy="2044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705541" y="2457782"/>
            <a:ext cx="2908023" cy="5692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40089"/>
          <a:stretch/>
        </p:blipFill>
        <p:spPr>
          <a:xfrm>
            <a:off x="204536" y="1127626"/>
            <a:ext cx="4040206" cy="14792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05789" y="4946317"/>
            <a:ext cx="467895" cy="2673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50083" y="5753770"/>
            <a:ext cx="355601" cy="2352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52925" y="1422401"/>
            <a:ext cx="3777917" cy="22191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401053" y="5186947"/>
            <a:ext cx="1804736" cy="133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47579" y="5948948"/>
            <a:ext cx="3997158" cy="133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646735" y="6042072"/>
            <a:ext cx="14304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LHCb-PAPER-2019</a:t>
            </a:r>
            <a:r>
              <a:rPr lang="de-DE" sz="800" dirty="0" smtClean="0">
                <a:solidFill>
                  <a:srgbClr val="000000"/>
                </a:solidFill>
              </a:rPr>
              <a:t>-</a:t>
            </a:r>
            <a:r>
              <a:rPr lang="en-US" sz="800" dirty="0" smtClean="0">
                <a:solidFill>
                  <a:srgbClr val="000000"/>
                </a:solidFill>
              </a:rPr>
              <a:t>013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39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K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00" y="3925841"/>
            <a:ext cx="3250926" cy="873421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Largest systematic: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ass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12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2042"/>
            <a:ext cx="3476975" cy="705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20" r="2143"/>
          <a:stretch/>
        </p:blipFill>
        <p:spPr>
          <a:xfrm>
            <a:off x="3622846" y="2393595"/>
            <a:ext cx="5374106" cy="38227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328" y="467897"/>
            <a:ext cx="4427611" cy="4812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7686" y="2499900"/>
            <a:ext cx="95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2011-2016 </a:t>
            </a:r>
            <a:endParaRPr lang="en-US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74" y="1178234"/>
            <a:ext cx="6880726" cy="89387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6483684" y="6242598"/>
            <a:ext cx="25132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LHCb-PAPER-2019-</a:t>
            </a:r>
            <a:r>
              <a:rPr lang="de-DE" sz="800" dirty="0" smtClean="0">
                <a:solidFill>
                  <a:srgbClr val="000000"/>
                </a:solidFill>
              </a:rPr>
              <a:t>009, </a:t>
            </a:r>
            <a:r>
              <a:rPr lang="en-US" sz="800" dirty="0" smtClean="0">
                <a:solidFill>
                  <a:srgbClr val="000000"/>
                </a:solidFill>
              </a:rPr>
              <a:t>arXiv</a:t>
            </a:r>
            <a:r>
              <a:rPr lang="en-US" sz="800" dirty="0">
                <a:solidFill>
                  <a:srgbClr val="000000"/>
                </a:solidFill>
              </a:rPr>
              <a:t>:1903.09252</a:t>
            </a:r>
          </a:p>
        </p:txBody>
      </p:sp>
    </p:spTree>
    <p:extLst>
      <p:ext uri="{BB962C8B-B14F-4D97-AF65-F5344CB8AC3E}">
        <p14:creationId xmlns:p14="http://schemas.microsoft.com/office/powerpoint/2010/main" val="211728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547" y="1657683"/>
            <a:ext cx="3561137" cy="336600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Exotics (</a:t>
            </a:r>
            <a:r>
              <a:rPr lang="en-US" dirty="0" err="1" smtClean="0"/>
              <a:t>Pentaquark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390" y="3671842"/>
            <a:ext cx="2983557" cy="873421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Largest systematic</a:t>
            </a:r>
          </a:p>
          <a:p>
            <a:pPr lvl="1"/>
            <a:r>
              <a:rPr lang="en-US" dirty="0" smtClean="0"/>
              <a:t>Background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628" y="441221"/>
            <a:ext cx="3475789" cy="5627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36" y="6654800"/>
            <a:ext cx="2590800" cy="20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1788"/>
            <a:ext cx="7112000" cy="1520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37" y="1158438"/>
            <a:ext cx="7403431" cy="4127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/>
          <p:cNvSpPr/>
          <p:nvPr/>
        </p:nvSpPr>
        <p:spPr>
          <a:xfrm>
            <a:off x="7673471" y="5012703"/>
            <a:ext cx="1363580" cy="214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LHCb-PAPER-2019</a:t>
            </a:r>
            <a:r>
              <a:rPr lang="de-DE" sz="800" dirty="0" smtClean="0">
                <a:solidFill>
                  <a:srgbClr val="000000"/>
                </a:solidFill>
              </a:rPr>
              <a:t>-</a:t>
            </a:r>
            <a:r>
              <a:rPr lang="en-US" sz="800" dirty="0" smtClean="0">
                <a:solidFill>
                  <a:srgbClr val="000000"/>
                </a:solidFill>
              </a:rPr>
              <a:t>014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2210" y="6668833"/>
            <a:ext cx="4483100" cy="17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-9351" t="-2695" b="-1"/>
          <a:stretch/>
        </p:blipFill>
        <p:spPr>
          <a:xfrm>
            <a:off x="3288631" y="1657684"/>
            <a:ext cx="1457158" cy="337092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190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Exotics (</a:t>
            </a:r>
            <a:r>
              <a:rPr lang="en-US" dirty="0" err="1" smtClean="0"/>
              <a:t>Tetraquark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37" y="2816254"/>
            <a:ext cx="4895242" cy="1060588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Largest systematic</a:t>
            </a:r>
          </a:p>
          <a:p>
            <a:pPr lvl="1"/>
            <a:r>
              <a:rPr lang="en-US" dirty="0" smtClean="0"/>
              <a:t>D mass</a:t>
            </a:r>
          </a:p>
          <a:p>
            <a:pPr lvl="1"/>
            <a:r>
              <a:rPr lang="en-US" dirty="0" smtClean="0"/>
              <a:t>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14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5" y="1171072"/>
            <a:ext cx="4940909" cy="927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7" y="4086054"/>
            <a:ext cx="3939673" cy="2579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019" y="1179086"/>
            <a:ext cx="3613344" cy="295174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660105" y="4183862"/>
            <a:ext cx="1363580" cy="214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LHCb-PAPER-2019</a:t>
            </a:r>
            <a:r>
              <a:rPr lang="de-DE" sz="800" dirty="0" smtClean="0">
                <a:solidFill>
                  <a:srgbClr val="000000"/>
                </a:solidFill>
              </a:rPr>
              <a:t>-</a:t>
            </a:r>
            <a:r>
              <a:rPr lang="en-US" sz="800" dirty="0" smtClean="0">
                <a:solidFill>
                  <a:srgbClr val="000000"/>
                </a:solidFill>
              </a:rPr>
              <a:t>005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629" y="486380"/>
            <a:ext cx="2606580" cy="4494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3110" y="479925"/>
            <a:ext cx="1990729" cy="4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99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ΔA</a:t>
            </a:r>
            <a:r>
              <a:rPr lang="en-US" baseline="-25000" dirty="0" smtClean="0"/>
              <a:t>CP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41" y="2482051"/>
            <a:ext cx="4547663" cy="830997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/>
              <a:t>Largest systematic uncertainty</a:t>
            </a:r>
          </a:p>
          <a:p>
            <a:pPr lvl="1"/>
            <a:r>
              <a:rPr lang="en-US" dirty="0" smtClean="0"/>
              <a:t>Mass model</a:t>
            </a:r>
          </a:p>
          <a:p>
            <a:pPr lvl="2"/>
            <a:r>
              <a:rPr lang="en-US" dirty="0" smtClean="0"/>
              <a:t>(</a:t>
            </a:r>
            <a:r>
              <a:rPr lang="en-US" dirty="0" smtClean="0"/>
              <a:t>Even here</a:t>
            </a:r>
            <a:r>
              <a:rPr lang="en-US" dirty="0" smtClean="0"/>
              <a:t> </a:t>
            </a:r>
            <a:r>
              <a:rPr lang="en-US" dirty="0" smtClean="0"/>
              <a:t>statistics </a:t>
            </a:r>
            <a:r>
              <a:rPr lang="en-US" dirty="0" smtClean="0"/>
              <a:t>dominated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15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7" y="1727903"/>
            <a:ext cx="3729789" cy="56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280" t="-2499" b="-1"/>
          <a:stretch/>
        </p:blipFill>
        <p:spPr>
          <a:xfrm>
            <a:off x="347579" y="1163051"/>
            <a:ext cx="4649318" cy="54810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1" name="Group 10"/>
          <p:cNvGrpSpPr/>
          <p:nvPr/>
        </p:nvGrpSpPr>
        <p:grpSpPr>
          <a:xfrm>
            <a:off x="4344747" y="387683"/>
            <a:ext cx="3873817" cy="574840"/>
            <a:chOff x="4745787" y="320843"/>
            <a:chExt cx="3873817" cy="5748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1009" y="373646"/>
              <a:ext cx="3408595" cy="5220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45787" y="320843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53</a:t>
              </a:r>
              <a:endParaRPr lang="en-US" sz="2800" dirty="0"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224" y="1159041"/>
            <a:ext cx="3896143" cy="366695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89" y="3664284"/>
            <a:ext cx="4287921" cy="29198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51052" y="4897203"/>
            <a:ext cx="22993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900" dirty="0">
                <a:solidFill>
                  <a:srgbClr val="000000"/>
                </a:solidFill>
              </a:rPr>
              <a:t>PAPER-2019-</a:t>
            </a:r>
            <a:r>
              <a:rPr lang="is-IS" sz="900" dirty="0" smtClean="0">
                <a:solidFill>
                  <a:srgbClr val="000000"/>
                </a:solidFill>
              </a:rPr>
              <a:t>006 arXiv:1903.08726 </a:t>
            </a:r>
          </a:p>
        </p:txBody>
      </p:sp>
    </p:spTree>
    <p:extLst>
      <p:ext uri="{BB962C8B-B14F-4D97-AF65-F5344CB8AC3E}">
        <p14:creationId xmlns:p14="http://schemas.microsoft.com/office/powerpoint/2010/main" val="147603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Lessons learned from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50044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Lots of “lessons” learned </a:t>
            </a:r>
            <a:r>
              <a:rPr lang="en-US" dirty="0" smtClean="0"/>
              <a:t>on wide span of </a:t>
            </a:r>
            <a:r>
              <a:rPr lang="en-US" dirty="0" err="1" smtClean="0"/>
              <a:t>flavour</a:t>
            </a:r>
            <a:r>
              <a:rPr lang="en-US" dirty="0" smtClean="0"/>
              <a:t> physics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CP violation</a:t>
            </a:r>
          </a:p>
          <a:p>
            <a:r>
              <a:rPr lang="en-US" dirty="0" smtClean="0"/>
              <a:t>Leptons</a:t>
            </a:r>
          </a:p>
          <a:p>
            <a:r>
              <a:rPr lang="en-US" dirty="0" smtClean="0"/>
              <a:t>Charm</a:t>
            </a:r>
          </a:p>
          <a:p>
            <a:r>
              <a:rPr lang="en-US" dirty="0" smtClean="0"/>
              <a:t>Exotica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charset="2"/>
              <a:buChar char="Ø"/>
            </a:pPr>
            <a:r>
              <a:rPr lang="en-US" sz="2000" dirty="0" smtClean="0">
                <a:solidFill>
                  <a:schemeClr val="tx1"/>
                </a:solidFill>
              </a:rPr>
              <a:t>No obvious experimental shortcoming emerging,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which prevents further improvements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7616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92443"/>
          </a:xfrm>
        </p:spPr>
        <p:txBody>
          <a:bodyPr/>
          <a:lstStyle/>
          <a:p>
            <a:r>
              <a:rPr lang="en-US" sz="3200" dirty="0" smtClean="0"/>
              <a:t>On the 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65" y="1292248"/>
            <a:ext cx="5510188" cy="445506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Introduction: Precision measurements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Recent highlights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Where do we come from?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What brought us here?</a:t>
            </a:r>
          </a:p>
          <a:p>
            <a:pPr lvl="1">
              <a:lnSpc>
                <a:spcPct val="130000"/>
              </a:lnSpc>
            </a:pPr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err="1" smtClean="0"/>
              <a:t>levelling</a:t>
            </a:r>
            <a:endParaRPr lang="en-US" dirty="0" smtClean="0"/>
          </a:p>
          <a:p>
            <a:pPr lvl="1">
              <a:lnSpc>
                <a:spcPct val="130000"/>
              </a:lnSpc>
            </a:pPr>
            <a:r>
              <a:rPr lang="en-US" dirty="0"/>
              <a:t>Trigger 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Magnet flips</a:t>
            </a:r>
          </a:p>
          <a:p>
            <a:pPr lvl="1">
              <a:lnSpc>
                <a:spcPct val="130000"/>
              </a:lnSpc>
            </a:pPr>
            <a:r>
              <a:rPr lang="en-US" dirty="0" smtClean="0"/>
              <a:t>Data driven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Tracking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PID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Control channels</a:t>
            </a:r>
          </a:p>
          <a:p>
            <a:pPr>
              <a:lnSpc>
                <a:spcPct val="130000"/>
              </a:lnSpc>
            </a:pPr>
            <a:r>
              <a:rPr lang="en-US" b="1" dirty="0" smtClean="0"/>
              <a:t>Lessons learned from </a:t>
            </a:r>
            <a:r>
              <a:rPr lang="en-US" b="1" dirty="0" err="1" smtClean="0"/>
              <a:t>LHCb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2834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Where do we come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276999"/>
          </a:xfrm>
        </p:spPr>
        <p:txBody>
          <a:bodyPr/>
          <a:lstStyle/>
          <a:p>
            <a:r>
              <a:rPr lang="en-US" dirty="0" smtClean="0"/>
              <a:t>Some history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8394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Where do we come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276999"/>
          </a:xfrm>
        </p:spPr>
        <p:txBody>
          <a:bodyPr/>
          <a:lstStyle/>
          <a:p>
            <a:r>
              <a:rPr lang="en-US" dirty="0" smtClean="0"/>
              <a:t>LHC-B Letter</a:t>
            </a:r>
            <a:r>
              <a:rPr lang="en-US" dirty="0" smtClean="0"/>
              <a:t>-of-Intent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19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11" y="1797127"/>
            <a:ext cx="4350360" cy="3060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42737" y="4946316"/>
            <a:ext cx="324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(top not yet discovered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0522">
            <a:off x="5925145" y="320841"/>
            <a:ext cx="3052688" cy="151531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685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30887"/>
          </a:xfrm>
        </p:spPr>
        <p:txBody>
          <a:bodyPr/>
          <a:lstStyle/>
          <a:p>
            <a:r>
              <a:rPr lang="en-US" sz="2800" dirty="0" smtClean="0"/>
              <a:t>On the menu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65" y="1639827"/>
            <a:ext cx="5510188" cy="445506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 smtClean="0"/>
              <a:t>Introduction: Precision measurements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Recent highlights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Where do we come from?</a:t>
            </a:r>
          </a:p>
          <a:p>
            <a:pPr>
              <a:lnSpc>
                <a:spcPct val="130000"/>
              </a:lnSpc>
            </a:pPr>
            <a:r>
              <a:rPr lang="en-US" dirty="0" smtClean="0"/>
              <a:t>What brought us here</a:t>
            </a:r>
            <a:r>
              <a:rPr lang="en-US" dirty="0"/>
              <a:t>?</a:t>
            </a:r>
          </a:p>
          <a:p>
            <a:pPr lvl="1">
              <a:lnSpc>
                <a:spcPct val="130000"/>
              </a:lnSpc>
            </a:pPr>
            <a:r>
              <a:rPr lang="en-US" dirty="0" err="1"/>
              <a:t>Lumi</a:t>
            </a:r>
            <a:r>
              <a:rPr lang="en-US" dirty="0"/>
              <a:t> </a:t>
            </a:r>
            <a:r>
              <a:rPr lang="en-US" dirty="0" err="1"/>
              <a:t>levelling</a:t>
            </a:r>
            <a:endParaRPr lang="en-US" dirty="0"/>
          </a:p>
          <a:p>
            <a:pPr lvl="1">
              <a:lnSpc>
                <a:spcPct val="130000"/>
              </a:lnSpc>
            </a:pPr>
            <a:r>
              <a:rPr lang="en-US" dirty="0"/>
              <a:t>Trigger 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Magnet </a:t>
            </a:r>
            <a:r>
              <a:rPr lang="en-US" dirty="0" smtClean="0"/>
              <a:t>flips</a:t>
            </a:r>
            <a:endParaRPr lang="en-US" dirty="0"/>
          </a:p>
          <a:p>
            <a:pPr lvl="1">
              <a:lnSpc>
                <a:spcPct val="130000"/>
              </a:lnSpc>
            </a:pPr>
            <a:r>
              <a:rPr lang="en-US" dirty="0"/>
              <a:t>Data driven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Tracking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PID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Control </a:t>
            </a:r>
            <a:r>
              <a:rPr lang="en-US" dirty="0" smtClean="0"/>
              <a:t>channels</a:t>
            </a:r>
          </a:p>
          <a:p>
            <a:pPr>
              <a:lnSpc>
                <a:spcPct val="130000"/>
              </a:lnSpc>
            </a:pPr>
            <a:r>
              <a:rPr lang="en-US" b="1" dirty="0" smtClean="0"/>
              <a:t>Lessons learned from </a:t>
            </a:r>
            <a:r>
              <a:rPr lang="en-US" b="1" dirty="0" err="1" smtClean="0"/>
              <a:t>LHCb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172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Where do we come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276999"/>
          </a:xfrm>
        </p:spPr>
        <p:txBody>
          <a:bodyPr/>
          <a:lstStyle/>
          <a:p>
            <a:r>
              <a:rPr lang="en-US" dirty="0" smtClean="0"/>
              <a:t>Letter-of-Intent 1995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20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11" y="1797127"/>
            <a:ext cx="4350360" cy="3060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132" y="1789208"/>
            <a:ext cx="4068210" cy="3060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663401" y="1871125"/>
            <a:ext cx="2870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Wow</a:t>
            </a:r>
            <a:r>
              <a:rPr lang="mr-IN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28236" y="4977945"/>
            <a:ext cx="35514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Vintage </a:t>
            </a: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riangle !?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6948" y="64886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trike="sngStrike" dirty="0" smtClean="0"/>
              <a:t>U</a:t>
            </a:r>
            <a:r>
              <a:rPr lang="en-US" dirty="0" smtClean="0"/>
              <a:t>T </a:t>
            </a:r>
            <a:r>
              <a:rPr lang="en-US" dirty="0" smtClean="0">
                <a:sym typeface="Wingdings"/>
              </a:rPr>
              <a:t> </a:t>
            </a:r>
            <a:r>
              <a:rPr lang="en-US" u="sng" dirty="0" smtClean="0">
                <a:sym typeface="Wingdings"/>
              </a:rPr>
              <a:t>V</a:t>
            </a:r>
            <a:r>
              <a:rPr lang="en-US" dirty="0" smtClean="0">
                <a:sym typeface="Wingdings"/>
              </a:rPr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57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Where do we come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5"/>
            <a:ext cx="8329612" cy="400725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Letter-of-Intent 1995:</a:t>
            </a:r>
          </a:p>
          <a:p>
            <a:endParaRPr lang="en-US" dirty="0"/>
          </a:p>
          <a:p>
            <a:r>
              <a:rPr lang="en-US" dirty="0" smtClean="0"/>
              <a:t>Annual event yield estimates:</a:t>
            </a:r>
          </a:p>
          <a:p>
            <a:pPr lvl="1"/>
            <a:r>
              <a:rPr lang="en-US" dirty="0"/>
              <a:t>N(</a:t>
            </a:r>
            <a:r>
              <a:rPr lang="en-US" i="1" dirty="0"/>
              <a:t>B</a:t>
            </a:r>
            <a:r>
              <a:rPr lang="en-US" i="1" baseline="30000" dirty="0"/>
              <a:t>0</a:t>
            </a:r>
            <a:r>
              <a:rPr lang="en-US" i="1" baseline="-25000" dirty="0"/>
              <a:t>s</a:t>
            </a:r>
            <a:r>
              <a:rPr lang="en-US" i="1" dirty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J/</a:t>
            </a:r>
            <a:r>
              <a:rPr lang="en-US" i="1" dirty="0" err="1" smtClean="0">
                <a:sym typeface="Wingdings"/>
              </a:rPr>
              <a:t>ψφ</a:t>
            </a:r>
            <a:r>
              <a:rPr lang="en-US" dirty="0" smtClean="0">
                <a:sym typeface="Wingdings"/>
              </a:rPr>
              <a:t>)   = 246k</a:t>
            </a:r>
            <a:endParaRPr lang="en-US" dirty="0">
              <a:sym typeface="Wingdings"/>
            </a:endParaRPr>
          </a:p>
          <a:p>
            <a:pPr lvl="1"/>
            <a:r>
              <a:rPr lang="en-US" dirty="0"/>
              <a:t>N(</a:t>
            </a:r>
            <a:r>
              <a:rPr lang="en-US" i="1" dirty="0"/>
              <a:t>B</a:t>
            </a:r>
            <a:r>
              <a:rPr lang="en-US" i="1" baseline="30000" dirty="0"/>
              <a:t>0</a:t>
            </a:r>
            <a:r>
              <a:rPr lang="en-US" i="1" baseline="-25000" dirty="0"/>
              <a:t>s</a:t>
            </a:r>
            <a:r>
              <a:rPr lang="en-US" i="1" dirty="0">
                <a:sym typeface="Wingdings"/>
              </a:rPr>
              <a:t> </a:t>
            </a:r>
            <a:r>
              <a:rPr lang="en-US" i="1" dirty="0" err="1"/>
              <a:t>μ</a:t>
            </a:r>
            <a:r>
              <a:rPr lang="en-US" i="1" baseline="30000" dirty="0" err="1"/>
              <a:t>+</a:t>
            </a:r>
            <a:r>
              <a:rPr lang="en-US" i="1" dirty="0" err="1"/>
              <a:t>μ</a:t>
            </a:r>
            <a:r>
              <a:rPr lang="en-US" i="1" baseline="30000" dirty="0"/>
              <a:t>-</a:t>
            </a:r>
            <a:r>
              <a:rPr lang="en-US" dirty="0">
                <a:sym typeface="Wingdings"/>
              </a:rPr>
              <a:t>)  </a:t>
            </a:r>
            <a:r>
              <a:rPr lang="en-US" dirty="0" smtClean="0">
                <a:sym typeface="Wingdings"/>
              </a:rPr>
              <a:t>  = </a:t>
            </a:r>
            <a:r>
              <a:rPr lang="en-US" dirty="0">
                <a:sym typeface="Wingdings"/>
              </a:rPr>
              <a:t>30</a:t>
            </a:r>
          </a:p>
          <a:p>
            <a:pPr lvl="1"/>
            <a:r>
              <a:rPr lang="en-US" dirty="0" smtClean="0"/>
              <a:t>N(</a:t>
            </a:r>
            <a:r>
              <a:rPr lang="en-US" i="1" dirty="0" smtClean="0"/>
              <a:t>B</a:t>
            </a:r>
            <a:r>
              <a:rPr lang="en-US" i="1" baseline="30000" dirty="0" smtClean="0"/>
              <a:t>0</a:t>
            </a:r>
            <a:r>
              <a:rPr lang="en-US" i="1" dirty="0" smtClean="0">
                <a:sym typeface="Wingdings"/>
              </a:rPr>
              <a:t> K*</a:t>
            </a:r>
            <a:r>
              <a:rPr lang="en-US" i="1" dirty="0" err="1" smtClean="0"/>
              <a:t>μ</a:t>
            </a:r>
            <a:r>
              <a:rPr lang="en-US" i="1" baseline="30000" dirty="0" err="1" smtClean="0"/>
              <a:t>+</a:t>
            </a:r>
            <a:r>
              <a:rPr lang="en-US" i="1" dirty="0" err="1" smtClean="0"/>
              <a:t>μ</a:t>
            </a:r>
            <a:r>
              <a:rPr lang="en-US" i="1" baseline="30000" dirty="0" smtClean="0"/>
              <a:t>-</a:t>
            </a:r>
            <a:r>
              <a:rPr lang="en-US" dirty="0" smtClean="0">
                <a:sym typeface="Wingdings"/>
              </a:rPr>
              <a:t>) = 17k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sym typeface="Wingdings"/>
              </a:rPr>
              <a:t>Assuming </a:t>
            </a:r>
            <a:r>
              <a:rPr lang="en-US" i="1" dirty="0" smtClean="0">
                <a:solidFill>
                  <a:srgbClr val="000000"/>
                </a:solidFill>
                <a:sym typeface="Wingdings"/>
              </a:rPr>
              <a:t>L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=1.5 x 10</a:t>
            </a:r>
            <a:r>
              <a:rPr lang="en-US" baseline="30000" dirty="0" smtClean="0">
                <a:solidFill>
                  <a:srgbClr val="000000"/>
                </a:solidFill>
                <a:sym typeface="Wingdings"/>
              </a:rPr>
              <a:t>32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 cm</a:t>
            </a:r>
            <a:r>
              <a:rPr lang="en-US" baseline="30000" dirty="0" smtClean="0">
                <a:solidFill>
                  <a:srgbClr val="000000"/>
                </a:solidFill>
                <a:sym typeface="Wingdings"/>
              </a:rPr>
              <a:t>-2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  <a:sym typeface="Wingdings"/>
              </a:rPr>
              <a:t>-1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Achieved: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3x larger instantaneous luminosity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2x lower event yields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21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53" y="523375"/>
            <a:ext cx="3944493" cy="604052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5285877" y="2339019"/>
            <a:ext cx="3577387" cy="923330"/>
            <a:chOff x="5285877" y="2339019"/>
            <a:chExt cx="3577387" cy="923330"/>
          </a:xfrm>
        </p:grpSpPr>
        <p:sp>
          <p:nvSpPr>
            <p:cNvPr id="9" name="Oval 8"/>
            <p:cNvSpPr/>
            <p:nvPr/>
          </p:nvSpPr>
          <p:spPr>
            <a:xfrm>
              <a:off x="7900738" y="2593474"/>
              <a:ext cx="962526" cy="561473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285877" y="2545348"/>
              <a:ext cx="1157704" cy="561473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45188" y="2339019"/>
              <a:ext cx="61172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  <a:endPara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13" name="Oval 12"/>
          <p:cNvSpPr/>
          <p:nvPr/>
        </p:nvSpPr>
        <p:spPr>
          <a:xfrm>
            <a:off x="6943559" y="2933031"/>
            <a:ext cx="962526" cy="561473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67050" y="3342105"/>
            <a:ext cx="641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r>
              <a:rPr lang="en-US" sz="1400" baseline="30000" dirty="0" smtClean="0"/>
              <a:t>-3</a:t>
            </a:r>
            <a:r>
              <a:rPr lang="en-US" sz="1400" dirty="0" smtClean="0"/>
              <a:t>?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8545984" y="2237878"/>
            <a:ext cx="707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Same?</a:t>
            </a:r>
            <a:endParaRPr lang="en-US" sz="120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261767" y="1021346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0.5x10</a:t>
            </a:r>
            <a:r>
              <a:rPr lang="en-US" sz="1200" baseline="30000" dirty="0" smtClean="0"/>
              <a:t>-</a:t>
            </a:r>
            <a:r>
              <a:rPr lang="en-US" sz="1200" baseline="30000" dirty="0"/>
              <a:t>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9847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Where do we come from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4320400" cy="1163395"/>
          </a:xfrm>
        </p:spPr>
        <p:txBody>
          <a:bodyPr/>
          <a:lstStyle/>
          <a:p>
            <a:r>
              <a:rPr lang="en-US" dirty="0" smtClean="0"/>
              <a:t>Technical Proposal 1998</a:t>
            </a:r>
            <a:endParaRPr lang="en-US" dirty="0"/>
          </a:p>
          <a:p>
            <a:pPr lvl="1"/>
            <a:r>
              <a:rPr lang="en-US" dirty="0" smtClean="0"/>
              <a:t>Event yields closer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r>
              <a:rPr lang="en-US" dirty="0">
                <a:sym typeface="Wingdings"/>
              </a:rPr>
              <a:t>Assuming </a:t>
            </a:r>
            <a:r>
              <a:rPr lang="en-US" i="1" dirty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=</a:t>
            </a:r>
            <a:r>
              <a:rPr lang="en-US" dirty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x 10</a:t>
            </a:r>
            <a:r>
              <a:rPr lang="en-US" baseline="30000" dirty="0" smtClean="0">
                <a:sym typeface="Wingdings"/>
              </a:rPr>
              <a:t>32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cm</a:t>
            </a:r>
            <a:r>
              <a:rPr lang="en-US" baseline="30000" dirty="0">
                <a:sym typeface="Wingdings"/>
              </a:rPr>
              <a:t>-2</a:t>
            </a:r>
            <a:r>
              <a:rPr lang="en-US" dirty="0">
                <a:sym typeface="Wingdings"/>
              </a:rPr>
              <a:t>s</a:t>
            </a:r>
            <a:r>
              <a:rPr lang="en-US" baseline="30000" dirty="0">
                <a:sym typeface="Wingdings"/>
              </a:rPr>
              <a:t>-1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22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784" y="2220143"/>
            <a:ext cx="4984455" cy="43036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384842" y="4880350"/>
            <a:ext cx="4759157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619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err="1" smtClean="0"/>
              <a:t>Reoptimized</a:t>
            </a:r>
            <a:r>
              <a:rPr lang="en-US" dirty="0" smtClean="0"/>
              <a:t> </a:t>
            </a:r>
            <a:r>
              <a:rPr lang="en-US" dirty="0" err="1" smtClean="0"/>
              <a:t>LHCb</a:t>
            </a:r>
            <a:r>
              <a:rPr lang="en-US" dirty="0" smtClean="0"/>
              <a:t> (TDR 2003)</a:t>
            </a:r>
          </a:p>
          <a:p>
            <a:pPr lvl="1"/>
            <a:r>
              <a:rPr lang="en-US" dirty="0" smtClean="0">
                <a:sym typeface="Wingdings"/>
              </a:rPr>
              <a:t>Assuming </a:t>
            </a:r>
            <a:r>
              <a:rPr lang="en-US" i="1" u="sng" dirty="0" smtClean="0">
                <a:sym typeface="Wingdings"/>
              </a:rPr>
              <a:t>average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= 2 x 10</a:t>
            </a:r>
            <a:r>
              <a:rPr lang="en-US" baseline="30000" dirty="0" smtClean="0">
                <a:sym typeface="Wingdings"/>
              </a:rPr>
              <a:t>32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</a:t>
            </a:r>
          </a:p>
          <a:p>
            <a:pPr lvl="1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163" y="5588001"/>
            <a:ext cx="3863255" cy="104273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5" name="Picture 4" descr="Screenshot 2019-03-20 at 16.35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06" y="735262"/>
            <a:ext cx="3900835" cy="325454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8133344" y="3588087"/>
            <a:ext cx="770020" cy="382338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103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What brought us here</a:t>
            </a:r>
            <a:r>
              <a:rPr lang="en-US" dirty="0" smtClean="0"/>
              <a:t>?     </a:t>
            </a:r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err="1" smtClean="0"/>
              <a:t>levelling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3" y="1185316"/>
            <a:ext cx="8678505" cy="1458861"/>
          </a:xfrm>
        </p:spPr>
        <p:txBody>
          <a:bodyPr/>
          <a:lstStyle/>
          <a:p>
            <a:r>
              <a:rPr lang="en-US" dirty="0" smtClean="0"/>
              <a:t>Trade-of between </a:t>
            </a:r>
          </a:p>
          <a:p>
            <a:pPr lvl="1"/>
            <a:r>
              <a:rPr lang="en-US" dirty="0" smtClean="0"/>
              <a:t>High L: 	statistics</a:t>
            </a:r>
          </a:p>
          <a:p>
            <a:pPr lvl="1"/>
            <a:r>
              <a:rPr lang="en-US" dirty="0" smtClean="0"/>
              <a:t>Low L:	clean </a:t>
            </a:r>
            <a:r>
              <a:rPr lang="en-US" dirty="0" smtClean="0"/>
              <a:t>events</a:t>
            </a:r>
          </a:p>
          <a:p>
            <a:pPr lvl="2"/>
            <a:r>
              <a:rPr lang="en-US" dirty="0" smtClean="0"/>
              <a:t>+ higher data rate! Network is limited by (rate x multiplicity)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8286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What brought us here</a:t>
            </a:r>
            <a:r>
              <a:rPr lang="en-US" dirty="0" smtClean="0"/>
              <a:t>?     </a:t>
            </a:r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err="1" smtClean="0"/>
              <a:t>levelling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3" y="1185316"/>
            <a:ext cx="8678505" cy="1495794"/>
          </a:xfrm>
        </p:spPr>
        <p:txBody>
          <a:bodyPr/>
          <a:lstStyle/>
          <a:p>
            <a:r>
              <a:rPr lang="en-US" dirty="0" smtClean="0"/>
              <a:t>Trade-of between </a:t>
            </a:r>
          </a:p>
          <a:p>
            <a:pPr lvl="1"/>
            <a:r>
              <a:rPr lang="en-US" dirty="0" smtClean="0"/>
              <a:t>High L: 	statistics</a:t>
            </a:r>
          </a:p>
          <a:p>
            <a:pPr lvl="1"/>
            <a:r>
              <a:rPr lang="en-US" dirty="0" smtClean="0"/>
              <a:t>Low L:	clean events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Operate continuously at constant optimal </a:t>
            </a:r>
            <a:r>
              <a:rPr lang="en-US" i="1" dirty="0" smtClean="0"/>
              <a:t>L</a:t>
            </a:r>
            <a:r>
              <a:rPr lang="en-US" dirty="0" smtClean="0"/>
              <a:t> </a:t>
            </a:r>
            <a:r>
              <a:rPr lang="en-US" dirty="0" smtClean="0"/>
              <a:t>!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24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84108" y="-1238902"/>
            <a:ext cx="1116465" cy="550556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38737" y="2058738"/>
            <a:ext cx="1697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Richard </a:t>
            </a:r>
            <a:r>
              <a:rPr lang="en-US" sz="800" dirty="0" err="1" smtClean="0">
                <a:solidFill>
                  <a:srgbClr val="000000"/>
                </a:solidFill>
              </a:rPr>
              <a:t>Jacobsson</a:t>
            </a:r>
            <a:r>
              <a:rPr lang="en-US" sz="800" dirty="0" smtClean="0">
                <a:solidFill>
                  <a:srgbClr val="000000"/>
                </a:solidFill>
              </a:rPr>
              <a:t>, Dec 2010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39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What brought us here</a:t>
            </a:r>
            <a:r>
              <a:rPr lang="en-US" dirty="0" smtClean="0"/>
              <a:t>?     </a:t>
            </a:r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err="1" smtClean="0"/>
              <a:t>levelling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3" y="1185316"/>
            <a:ext cx="8678505" cy="2086725"/>
          </a:xfrm>
        </p:spPr>
        <p:txBody>
          <a:bodyPr/>
          <a:lstStyle/>
          <a:p>
            <a:r>
              <a:rPr lang="en-US" dirty="0" smtClean="0"/>
              <a:t>Trade-of between </a:t>
            </a:r>
          </a:p>
          <a:p>
            <a:pPr lvl="1"/>
            <a:r>
              <a:rPr lang="en-US" dirty="0" smtClean="0"/>
              <a:t>High L: 	statistics</a:t>
            </a:r>
          </a:p>
          <a:p>
            <a:pPr lvl="1"/>
            <a:r>
              <a:rPr lang="en-US" dirty="0" smtClean="0"/>
              <a:t>Low L:	clean events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Operate continuously at constant optimal </a:t>
            </a:r>
            <a:r>
              <a:rPr lang="en-US" i="1" dirty="0" smtClean="0"/>
              <a:t>L</a:t>
            </a:r>
            <a:r>
              <a:rPr lang="en-US" dirty="0" smtClean="0"/>
              <a:t> !</a:t>
            </a:r>
          </a:p>
          <a:p>
            <a:pPr lvl="1"/>
            <a:r>
              <a:rPr lang="en-US" dirty="0" smtClean="0"/>
              <a:t>Displace beams at start of fill, then move closer when protons disappear</a:t>
            </a:r>
          </a:p>
          <a:p>
            <a:pPr lvl="1"/>
            <a:r>
              <a:rPr lang="en-US" dirty="0" smtClean="0"/>
              <a:t>In 2018 also employed by ATLAS/CMS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25</a:t>
            </a:fld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84108" y="-1238902"/>
            <a:ext cx="1116465" cy="550556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38737" y="2058738"/>
            <a:ext cx="16979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Richard </a:t>
            </a:r>
            <a:r>
              <a:rPr lang="en-US" sz="800" dirty="0" err="1" smtClean="0">
                <a:solidFill>
                  <a:srgbClr val="000000"/>
                </a:solidFill>
              </a:rPr>
              <a:t>Jacobsson</a:t>
            </a:r>
            <a:r>
              <a:rPr lang="en-US" sz="800" dirty="0" smtClean="0">
                <a:solidFill>
                  <a:srgbClr val="000000"/>
                </a:solidFill>
              </a:rPr>
              <a:t>, Dec 2010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9" name="Picture 4" descr="Screen Shot 2018-09-06 at 13.04.3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16" y="3747838"/>
            <a:ext cx="3863474" cy="273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600" y="3748258"/>
            <a:ext cx="4664152" cy="273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5186948" y="4531895"/>
            <a:ext cx="2981157" cy="1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60730" y="4144207"/>
            <a:ext cx="2716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Constant </a:t>
            </a:r>
            <a:r>
              <a:rPr lang="en-US" sz="1400" dirty="0" err="1" smtClean="0">
                <a:solidFill>
                  <a:schemeClr val="bg1"/>
                </a:solidFill>
              </a:rPr>
              <a:t>lumi</a:t>
            </a:r>
            <a:r>
              <a:rPr lang="en-US" sz="1400" dirty="0" smtClean="0">
                <a:solidFill>
                  <a:schemeClr val="bg1"/>
                </a:solidFill>
              </a:rPr>
              <a:t> over 15hr fill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67348" y="4497135"/>
            <a:ext cx="2981157" cy="1"/>
          </a:xfrm>
          <a:prstGeom prst="straightConnector1">
            <a:avLst/>
          </a:prstGeom>
          <a:ln w="50800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1130" y="4096079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Constant pileup during year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0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4308"/>
          <a:stretch/>
        </p:blipFill>
        <p:spPr>
          <a:xfrm rot="5400000">
            <a:off x="-296645" y="2293887"/>
            <a:ext cx="5271901" cy="377022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586514" cy="461665"/>
          </a:xfrm>
        </p:spPr>
        <p:txBody>
          <a:bodyPr/>
          <a:lstStyle/>
          <a:p>
            <a:r>
              <a:rPr lang="en-US" dirty="0"/>
              <a:t>What brought us here</a:t>
            </a:r>
            <a:r>
              <a:rPr lang="en-US" dirty="0" smtClean="0"/>
              <a:t>?   Low sys or low stats?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31844"/>
            <a:ext cx="8329612" cy="276999"/>
          </a:xfrm>
        </p:spPr>
        <p:txBody>
          <a:bodyPr/>
          <a:lstStyle/>
          <a:p>
            <a:r>
              <a:rPr lang="en-US" dirty="0" smtClean="0"/>
              <a:t>Main physics results dominated by statistical uncertainty (run-1) 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26</a:t>
            </a:fld>
            <a:endParaRPr lang="nl-NL" dirty="0"/>
          </a:p>
        </p:txBody>
      </p:sp>
      <p:sp>
        <p:nvSpPr>
          <p:cNvPr id="6" name="Rectangle 5"/>
          <p:cNvSpPr/>
          <p:nvPr/>
        </p:nvSpPr>
        <p:spPr>
          <a:xfrm rot="16200000">
            <a:off x="-1821994" y="4560738"/>
            <a:ext cx="423779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smtClean="0">
                <a:solidFill>
                  <a:srgbClr val="000000"/>
                </a:solidFill>
              </a:rPr>
              <a:t>Physics Case for an </a:t>
            </a:r>
            <a:r>
              <a:rPr lang="en-US" sz="900" i="1" dirty="0" err="1" smtClean="0">
                <a:solidFill>
                  <a:srgbClr val="000000"/>
                </a:solidFill>
              </a:rPr>
              <a:t>LHCb</a:t>
            </a:r>
            <a:r>
              <a:rPr lang="en-US" sz="900" i="1" dirty="0" smtClean="0">
                <a:solidFill>
                  <a:srgbClr val="000000"/>
                </a:solidFill>
              </a:rPr>
              <a:t> Upgrade II</a:t>
            </a:r>
            <a:r>
              <a:rPr lang="en-US" sz="900" dirty="0" smtClean="0">
                <a:solidFill>
                  <a:srgbClr val="000000"/>
                </a:solidFill>
              </a:rPr>
              <a:t>, CERN-LHCC-2018-027</a:t>
            </a:r>
            <a:endParaRPr lang="en-US" sz="900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56384"/>
              </p:ext>
            </p:extLst>
          </p:nvPr>
        </p:nvGraphicFramePr>
        <p:xfrm>
          <a:off x="4384844" y="1463841"/>
          <a:ext cx="3493755" cy="53339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166336"/>
                <a:gridCol w="2327419"/>
              </a:tblGrid>
              <a:tr h="218908"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(stat)/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σ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(sys)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Largest source of systematic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2.5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Mass shape &amp; trigger 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eff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2.2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MC correction &amp; residual 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bkgd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Δm</a:t>
                      </a:r>
                      <a:r>
                        <a:rPr lang="en-US" sz="900" b="1" baseline="-25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time res, tagging, 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det</a:t>
                      </a:r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asymmetry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-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Decay time: bias and efficiency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Angular efficiency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8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Decay time resolution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5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Acceptance (angular</a:t>
                      </a:r>
                      <a:r>
                        <a:rPr lang="en-US" sz="900" b="1" baseline="0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and time)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1.3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Track 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reco</a:t>
                      </a:r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asymmetry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0.5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</a:rPr>
                        <a:t>External</a:t>
                      </a:r>
                      <a:r>
                        <a:rPr lang="en-US" sz="900" b="1" baseline="0" dirty="0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</a:rPr>
                        <a:t> BR(</a:t>
                      </a:r>
                      <a:r>
                        <a:rPr lang="en-US" sz="900" b="1" baseline="0" dirty="0" err="1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</a:rPr>
                        <a:t>Λ</a:t>
                      </a:r>
                      <a:r>
                        <a:rPr lang="en-US" sz="900" b="1" baseline="-25000" dirty="0" err="1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900" b="1" baseline="0" dirty="0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lang="en-US" sz="900" b="1" dirty="0">
                        <a:solidFill>
                          <a:srgbClr val="ED1C24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6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lang="en-US" sz="900" b="1" baseline="-25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lang="en-US" sz="900" b="1" baseline="-25000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endParaRPr lang="en-US" sz="900" b="1" baseline="-2500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9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Decay time acceptance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1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MC sample size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1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</a:rPr>
                        <a:t>F(</a:t>
                      </a:r>
                      <a:r>
                        <a:rPr lang="en-US" sz="900" b="1" dirty="0" err="1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900" b="1" baseline="-25000" dirty="0" err="1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lang="en-US" sz="900" b="1" dirty="0" err="1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J</a:t>
                      </a:r>
                      <a:r>
                        <a:rPr lang="en-US" sz="900" b="1" dirty="0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/</a:t>
                      </a:r>
                      <a:r>
                        <a:rPr lang="en-US" sz="900" b="1" dirty="0" err="1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ψ</a:t>
                      </a:r>
                      <a:r>
                        <a:rPr lang="en-US" sz="900" b="1" dirty="0" smtClean="0">
                          <a:solidFill>
                            <a:srgbClr val="ED1C24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) form factor</a:t>
                      </a:r>
                      <a:endParaRPr lang="en-US" sz="900" b="1" dirty="0">
                        <a:solidFill>
                          <a:srgbClr val="ED1C24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2.7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Mass model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2.8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Contribution from sec 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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*X decays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18908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2</a:t>
                      </a:r>
                      <a:endParaRPr lang="en-US" sz="900" b="1" dirty="0">
                        <a:solidFill>
                          <a:srgbClr val="FF0000"/>
                        </a:solidFill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Contribution from sec 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  <a:sym typeface="Wingdings"/>
                        </a:rPr>
                        <a:t></a:t>
                      </a:r>
                      <a:r>
                        <a:rPr lang="en-US" sz="900" b="1" dirty="0" err="1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lang="en-US" sz="900" b="1" dirty="0" smtClean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*X decays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88211" y="2379579"/>
            <a:ext cx="975894" cy="240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0403" b="48847"/>
          <a:stretch/>
        </p:blipFill>
        <p:spPr>
          <a:xfrm>
            <a:off x="463883" y="1996619"/>
            <a:ext cx="3747169" cy="4497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17798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Event sample size, </a:t>
            </a:r>
            <a:r>
              <a:rPr lang="en-US" i="1" dirty="0" smtClean="0"/>
              <a:t>aka</a:t>
            </a:r>
            <a:r>
              <a:rPr lang="en-US" dirty="0" smtClean="0"/>
              <a:t>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6726715" cy="5299913"/>
          </a:xfrm>
        </p:spPr>
        <p:txBody>
          <a:bodyPr/>
          <a:lstStyle/>
          <a:p>
            <a:r>
              <a:rPr lang="en-US" dirty="0" smtClean="0"/>
              <a:t>Sample size ~ trigger </a:t>
            </a:r>
            <a:r>
              <a:rPr lang="en-US" dirty="0" err="1" smtClean="0"/>
              <a:t>eff</a:t>
            </a:r>
            <a:r>
              <a:rPr lang="en-US" dirty="0" smtClean="0"/>
              <a:t> x luminosity</a:t>
            </a:r>
          </a:p>
          <a:p>
            <a:endParaRPr lang="en-US" dirty="0"/>
          </a:p>
          <a:p>
            <a:r>
              <a:rPr lang="en-US" dirty="0" smtClean="0"/>
              <a:t>Increasing luminosity implies tighter trigger selection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Marginal gain</a:t>
            </a:r>
            <a:r>
              <a:rPr lang="mr-IN" dirty="0" smtClean="0"/>
              <a:t>…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Trigger yield is flat: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buFont typeface="Wingdings" charset="2"/>
              <a:buChar char="Ø"/>
            </a:pPr>
            <a:r>
              <a:rPr lang="en-US" sz="2400" dirty="0" smtClean="0"/>
              <a:t>Solution: </a:t>
            </a:r>
            <a:r>
              <a:rPr lang="en-US" sz="2800" i="1" dirty="0" smtClean="0">
                <a:solidFill>
                  <a:schemeClr val="tx1"/>
                </a:solidFill>
              </a:rPr>
              <a:t>improve the trigger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27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842" y="2214154"/>
            <a:ext cx="4184316" cy="359541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454318" y="5841999"/>
            <a:ext cx="34223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Letter of </a:t>
            </a:r>
            <a:r>
              <a:rPr lang="en-US" sz="800" dirty="0" smtClean="0">
                <a:solidFill>
                  <a:srgbClr val="000000"/>
                </a:solidFill>
              </a:rPr>
              <a:t>Intent for </a:t>
            </a:r>
            <a:r>
              <a:rPr lang="en-US" sz="800" dirty="0">
                <a:solidFill>
                  <a:srgbClr val="000000"/>
                </a:solidFill>
              </a:rPr>
              <a:t>the </a:t>
            </a:r>
            <a:r>
              <a:rPr lang="en-US" sz="800" dirty="0" err="1">
                <a:solidFill>
                  <a:srgbClr val="000000"/>
                </a:solidFill>
              </a:rPr>
              <a:t>LHCb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smtClean="0">
                <a:solidFill>
                  <a:srgbClr val="000000"/>
                </a:solidFill>
              </a:rPr>
              <a:t>Upgrade, CERN-LHCC-2011-001</a:t>
            </a:r>
            <a:endParaRPr lang="en-US" sz="800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499684" y="4304632"/>
            <a:ext cx="9892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63895" y="4371474"/>
            <a:ext cx="198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gain in yield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50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What brought us here</a:t>
            </a:r>
            <a:r>
              <a:rPr lang="en-US" dirty="0" smtClean="0"/>
              <a:t>? Trigger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2271391"/>
          </a:xfrm>
        </p:spPr>
        <p:txBody>
          <a:bodyPr/>
          <a:lstStyle/>
          <a:p>
            <a:r>
              <a:rPr lang="en-US" dirty="0" smtClean="0"/>
              <a:t>Low level trigger:	</a:t>
            </a:r>
            <a:r>
              <a:rPr lang="en-US" i="1" dirty="0" smtClean="0">
                <a:solidFill>
                  <a:srgbClr val="ED1C24"/>
                </a:solidFill>
              </a:rPr>
              <a:t>Knowledge</a:t>
            </a:r>
            <a:r>
              <a:rPr lang="en-US" dirty="0" smtClean="0">
                <a:solidFill>
                  <a:srgbClr val="ED1C24"/>
                </a:solidFill>
              </a:rPr>
              <a:t> of efficiency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High level trigger: 	</a:t>
            </a:r>
            <a:r>
              <a:rPr lang="en-US" i="1" dirty="0" smtClean="0">
                <a:solidFill>
                  <a:srgbClr val="ED1C24"/>
                </a:solidFill>
              </a:rPr>
              <a:t>Stability</a:t>
            </a:r>
            <a:endParaRPr lang="en-US" i="1" dirty="0">
              <a:solidFill>
                <a:srgbClr val="ED1C2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28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64474" y="1006470"/>
            <a:ext cx="3062182" cy="832165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95054" y="3876839"/>
            <a:ext cx="2969495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Sample size per trigger setting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619" y="1804737"/>
            <a:ext cx="2375153" cy="688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0276" y="1018884"/>
            <a:ext cx="2954420" cy="24867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16200000">
            <a:off x="8441721" y="1561365"/>
            <a:ext cx="112429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rgbClr val="000000"/>
                </a:solidFill>
              </a:rPr>
              <a:t>LHCb-PUB-2011-026</a:t>
            </a:r>
            <a:endParaRPr lang="en-US" sz="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62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What brought us here?      Magnet flips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1828193"/>
          </a:xfrm>
        </p:spPr>
        <p:txBody>
          <a:bodyPr/>
          <a:lstStyle/>
          <a:p>
            <a:r>
              <a:rPr lang="en-US" dirty="0" smtClean="0"/>
              <a:t>Many precision measurements rely on asymmetries</a:t>
            </a:r>
          </a:p>
          <a:p>
            <a:pPr lvl="1"/>
            <a:r>
              <a:rPr lang="en-US" dirty="0" smtClean="0"/>
              <a:t>Charge asymmetries</a:t>
            </a:r>
          </a:p>
          <a:p>
            <a:pPr lvl="1"/>
            <a:r>
              <a:rPr lang="en-US" dirty="0" smtClean="0"/>
              <a:t>Angular asymmetries</a:t>
            </a:r>
          </a:p>
          <a:p>
            <a:pPr lvl="1"/>
            <a:r>
              <a:rPr lang="en-US" dirty="0" smtClean="0"/>
              <a:t>Differences of asymmetries</a:t>
            </a:r>
          </a:p>
          <a:p>
            <a:r>
              <a:rPr lang="en-US" dirty="0" smtClean="0"/>
              <a:t>D0 could do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fs</a:t>
            </a:r>
            <a:r>
              <a:rPr lang="en-US" dirty="0" smtClean="0"/>
              <a:t>, CDF not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3401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physics has a track record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6208792" y="5157549"/>
            <a:ext cx="2879061" cy="37151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900" b="0" i="0" dirty="0" smtClean="0">
                <a:solidFill>
                  <a:schemeClr val="bg2">
                    <a:lumMod val="10000"/>
                  </a:schemeClr>
                </a:solidFill>
                <a:latin typeface="Verdana"/>
                <a:cs typeface="Verdana"/>
              </a:rPr>
              <a:t>ARGUS Coll. </a:t>
            </a:r>
          </a:p>
          <a:p>
            <a:pPr eaLnBrk="1" hangingPunct="1"/>
            <a:r>
              <a:rPr lang="en-US" sz="900" b="0" i="0" dirty="0" smtClean="0">
                <a:solidFill>
                  <a:schemeClr val="bg2">
                    <a:lumMod val="10000"/>
                  </a:schemeClr>
                </a:solidFill>
                <a:latin typeface="Verdana"/>
                <a:cs typeface="Verdana"/>
              </a:rPr>
              <a:t>Phys.Lett.B192</a:t>
            </a:r>
            <a:r>
              <a:rPr lang="en-US" sz="900" b="0" i="0" dirty="0">
                <a:solidFill>
                  <a:schemeClr val="bg2">
                    <a:lumMod val="10000"/>
                  </a:schemeClr>
                </a:solidFill>
                <a:latin typeface="Verdana"/>
                <a:cs typeface="Verdana"/>
              </a:rPr>
              <a:t>:245,1987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65786" y="1777459"/>
            <a:ext cx="2832860" cy="3405449"/>
            <a:chOff x="4688872" y="1114095"/>
            <a:chExt cx="4399307" cy="4827588"/>
          </a:xfrm>
        </p:grpSpPr>
        <p:sp>
          <p:nvSpPr>
            <p:cNvPr id="16" name="Rectangle 28"/>
            <p:cNvSpPr>
              <a:spLocks noChangeArrowheads="1"/>
            </p:cNvSpPr>
            <p:nvPr/>
          </p:nvSpPr>
          <p:spPr bwMode="auto">
            <a:xfrm>
              <a:off x="4688872" y="1114095"/>
              <a:ext cx="4399307" cy="48275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nl-NL"/>
            </a:p>
          </p:txBody>
        </p:sp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885" y="2442405"/>
              <a:ext cx="4330700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18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039" y="1153660"/>
              <a:ext cx="4160447" cy="121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19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5" t="7518" r="8383" b="27330"/>
            <a:stretch>
              <a:fillRect/>
            </a:stretch>
          </p:blipFill>
          <p:spPr bwMode="auto">
            <a:xfrm>
              <a:off x="4703316" y="3261274"/>
              <a:ext cx="4287352" cy="2597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4733047" y="5604319"/>
              <a:ext cx="2920705" cy="22960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Rectangle 3"/>
          <p:cNvSpPr/>
          <p:nvPr/>
        </p:nvSpPr>
        <p:spPr>
          <a:xfrm>
            <a:off x="3195690" y="5175315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900" dirty="0" smtClean="0">
                <a:solidFill>
                  <a:srgbClr val="161617"/>
                </a:solidFill>
              </a:rPr>
              <a:t>Christenson, Cronin, Fitch, Turlay, </a:t>
            </a:r>
          </a:p>
          <a:p>
            <a:r>
              <a:rPr lang="is-IS" sz="900" dirty="0" smtClean="0">
                <a:solidFill>
                  <a:srgbClr val="161617"/>
                </a:solidFill>
              </a:rPr>
              <a:t>Phys.Rev.Lett</a:t>
            </a:r>
            <a:r>
              <a:rPr lang="is-IS" sz="900" dirty="0">
                <a:solidFill>
                  <a:srgbClr val="161617"/>
                </a:solidFill>
              </a:rPr>
              <a:t>. 13 (1964) 138-140</a:t>
            </a:r>
            <a:endParaRPr lang="en-US" sz="900" dirty="0">
              <a:solidFill>
                <a:srgbClr val="161617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09645" y="1777460"/>
            <a:ext cx="3016573" cy="3405448"/>
            <a:chOff x="82537" y="1099014"/>
            <a:chExt cx="4399307" cy="4827588"/>
          </a:xfrm>
        </p:grpSpPr>
        <p:sp>
          <p:nvSpPr>
            <p:cNvPr id="36" name="Rectangle 28"/>
            <p:cNvSpPr>
              <a:spLocks noChangeArrowheads="1"/>
            </p:cNvSpPr>
            <p:nvPr/>
          </p:nvSpPr>
          <p:spPr bwMode="auto">
            <a:xfrm>
              <a:off x="82537" y="1099014"/>
              <a:ext cx="4399307" cy="48275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nl-NL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20798" t="44188" r="18585"/>
            <a:stretch/>
          </p:blipFill>
          <p:spPr>
            <a:xfrm>
              <a:off x="216469" y="1579409"/>
              <a:ext cx="4213715" cy="80159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/>
            <a:srcRect l="84617" t="14340" r="-1" b="66957"/>
            <a:stretch/>
          </p:blipFill>
          <p:spPr>
            <a:xfrm>
              <a:off x="2743497" y="1125562"/>
              <a:ext cx="1723301" cy="4329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017" y="2787112"/>
              <a:ext cx="4320000" cy="756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224" y="4309207"/>
              <a:ext cx="4320000" cy="943232"/>
            </a:xfrm>
            <a:prstGeom prst="rect">
              <a:avLst/>
            </a:prstGeom>
          </p:spPr>
        </p:pic>
        <p:sp>
          <p:nvSpPr>
            <p:cNvPr id="38" name="Rectangle 15"/>
            <p:cNvSpPr>
              <a:spLocks noChangeArrowheads="1"/>
            </p:cNvSpPr>
            <p:nvPr/>
          </p:nvSpPr>
          <p:spPr bwMode="auto">
            <a:xfrm>
              <a:off x="405900" y="4737875"/>
              <a:ext cx="2399052" cy="244685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910" y="1782936"/>
            <a:ext cx="3139870" cy="3399972"/>
            <a:chOff x="69775" y="1261583"/>
            <a:chExt cx="4117631" cy="4291183"/>
          </a:xfrm>
        </p:grpSpPr>
        <p:grpSp>
          <p:nvGrpSpPr>
            <p:cNvPr id="39" name="Group 60"/>
            <p:cNvGrpSpPr>
              <a:grpSpLocks/>
            </p:cNvGrpSpPr>
            <p:nvPr/>
          </p:nvGrpSpPr>
          <p:grpSpPr bwMode="auto">
            <a:xfrm>
              <a:off x="69775" y="1261583"/>
              <a:ext cx="4117631" cy="4291183"/>
              <a:chOff x="4835524" y="1497013"/>
              <a:chExt cx="3899147" cy="4038600"/>
            </a:xfrm>
          </p:grpSpPr>
          <p:sp>
            <p:nvSpPr>
              <p:cNvPr id="40" name="Rectangle 63"/>
              <p:cNvSpPr>
                <a:spLocks noChangeArrowheads="1"/>
              </p:cNvSpPr>
              <p:nvPr/>
            </p:nvSpPr>
            <p:spPr bwMode="auto">
              <a:xfrm>
                <a:off x="4835524" y="1497013"/>
                <a:ext cx="3899147" cy="40386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 type="triangle" w="lg" len="med"/>
              </a:ln>
            </p:spPr>
            <p:txBody>
              <a:bodyPr wrap="none">
                <a:spAutoFit/>
              </a:bodyPr>
              <a:lstStyle/>
              <a:p>
                <a:endParaRPr lang="nl-NL"/>
              </a:p>
            </p:txBody>
          </p:sp>
          <p:pic>
            <p:nvPicPr>
              <p:cNvPr id="41" name="Picture 3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09" t="22214" r="15649"/>
              <a:stretch>
                <a:fillRect/>
              </a:stretch>
            </p:blipFill>
            <p:spPr bwMode="auto">
              <a:xfrm>
                <a:off x="4876799" y="1524000"/>
                <a:ext cx="3821109" cy="1170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2" name="Picture 3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443" y="2723821"/>
                <a:ext cx="3732856" cy="494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3" name="Picture 3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442" y="3417777"/>
                <a:ext cx="3755211" cy="6776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4" name="Picture 3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4381046"/>
                <a:ext cx="2179740" cy="1105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5" name="Picture 3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6400" y="4250777"/>
                <a:ext cx="1015696" cy="189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  <p:pic>
            <p:nvPicPr>
              <p:cNvPr id="46" name="Picture 39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7000" y="4257387"/>
                <a:ext cx="1430558" cy="189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 type="none" w="lg" len="med"/>
                  </a14:hiddenLine>
                </a:ext>
              </a:extLst>
            </p:spPr>
          </p:pic>
        </p:grpSp>
        <p:sp>
          <p:nvSpPr>
            <p:cNvPr id="47" name="Rectangle 15"/>
            <p:cNvSpPr>
              <a:spLocks noChangeArrowheads="1"/>
            </p:cNvSpPr>
            <p:nvPr/>
          </p:nvSpPr>
          <p:spPr bwMode="auto">
            <a:xfrm>
              <a:off x="2877144" y="3594546"/>
              <a:ext cx="1256700" cy="260430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48" name="Rectangle 16"/>
            <p:cNvSpPr>
              <a:spLocks noChangeArrowheads="1"/>
            </p:cNvSpPr>
            <p:nvPr/>
          </p:nvSpPr>
          <p:spPr bwMode="auto">
            <a:xfrm>
              <a:off x="474573" y="4112233"/>
              <a:ext cx="2964045" cy="317586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80828" y="5160756"/>
            <a:ext cx="1807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900" dirty="0" smtClean="0">
                <a:solidFill>
                  <a:srgbClr val="000000"/>
                </a:solidFill>
              </a:rPr>
              <a:t>Glashow, Iliopoulos, Maiani, </a:t>
            </a:r>
          </a:p>
          <a:p>
            <a:r>
              <a:rPr lang="is-IS" sz="900" dirty="0" smtClean="0">
                <a:solidFill>
                  <a:srgbClr val="000000"/>
                </a:solidFill>
              </a:rPr>
              <a:t>Phys.Rev</a:t>
            </a:r>
            <a:r>
              <a:rPr lang="is-IS" sz="900" dirty="0">
                <a:solidFill>
                  <a:srgbClr val="000000"/>
                </a:solidFill>
              </a:rPr>
              <a:t>. D2 (1970) </a:t>
            </a:r>
            <a:r>
              <a:rPr lang="is-IS" sz="900" dirty="0" smtClean="0">
                <a:solidFill>
                  <a:srgbClr val="000000"/>
                </a:solidFill>
              </a:rPr>
              <a:t>1285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3998" y="1466796"/>
            <a:ext cx="2536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GIM mechanism in K</a:t>
            </a:r>
            <a:r>
              <a:rPr lang="en-US" sz="1400" baseline="30000" dirty="0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sym typeface="Wingdings"/>
              </a:rPr>
              <a:t>μμ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80178" y="1463974"/>
            <a:ext cx="2045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CP violation, K</a:t>
            </a:r>
            <a:r>
              <a:rPr lang="en-US" sz="1400" baseline="-25000" dirty="0" smtClean="0">
                <a:solidFill>
                  <a:schemeClr val="bg2">
                    <a:lumMod val="10000"/>
                  </a:schemeClr>
                </a:solidFill>
              </a:rPr>
              <a:t>L</a:t>
            </a:r>
            <a:r>
              <a:rPr lang="en-US" sz="1400" baseline="30000" dirty="0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sym typeface="Wingdings"/>
              </a:rPr>
              <a:t>ππ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78131" y="1475263"/>
            <a:ext cx="1602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1400" baseline="30000" dirty="0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  <a:sym typeface="Wingdings"/>
              </a:rPr>
              <a:t>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B</a:t>
            </a:r>
            <a:r>
              <a:rPr lang="en-US" sz="1400" baseline="30000" dirty="0" smtClean="0">
                <a:solidFill>
                  <a:schemeClr val="bg2">
                    <a:lumMod val="10000"/>
                  </a:schemeClr>
                </a:solidFill>
              </a:rPr>
              <a:t>0</a:t>
            </a:r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 mixing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662333" y="1509130"/>
            <a:ext cx="197556" cy="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707120" y="6554272"/>
            <a:ext cx="436880" cy="2235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BAAAEC-A6A1-4EAD-86F2-29D4D2DD155D}" type="slidenum">
              <a:rPr lang="nl-NL" sz="1200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nl-NL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4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What brought us here?      Magnet flips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2456057"/>
          </a:xfrm>
        </p:spPr>
        <p:txBody>
          <a:bodyPr/>
          <a:lstStyle/>
          <a:p>
            <a:r>
              <a:rPr lang="en-US" dirty="0" smtClean="0"/>
              <a:t>Many precision measurements rely on asymmetries</a:t>
            </a:r>
          </a:p>
          <a:p>
            <a:pPr lvl="1"/>
            <a:r>
              <a:rPr lang="en-US" dirty="0" smtClean="0"/>
              <a:t>Charge asymmetries</a:t>
            </a:r>
          </a:p>
          <a:p>
            <a:pPr lvl="1"/>
            <a:r>
              <a:rPr lang="en-US" dirty="0" smtClean="0"/>
              <a:t>Angular asymmetries</a:t>
            </a:r>
          </a:p>
          <a:p>
            <a:pPr lvl="1"/>
            <a:r>
              <a:rPr lang="en-US" dirty="0" smtClean="0"/>
              <a:t>Differences of asymmetries</a:t>
            </a:r>
          </a:p>
          <a:p>
            <a:r>
              <a:rPr lang="en-US" dirty="0" smtClean="0"/>
              <a:t>D0 could do </a:t>
            </a:r>
            <a:r>
              <a:rPr lang="en-US" dirty="0" err="1" smtClean="0"/>
              <a:t>A</a:t>
            </a:r>
            <a:r>
              <a:rPr lang="en-US" baseline="-25000" dirty="0" err="1" smtClean="0"/>
              <a:t>fs</a:t>
            </a:r>
            <a:r>
              <a:rPr lang="en-US" dirty="0" smtClean="0"/>
              <a:t>, CDF not</a:t>
            </a:r>
          </a:p>
          <a:p>
            <a:endParaRPr lang="en-US" dirty="0" smtClean="0"/>
          </a:p>
          <a:p>
            <a:r>
              <a:rPr lang="en-US" dirty="0" smtClean="0"/>
              <a:t>Detector asymmetries cancel by flipping the magnet polarity</a:t>
            </a:r>
          </a:p>
          <a:p>
            <a:pPr lvl="1"/>
            <a:r>
              <a:rPr lang="en-US" dirty="0" smtClean="0"/>
              <a:t>Carefully matched the two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30</a:t>
            </a:fld>
            <a:endParaRPr lang="nl-NL" dirty="0"/>
          </a:p>
        </p:txBody>
      </p:sp>
      <p:pic>
        <p:nvPicPr>
          <p:cNvPr id="5" name="Picture 1" descr="Polarity_201811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7933" r="8359" b="7391"/>
          <a:stretch/>
        </p:blipFill>
        <p:spPr bwMode="auto">
          <a:xfrm>
            <a:off x="4846802" y="3636211"/>
            <a:ext cx="4136769" cy="29945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371369"/>
              </p:ext>
            </p:extLst>
          </p:nvPr>
        </p:nvGraphicFramePr>
        <p:xfrm>
          <a:off x="2143961" y="5188115"/>
          <a:ext cx="2054225" cy="14335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63535"/>
                <a:gridCol w="1190690"/>
              </a:tblGrid>
              <a:tr h="518504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91412" marR="91412" marT="45750" marB="457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Recorded</a:t>
                      </a:r>
                    </a:p>
                    <a:p>
                      <a:r>
                        <a:rPr lang="en-US" sz="1400" b="0" dirty="0" err="1" smtClean="0"/>
                        <a:t>Lumi</a:t>
                      </a:r>
                      <a:r>
                        <a:rPr lang="en-US" sz="1400" b="0" dirty="0" smtClean="0"/>
                        <a:t> (pb</a:t>
                      </a:r>
                      <a:r>
                        <a:rPr lang="en-US" sz="1400" b="0" baseline="30000" dirty="0" smtClean="0"/>
                        <a:t>-1</a:t>
                      </a:r>
                      <a:r>
                        <a:rPr lang="en-US" sz="1400" b="0" dirty="0" smtClean="0"/>
                        <a:t>)</a:t>
                      </a:r>
                      <a:endParaRPr lang="en-US" sz="1400" b="0" dirty="0"/>
                    </a:p>
                  </a:txBody>
                  <a:tcPr marL="91412" marR="91412" marT="45750" marB="45750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05003"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UP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12" marR="91412" marT="45750" marB="457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00"/>
                          </a:solidFill>
                        </a:rPr>
                        <a:t>1110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12" marR="91412" marT="45750" marB="45750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05003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00"/>
                          </a:solidFill>
                        </a:rPr>
                        <a:t>DOWN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12" marR="91412" marT="45750" marB="457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00"/>
                          </a:solidFill>
                        </a:rPr>
                        <a:t>1070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12" marR="91412" marT="45750" marB="45750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5003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00"/>
                          </a:solidFill>
                        </a:rPr>
                        <a:t>Total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12" marR="91412" marT="45750" marB="457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dirty="0" smtClean="0">
                          <a:solidFill>
                            <a:srgbClr val="000000"/>
                          </a:solidFill>
                        </a:rPr>
                        <a:t>2180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12" marR="91412" marT="45750" marB="45750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7593256" y="4505156"/>
            <a:ext cx="628316" cy="695159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44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30" r="1852" b="3633"/>
          <a:stretch/>
        </p:blipFill>
        <p:spPr>
          <a:xfrm>
            <a:off x="4204963" y="3609478"/>
            <a:ext cx="4845457" cy="139031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What brought us here?  Data driven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091740"/>
            <a:ext cx="8329612" cy="5780045"/>
          </a:xfrm>
        </p:spPr>
        <p:txBody>
          <a:bodyPr/>
          <a:lstStyle/>
          <a:p>
            <a:r>
              <a:rPr lang="en-US" dirty="0" smtClean="0"/>
              <a:t>L0 calorimeter efficiency</a:t>
            </a:r>
          </a:p>
          <a:p>
            <a:pPr lvl="1"/>
            <a:r>
              <a:rPr lang="en-US" dirty="0" smtClean="0"/>
              <a:t>Using D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π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, </a:t>
            </a:r>
            <a:r>
              <a:rPr lang="en-US" i="1" dirty="0"/>
              <a:t>B</a:t>
            </a:r>
            <a:r>
              <a:rPr lang="en-US" i="1" baseline="30000" dirty="0"/>
              <a:t>0</a:t>
            </a:r>
            <a:r>
              <a:rPr lang="en-US" i="1" dirty="0">
                <a:sym typeface="Wingdings"/>
              </a:rPr>
              <a:t> J/</a:t>
            </a:r>
            <a:r>
              <a:rPr lang="en-US" i="1" dirty="0" err="1" smtClean="0">
                <a:sym typeface="Wingdings"/>
              </a:rPr>
              <a:t>ψ</a:t>
            </a:r>
            <a:r>
              <a:rPr lang="en-US" i="1" dirty="0" smtClean="0">
                <a:sym typeface="Wingdings"/>
              </a:rPr>
              <a:t>(</a:t>
            </a:r>
            <a:r>
              <a:rPr lang="en-US" i="1" dirty="0" err="1" smtClean="0">
                <a:sym typeface="Wingdings"/>
              </a:rPr>
              <a:t>ee</a:t>
            </a:r>
            <a:r>
              <a:rPr lang="en-US" i="1" dirty="0" smtClean="0">
                <a:sym typeface="Wingdings"/>
              </a:rPr>
              <a:t>)K</a:t>
            </a:r>
            <a:r>
              <a:rPr lang="en-US" i="1" dirty="0">
                <a:sym typeface="Wingdings"/>
              </a:rPr>
              <a:t>* </a:t>
            </a:r>
            <a:endParaRPr lang="en-US" i="1" dirty="0" smtClean="0">
              <a:sym typeface="Wingdings"/>
            </a:endParaRP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 smtClean="0"/>
              <a:t>	</a:t>
            </a:r>
          </a:p>
          <a:p>
            <a:r>
              <a:rPr lang="en-US" dirty="0" smtClean="0"/>
              <a:t>Tracking efficiency</a:t>
            </a:r>
          </a:p>
          <a:p>
            <a:pPr lvl="1"/>
            <a:r>
              <a:rPr lang="en-US" dirty="0" smtClean="0"/>
              <a:t>Tag-and-probe with </a:t>
            </a:r>
            <a:r>
              <a:rPr lang="en-US" i="1" dirty="0">
                <a:sym typeface="Wingdings"/>
              </a:rPr>
              <a:t>J/</a:t>
            </a:r>
            <a:r>
              <a:rPr lang="en-US" i="1" dirty="0" err="1" smtClean="0">
                <a:sym typeface="Wingdings"/>
              </a:rPr>
              <a:t>ψ</a:t>
            </a:r>
            <a:r>
              <a:rPr lang="en-US" i="1" dirty="0" err="1"/>
              <a:t>μ</a:t>
            </a:r>
            <a:r>
              <a:rPr lang="en-US" i="1" baseline="30000" dirty="0" err="1"/>
              <a:t>+</a:t>
            </a:r>
            <a:r>
              <a:rPr lang="en-US" i="1" dirty="0" err="1"/>
              <a:t>μ</a:t>
            </a:r>
            <a:r>
              <a:rPr lang="en-US" i="1" baseline="30000" dirty="0" smtClean="0"/>
              <a:t>-</a:t>
            </a:r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Particle identification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edicated control samples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Control channels for analyses:</a:t>
            </a:r>
          </a:p>
          <a:p>
            <a:pPr lvl="1"/>
            <a:r>
              <a:rPr lang="en-US" i="1" dirty="0" smtClean="0"/>
              <a:t>B</a:t>
            </a:r>
            <a:r>
              <a:rPr lang="en-US" i="1" baseline="30000" dirty="0" smtClean="0"/>
              <a:t>0</a:t>
            </a:r>
            <a:r>
              <a:rPr lang="en-US" i="1" dirty="0" smtClean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J/</a:t>
            </a:r>
            <a:r>
              <a:rPr lang="en-US" i="1" dirty="0" err="1" smtClean="0">
                <a:sym typeface="Wingdings"/>
              </a:rPr>
              <a:t>ψK</a:t>
            </a:r>
            <a:r>
              <a:rPr lang="en-US" i="1" dirty="0" smtClean="0">
                <a:sym typeface="Wingdings"/>
              </a:rPr>
              <a:t>* for </a:t>
            </a:r>
            <a:r>
              <a:rPr lang="en-US" i="1" dirty="0" smtClean="0"/>
              <a:t>B</a:t>
            </a:r>
            <a:r>
              <a:rPr lang="en-US" i="1" baseline="30000" dirty="0" smtClean="0"/>
              <a:t>0</a:t>
            </a:r>
            <a:r>
              <a:rPr lang="en-US" i="1" baseline="-25000" dirty="0" smtClean="0"/>
              <a:t>s</a:t>
            </a:r>
            <a:r>
              <a:rPr lang="en-US" i="1" dirty="0">
                <a:sym typeface="Wingdings"/>
              </a:rPr>
              <a:t> J/</a:t>
            </a:r>
            <a:r>
              <a:rPr lang="en-US" i="1" dirty="0" err="1" smtClean="0">
                <a:sym typeface="Wingdings"/>
              </a:rPr>
              <a:t>ψφ</a:t>
            </a:r>
            <a:endParaRPr lang="en-US" i="1" dirty="0" smtClean="0">
              <a:sym typeface="Wingdings"/>
            </a:endParaRPr>
          </a:p>
          <a:p>
            <a:pPr lvl="1"/>
            <a:r>
              <a:rPr lang="en-US" i="1" dirty="0"/>
              <a:t>B</a:t>
            </a:r>
            <a:r>
              <a:rPr lang="en-US" i="1" baseline="30000" dirty="0"/>
              <a:t>0</a:t>
            </a:r>
            <a:r>
              <a:rPr lang="en-US" i="1" dirty="0">
                <a:sym typeface="Wingdings"/>
              </a:rPr>
              <a:t> J/</a:t>
            </a:r>
            <a:r>
              <a:rPr lang="en-US" i="1" dirty="0" err="1" smtClean="0">
                <a:sym typeface="Wingdings"/>
              </a:rPr>
              <a:t>ψK</a:t>
            </a:r>
            <a:r>
              <a:rPr lang="en-US" i="1" baseline="30000" dirty="0" smtClean="0">
                <a:sym typeface="Wingdings"/>
              </a:rPr>
              <a:t>+</a:t>
            </a:r>
            <a:r>
              <a:rPr lang="en-US" i="1" dirty="0" smtClean="0">
                <a:sym typeface="Wingdings"/>
              </a:rPr>
              <a:t> </a:t>
            </a:r>
            <a:r>
              <a:rPr lang="en-US" i="1" dirty="0">
                <a:sym typeface="Wingdings"/>
              </a:rPr>
              <a:t>for </a:t>
            </a:r>
            <a:r>
              <a:rPr lang="en-US" i="1" dirty="0" smtClean="0"/>
              <a:t>B</a:t>
            </a:r>
            <a:r>
              <a:rPr lang="en-US" i="1" baseline="30000" dirty="0" smtClean="0"/>
              <a:t>0</a:t>
            </a:r>
            <a:r>
              <a:rPr lang="en-US" i="1" dirty="0" smtClean="0">
                <a:sym typeface="Wingdings"/>
              </a:rPr>
              <a:t> </a:t>
            </a:r>
            <a:r>
              <a:rPr lang="en-US" i="1" dirty="0" err="1" smtClean="0">
                <a:sym typeface="Wingdings"/>
              </a:rPr>
              <a:t>K</a:t>
            </a:r>
            <a:r>
              <a:rPr lang="en-US" i="1" baseline="30000" dirty="0" err="1" smtClean="0">
                <a:sym typeface="Wingdings"/>
              </a:rPr>
              <a:t>+</a:t>
            </a:r>
            <a:r>
              <a:rPr lang="en-US" i="1" dirty="0" err="1" smtClean="0">
                <a:sym typeface="Wingdings"/>
              </a:rPr>
              <a:t>e</a:t>
            </a:r>
            <a:r>
              <a:rPr lang="en-US" i="1" baseline="30000" dirty="0" err="1" smtClean="0"/>
              <a:t>+</a:t>
            </a:r>
            <a:r>
              <a:rPr lang="en-US" i="1" dirty="0" err="1" smtClean="0"/>
              <a:t>e</a:t>
            </a:r>
            <a:r>
              <a:rPr lang="en-US" i="1" baseline="30000" dirty="0" smtClean="0"/>
              <a:t>-</a:t>
            </a:r>
          </a:p>
          <a:p>
            <a:pPr lvl="1"/>
            <a:r>
              <a:rPr lang="en-US" i="1" dirty="0" smtClean="0"/>
              <a:t>B</a:t>
            </a:r>
            <a:r>
              <a:rPr lang="en-US" i="1" baseline="30000" dirty="0" smtClean="0"/>
              <a:t>0</a:t>
            </a:r>
            <a:r>
              <a:rPr lang="en-US" i="1" dirty="0" smtClean="0">
                <a:sym typeface="Wingdings"/>
              </a:rPr>
              <a:t> D</a:t>
            </a:r>
            <a:r>
              <a:rPr lang="en-US" i="1" baseline="30000" dirty="0" smtClean="0">
                <a:sym typeface="Wingdings"/>
              </a:rPr>
              <a:t>-</a:t>
            </a:r>
            <a:r>
              <a:rPr lang="en-US" i="1" dirty="0" smtClean="0">
                <a:sym typeface="Wingdings"/>
              </a:rPr>
              <a:t>π</a:t>
            </a:r>
            <a:r>
              <a:rPr lang="en-US" i="1" baseline="30000" dirty="0" smtClean="0">
                <a:sym typeface="Wingdings"/>
              </a:rPr>
              <a:t>+</a:t>
            </a:r>
            <a:r>
              <a:rPr lang="en-US" i="1" dirty="0" smtClean="0">
                <a:sym typeface="Wingdings"/>
              </a:rPr>
              <a:t>   for </a:t>
            </a:r>
            <a:r>
              <a:rPr lang="en-US" i="1" dirty="0"/>
              <a:t>B</a:t>
            </a:r>
            <a:r>
              <a:rPr lang="en-US" i="1" baseline="30000" dirty="0"/>
              <a:t>0</a:t>
            </a:r>
            <a:r>
              <a:rPr lang="en-US" i="1" baseline="-25000" dirty="0"/>
              <a:t>s</a:t>
            </a:r>
            <a:r>
              <a:rPr lang="en-US" i="1" dirty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D</a:t>
            </a:r>
            <a:r>
              <a:rPr lang="en-US" i="1" baseline="-25000" dirty="0" smtClean="0">
                <a:sym typeface="Wingdings"/>
              </a:rPr>
              <a:t>s</a:t>
            </a:r>
            <a:r>
              <a:rPr lang="en-US" i="1" baseline="30000" dirty="0" smtClean="0">
                <a:sym typeface="Wingdings"/>
              </a:rPr>
              <a:t>-</a:t>
            </a:r>
            <a:r>
              <a:rPr lang="en-US" i="1" dirty="0" smtClean="0">
                <a:sym typeface="Wingdings"/>
              </a:rPr>
              <a:t>π</a:t>
            </a:r>
            <a:r>
              <a:rPr lang="en-US" i="1" baseline="30000" dirty="0">
                <a:sym typeface="Wingdings"/>
              </a:rPr>
              <a:t>+</a:t>
            </a:r>
            <a:endParaRPr lang="en-US" i="1" dirty="0" smtClean="0">
              <a:sym typeface="Wingdings"/>
            </a:endParaRPr>
          </a:p>
          <a:p>
            <a:pPr lvl="1"/>
            <a:r>
              <a:rPr lang="en-US" i="1" dirty="0" smtClean="0"/>
              <a:t>B</a:t>
            </a:r>
            <a:r>
              <a:rPr lang="en-US" i="1" baseline="30000" dirty="0" smtClean="0"/>
              <a:t>0</a:t>
            </a:r>
            <a:r>
              <a:rPr lang="en-US" i="1" baseline="-25000" dirty="0" smtClean="0"/>
              <a:t>s</a:t>
            </a:r>
            <a:r>
              <a:rPr lang="en-US" i="1" dirty="0" smtClean="0">
                <a:sym typeface="Wingdings"/>
              </a:rPr>
              <a:t> D</a:t>
            </a:r>
            <a:r>
              <a:rPr lang="en-US" i="1" baseline="-25000" dirty="0" smtClean="0">
                <a:sym typeface="Wingdings"/>
              </a:rPr>
              <a:t>s</a:t>
            </a:r>
            <a:r>
              <a:rPr lang="en-US" i="1" baseline="30000" dirty="0" smtClean="0">
                <a:sym typeface="Wingdings"/>
              </a:rPr>
              <a:t>-</a:t>
            </a:r>
            <a:r>
              <a:rPr lang="en-US" i="1" dirty="0" smtClean="0">
                <a:sym typeface="Wingdings"/>
              </a:rPr>
              <a:t>π</a:t>
            </a:r>
            <a:r>
              <a:rPr lang="en-US" i="1" baseline="30000" dirty="0">
                <a:sym typeface="Wingdings"/>
              </a:rPr>
              <a:t>+</a:t>
            </a:r>
            <a:r>
              <a:rPr lang="en-US" i="1" dirty="0" smtClean="0">
                <a:sym typeface="Wingdings"/>
              </a:rPr>
              <a:t> </a:t>
            </a:r>
            <a:r>
              <a:rPr lang="en-US" i="1" dirty="0">
                <a:sym typeface="Wingdings"/>
              </a:rPr>
              <a:t>for </a:t>
            </a:r>
            <a:r>
              <a:rPr lang="en-US" i="1" dirty="0"/>
              <a:t>B</a:t>
            </a:r>
            <a:r>
              <a:rPr lang="en-US" i="1" baseline="30000" dirty="0"/>
              <a:t>0</a:t>
            </a:r>
            <a:r>
              <a:rPr lang="en-US" i="1" baseline="-25000" dirty="0"/>
              <a:t>s</a:t>
            </a:r>
            <a:r>
              <a:rPr lang="en-US" i="1" dirty="0">
                <a:sym typeface="Wingdings"/>
              </a:rPr>
              <a:t> </a:t>
            </a:r>
            <a:r>
              <a:rPr lang="en-US" i="1" dirty="0" err="1" smtClean="0">
                <a:sym typeface="Wingdings"/>
              </a:rPr>
              <a:t>D</a:t>
            </a:r>
            <a:r>
              <a:rPr lang="en-US" i="1" baseline="-25000" dirty="0" err="1" smtClean="0">
                <a:sym typeface="Wingdings"/>
              </a:rPr>
              <a:t>s</a:t>
            </a:r>
            <a:r>
              <a:rPr lang="en-US" i="1" dirty="0" err="1" smtClean="0">
                <a:sym typeface="Wingdings"/>
              </a:rPr>
              <a:t>K</a:t>
            </a:r>
            <a:endParaRPr lang="en-US" i="1" dirty="0" smtClean="0">
              <a:sym typeface="Wingdings"/>
            </a:endParaRPr>
          </a:p>
          <a:p>
            <a:pPr lvl="1"/>
            <a:r>
              <a:rPr lang="mr-IN" i="1" dirty="0" smtClean="0">
                <a:sym typeface="Wingdings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31</a:t>
            </a:fld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6340753" y="4986386"/>
            <a:ext cx="26954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 smtClean="0">
                <a:solidFill>
                  <a:srgbClr val="000000"/>
                </a:solidFill>
              </a:rPr>
              <a:t>LHCb</a:t>
            </a:r>
            <a:r>
              <a:rPr lang="en-US" sz="700" dirty="0" smtClean="0">
                <a:solidFill>
                  <a:srgbClr val="000000"/>
                </a:solidFill>
              </a:rPr>
              <a:t>, </a:t>
            </a:r>
            <a:r>
              <a:rPr lang="is-IS" sz="700" dirty="0">
                <a:solidFill>
                  <a:srgbClr val="000000"/>
                </a:solidFill>
              </a:rPr>
              <a:t>EPJ Tech.Instrum. 6 (2019) </a:t>
            </a:r>
            <a:r>
              <a:rPr lang="is-IS" sz="700" dirty="0" smtClean="0">
                <a:solidFill>
                  <a:srgbClr val="000000"/>
                </a:solidFill>
              </a:rPr>
              <a:t>1, </a:t>
            </a:r>
            <a:r>
              <a:rPr lang="is-IS" sz="700" dirty="0">
                <a:solidFill>
                  <a:srgbClr val="000000"/>
                </a:solidFill>
              </a:rPr>
              <a:t>arXiv:</a:t>
            </a:r>
            <a:r>
              <a:rPr lang="is-IS" sz="700" dirty="0" smtClean="0">
                <a:solidFill>
                  <a:srgbClr val="000000"/>
                </a:solidFill>
              </a:rPr>
              <a:t>1803.00824</a:t>
            </a:r>
            <a:endParaRPr lang="en-US" sz="7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693" b="7169"/>
          <a:stretch/>
        </p:blipFill>
        <p:spPr>
          <a:xfrm>
            <a:off x="4180605" y="2165691"/>
            <a:ext cx="4883958" cy="120315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386205" y="3374132"/>
            <a:ext cx="27512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err="1" smtClean="0">
                <a:solidFill>
                  <a:srgbClr val="000000"/>
                </a:solidFill>
              </a:rPr>
              <a:t>LHCb</a:t>
            </a:r>
            <a:r>
              <a:rPr lang="en-US" sz="700" dirty="0" smtClean="0">
                <a:solidFill>
                  <a:srgbClr val="000000"/>
                </a:solidFill>
              </a:rPr>
              <a:t>, </a:t>
            </a:r>
            <a:r>
              <a:rPr lang="is-IS" sz="700" dirty="0">
                <a:solidFill>
                  <a:srgbClr val="000000"/>
                </a:solidFill>
              </a:rPr>
              <a:t>JINST 10 (2015) no.02, </a:t>
            </a:r>
            <a:r>
              <a:rPr lang="is-IS" sz="700" dirty="0" smtClean="0">
                <a:solidFill>
                  <a:srgbClr val="000000"/>
                </a:solidFill>
              </a:rPr>
              <a:t>P02007, arXiv:1408.1251</a:t>
            </a:r>
            <a:endParaRPr lang="en-US" sz="7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123" y="481265"/>
            <a:ext cx="1846046" cy="155379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 rot="16200000">
            <a:off x="8125979" y="1308856"/>
            <a:ext cx="140665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000000"/>
                </a:solidFill>
              </a:rPr>
              <a:t>LHCb-PUB-2011-026</a:t>
            </a:r>
            <a:endParaRPr lang="en-US" sz="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86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hcb2_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58" y="2486523"/>
            <a:ext cx="3529262" cy="186443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fill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9"/>
          <a:stretch/>
        </p:blipFill>
        <p:spPr>
          <a:xfrm>
            <a:off x="5521158" y="4932950"/>
            <a:ext cx="3542634" cy="17620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essons from operations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32</a:t>
            </a:fld>
            <a:endParaRPr lang="nl-NL" dirty="0"/>
          </a:p>
        </p:txBody>
      </p:sp>
      <p:pic>
        <p:nvPicPr>
          <p:cNvPr id="5" name="Picture 8" descr="m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25413"/>
            <a:ext cx="3602038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6002338" y="625475"/>
            <a:ext cx="874712" cy="6731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8264525" y="165100"/>
            <a:ext cx="800100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b="0" i="0">
                <a:solidFill>
                  <a:schemeClr val="tx1"/>
                </a:solidFill>
              </a:rPr>
              <a:t>Fill 7309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5484579"/>
          </a:xfrm>
        </p:spPr>
        <p:txBody>
          <a:bodyPr/>
          <a:lstStyle/>
          <a:p>
            <a:r>
              <a:rPr lang="en-US" dirty="0" smtClean="0"/>
              <a:t>Luminosity monitoring</a:t>
            </a:r>
          </a:p>
          <a:p>
            <a:pPr lvl="1"/>
            <a:r>
              <a:rPr lang="en-US" dirty="0" smtClean="0"/>
              <a:t>Dependent on single detector: </a:t>
            </a:r>
          </a:p>
          <a:p>
            <a:pPr lvl="2"/>
            <a:r>
              <a:rPr lang="en-US" dirty="0" smtClean="0"/>
              <a:t>failure requires timely understanding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Implement more robust monitoring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Luminosity measurement</a:t>
            </a:r>
          </a:p>
          <a:p>
            <a:pPr lvl="1"/>
            <a:r>
              <a:rPr lang="en-US" dirty="0" smtClean="0"/>
              <a:t>Gas injection system extremely valuable</a:t>
            </a:r>
          </a:p>
          <a:p>
            <a:pPr lvl="2"/>
            <a:r>
              <a:rPr lang="en-US" dirty="0" smtClean="0"/>
              <a:t>ATLAS</a:t>
            </a:r>
            <a:r>
              <a:rPr lang="en-US" dirty="0" smtClean="0"/>
              <a:t>/CMS relied on </a:t>
            </a:r>
            <a:r>
              <a:rPr lang="en-US" dirty="0" err="1" smtClean="0"/>
              <a:t>LHCb</a:t>
            </a:r>
            <a:r>
              <a:rPr lang="en-US" dirty="0" smtClean="0"/>
              <a:t> for </a:t>
            </a:r>
            <a:r>
              <a:rPr lang="en-US" dirty="0" smtClean="0"/>
              <a:t>LHC satellite protons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Keep (and improve) gas injection system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Occasionally detector problems or bugs could have been caught faster</a:t>
            </a:r>
            <a:endParaRPr lang="en-US" dirty="0"/>
          </a:p>
          <a:p>
            <a:pPr lvl="1">
              <a:buFont typeface="Wingdings" charset="2"/>
              <a:buChar char="Ø"/>
            </a:pPr>
            <a:r>
              <a:rPr lang="en-US" dirty="0" smtClean="0"/>
              <a:t>More precise monitoring of all trigger rates</a:t>
            </a:r>
          </a:p>
          <a:p>
            <a:endParaRPr lang="en-US" dirty="0"/>
          </a:p>
          <a:p>
            <a:r>
              <a:rPr lang="en-US" dirty="0" smtClean="0"/>
              <a:t>Real time alignment</a:t>
            </a:r>
          </a:p>
          <a:p>
            <a:pPr lvl="1"/>
            <a:r>
              <a:rPr lang="en-US" dirty="0" smtClean="0"/>
              <a:t>Events are parked at 100 kHz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election to 5 kHz </a:t>
            </a:r>
            <a:r>
              <a:rPr lang="en-US" i="1" dirty="0" smtClean="0"/>
              <a:t>after</a:t>
            </a:r>
            <a:r>
              <a:rPr lang="en-US" dirty="0" smtClean="0"/>
              <a:t> event calibration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1-to-1 correspondence to offline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07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Lessons from/for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43" y="1305630"/>
            <a:ext cx="8329612" cy="4856715"/>
          </a:xfrm>
        </p:spPr>
        <p:txBody>
          <a:bodyPr/>
          <a:lstStyle/>
          <a:p>
            <a:r>
              <a:rPr lang="en-US" i="1" dirty="0" smtClean="0"/>
              <a:t>B</a:t>
            </a:r>
            <a:r>
              <a:rPr lang="en-US" i="1" dirty="0" smtClean="0">
                <a:sym typeface="Wingdings"/>
              </a:rPr>
              <a:t> </a:t>
            </a:r>
            <a:r>
              <a:rPr lang="en-US" i="1" dirty="0">
                <a:sym typeface="Wingdings"/>
              </a:rPr>
              <a:t>J/</a:t>
            </a:r>
            <a:r>
              <a:rPr lang="en-US" i="1" dirty="0" err="1" smtClean="0">
                <a:sym typeface="Wingdings"/>
              </a:rPr>
              <a:t>ψX</a:t>
            </a:r>
            <a:r>
              <a:rPr lang="en-US" dirty="0" smtClean="0"/>
              <a:t> </a:t>
            </a:r>
            <a:r>
              <a:rPr lang="en-US" dirty="0"/>
              <a:t>		</a:t>
            </a:r>
            <a:endParaRPr lang="en-US" dirty="0" smtClean="0"/>
          </a:p>
          <a:p>
            <a:pPr lvl="1"/>
            <a:r>
              <a:rPr lang="en-US" dirty="0" smtClean="0"/>
              <a:t>Time acceptance</a:t>
            </a:r>
          </a:p>
          <a:p>
            <a:r>
              <a:rPr lang="en-US" i="1" dirty="0" smtClean="0"/>
              <a:t>B</a:t>
            </a:r>
            <a:r>
              <a:rPr lang="en-US" i="1" dirty="0" smtClean="0">
                <a:sym typeface="Wingdings"/>
              </a:rPr>
              <a:t> </a:t>
            </a:r>
            <a:r>
              <a:rPr lang="en-US" i="1" dirty="0" err="1" smtClean="0">
                <a:sym typeface="Wingdings"/>
              </a:rPr>
              <a:t>Ke</a:t>
            </a:r>
            <a:r>
              <a:rPr lang="en-US" i="1" baseline="30000" dirty="0" err="1" smtClean="0">
                <a:sym typeface="Wingdings"/>
              </a:rPr>
              <a:t>+</a:t>
            </a:r>
            <a:r>
              <a:rPr lang="en-US" i="1" dirty="0" err="1" smtClean="0">
                <a:sym typeface="Wingdings"/>
              </a:rPr>
              <a:t>e</a:t>
            </a:r>
            <a:r>
              <a:rPr lang="en-US" i="1" baseline="30000" dirty="0" smtClean="0">
                <a:sym typeface="Wingdings"/>
              </a:rPr>
              <a:t>-</a:t>
            </a:r>
            <a:endParaRPr lang="en-US" dirty="0" smtClean="0"/>
          </a:p>
          <a:p>
            <a:pPr lvl="1"/>
            <a:r>
              <a:rPr lang="en-US" dirty="0" err="1" smtClean="0"/>
              <a:t>Bremstrahlung</a:t>
            </a:r>
            <a:r>
              <a:rPr lang="en-US" dirty="0" smtClean="0"/>
              <a:t> correction</a:t>
            </a: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r>
              <a:rPr lang="en-US" dirty="0" smtClean="0"/>
              <a:t>Time-dependent </a:t>
            </a:r>
            <a:r>
              <a:rPr lang="en-US" i="1" dirty="0" smtClean="0"/>
              <a:t>B</a:t>
            </a:r>
            <a:r>
              <a:rPr lang="en-US" i="1" baseline="30000" dirty="0" smtClean="0"/>
              <a:t>0</a:t>
            </a:r>
            <a:r>
              <a:rPr lang="en-US" i="1" baseline="-25000" dirty="0" smtClean="0"/>
              <a:t>s </a:t>
            </a:r>
            <a:r>
              <a:rPr lang="en-US" dirty="0" smtClean="0"/>
              <a:t>analysis </a:t>
            </a:r>
          </a:p>
          <a:p>
            <a:pPr lvl="1"/>
            <a:r>
              <a:rPr lang="en-US" dirty="0" err="1" smtClean="0"/>
              <a:t>Flavour</a:t>
            </a:r>
            <a:r>
              <a:rPr lang="en-US" dirty="0" smtClean="0"/>
              <a:t> </a:t>
            </a:r>
            <a:r>
              <a:rPr lang="en-US" dirty="0"/>
              <a:t>tagging: 	</a:t>
            </a:r>
            <a:endParaRPr lang="en-US" dirty="0" smtClean="0"/>
          </a:p>
          <a:p>
            <a:pPr lvl="2"/>
            <a:r>
              <a:rPr lang="en-US" dirty="0" err="1"/>
              <a:t>Incl</a:t>
            </a:r>
            <a:r>
              <a:rPr lang="en-US" dirty="0"/>
              <a:t> tagging? </a:t>
            </a:r>
          </a:p>
          <a:p>
            <a:pPr lvl="2"/>
            <a:r>
              <a:rPr lang="en-US" dirty="0" smtClean="0"/>
              <a:t>OT </a:t>
            </a:r>
            <a:r>
              <a:rPr lang="en-US" dirty="0"/>
              <a:t>time? </a:t>
            </a:r>
            <a:r>
              <a:rPr lang="en-US" dirty="0" smtClean="0"/>
              <a:t>PID </a:t>
            </a:r>
            <a:r>
              <a:rPr lang="en-US" dirty="0"/>
              <a:t>coverage </a:t>
            </a:r>
            <a:r>
              <a:rPr lang="en-US" dirty="0" smtClean="0"/>
              <a:t>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, eta)?</a:t>
            </a:r>
            <a:endParaRPr lang="en-US" dirty="0"/>
          </a:p>
          <a:p>
            <a:r>
              <a:rPr lang="en-US" dirty="0" smtClean="0"/>
              <a:t>Open Charm </a:t>
            </a: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magnet polarity</a:t>
            </a:r>
          </a:p>
          <a:p>
            <a:pPr lvl="1"/>
            <a:r>
              <a:rPr lang="en-US" dirty="0" smtClean="0"/>
              <a:t>Crossing angle</a:t>
            </a:r>
            <a:endParaRPr lang="en-US" dirty="0"/>
          </a:p>
          <a:p>
            <a:r>
              <a:rPr lang="en-US" dirty="0" smtClean="0"/>
              <a:t>Electro-weak, jets</a:t>
            </a:r>
            <a:r>
              <a:rPr lang="en-US" dirty="0"/>
              <a:t>		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HCAL </a:t>
            </a:r>
            <a:r>
              <a:rPr lang="en-US" dirty="0"/>
              <a:t>PMT gain</a:t>
            </a:r>
          </a:p>
          <a:p>
            <a:r>
              <a:rPr lang="en-US" dirty="0" smtClean="0"/>
              <a:t>Heavy-ion:</a:t>
            </a:r>
            <a:r>
              <a:rPr lang="en-US" dirty="0"/>
              <a:t>		</a:t>
            </a:r>
            <a:r>
              <a:rPr lang="en-US" dirty="0" smtClean="0"/>
              <a:t>	</a:t>
            </a:r>
          </a:p>
          <a:p>
            <a:pPr lvl="1"/>
            <a:r>
              <a:rPr lang="en-US" dirty="0" smtClean="0"/>
              <a:t>Simultaneous </a:t>
            </a:r>
            <a:r>
              <a:rPr lang="en-US" dirty="0"/>
              <a:t>operation of </a:t>
            </a:r>
            <a:r>
              <a:rPr lang="en-US" dirty="0" err="1"/>
              <a:t>pp</a:t>
            </a:r>
            <a:r>
              <a:rPr lang="en-US" dirty="0"/>
              <a:t> and </a:t>
            </a:r>
            <a:r>
              <a:rPr lang="en-US" dirty="0" err="1"/>
              <a:t>pPb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3130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</a:t>
            </a:r>
            <a:r>
              <a:rPr lang="en-US" dirty="0" smtClean="0"/>
              <a:t>analysis: Decay time </a:t>
            </a:r>
            <a:r>
              <a:rPr lang="en-US" dirty="0" err="1" smtClean="0"/>
              <a:t>acc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3050400" cy="2449901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i="1" dirty="0">
                <a:sym typeface="Wingdings"/>
              </a:rPr>
              <a:t> J/</a:t>
            </a:r>
            <a:r>
              <a:rPr lang="en-US" i="1" dirty="0" err="1">
                <a:sym typeface="Wingdings"/>
              </a:rPr>
              <a:t>ψX</a:t>
            </a:r>
            <a:r>
              <a:rPr lang="en-US" dirty="0"/>
              <a:t> 		</a:t>
            </a:r>
          </a:p>
          <a:p>
            <a:pPr lvl="1"/>
            <a:r>
              <a:rPr lang="en-US" dirty="0"/>
              <a:t>Time </a:t>
            </a:r>
            <a:r>
              <a:rPr lang="en-US" dirty="0" smtClean="0"/>
              <a:t>acceptance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</a:t>
            </a:r>
            <a:r>
              <a:rPr lang="en-US" dirty="0" smtClean="0"/>
              <a:t>ong living B mesons</a:t>
            </a:r>
          </a:p>
          <a:p>
            <a:pPr lvl="2"/>
            <a:r>
              <a:rPr lang="en-US" dirty="0" smtClean="0"/>
              <a:t>Decay off-axis</a:t>
            </a:r>
          </a:p>
          <a:p>
            <a:pPr lvl="2"/>
            <a:r>
              <a:rPr lang="en-US" dirty="0" smtClean="0"/>
              <a:t>Pattern recognition less efficient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34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75" y="1183774"/>
            <a:ext cx="5575300" cy="20447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19828" y="3208420"/>
            <a:ext cx="4792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LHCb</a:t>
            </a:r>
            <a:r>
              <a:rPr lang="en-US" sz="800" dirty="0" smtClean="0">
                <a:solidFill>
                  <a:srgbClr val="000000"/>
                </a:solidFill>
              </a:rPr>
              <a:t>, arXiv:1402.2554, </a:t>
            </a:r>
            <a:r>
              <a:rPr lang="en-US" sz="800" dirty="0">
                <a:solidFill>
                  <a:srgbClr val="000000"/>
                </a:solidFill>
              </a:rPr>
              <a:t>Measurements of the B</a:t>
            </a:r>
            <a:r>
              <a:rPr lang="en-US" sz="800" baseline="30000" dirty="0">
                <a:solidFill>
                  <a:srgbClr val="000000"/>
                </a:solidFill>
              </a:rPr>
              <a:t>+</a:t>
            </a:r>
            <a:r>
              <a:rPr lang="en-US" sz="800" dirty="0">
                <a:solidFill>
                  <a:srgbClr val="000000"/>
                </a:solidFill>
              </a:rPr>
              <a:t>, B</a:t>
            </a:r>
            <a:r>
              <a:rPr lang="en-US" sz="800" baseline="30000" dirty="0">
                <a:solidFill>
                  <a:srgbClr val="000000"/>
                </a:solidFill>
              </a:rPr>
              <a:t>0</a:t>
            </a:r>
            <a:r>
              <a:rPr lang="en-US" sz="800" dirty="0">
                <a:solidFill>
                  <a:srgbClr val="000000"/>
                </a:solidFill>
              </a:rPr>
              <a:t>, B</a:t>
            </a:r>
            <a:r>
              <a:rPr lang="en-US" sz="800" baseline="-25000" dirty="0">
                <a:solidFill>
                  <a:srgbClr val="000000"/>
                </a:solidFill>
              </a:rPr>
              <a:t>s</a:t>
            </a:r>
            <a:r>
              <a:rPr lang="en-US" sz="800" baseline="30000" dirty="0">
                <a:solidFill>
                  <a:srgbClr val="000000"/>
                </a:solidFill>
              </a:rPr>
              <a:t>0</a:t>
            </a:r>
            <a:r>
              <a:rPr lang="en-US" sz="800" dirty="0">
                <a:solidFill>
                  <a:srgbClr val="000000"/>
                </a:solidFill>
              </a:rPr>
              <a:t> meson and Λ</a:t>
            </a:r>
            <a:r>
              <a:rPr lang="en-US" sz="800" baseline="30000" dirty="0">
                <a:solidFill>
                  <a:srgbClr val="000000"/>
                </a:solidFill>
              </a:rPr>
              <a:t>0</a:t>
            </a:r>
            <a:r>
              <a:rPr lang="en-US" sz="800" baseline="-25000" dirty="0">
                <a:solidFill>
                  <a:srgbClr val="000000"/>
                </a:solidFill>
              </a:rPr>
              <a:t>b</a:t>
            </a:r>
            <a:r>
              <a:rPr lang="en-US" sz="800" dirty="0">
                <a:solidFill>
                  <a:srgbClr val="000000"/>
                </a:solidFill>
              </a:rPr>
              <a:t> baryon lifetimes </a:t>
            </a:r>
          </a:p>
          <a:p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5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</a:t>
            </a:r>
            <a:r>
              <a:rPr lang="en-US" dirty="0" smtClean="0"/>
              <a:t>analysis: Decay time </a:t>
            </a:r>
            <a:r>
              <a:rPr lang="en-US" dirty="0" err="1" smtClean="0"/>
              <a:t>acc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3050400" cy="2449901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i="1" dirty="0">
                <a:sym typeface="Wingdings"/>
              </a:rPr>
              <a:t> J/</a:t>
            </a:r>
            <a:r>
              <a:rPr lang="en-US" i="1" dirty="0" err="1">
                <a:sym typeface="Wingdings"/>
              </a:rPr>
              <a:t>ψX</a:t>
            </a:r>
            <a:r>
              <a:rPr lang="en-US" dirty="0"/>
              <a:t> 		</a:t>
            </a:r>
          </a:p>
          <a:p>
            <a:pPr lvl="1"/>
            <a:r>
              <a:rPr lang="en-US" dirty="0"/>
              <a:t>Time </a:t>
            </a:r>
            <a:r>
              <a:rPr lang="en-US" dirty="0" smtClean="0"/>
              <a:t>acceptance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</a:t>
            </a:r>
            <a:r>
              <a:rPr lang="en-US" dirty="0" smtClean="0"/>
              <a:t>ong living B mesons</a:t>
            </a:r>
          </a:p>
          <a:p>
            <a:pPr lvl="2"/>
            <a:r>
              <a:rPr lang="en-US" dirty="0" smtClean="0"/>
              <a:t>Decay off-axis</a:t>
            </a:r>
          </a:p>
          <a:p>
            <a:pPr lvl="2"/>
            <a:r>
              <a:rPr lang="en-US" dirty="0" smtClean="0"/>
              <a:t>Pattern recognition less efficient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35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75" y="1183774"/>
            <a:ext cx="5575300" cy="20447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19828" y="3208420"/>
            <a:ext cx="4792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LHCb</a:t>
            </a:r>
            <a:r>
              <a:rPr lang="en-US" sz="800" dirty="0" smtClean="0">
                <a:solidFill>
                  <a:srgbClr val="000000"/>
                </a:solidFill>
              </a:rPr>
              <a:t>, arXiv:1402.2554, </a:t>
            </a:r>
            <a:r>
              <a:rPr lang="en-US" sz="800" dirty="0">
                <a:solidFill>
                  <a:srgbClr val="000000"/>
                </a:solidFill>
              </a:rPr>
              <a:t>Measurements of the B</a:t>
            </a:r>
            <a:r>
              <a:rPr lang="en-US" sz="800" baseline="30000" dirty="0">
                <a:solidFill>
                  <a:srgbClr val="000000"/>
                </a:solidFill>
              </a:rPr>
              <a:t>+</a:t>
            </a:r>
            <a:r>
              <a:rPr lang="en-US" sz="800" dirty="0">
                <a:solidFill>
                  <a:srgbClr val="000000"/>
                </a:solidFill>
              </a:rPr>
              <a:t>, B</a:t>
            </a:r>
            <a:r>
              <a:rPr lang="en-US" sz="800" baseline="30000" dirty="0">
                <a:solidFill>
                  <a:srgbClr val="000000"/>
                </a:solidFill>
              </a:rPr>
              <a:t>0</a:t>
            </a:r>
            <a:r>
              <a:rPr lang="en-US" sz="800" dirty="0">
                <a:solidFill>
                  <a:srgbClr val="000000"/>
                </a:solidFill>
              </a:rPr>
              <a:t>, B</a:t>
            </a:r>
            <a:r>
              <a:rPr lang="en-US" sz="800" baseline="-25000" dirty="0">
                <a:solidFill>
                  <a:srgbClr val="000000"/>
                </a:solidFill>
              </a:rPr>
              <a:t>s</a:t>
            </a:r>
            <a:r>
              <a:rPr lang="en-US" sz="800" baseline="30000" dirty="0">
                <a:solidFill>
                  <a:srgbClr val="000000"/>
                </a:solidFill>
              </a:rPr>
              <a:t>0</a:t>
            </a:r>
            <a:r>
              <a:rPr lang="en-US" sz="800" dirty="0">
                <a:solidFill>
                  <a:srgbClr val="000000"/>
                </a:solidFill>
              </a:rPr>
              <a:t> meson and Λ</a:t>
            </a:r>
            <a:r>
              <a:rPr lang="en-US" sz="800" baseline="30000" dirty="0">
                <a:solidFill>
                  <a:srgbClr val="000000"/>
                </a:solidFill>
              </a:rPr>
              <a:t>0</a:t>
            </a:r>
            <a:r>
              <a:rPr lang="en-US" sz="800" baseline="-25000" dirty="0">
                <a:solidFill>
                  <a:srgbClr val="000000"/>
                </a:solidFill>
              </a:rPr>
              <a:t>b</a:t>
            </a:r>
            <a:r>
              <a:rPr lang="en-US" sz="800" dirty="0">
                <a:solidFill>
                  <a:srgbClr val="000000"/>
                </a:solidFill>
              </a:rPr>
              <a:t> baryon lifetimes </a:t>
            </a:r>
          </a:p>
          <a:p>
            <a:endParaRPr lang="en-US" sz="800" dirty="0">
              <a:solidFill>
                <a:srgbClr val="00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47579" y="4037259"/>
            <a:ext cx="6136105" cy="2606843"/>
            <a:chOff x="1270000" y="3916944"/>
            <a:chExt cx="6136105" cy="2606843"/>
          </a:xfrm>
        </p:grpSpPr>
        <p:sp>
          <p:nvSpPr>
            <p:cNvPr id="15" name="Rectangle 14"/>
            <p:cNvSpPr/>
            <p:nvPr/>
          </p:nvSpPr>
          <p:spPr>
            <a:xfrm>
              <a:off x="1270000" y="3916944"/>
              <a:ext cx="6136105" cy="26068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r="7254"/>
            <a:stretch/>
          </p:blipFill>
          <p:spPr>
            <a:xfrm>
              <a:off x="3440360" y="4197687"/>
              <a:ext cx="1880272" cy="180841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1580" y="4344736"/>
              <a:ext cx="1820940" cy="210886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b="3539"/>
            <a:stretch/>
          </p:blipFill>
          <p:spPr>
            <a:xfrm>
              <a:off x="5657515" y="4283909"/>
              <a:ext cx="1685432" cy="218640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64633" y="3957052"/>
              <a:ext cx="101940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LOI 1995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62397" y="3962400"/>
              <a:ext cx="107814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TDR 2001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86373" y="3967748"/>
              <a:ext cx="107814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TDR 2013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3074737" y="4839367"/>
              <a:ext cx="374316" cy="538106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5419558" y="4831346"/>
              <a:ext cx="374316" cy="538106"/>
            </a:xfrm>
            <a:prstGeom prst="rightArrow">
              <a:avLst/>
            </a:prstGeom>
            <a:solidFill>
              <a:schemeClr val="tx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6566843" y="5548768"/>
            <a:ext cx="305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619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Pixel detector more robust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54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</a:t>
            </a:r>
            <a:r>
              <a:rPr lang="en-US" dirty="0" smtClean="0"/>
              <a:t>analysis: </a:t>
            </a:r>
            <a:r>
              <a:rPr lang="en-US" dirty="0" err="1" smtClean="0"/>
              <a:t>Bremstrahlung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572464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i="1" dirty="0">
                <a:sym typeface="Wingdings"/>
              </a:rPr>
              <a:t> </a:t>
            </a:r>
            <a:r>
              <a:rPr lang="en-US" i="1" dirty="0" err="1">
                <a:sym typeface="Wingdings"/>
              </a:rPr>
              <a:t>Ke</a:t>
            </a:r>
            <a:r>
              <a:rPr lang="en-US" i="1" baseline="30000" dirty="0" err="1">
                <a:sym typeface="Wingdings"/>
              </a:rPr>
              <a:t>+</a:t>
            </a:r>
            <a:r>
              <a:rPr lang="en-US" i="1" dirty="0" err="1">
                <a:sym typeface="Wingdings"/>
              </a:rPr>
              <a:t>e</a:t>
            </a:r>
            <a:r>
              <a:rPr lang="en-US" i="1" baseline="30000" dirty="0">
                <a:sym typeface="Wingdings"/>
              </a:rPr>
              <a:t>-</a:t>
            </a:r>
            <a:endParaRPr lang="en-US" dirty="0"/>
          </a:p>
          <a:p>
            <a:pPr lvl="1"/>
            <a:r>
              <a:rPr lang="en-US" dirty="0" err="1"/>
              <a:t>Bremstrahlung</a:t>
            </a:r>
            <a:r>
              <a:rPr lang="en-US" dirty="0"/>
              <a:t> correction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36</a:t>
            </a:fld>
            <a:endParaRPr lang="nl-NL" dirty="0"/>
          </a:p>
        </p:txBody>
      </p:sp>
      <p:pic>
        <p:nvPicPr>
          <p:cNvPr id="5" name="Picture 4" descr="Screen Shot 2018-01-12 at 15.26.5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3" y="4572000"/>
            <a:ext cx="6916805" cy="2031999"/>
          </a:xfrm>
          <a:prstGeom prst="rect">
            <a:avLst/>
          </a:prstGeom>
        </p:spPr>
      </p:pic>
      <p:pic>
        <p:nvPicPr>
          <p:cNvPr id="6" name="Picture 5" descr="lhcb_detector_3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9157"/>
            <a:ext cx="3627505" cy="1949784"/>
          </a:xfrm>
          <a:prstGeom prst="rect">
            <a:avLst/>
          </a:prstGeom>
          <a:effectLst>
            <a:softEdge rad="381000"/>
          </a:effectLst>
        </p:spPr>
      </p:pic>
      <p:grpSp>
        <p:nvGrpSpPr>
          <p:cNvPr id="25" name="Group 24"/>
          <p:cNvGrpSpPr/>
          <p:nvPr/>
        </p:nvGrpSpPr>
        <p:grpSpPr>
          <a:xfrm>
            <a:off x="3422307" y="1216534"/>
            <a:ext cx="5547896" cy="3216507"/>
            <a:chOff x="3168315" y="1470526"/>
            <a:chExt cx="5547896" cy="3216507"/>
          </a:xfrm>
        </p:grpSpPr>
        <p:pic>
          <p:nvPicPr>
            <p:cNvPr id="8" name="Picture 7" descr="EvtDisplay-ee-pair-23Nov2018-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5" t="27925" r="2924" b="17594"/>
            <a:stretch/>
          </p:blipFill>
          <p:spPr>
            <a:xfrm>
              <a:off x="3989444" y="1470526"/>
              <a:ext cx="4726767" cy="3216507"/>
            </a:xfrm>
            <a:prstGeom prst="rect">
              <a:avLst/>
            </a:prstGeom>
          </p:spPr>
        </p:pic>
        <p:sp>
          <p:nvSpPr>
            <p:cNvPr id="11" name="Freeform 10"/>
            <p:cNvSpPr/>
            <p:nvPr/>
          </p:nvSpPr>
          <p:spPr>
            <a:xfrm>
              <a:off x="3649579" y="3114846"/>
              <a:ext cx="2126225" cy="1029370"/>
            </a:xfrm>
            <a:custGeom>
              <a:avLst/>
              <a:gdLst>
                <a:gd name="connsiteX0" fmla="*/ 0 w 2126225"/>
                <a:gd name="connsiteY0" fmla="*/ 1243263 h 1243263"/>
                <a:gd name="connsiteX1" fmla="*/ 1778000 w 2126225"/>
                <a:gd name="connsiteY1" fmla="*/ 494631 h 1243263"/>
                <a:gd name="connsiteX2" fmla="*/ 2125579 w 2126225"/>
                <a:gd name="connsiteY2" fmla="*/ 0 h 124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6225" h="1243263">
                  <a:moveTo>
                    <a:pt x="0" y="1243263"/>
                  </a:moveTo>
                  <a:cubicBezTo>
                    <a:pt x="711868" y="972552"/>
                    <a:pt x="1423737" y="701841"/>
                    <a:pt x="1778000" y="494631"/>
                  </a:cubicBezTo>
                  <a:cubicBezTo>
                    <a:pt x="2132263" y="287421"/>
                    <a:pt x="2128921" y="143710"/>
                    <a:pt x="2125579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756527" y="3147477"/>
              <a:ext cx="3529263" cy="1344312"/>
            </a:xfrm>
            <a:custGeom>
              <a:avLst/>
              <a:gdLst>
                <a:gd name="connsiteX0" fmla="*/ 0 w 3529263"/>
                <a:gd name="connsiteY0" fmla="*/ 1344312 h 1344312"/>
                <a:gd name="connsiteX1" fmla="*/ 2780632 w 3529263"/>
                <a:gd name="connsiteY1" fmla="*/ 181260 h 1344312"/>
                <a:gd name="connsiteX2" fmla="*/ 3529263 w 3529263"/>
                <a:gd name="connsiteY2" fmla="*/ 20839 h 134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9263" h="1344312">
                  <a:moveTo>
                    <a:pt x="0" y="1344312"/>
                  </a:moveTo>
                  <a:cubicBezTo>
                    <a:pt x="1096211" y="873075"/>
                    <a:pt x="2192422" y="401839"/>
                    <a:pt x="2780632" y="181260"/>
                  </a:cubicBezTo>
                  <a:cubicBezTo>
                    <a:pt x="3368842" y="-39319"/>
                    <a:pt x="3449052" y="-9240"/>
                    <a:pt x="3529263" y="20839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5414211" y="3141579"/>
              <a:ext cx="975895" cy="396169"/>
            </a:xfrm>
            <a:prstGeom prst="line">
              <a:avLst/>
            </a:prstGeom>
            <a:ln w="3810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168315" y="3943685"/>
              <a:ext cx="509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0000FF"/>
                  </a:solidFill>
                </a:rPr>
                <a:t>e</a:t>
              </a:r>
              <a:r>
                <a:rPr lang="en-US" b="1" i="1" baseline="30000" dirty="0" smtClean="0">
                  <a:solidFill>
                    <a:srgbClr val="0000FF"/>
                  </a:solidFill>
                </a:rPr>
                <a:t>+</a:t>
              </a:r>
              <a:endParaRPr lang="en-US" b="1" i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74189" y="4309980"/>
              <a:ext cx="4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0000FF"/>
                  </a:solidFill>
                </a:rPr>
                <a:t>e</a:t>
              </a:r>
              <a:r>
                <a:rPr lang="en-US" b="1" i="1" baseline="30000" dirty="0" smtClean="0">
                  <a:solidFill>
                    <a:srgbClr val="0000FF"/>
                  </a:solidFill>
                </a:rPr>
                <a:t>-</a:t>
              </a:r>
              <a:endParaRPr lang="en-US" b="1" i="1" baseline="300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575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</a:t>
            </a:r>
            <a:r>
              <a:rPr lang="en-US" dirty="0" smtClean="0"/>
              <a:t>analysis: </a:t>
            </a:r>
            <a:r>
              <a:rPr lang="en-US" dirty="0" err="1"/>
              <a:t>F</a:t>
            </a:r>
            <a:r>
              <a:rPr lang="en-US" dirty="0" err="1" smtClean="0"/>
              <a:t>lavour</a:t>
            </a:r>
            <a:r>
              <a:rPr lang="en-US" dirty="0" smtClean="0"/>
              <a:t>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838926" cy="5207579"/>
          </a:xfrm>
        </p:spPr>
        <p:txBody>
          <a:bodyPr/>
          <a:lstStyle/>
          <a:p>
            <a:r>
              <a:rPr lang="en-US" dirty="0" smtClean="0"/>
              <a:t>Tagging: from fragmentation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olidFill>
                  <a:schemeClr val="tx1"/>
                </a:solidFill>
              </a:rPr>
              <a:t>low momentum </a:t>
            </a:r>
          </a:p>
          <a:p>
            <a:r>
              <a:rPr lang="en-US" dirty="0" smtClean="0"/>
              <a:t>Outer Tracker time resolution: ~0.6 ns / track</a:t>
            </a:r>
          </a:p>
          <a:p>
            <a:pPr lvl="1"/>
            <a:r>
              <a:rPr lang="en-US" dirty="0" smtClean="0"/>
              <a:t>Time-of-flight difference proton </a:t>
            </a:r>
            <a:r>
              <a:rPr lang="en-US" dirty="0" err="1" smtClean="0"/>
              <a:t>vs</a:t>
            </a:r>
            <a:r>
              <a:rPr lang="en-US" dirty="0" smtClean="0"/>
              <a:t> pion at z=8m: ~1 ns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Use of timing has the future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sz="1200" dirty="0"/>
          </a:p>
          <a:p>
            <a:pPr lvl="2"/>
            <a:endParaRPr lang="en-US" sz="13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707120" y="6634480"/>
            <a:ext cx="436880" cy="223520"/>
          </a:xfrm>
        </p:spPr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37</a:t>
            </a:fld>
            <a:endParaRPr lang="nl-NL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39" y="2245895"/>
            <a:ext cx="3795295" cy="206291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 rot="16200000">
            <a:off x="7385902" y="4800981"/>
            <a:ext cx="32084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 err="1" smtClean="0">
                <a:solidFill>
                  <a:srgbClr val="000000"/>
                </a:solidFill>
              </a:rPr>
              <a:t>LHCb</a:t>
            </a:r>
            <a:r>
              <a:rPr lang="en-US" sz="600" dirty="0">
                <a:solidFill>
                  <a:srgbClr val="000000"/>
                </a:solidFill>
              </a:rPr>
              <a:t> </a:t>
            </a:r>
            <a:r>
              <a:rPr lang="en-US" sz="600" dirty="0" smtClean="0">
                <a:solidFill>
                  <a:srgbClr val="000000"/>
                </a:solidFill>
              </a:rPr>
              <a:t>coll., Ph</a:t>
            </a:r>
            <a:r>
              <a:rPr lang="en-US" sz="600" dirty="0">
                <a:solidFill>
                  <a:srgbClr val="000000"/>
                </a:solidFill>
              </a:rPr>
              <a:t>. </a:t>
            </a:r>
            <a:r>
              <a:rPr lang="en-US" sz="600" dirty="0" err="1" smtClean="0">
                <a:solidFill>
                  <a:srgbClr val="000000"/>
                </a:solidFill>
              </a:rPr>
              <a:t>d’Argent</a:t>
            </a:r>
            <a:r>
              <a:rPr lang="en-US" sz="600" dirty="0" smtClean="0">
                <a:solidFill>
                  <a:srgbClr val="000000"/>
                </a:solidFill>
              </a:rPr>
              <a:t> et al., </a:t>
            </a:r>
            <a:r>
              <a:rPr lang="is-IS" sz="600" dirty="0">
                <a:solidFill>
                  <a:srgbClr val="000000"/>
                </a:solidFill>
              </a:rPr>
              <a:t>JINST 12 (2017) </a:t>
            </a:r>
            <a:r>
              <a:rPr lang="is-IS" sz="600" dirty="0" smtClean="0">
                <a:solidFill>
                  <a:srgbClr val="000000"/>
                </a:solidFill>
              </a:rPr>
              <a:t>P11016</a:t>
            </a:r>
            <a:endParaRPr lang="en-US" sz="600" dirty="0" smtClean="0">
              <a:solidFill>
                <a:srgbClr val="000000"/>
              </a:solidFill>
            </a:endParaRPr>
          </a:p>
          <a:p>
            <a:r>
              <a:rPr lang="en-US" sz="600" i="1" dirty="0" smtClean="0">
                <a:solidFill>
                  <a:srgbClr val="000000"/>
                </a:solidFill>
              </a:rPr>
              <a:t>Improved performance of </a:t>
            </a:r>
            <a:r>
              <a:rPr lang="en-US" sz="600" i="1" dirty="0">
                <a:solidFill>
                  <a:srgbClr val="000000"/>
                </a:solidFill>
              </a:rPr>
              <a:t>the </a:t>
            </a:r>
            <a:r>
              <a:rPr lang="en-US" sz="600" i="1" dirty="0" err="1">
                <a:solidFill>
                  <a:srgbClr val="000000"/>
                </a:solidFill>
              </a:rPr>
              <a:t>LHCb</a:t>
            </a:r>
            <a:r>
              <a:rPr lang="en-US" sz="600" i="1" dirty="0">
                <a:solidFill>
                  <a:srgbClr val="000000"/>
                </a:solidFill>
              </a:rPr>
              <a:t> Outer </a:t>
            </a:r>
            <a:r>
              <a:rPr lang="en-US" sz="600" i="1" dirty="0" smtClean="0">
                <a:solidFill>
                  <a:srgbClr val="000000"/>
                </a:solidFill>
              </a:rPr>
              <a:t>Tracker in </a:t>
            </a:r>
            <a:r>
              <a:rPr lang="en-US" sz="600" i="1" dirty="0">
                <a:solidFill>
                  <a:srgbClr val="000000"/>
                </a:solidFill>
              </a:rPr>
              <a:t>LHC Run </a:t>
            </a:r>
            <a:r>
              <a:rPr lang="en-US" sz="600" i="1" dirty="0" smtClean="0">
                <a:solidFill>
                  <a:srgbClr val="000000"/>
                </a:solidFill>
              </a:rPr>
              <a:t>2</a:t>
            </a:r>
            <a:endParaRPr lang="en-US" sz="600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841" y="2247569"/>
            <a:ext cx="3348122" cy="205706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Screenshot 2019-03-28 at 00.57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77" y="4495133"/>
            <a:ext cx="3328738" cy="229602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055895" y="2767265"/>
            <a:ext cx="2354731" cy="27699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proton </a:t>
            </a:r>
            <a:r>
              <a:rPr lang="en-US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vs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π </a:t>
            </a:r>
            <a:r>
              <a:rPr lang="en-US" sz="12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t.o.f</a:t>
            </a:r>
            <a:r>
              <a:rPr lang="en-US" sz="12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. difference (z=8m)</a:t>
            </a:r>
            <a:endParaRPr lang="en-US" sz="1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3404" y="4277893"/>
            <a:ext cx="19159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LHb</a:t>
            </a:r>
            <a:r>
              <a:rPr lang="en-US" sz="800" dirty="0" smtClean="0">
                <a:solidFill>
                  <a:srgbClr val="000000"/>
                </a:solidFill>
              </a:rPr>
              <a:t>, RICH TDR, LHCC-2000--037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14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</a:t>
            </a:r>
            <a:r>
              <a:rPr lang="en-US" dirty="0" smtClean="0"/>
              <a:t>analysis: </a:t>
            </a:r>
            <a:r>
              <a:rPr lang="en-US" dirty="0" err="1"/>
              <a:t>F</a:t>
            </a:r>
            <a:r>
              <a:rPr lang="en-US" dirty="0" err="1" smtClean="0"/>
              <a:t>lavour</a:t>
            </a:r>
            <a:r>
              <a:rPr lang="en-US" dirty="0" smtClean="0"/>
              <a:t>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838926" cy="7608238"/>
          </a:xfrm>
        </p:spPr>
        <p:txBody>
          <a:bodyPr/>
          <a:lstStyle/>
          <a:p>
            <a:r>
              <a:rPr lang="en-US" dirty="0" smtClean="0"/>
              <a:t>Tagging: from fragmentation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olidFill>
                  <a:schemeClr val="tx1"/>
                </a:solidFill>
              </a:rPr>
              <a:t>low momentum </a:t>
            </a:r>
          </a:p>
          <a:p>
            <a:r>
              <a:rPr lang="en-US" dirty="0" smtClean="0"/>
              <a:t>Improve coverage for low momenta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No extra detectors in run-3 yet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Could use tracks with </a:t>
            </a:r>
            <a:r>
              <a:rPr lang="en-US" i="1" dirty="0" smtClean="0">
                <a:solidFill>
                  <a:schemeClr val="tx1"/>
                </a:solidFill>
              </a:rPr>
              <a:t>single</a:t>
            </a:r>
            <a:r>
              <a:rPr lang="en-US" dirty="0" smtClean="0">
                <a:solidFill>
                  <a:schemeClr val="tx1"/>
                </a:solidFill>
              </a:rPr>
              <a:t> hit in T stations</a:t>
            </a:r>
          </a:p>
          <a:p>
            <a:pPr lvl="1">
              <a:buFont typeface="Lucida Grande"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Also useful for high-multiplicity decays</a:t>
            </a:r>
          </a:p>
          <a:p>
            <a:pPr lvl="2">
              <a:buFont typeface="Wingdings" charset="2"/>
              <a:buChar char="§"/>
            </a:pPr>
            <a:r>
              <a:rPr lang="en-US" i="1" dirty="0" smtClean="0">
                <a:solidFill>
                  <a:schemeClr val="tx1"/>
                </a:solidFill>
              </a:rPr>
              <a:t>D*</a:t>
            </a:r>
            <a:r>
              <a:rPr lang="en-US" i="1" baseline="30000" dirty="0" smtClean="0">
                <a:solidFill>
                  <a:schemeClr val="tx1"/>
                </a:solidFill>
              </a:rPr>
              <a:t>+</a:t>
            </a:r>
            <a:r>
              <a:rPr lang="en-US" i="1" dirty="0" smtClean="0">
                <a:solidFill>
                  <a:schemeClr val="tx1"/>
                </a:solidFill>
                <a:sym typeface="Wingdings"/>
              </a:rPr>
              <a:t>D</a:t>
            </a:r>
            <a:r>
              <a:rPr lang="en-US" i="1" baseline="30000" dirty="0" smtClean="0">
                <a:solidFill>
                  <a:schemeClr val="tx1"/>
                </a:solidFill>
                <a:sym typeface="Wingdings"/>
              </a:rPr>
              <a:t>0</a:t>
            </a:r>
            <a:r>
              <a:rPr lang="en-US" i="1" dirty="0" smtClean="0">
                <a:solidFill>
                  <a:schemeClr val="tx1"/>
                </a:solidFill>
                <a:sym typeface="Wingdings"/>
              </a:rPr>
              <a:t>π</a:t>
            </a:r>
            <a:r>
              <a:rPr lang="en-US" i="1" baseline="30000" dirty="0" smtClean="0">
                <a:solidFill>
                  <a:schemeClr val="tx1"/>
                </a:solidFill>
                <a:sym typeface="Wingdings"/>
              </a:rPr>
              <a:t>+</a:t>
            </a:r>
          </a:p>
          <a:p>
            <a:pPr lvl="2">
              <a:buFont typeface="Wingdings" charset="2"/>
              <a:buChar char="§"/>
            </a:pPr>
            <a:r>
              <a:rPr lang="en-US" i="1" dirty="0" smtClean="0">
                <a:solidFill>
                  <a:schemeClr val="tx1"/>
                </a:solidFill>
              </a:rPr>
              <a:t>D</a:t>
            </a:r>
            <a:r>
              <a:rPr lang="en-US" i="1" baseline="30000" dirty="0" smtClean="0">
                <a:solidFill>
                  <a:schemeClr val="tx1"/>
                </a:solidFill>
              </a:rPr>
              <a:t>0</a:t>
            </a:r>
            <a:r>
              <a:rPr lang="en-US" i="1" dirty="0" smtClean="0">
                <a:solidFill>
                  <a:schemeClr val="tx1"/>
                </a:solidFill>
                <a:sym typeface="Wingdings"/>
              </a:rPr>
              <a:t>Kπππ</a:t>
            </a:r>
          </a:p>
          <a:p>
            <a:pPr lvl="2">
              <a:buFont typeface="Wingdings" charset="2"/>
              <a:buChar char="§"/>
            </a:pPr>
            <a:r>
              <a:rPr lang="en-US" i="1" dirty="0" smtClean="0">
                <a:solidFill>
                  <a:schemeClr val="tx1"/>
                </a:solidFill>
                <a:sym typeface="Wingdings"/>
              </a:rPr>
              <a:t>BDD</a:t>
            </a:r>
          </a:p>
          <a:p>
            <a:pPr lvl="2">
              <a:buFont typeface="Wingdings" charset="2"/>
              <a:buChar char="§"/>
            </a:pPr>
            <a:r>
              <a:rPr lang="mr-IN" dirty="0" smtClean="0">
                <a:solidFill>
                  <a:schemeClr val="tx1"/>
                </a:solidFill>
                <a:sym typeface="Wingdings"/>
              </a:rPr>
              <a:t>…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sz="1200" dirty="0"/>
          </a:p>
          <a:p>
            <a:pPr lvl="2"/>
            <a:endParaRPr lang="en-US" sz="13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39" y="2245895"/>
            <a:ext cx="3795295" cy="206291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707120" y="6634480"/>
            <a:ext cx="436880" cy="223520"/>
          </a:xfrm>
        </p:spPr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38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153" y="2175710"/>
            <a:ext cx="3898900" cy="2159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761791" y="2687053"/>
            <a:ext cx="2058737" cy="708526"/>
          </a:xfrm>
          <a:custGeom>
            <a:avLst/>
            <a:gdLst>
              <a:gd name="connsiteX0" fmla="*/ 0 w 2058737"/>
              <a:gd name="connsiteY0" fmla="*/ 708526 h 708526"/>
              <a:gd name="connsiteX1" fmla="*/ 1163053 w 2058737"/>
              <a:gd name="connsiteY1" fmla="*/ 508000 h 708526"/>
              <a:gd name="connsiteX2" fmla="*/ 2058737 w 2058737"/>
              <a:gd name="connsiteY2" fmla="*/ 0 h 7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58737" h="708526">
                <a:moveTo>
                  <a:pt x="0" y="708526"/>
                </a:moveTo>
                <a:cubicBezTo>
                  <a:pt x="409965" y="667307"/>
                  <a:pt x="819930" y="626088"/>
                  <a:pt x="1163053" y="508000"/>
                </a:cubicBezTo>
                <a:cubicBezTo>
                  <a:pt x="1506176" y="389912"/>
                  <a:pt x="2058737" y="0"/>
                  <a:pt x="2058737" y="0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539790" y="2687051"/>
            <a:ext cx="240632" cy="245979"/>
          </a:xfrm>
          <a:prstGeom prst="star5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3404" y="4277893"/>
            <a:ext cx="19159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LHb</a:t>
            </a:r>
            <a:r>
              <a:rPr lang="en-US" sz="800" dirty="0" smtClean="0">
                <a:solidFill>
                  <a:srgbClr val="000000"/>
                </a:solidFill>
              </a:rPr>
              <a:t>, RICH TDR, LHCC-2000--037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01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</a:t>
            </a:r>
            <a:r>
              <a:rPr lang="en-US" dirty="0" smtClean="0"/>
              <a:t>analysis: </a:t>
            </a:r>
            <a:r>
              <a:rPr lang="en-US" dirty="0" err="1"/>
              <a:t>F</a:t>
            </a:r>
            <a:r>
              <a:rPr lang="en-US" dirty="0" err="1" smtClean="0"/>
              <a:t>lavour</a:t>
            </a:r>
            <a:r>
              <a:rPr lang="en-US" dirty="0" smtClean="0"/>
              <a:t> tagging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838926" cy="3010055"/>
          </a:xfrm>
        </p:spPr>
        <p:txBody>
          <a:bodyPr/>
          <a:lstStyle/>
          <a:p>
            <a:r>
              <a:rPr lang="en-US" dirty="0" smtClean="0"/>
              <a:t>Inclusive tagging</a:t>
            </a:r>
          </a:p>
          <a:p>
            <a:pPr lvl="1"/>
            <a:r>
              <a:rPr lang="en-US" sz="1500" dirty="0"/>
              <a:t>use all (non-signal) tracks from </a:t>
            </a:r>
            <a:r>
              <a:rPr lang="en-US" sz="1500" dirty="0" smtClean="0"/>
              <a:t>event</a:t>
            </a:r>
          </a:p>
          <a:p>
            <a:pPr lvl="1"/>
            <a:r>
              <a:rPr lang="en-US" sz="1500" dirty="0" smtClean="0"/>
              <a:t>let </a:t>
            </a:r>
            <a:r>
              <a:rPr lang="en-US" sz="1500" dirty="0"/>
              <a:t>machine guess </a:t>
            </a:r>
            <a:r>
              <a:rPr lang="en-US" sz="1500" i="1" u="sng" dirty="0"/>
              <a:t>which</a:t>
            </a:r>
            <a:r>
              <a:rPr lang="en-US" sz="1500" dirty="0"/>
              <a:t> tracks are </a:t>
            </a:r>
            <a:r>
              <a:rPr lang="en-US" sz="1500" dirty="0" smtClean="0"/>
              <a:t>tagging &amp; </a:t>
            </a:r>
            <a:r>
              <a:rPr lang="en-US" sz="1500" i="1" u="sng" dirty="0"/>
              <a:t>how</a:t>
            </a:r>
            <a:r>
              <a:rPr lang="en-US" sz="1500" dirty="0"/>
              <a:t> </a:t>
            </a:r>
            <a:r>
              <a:rPr lang="en-US" sz="1500" dirty="0" smtClean="0"/>
              <a:t>charge </a:t>
            </a:r>
            <a:r>
              <a:rPr lang="en-US" sz="1500" dirty="0"/>
              <a:t>is connected to </a:t>
            </a:r>
            <a:r>
              <a:rPr lang="en-US" sz="1500" dirty="0" err="1" smtClean="0"/>
              <a:t>flavour</a:t>
            </a:r>
            <a:endParaRPr lang="en-US" sz="1500" dirty="0" smtClean="0"/>
          </a:p>
          <a:p>
            <a:pPr lvl="1"/>
            <a:r>
              <a:rPr lang="en-US" sz="1500" dirty="0" smtClean="0"/>
              <a:t>estimate </a:t>
            </a:r>
            <a:r>
              <a:rPr lang="en-US" sz="1500" dirty="0"/>
              <a:t>probability </a:t>
            </a:r>
            <a:endParaRPr lang="en-US" sz="1500" dirty="0" smtClean="0"/>
          </a:p>
          <a:p>
            <a:pPr lvl="2"/>
            <a:r>
              <a:rPr lang="en-US" sz="1200" dirty="0" err="1"/>
              <a:t>d</a:t>
            </a:r>
            <a:r>
              <a:rPr lang="en-US" sz="1200" dirty="0" err="1" smtClean="0"/>
              <a:t>ecisionTrain</a:t>
            </a:r>
            <a:r>
              <a:rPr lang="en-US" sz="1200" dirty="0" smtClean="0"/>
              <a:t> </a:t>
            </a:r>
            <a:r>
              <a:rPr lang="en-US" sz="1200" dirty="0"/>
              <a:t>uses </a:t>
            </a:r>
            <a:r>
              <a:rPr lang="en-US" sz="1200" i="1" dirty="0"/>
              <a:t>oblivious </a:t>
            </a:r>
            <a:r>
              <a:rPr lang="en-US" sz="1200" dirty="0" smtClean="0"/>
              <a:t>tree</a:t>
            </a:r>
          </a:p>
          <a:p>
            <a:pPr lvl="2"/>
            <a:r>
              <a:rPr lang="en-US" sz="1200" dirty="0"/>
              <a:t>adaptive versions of </a:t>
            </a:r>
            <a:r>
              <a:rPr lang="en-US" sz="1200" i="1" dirty="0"/>
              <a:t>stochastic gradient </a:t>
            </a:r>
            <a:r>
              <a:rPr lang="en-US" sz="1200" i="1" dirty="0" smtClean="0"/>
              <a:t>descent</a:t>
            </a:r>
            <a:endParaRPr lang="en-US" sz="1200" i="1" dirty="0"/>
          </a:p>
          <a:p>
            <a:pPr lvl="2"/>
            <a:r>
              <a:rPr lang="en-US" sz="1200" dirty="0"/>
              <a:t>Tagging with </a:t>
            </a:r>
            <a:r>
              <a:rPr lang="en-US" sz="1200" i="1" dirty="0" smtClean="0"/>
              <a:t>attention</a:t>
            </a:r>
            <a:r>
              <a:rPr lang="en-US" sz="1200" dirty="0" smtClean="0"/>
              <a:t> (</a:t>
            </a:r>
            <a:r>
              <a:rPr lang="en-US" sz="1200" dirty="0"/>
              <a:t>by assigning weights in a </a:t>
            </a:r>
            <a:r>
              <a:rPr lang="en-US" sz="1200" i="1" dirty="0" err="1"/>
              <a:t>softmax</a:t>
            </a:r>
            <a:r>
              <a:rPr lang="en-US" sz="1200" dirty="0"/>
              <a:t>-like </a:t>
            </a:r>
            <a:r>
              <a:rPr lang="en-US" sz="1200" dirty="0" smtClean="0"/>
              <a:t>manner) </a:t>
            </a:r>
            <a:endParaRPr lang="en-US" sz="1200" dirty="0"/>
          </a:p>
          <a:p>
            <a:pPr lvl="2"/>
            <a:r>
              <a:rPr lang="en-US" sz="1200" dirty="0"/>
              <a:t>logistic regression and </a:t>
            </a:r>
            <a:r>
              <a:rPr lang="en-US" sz="1200" i="1" dirty="0"/>
              <a:t>isotonic</a:t>
            </a:r>
            <a:r>
              <a:rPr lang="en-US" sz="1200" dirty="0"/>
              <a:t> regression </a:t>
            </a:r>
          </a:p>
          <a:p>
            <a:pPr marL="914400" lvl="2" indent="0">
              <a:buNone/>
            </a:pPr>
            <a:endParaRPr lang="en-US" sz="1200" dirty="0" smtClean="0"/>
          </a:p>
          <a:p>
            <a:pPr lvl="2"/>
            <a:endParaRPr lang="en-US" sz="1200" dirty="0"/>
          </a:p>
          <a:p>
            <a:pPr lvl="2"/>
            <a:endParaRPr lang="en-US" sz="13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39</a:t>
            </a:fld>
            <a:endParaRPr lang="nl-NL" dirty="0"/>
          </a:p>
        </p:txBody>
      </p:sp>
      <p:pic>
        <p:nvPicPr>
          <p:cNvPr id="5" name="Picture 4" descr="FlavourTaggingScheme_v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7" y="3289339"/>
            <a:ext cx="6577262" cy="346171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382">
            <a:off x="5835275" y="3188019"/>
            <a:ext cx="3271651" cy="8081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9923" y="2218704"/>
            <a:ext cx="611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6631" y="909052"/>
            <a:ext cx="2234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dirty="0" err="1" smtClean="0">
                <a:solidFill>
                  <a:srgbClr val="000000"/>
                </a:solidFill>
              </a:rPr>
              <a:t>D.Derkach</a:t>
            </a:r>
            <a:r>
              <a:rPr lang="en-US" sz="700" dirty="0" smtClean="0">
                <a:solidFill>
                  <a:srgbClr val="000000"/>
                </a:solidFill>
              </a:rPr>
              <a:t>, </a:t>
            </a:r>
            <a:r>
              <a:rPr lang="en-US" sz="700" dirty="0" err="1" smtClean="0">
                <a:solidFill>
                  <a:srgbClr val="000000"/>
                </a:solidFill>
              </a:rPr>
              <a:t>T.Likhomanenko</a:t>
            </a:r>
            <a:r>
              <a:rPr lang="en-US" sz="700" dirty="0" smtClean="0">
                <a:solidFill>
                  <a:srgbClr val="000000"/>
                </a:solidFill>
              </a:rPr>
              <a:t>, </a:t>
            </a:r>
            <a:r>
              <a:rPr lang="en-US" sz="700" dirty="0" err="1" smtClean="0">
                <a:solidFill>
                  <a:srgbClr val="000000"/>
                </a:solidFill>
              </a:rPr>
              <a:t>A.Rogozhnikov</a:t>
            </a:r>
            <a:r>
              <a:rPr lang="en-US" sz="700" dirty="0" smtClean="0">
                <a:solidFill>
                  <a:srgbClr val="000000"/>
                </a:solidFill>
              </a:rPr>
              <a:t>, </a:t>
            </a:r>
          </a:p>
          <a:p>
            <a:pPr algn="r"/>
            <a:r>
              <a:rPr lang="en-US" sz="700" dirty="0" smtClean="0">
                <a:solidFill>
                  <a:srgbClr val="000000"/>
                </a:solidFill>
              </a:rPr>
              <a:t>IML </a:t>
            </a:r>
            <a:r>
              <a:rPr lang="en-US" sz="700" dirty="0">
                <a:solidFill>
                  <a:srgbClr val="000000"/>
                </a:solidFill>
              </a:rPr>
              <a:t>workshop, March 2017 </a:t>
            </a:r>
          </a:p>
          <a:p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8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Flavour</a:t>
            </a:r>
            <a:r>
              <a:rPr lang="en-US" dirty="0" smtClean="0"/>
              <a:t> physics has a track record</a:t>
            </a:r>
            <a:r>
              <a:rPr lang="is-IS" dirty="0" smtClean="0"/>
              <a:t>…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65786" y="1777459"/>
            <a:ext cx="2832860" cy="3405449"/>
            <a:chOff x="4688872" y="1114095"/>
            <a:chExt cx="4399307" cy="4827588"/>
          </a:xfrm>
        </p:grpSpPr>
        <p:sp>
          <p:nvSpPr>
            <p:cNvPr id="16" name="Rectangle 28"/>
            <p:cNvSpPr>
              <a:spLocks noChangeArrowheads="1"/>
            </p:cNvSpPr>
            <p:nvPr/>
          </p:nvSpPr>
          <p:spPr bwMode="auto">
            <a:xfrm>
              <a:off x="4688872" y="1114095"/>
              <a:ext cx="4399307" cy="48275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nl-NL"/>
            </a:p>
          </p:txBody>
        </p:sp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885" y="2442405"/>
              <a:ext cx="4330700" cy="74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18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039" y="1153660"/>
              <a:ext cx="4160447" cy="121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19" name="Picture 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5" t="7518" r="8383" b="27330"/>
            <a:stretch>
              <a:fillRect/>
            </a:stretch>
          </p:blipFill>
          <p:spPr bwMode="auto">
            <a:xfrm>
              <a:off x="4703316" y="3261274"/>
              <a:ext cx="4287352" cy="2597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209645" y="1777460"/>
            <a:ext cx="3016573" cy="3405448"/>
            <a:chOff x="82537" y="1099014"/>
            <a:chExt cx="4399307" cy="4827588"/>
          </a:xfrm>
        </p:grpSpPr>
        <p:sp>
          <p:nvSpPr>
            <p:cNvPr id="36" name="Rectangle 28"/>
            <p:cNvSpPr>
              <a:spLocks noChangeArrowheads="1"/>
            </p:cNvSpPr>
            <p:nvPr/>
          </p:nvSpPr>
          <p:spPr bwMode="auto">
            <a:xfrm>
              <a:off x="82537" y="1099014"/>
              <a:ext cx="4399307" cy="48275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nl-NL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20798" t="44188" r="18585"/>
            <a:stretch/>
          </p:blipFill>
          <p:spPr>
            <a:xfrm>
              <a:off x="216469" y="1579409"/>
              <a:ext cx="4213715" cy="80159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/>
            <a:srcRect l="84617" t="14340" r="-1" b="66957"/>
            <a:stretch/>
          </p:blipFill>
          <p:spPr>
            <a:xfrm>
              <a:off x="2743497" y="1125562"/>
              <a:ext cx="1723301" cy="43290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017" y="2787112"/>
              <a:ext cx="4320000" cy="756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224" y="4309207"/>
              <a:ext cx="4320000" cy="943232"/>
            </a:xfrm>
            <a:prstGeom prst="rect">
              <a:avLst/>
            </a:prstGeom>
          </p:spPr>
        </p:pic>
      </p:grpSp>
      <p:grpSp>
        <p:nvGrpSpPr>
          <p:cNvPr id="39" name="Group 60"/>
          <p:cNvGrpSpPr>
            <a:grpSpLocks/>
          </p:cNvGrpSpPr>
          <p:nvPr/>
        </p:nvGrpSpPr>
        <p:grpSpPr bwMode="auto">
          <a:xfrm>
            <a:off x="27910" y="1782936"/>
            <a:ext cx="3139870" cy="3399972"/>
            <a:chOff x="4835524" y="1497013"/>
            <a:chExt cx="3899147" cy="4038600"/>
          </a:xfrm>
        </p:grpSpPr>
        <p:sp>
          <p:nvSpPr>
            <p:cNvPr id="40" name="Rectangle 63"/>
            <p:cNvSpPr>
              <a:spLocks noChangeArrowheads="1"/>
            </p:cNvSpPr>
            <p:nvPr/>
          </p:nvSpPr>
          <p:spPr bwMode="auto">
            <a:xfrm>
              <a:off x="4835524" y="1497013"/>
              <a:ext cx="3899147" cy="4038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wrap="none">
              <a:spAutoFit/>
            </a:bodyPr>
            <a:lstStyle/>
            <a:p>
              <a:endParaRPr lang="nl-NL"/>
            </a:p>
          </p:txBody>
        </p:sp>
        <p:pic>
          <p:nvPicPr>
            <p:cNvPr id="41" name="Picture 3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9" t="22214" r="15649"/>
            <a:stretch>
              <a:fillRect/>
            </a:stretch>
          </p:blipFill>
          <p:spPr bwMode="auto">
            <a:xfrm>
              <a:off x="4876799" y="1524000"/>
              <a:ext cx="3821109" cy="1170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2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443" y="2723821"/>
              <a:ext cx="3732856" cy="49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3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442" y="3417777"/>
              <a:ext cx="3755211" cy="677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4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381046"/>
              <a:ext cx="2179740" cy="1105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5" name="Picture 3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250777"/>
              <a:ext cx="1015696" cy="189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  <p:pic>
          <p:nvPicPr>
            <p:cNvPr id="46" name="Picture 3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257387"/>
              <a:ext cx="1430558" cy="189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 type="none" w="lg" len="med"/>
                </a14:hiddenLine>
              </a:ext>
            </a:extLst>
          </p:spPr>
        </p:pic>
      </p:grpSp>
      <p:sp>
        <p:nvSpPr>
          <p:cNvPr id="35" name="Rectangle 34"/>
          <p:cNvSpPr/>
          <p:nvPr/>
        </p:nvSpPr>
        <p:spPr>
          <a:xfrm rot="18234580">
            <a:off x="2029205" y="3081433"/>
            <a:ext cx="546049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CP violation implies 3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rd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family: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D2D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“discovery” of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161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bottom?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6161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Rectangle 49"/>
          <p:cNvSpPr/>
          <p:nvPr/>
        </p:nvSpPr>
        <p:spPr>
          <a:xfrm rot="18234580">
            <a:off x="5137215" y="3174690"/>
            <a:ext cx="5039060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Mixing implies heavy quark: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BD2D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“discovery” of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161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top?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6161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Rectangle 50"/>
          <p:cNvSpPr/>
          <p:nvPr/>
        </p:nvSpPr>
        <p:spPr>
          <a:xfrm rot="18234580">
            <a:off x="-1023955" y="3066350"/>
            <a:ext cx="5711820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Rare decay implies 2</a:t>
            </a:r>
            <a:r>
              <a:rPr lang="en-US" sz="2400" b="1" cap="none" spc="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up quark</a:t>
            </a:r>
          </a:p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“discovery” of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6161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charm?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6161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8707120" y="6634480"/>
            <a:ext cx="436880" cy="2235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BAAAEC-A6A1-4EAD-86F2-29D4D2DD155D}" type="slidenum">
              <a:rPr lang="nl-NL" sz="1200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nl-NL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1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94" y="906376"/>
            <a:ext cx="3706395" cy="299133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analysis: </a:t>
            </a:r>
            <a:r>
              <a:rPr lang="en-US" dirty="0" smtClean="0"/>
              <a:t>Charm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238788"/>
            <a:ext cx="5951347" cy="2419124"/>
          </a:xfrm>
        </p:spPr>
        <p:txBody>
          <a:bodyPr/>
          <a:lstStyle/>
          <a:p>
            <a:r>
              <a:rPr lang="en-US" dirty="0" smtClean="0"/>
              <a:t>Huge statistics</a:t>
            </a:r>
          </a:p>
          <a:p>
            <a:pPr lvl="1"/>
            <a:r>
              <a:rPr lang="en-US" dirty="0" smtClean="0"/>
              <a:t>Asymmetry of </a:t>
            </a:r>
            <a:r>
              <a:rPr lang="en-US" dirty="0" err="1" smtClean="0"/>
              <a:t>kaon</a:t>
            </a:r>
            <a:r>
              <a:rPr lang="en-US" dirty="0" smtClean="0"/>
              <a:t> interaction rate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Magnet polarity</a:t>
            </a:r>
          </a:p>
          <a:p>
            <a:pPr lvl="1"/>
            <a:r>
              <a:rPr lang="en-US" dirty="0" smtClean="0"/>
              <a:t>Take equal samples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40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6565677" y="3942135"/>
            <a:ext cx="2578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000000"/>
                </a:solidFill>
              </a:rPr>
              <a:t>LHCb-PUB-2018-004, </a:t>
            </a:r>
            <a:r>
              <a:rPr lang="en-US" sz="700" i="1" dirty="0">
                <a:solidFill>
                  <a:srgbClr val="000000"/>
                </a:solidFill>
              </a:rPr>
              <a:t>Measurement of the instrumental </a:t>
            </a:r>
            <a:endParaRPr lang="en-US" sz="700" i="1" dirty="0" smtClean="0">
              <a:solidFill>
                <a:srgbClr val="000000"/>
              </a:solidFill>
            </a:endParaRPr>
          </a:p>
          <a:p>
            <a:pPr algn="r"/>
            <a:r>
              <a:rPr lang="en-US" sz="700" i="1" dirty="0" smtClean="0">
                <a:solidFill>
                  <a:srgbClr val="000000"/>
                </a:solidFill>
              </a:rPr>
              <a:t>asymmetry for </a:t>
            </a:r>
            <a:r>
              <a:rPr lang="en-US" sz="700" i="1" dirty="0">
                <a:solidFill>
                  <a:srgbClr val="000000"/>
                </a:solidFill>
              </a:rPr>
              <a:t>K⇡+-pairs at </a:t>
            </a:r>
            <a:r>
              <a:rPr lang="en-US" sz="700" i="1" dirty="0" err="1">
                <a:solidFill>
                  <a:srgbClr val="000000"/>
                </a:solidFill>
              </a:rPr>
              <a:t>LHCb</a:t>
            </a:r>
            <a:r>
              <a:rPr lang="en-US" sz="700" i="1" dirty="0">
                <a:solidFill>
                  <a:srgbClr val="000000"/>
                </a:solidFill>
              </a:rPr>
              <a:t> in Run 2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94" y="1918369"/>
            <a:ext cx="3876842" cy="5256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73246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94" y="906376"/>
            <a:ext cx="3706395" cy="299133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analysis: </a:t>
            </a:r>
            <a:r>
              <a:rPr lang="en-US" dirty="0" smtClean="0"/>
              <a:t>Charm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238788"/>
            <a:ext cx="5951347" cy="5244513"/>
          </a:xfrm>
        </p:spPr>
        <p:txBody>
          <a:bodyPr/>
          <a:lstStyle/>
          <a:p>
            <a:r>
              <a:rPr lang="en-US" dirty="0" smtClean="0"/>
              <a:t>Huge statistics</a:t>
            </a:r>
          </a:p>
          <a:p>
            <a:pPr lvl="1"/>
            <a:r>
              <a:rPr lang="en-US" dirty="0" smtClean="0"/>
              <a:t>Asymmetry of </a:t>
            </a:r>
            <a:r>
              <a:rPr lang="en-US" dirty="0" err="1" smtClean="0"/>
              <a:t>kaon</a:t>
            </a:r>
            <a:r>
              <a:rPr lang="en-US" dirty="0" smtClean="0"/>
              <a:t> interaction rate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Crossing angle</a:t>
            </a:r>
          </a:p>
          <a:p>
            <a:pPr lvl="1"/>
            <a:r>
              <a:rPr lang="en-US" dirty="0" smtClean="0"/>
              <a:t>“Internal” crossing </a:t>
            </a:r>
            <a:r>
              <a:rPr lang="en-US" dirty="0"/>
              <a:t>angle </a:t>
            </a:r>
            <a:r>
              <a:rPr lang="en-US" dirty="0" smtClean="0"/>
              <a:t>flips with magnet polarity </a:t>
            </a:r>
          </a:p>
          <a:p>
            <a:pPr lvl="2"/>
            <a:r>
              <a:rPr lang="en-US" dirty="0" smtClean="0"/>
              <a:t>causes an asymmetry </a:t>
            </a:r>
            <a:r>
              <a:rPr lang="en-US" dirty="0"/>
              <a:t>when averaging over magnet </a:t>
            </a:r>
            <a:r>
              <a:rPr lang="en-US" dirty="0" smtClean="0"/>
              <a:t>polarities</a:t>
            </a:r>
          </a:p>
          <a:p>
            <a:pPr lvl="1"/>
            <a:r>
              <a:rPr lang="en-US" u="sng" dirty="0"/>
              <a:t>I</a:t>
            </a:r>
            <a:r>
              <a:rPr lang="en-US" u="sng" dirty="0" smtClean="0"/>
              <a:t>deal scenario</a:t>
            </a:r>
            <a:r>
              <a:rPr lang="en-US" dirty="0" smtClean="0"/>
              <a:t>: change </a:t>
            </a:r>
            <a:r>
              <a:rPr lang="en-US" dirty="0"/>
              <a:t>of external crossing angle </a:t>
            </a:r>
            <a:r>
              <a:rPr lang="en-US" dirty="0" smtClean="0"/>
              <a:t>to compensates internal </a:t>
            </a:r>
            <a:r>
              <a:rPr lang="en-US" dirty="0"/>
              <a:t>crossing </a:t>
            </a:r>
            <a:r>
              <a:rPr lang="en-US" dirty="0" smtClean="0"/>
              <a:t>angle </a:t>
            </a:r>
          </a:p>
          <a:p>
            <a:pPr lvl="2"/>
            <a:r>
              <a:rPr lang="en-US" dirty="0"/>
              <a:t>i</a:t>
            </a:r>
            <a:r>
              <a:rPr lang="en-US" dirty="0" smtClean="0"/>
              <a:t>dentical total angle for </a:t>
            </a:r>
            <a:r>
              <a:rPr lang="en-US" dirty="0"/>
              <a:t>both </a:t>
            </a:r>
            <a:r>
              <a:rPr lang="en-US" dirty="0" smtClean="0"/>
              <a:t>polarities 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41</a:t>
            </a:fld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6565677" y="3942135"/>
            <a:ext cx="2578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000000"/>
                </a:solidFill>
              </a:rPr>
              <a:t>LHCb-PUB-2018-004, </a:t>
            </a:r>
            <a:r>
              <a:rPr lang="en-US" sz="700" i="1" dirty="0">
                <a:solidFill>
                  <a:srgbClr val="000000"/>
                </a:solidFill>
              </a:rPr>
              <a:t>Measurement of the instrumental </a:t>
            </a:r>
            <a:endParaRPr lang="en-US" sz="700" i="1" dirty="0" smtClean="0">
              <a:solidFill>
                <a:srgbClr val="000000"/>
              </a:solidFill>
            </a:endParaRPr>
          </a:p>
          <a:p>
            <a:pPr algn="r"/>
            <a:r>
              <a:rPr lang="en-US" sz="700" i="1" dirty="0" smtClean="0">
                <a:solidFill>
                  <a:srgbClr val="000000"/>
                </a:solidFill>
              </a:rPr>
              <a:t>asymmetry for </a:t>
            </a:r>
            <a:r>
              <a:rPr lang="en-US" sz="700" i="1" dirty="0">
                <a:solidFill>
                  <a:srgbClr val="000000"/>
                </a:solidFill>
              </a:rPr>
              <a:t>K⇡+-pairs at </a:t>
            </a:r>
            <a:r>
              <a:rPr lang="en-US" sz="700" i="1" dirty="0" err="1">
                <a:solidFill>
                  <a:srgbClr val="000000"/>
                </a:solidFill>
              </a:rPr>
              <a:t>LHCb</a:t>
            </a:r>
            <a:r>
              <a:rPr lang="en-US" sz="700" i="1" dirty="0">
                <a:solidFill>
                  <a:srgbClr val="000000"/>
                </a:solidFill>
              </a:rPr>
              <a:t> in Run 2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94" y="1918369"/>
            <a:ext cx="3876842" cy="5256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68" y="5616074"/>
            <a:ext cx="3898900" cy="1041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660" y="5106737"/>
            <a:ext cx="3421676" cy="15687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28743" y="6657945"/>
            <a:ext cx="50751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dirty="0" smtClean="0">
                <a:solidFill>
                  <a:srgbClr val="000000"/>
                </a:solidFill>
              </a:rPr>
              <a:t>L. </a:t>
            </a:r>
            <a:r>
              <a:rPr lang="en-US" sz="700" dirty="0" err="1" smtClean="0">
                <a:solidFill>
                  <a:srgbClr val="000000"/>
                </a:solidFill>
              </a:rPr>
              <a:t>Dufour</a:t>
            </a:r>
            <a:r>
              <a:rPr lang="en-US" sz="700" dirty="0" smtClean="0">
                <a:solidFill>
                  <a:srgbClr val="000000"/>
                </a:solidFill>
              </a:rPr>
              <a:t> &amp; J. van Tilburg, LHCb-INT-2018-006</a:t>
            </a:r>
            <a:r>
              <a:rPr lang="en-US" sz="700" i="1" dirty="0" smtClean="0">
                <a:solidFill>
                  <a:srgbClr val="000000"/>
                </a:solidFill>
              </a:rPr>
              <a:t>, </a:t>
            </a:r>
            <a:r>
              <a:rPr lang="en-US" sz="700" i="1" dirty="0">
                <a:solidFill>
                  <a:srgbClr val="000000"/>
                </a:solidFill>
              </a:rPr>
              <a:t>Decomposition of simulated detection asymmetries in </a:t>
            </a:r>
            <a:r>
              <a:rPr lang="en-US" sz="700" i="1" dirty="0" err="1">
                <a:solidFill>
                  <a:srgbClr val="000000"/>
                </a:solidFill>
              </a:rPr>
              <a:t>LHCb</a:t>
            </a:r>
            <a:r>
              <a:rPr lang="en-US" sz="700" i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0845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analysis: </a:t>
            </a:r>
            <a:r>
              <a:rPr lang="en-US" dirty="0" smtClean="0"/>
              <a:t>Jets, Heavy 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5"/>
            <a:ext cx="5710715" cy="1969770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Jets</a:t>
            </a:r>
          </a:p>
          <a:p>
            <a:r>
              <a:rPr lang="en-US" dirty="0" smtClean="0"/>
              <a:t>B decay products: 	lower energy scale</a:t>
            </a:r>
          </a:p>
          <a:p>
            <a:r>
              <a:rPr lang="en-US" dirty="0" smtClean="0"/>
              <a:t>Jets: 			higher energy scale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Increase calorimeter dynamic range?</a:t>
            </a:r>
          </a:p>
          <a:p>
            <a:pPr lvl="1"/>
            <a:r>
              <a:rPr lang="en-US" dirty="0" smtClean="0"/>
              <a:t>More noise, worse </a:t>
            </a:r>
            <a:r>
              <a:rPr lang="en-US" dirty="0" err="1" smtClean="0"/>
              <a:t>Bremstrahlung</a:t>
            </a:r>
            <a:r>
              <a:rPr lang="en-US" dirty="0" smtClean="0"/>
              <a:t> recovery</a:t>
            </a:r>
            <a:r>
              <a:rPr lang="mr-IN" dirty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42</a:t>
            </a:fld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0422" y="3797508"/>
            <a:ext cx="43551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619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 smtClean="0"/>
              <a:t>Heavy 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275" y="1140329"/>
            <a:ext cx="3140127" cy="217504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Connector 8"/>
          <p:cNvCxnSpPr/>
          <p:nvPr/>
        </p:nvCxnSpPr>
        <p:spPr>
          <a:xfrm>
            <a:off x="0" y="3489158"/>
            <a:ext cx="9144000" cy="40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967577" y="1203163"/>
            <a:ext cx="1030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Z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e</a:t>
            </a:r>
            <a:r>
              <a:rPr lang="en-US" sz="2000" i="1" baseline="30000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e</a:t>
            </a:r>
            <a:r>
              <a:rPr lang="en-US" sz="2000" i="1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endParaRPr lang="en-US" sz="2000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034421" y="2419686"/>
            <a:ext cx="13368" cy="454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499863" y="3297807"/>
            <a:ext cx="15696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 err="1" smtClean="0">
                <a:solidFill>
                  <a:srgbClr val="000000"/>
                </a:solidFill>
              </a:rPr>
              <a:t>LHCb</a:t>
            </a:r>
            <a:r>
              <a:rPr lang="cs-CZ" sz="800" dirty="0" smtClean="0">
                <a:solidFill>
                  <a:srgbClr val="000000"/>
                </a:solidFill>
              </a:rPr>
              <a:t>, JHEP </a:t>
            </a:r>
            <a:r>
              <a:rPr lang="cs-CZ" sz="800" dirty="0">
                <a:solidFill>
                  <a:srgbClr val="000000"/>
                </a:solidFill>
              </a:rPr>
              <a:t>09 (2016) 136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87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/>
              <a:t>Lessons from/for analysis: </a:t>
            </a:r>
            <a:r>
              <a:rPr lang="en-US" dirty="0" smtClean="0"/>
              <a:t>Jets, Heavy 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5"/>
            <a:ext cx="5710715" cy="307777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Jets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43</a:t>
            </a:fld>
            <a:endParaRPr lang="nl-NL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10422" y="3797508"/>
            <a:ext cx="4355157" cy="269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61938" indent="-261938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u="sng" dirty="0" smtClean="0"/>
              <a:t>Heavy Ions</a:t>
            </a:r>
          </a:p>
          <a:p>
            <a:r>
              <a:rPr lang="en-US" dirty="0" smtClean="0"/>
              <a:t>Rich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Pb-Pb</a:t>
            </a:r>
            <a:r>
              <a:rPr lang="en-US" dirty="0" smtClean="0"/>
              <a:t> collider</a:t>
            </a:r>
          </a:p>
          <a:p>
            <a:pPr lvl="1"/>
            <a:r>
              <a:rPr lang="en-US" dirty="0" smtClean="0"/>
              <a:t>P-</a:t>
            </a:r>
            <a:r>
              <a:rPr lang="en-US" dirty="0" err="1" smtClean="0"/>
              <a:t>Pb</a:t>
            </a:r>
            <a:r>
              <a:rPr lang="en-US" dirty="0" smtClean="0"/>
              <a:t> collider</a:t>
            </a:r>
          </a:p>
          <a:p>
            <a:pPr lvl="1"/>
            <a:r>
              <a:rPr lang="en-US" dirty="0" smtClean="0"/>
              <a:t>p fixed target</a:t>
            </a:r>
          </a:p>
          <a:p>
            <a:pPr lvl="1"/>
            <a:r>
              <a:rPr lang="en-US" dirty="0" err="1" smtClean="0"/>
              <a:t>Pb</a:t>
            </a:r>
            <a:r>
              <a:rPr lang="en-US" dirty="0" smtClean="0"/>
              <a:t> fixed target</a:t>
            </a:r>
          </a:p>
          <a:p>
            <a:pPr lvl="2"/>
            <a:r>
              <a:rPr lang="en-US" dirty="0" smtClean="0"/>
              <a:t>He, Ne, </a:t>
            </a:r>
            <a:r>
              <a:rPr lang="en-US" dirty="0" err="1" smtClean="0"/>
              <a:t>Ar</a:t>
            </a:r>
            <a:r>
              <a:rPr lang="en-US" dirty="0" smtClean="0"/>
              <a:t> targets</a:t>
            </a:r>
          </a:p>
          <a:p>
            <a:pPr>
              <a:buFont typeface="Wingdings" charset="2"/>
              <a:buChar char="Ø"/>
            </a:pPr>
            <a:r>
              <a:rPr lang="en-US" dirty="0" smtClean="0"/>
              <a:t>Simultaneous operation (non-)colliding bunches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128968"/>
              </p:ext>
            </p:extLst>
          </p:nvPr>
        </p:nvGraphicFramePr>
        <p:xfrm>
          <a:off x="4649868" y="3909232"/>
          <a:ext cx="4367416" cy="2620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728"/>
                <a:gridCol w="590530"/>
                <a:gridCol w="449584"/>
                <a:gridCol w="715612"/>
                <a:gridCol w="408954"/>
                <a:gridCol w="642424"/>
                <a:gridCol w="576584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E (Z </a:t>
                      </a:r>
                      <a:r>
                        <a:rPr lang="en-US" sz="1200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TeV</a:t>
                      </a:r>
                      <a:r>
                        <a:rPr lang="en-US" sz="120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)</a:t>
                      </a: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√</a:t>
                      </a:r>
                      <a:r>
                        <a:rPr lang="en-US" sz="1200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s</a:t>
                      </a:r>
                      <a:r>
                        <a:rPr lang="en-US" sz="1200" baseline="-25000" dirty="0" err="1" smtClean="0">
                          <a:effectLst>
                            <a:outerShdw blurRad="508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</a:rPr>
                        <a:t>NN</a:t>
                      </a:r>
                      <a:endParaRPr lang="en-US" sz="1200" baseline="-25000" dirty="0">
                        <a:effectLst>
                          <a:outerShdw blurRad="508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pp</a:t>
                      </a:r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Pb</a:t>
                      </a:r>
                      <a:r>
                        <a:rPr lang="en-US" sz="1200" dirty="0" smtClean="0"/>
                        <a:t>-p</a:t>
                      </a:r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Pb-Pb</a:t>
                      </a:r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i="1" dirty="0" smtClean="0">
                          <a:latin typeface="Times New Roman"/>
                          <a:cs typeface="Times New Roman"/>
                        </a:rPr>
                        <a:t>√s=2E</a:t>
                      </a:r>
                      <a:endParaRPr lang="en-US" sz="1050" i="1" dirty="0">
                        <a:latin typeface="Times New Roman"/>
                        <a:cs typeface="Times New Roman"/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i="1" dirty="0" smtClean="0">
                        <a:latin typeface="Times New Roman"/>
                        <a:cs typeface="Times New Roman"/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 smtClean="0">
                          <a:latin typeface="Times New Roman"/>
                          <a:cs typeface="Times New Roman"/>
                        </a:rPr>
                        <a:t>√s=2E√r</a:t>
                      </a: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i="1" dirty="0" smtClean="0">
                        <a:latin typeface="Times New Roman"/>
                        <a:cs typeface="Times New Roman"/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i="1" dirty="0" smtClean="0">
                          <a:latin typeface="Times New Roman"/>
                          <a:cs typeface="Times New Roman"/>
                        </a:rPr>
                        <a:t>√s=2Er</a:t>
                      </a: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1.38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2"/>
                          </a:solidFill>
                        </a:rPr>
                        <a:t>2.76</a:t>
                      </a:r>
                      <a:endParaRPr lang="en-US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2013</a:t>
                      </a:r>
                      <a:endParaRPr lang="en-US" sz="70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2.51</a:t>
                      </a:r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5.02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2015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2017</a:t>
                      </a:r>
                      <a:endParaRPr lang="en-US" sz="70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L w="12700" cmpd="sng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3.5</a:t>
                      </a:r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2011</a:t>
                      </a: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D9D9D9"/>
                          </a:solidFill>
                        </a:rPr>
                        <a:t>4.40</a:t>
                      </a:r>
                      <a:endParaRPr lang="en-US" sz="1200" dirty="0">
                        <a:solidFill>
                          <a:srgbClr val="D9D9D9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accent2"/>
                          </a:solidFill>
                        </a:rPr>
                        <a:t>2.76</a:t>
                      </a:r>
                      <a:endParaRPr lang="en-US" sz="12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0" dirty="0" smtClean="0">
                          <a:solidFill>
                            <a:srgbClr val="000000"/>
                          </a:solidFill>
                        </a:rPr>
                        <a:t>2010</a:t>
                      </a:r>
                    </a:p>
                    <a:p>
                      <a:pPr algn="ctr"/>
                      <a:r>
                        <a:rPr lang="en-US" sz="700" b="0" dirty="0" err="1" smtClean="0">
                          <a:solidFill>
                            <a:srgbClr val="000000"/>
                          </a:solidFill>
                        </a:rPr>
                        <a:t>LHCb</a:t>
                      </a:r>
                      <a:r>
                        <a:rPr lang="en-US" sz="700" b="0" dirty="0" smtClean="0">
                          <a:solidFill>
                            <a:srgbClr val="000000"/>
                          </a:solidFill>
                        </a:rPr>
                        <a:t> off</a:t>
                      </a:r>
                      <a:endParaRPr lang="en-US" sz="700" b="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8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2012</a:t>
                      </a: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5.02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2013</a:t>
                      </a:r>
                    </a:p>
                    <a:p>
                      <a:pPr algn="ctr"/>
                      <a:r>
                        <a:rPr lang="en-US" sz="700" dirty="0" smtClean="0"/>
                        <a:t>2016</a:t>
                      </a:r>
                      <a:endParaRPr lang="en-US" sz="700" dirty="0"/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D9D9D9"/>
                          </a:solidFill>
                        </a:rPr>
                        <a:t>3.15</a:t>
                      </a:r>
                      <a:endParaRPr lang="en-US" sz="1200" dirty="0">
                        <a:solidFill>
                          <a:srgbClr val="D9D9D9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6.37</a:t>
                      </a:r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8.00</a:t>
                      </a:r>
                      <a:endParaRPr lang="en-US" sz="1200" b="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/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00"/>
                          </a:solidFill>
                        </a:rPr>
                        <a:t>5.02</a:t>
                      </a:r>
                      <a:endParaRPr lang="en-US"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2015</a:t>
                      </a:r>
                    </a:p>
                    <a:p>
                      <a:pPr algn="ctr"/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2018</a:t>
                      </a:r>
                      <a:endParaRPr lang="en-US" sz="70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6.5</a:t>
                      </a:r>
                      <a:endParaRPr lang="en-US" sz="1200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2015-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solidFill>
                            <a:srgbClr val="000000"/>
                          </a:solidFill>
                        </a:rPr>
                        <a:t>2018</a:t>
                      </a: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9900"/>
                          </a:solidFill>
                        </a:rPr>
                        <a:t>8.16</a:t>
                      </a:r>
                      <a:endParaRPr lang="en-US" sz="1200" b="1" dirty="0">
                        <a:solidFill>
                          <a:srgbClr val="009900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 smtClean="0"/>
                        <a:t>2016</a:t>
                      </a:r>
                      <a:endParaRPr lang="en-US" sz="700" dirty="0"/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rgbClr val="D9D9D9"/>
                          </a:solidFill>
                        </a:rPr>
                        <a:t>5.13</a:t>
                      </a:r>
                      <a:endParaRPr lang="en-US" sz="1200" b="0" dirty="0">
                        <a:solidFill>
                          <a:srgbClr val="D9D9D9"/>
                        </a:solidFill>
                      </a:endParaRPr>
                    </a:p>
                  </a:txBody>
                  <a:tcPr marL="91442" marR="91442" marT="45703" marB="4570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rgbClr val="000000"/>
                        </a:solidFill>
                      </a:endParaRPr>
                    </a:p>
                  </a:txBody>
                  <a:tcPr marL="91442" marR="91442" marT="45703" marB="45703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0" y="3489158"/>
            <a:ext cx="9144000" cy="40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817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Lesson learned</a:t>
            </a:r>
            <a:r>
              <a:rPr lang="mr-IN" dirty="0" smtClean="0"/>
              <a:t>…</a:t>
            </a:r>
            <a:r>
              <a:rPr lang="en-US" dirty="0" smtClean="0"/>
              <a:t>: Errata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44</a:t>
            </a:fld>
            <a:endParaRPr lang="nl-NL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546164"/>
              </p:ext>
            </p:extLst>
          </p:nvPr>
        </p:nvGraphicFramePr>
        <p:xfrm>
          <a:off x="253998" y="2780613"/>
          <a:ext cx="8573621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1880"/>
                <a:gridCol w="1717360"/>
                <a:gridCol w="2020101"/>
                <a:gridCol w="1224280"/>
              </a:tblGrid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Title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Erratum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Mistake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Effect</a:t>
                      </a:r>
                      <a:endParaRPr lang="en-US" sz="1000" dirty="0"/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 of CKM angle gamma in B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DK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JHEP 1810 (2018) 107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Figure: label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Minor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of CP observables in B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DK*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JHEP 1805 (2018) 067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Wrong systematics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consequence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of the J/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ψ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pair production at 13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JHEP 1710 (2017) 068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Track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eff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: double metal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Severe</a:t>
                      </a: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of the b-quark production at 13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PRL 119 (2017) 169901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Track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eff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: double metal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Severe</a:t>
                      </a: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 of charm mixing and CP violation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PRD96 (2017) 099907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Swapped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systematics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Minor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 of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S-wave fraction and B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K*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sym typeface="Wingdings"/>
                        </a:rPr>
                        <a:t>μμ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JHEP 1704 (2017) 142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Eff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: fast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sim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, and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000" baseline="-25000" dirty="0" err="1" smtClean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sz="1000" baseline="-25000" dirty="0" smtClean="0">
                          <a:solidFill>
                            <a:schemeClr val="tx1"/>
                          </a:solidFill>
                        </a:rPr>
                        <a:t>π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~10%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Constraints on UT angle gamma from B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DKπ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dirty="0" smtClean="0">
                          <a:solidFill>
                            <a:schemeClr val="tx1"/>
                          </a:solidFill>
                        </a:rPr>
                        <a:t>PRD94 (2016) 079902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Figure: contours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Minor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First observation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of the rare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DKπ decay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dirty="0" smtClean="0">
                          <a:solidFill>
                            <a:schemeClr val="tx1"/>
                          </a:solidFill>
                        </a:rPr>
                        <a:t>PRD93 (2016) 119902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Value 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instead of 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</a:rPr>
                        <a:t>-6</a:t>
                      </a:r>
                      <a:endParaRPr lang="en-US" sz="1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Typo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Measurements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of prompt charm production at 13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JHEP 1705 (2017) 074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Track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eff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: double metal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Severe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of forward J/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ψ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production at 13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TeV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JHEP 1705 (2017) 063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Track </a:t>
                      </a:r>
                      <a:r>
                        <a:rPr lang="en-US" sz="1000" dirty="0" err="1" smtClean="0">
                          <a:solidFill>
                            <a:schemeClr val="tx1"/>
                          </a:solidFill>
                        </a:rPr>
                        <a:t>eff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: double metal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Severe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 of the ratio of BR RD* 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PRL 115 (2015) 159901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Incorrect asterisk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Typo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Differential BR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and angular analysis of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sz="1000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sym typeface="Wingdings"/>
                        </a:rPr>
                        <a:t>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Λμμ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JHEP 1809 (2018) 145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Sign mistake for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sz="1000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bar</a:t>
                      </a:r>
                      <a:endParaRPr lang="en-US" sz="1000" baseline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Severe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75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First observation and amplitude analysis of B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DKπ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0" dirty="0" smtClean="0">
                          <a:solidFill>
                            <a:schemeClr val="tx1"/>
                          </a:solidFill>
                        </a:rPr>
                        <a:t>PRD93 (2016) 119901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Value 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instead of 10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</a:rPr>
                        <a:t>-6</a:t>
                      </a:r>
                      <a:endParaRPr lang="en-US" sz="10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Typo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Observation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of CP violation in B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DK decays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PLB713 (2012) 351 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Publisher: twice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same fig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Typo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Measurements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of BR of B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sym typeface="Wingdings"/>
                        </a:rPr>
                        <a:t>D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πππ and 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sz="1000" baseline="-25000" dirty="0" err="1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  <a:sym typeface="Wingdings"/>
                        </a:rPr>
                        <a:t></a:t>
                      </a:r>
                      <a:r>
                        <a:rPr lang="en-US" sz="1000" baseline="0" dirty="0" err="1" smtClean="0">
                          <a:solidFill>
                            <a:schemeClr val="tx1"/>
                          </a:solidFill>
                        </a:rPr>
                        <a:t>Λ</a:t>
                      </a:r>
                      <a:r>
                        <a:rPr lang="en-US" sz="1000" baseline="-25000" dirty="0" err="1" smtClean="0">
                          <a:solidFill>
                            <a:schemeClr val="tx1"/>
                          </a:solidFill>
                        </a:rPr>
                        <a:t>c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sym typeface="Wingdings"/>
                        </a:rPr>
                        <a:t>πππ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dirty="0" smtClean="0">
                          <a:solidFill>
                            <a:schemeClr val="tx1"/>
                          </a:solidFill>
                        </a:rPr>
                        <a:t>PRD85 (2012) 039904</a:t>
                      </a:r>
                      <a:endParaRPr lang="en-US" sz="1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Typo on “%” and charges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Typo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05074" y="1091740"/>
            <a:ext cx="8329612" cy="1495794"/>
          </a:xfrm>
        </p:spPr>
        <p:txBody>
          <a:bodyPr/>
          <a:lstStyle/>
          <a:p>
            <a:r>
              <a:rPr lang="en-US" dirty="0" smtClean="0"/>
              <a:t>15 errata</a:t>
            </a:r>
          </a:p>
          <a:p>
            <a:pPr lvl="1"/>
            <a:r>
              <a:rPr lang="en-US" dirty="0" smtClean="0"/>
              <a:t>4 errata: VELO simulation mistake</a:t>
            </a:r>
          </a:p>
          <a:p>
            <a:pPr lvl="1"/>
            <a:r>
              <a:rPr lang="en-US" dirty="0" smtClean="0"/>
              <a:t>2 errata: bugs</a:t>
            </a:r>
          </a:p>
          <a:p>
            <a:pPr lvl="1"/>
            <a:r>
              <a:rPr lang="en-US" dirty="0" smtClean="0"/>
              <a:t>9 errata: minor</a:t>
            </a:r>
          </a:p>
          <a:p>
            <a:r>
              <a:rPr lang="en-US" dirty="0" smtClean="0"/>
              <a:t>Only small fraction of all papers! But need to stay vigilant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7289596" y="4415081"/>
            <a:ext cx="34933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800" dirty="0" smtClean="0">
                <a:solidFill>
                  <a:srgbClr val="000000"/>
                </a:solidFill>
              </a:rPr>
              <a:t> For details on tracking efficiency: V.Gligorov, arXiv:1806.10912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97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Lessons learned from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85" y="1292263"/>
            <a:ext cx="8329612" cy="276999"/>
          </a:xfrm>
        </p:spPr>
        <p:txBody>
          <a:bodyPr/>
          <a:lstStyle/>
          <a:p>
            <a:r>
              <a:rPr lang="en-US" dirty="0" smtClean="0"/>
              <a:t>Progress of last two decades!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45</a:t>
            </a:fld>
            <a:endParaRPr lang="nl-NL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6222452"/>
              </p:ext>
            </p:extLst>
          </p:nvPr>
        </p:nvGraphicFramePr>
        <p:xfrm>
          <a:off x="213894" y="2366210"/>
          <a:ext cx="4197684" cy="2688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7905513"/>
              </p:ext>
            </p:extLst>
          </p:nvPr>
        </p:nvGraphicFramePr>
        <p:xfrm>
          <a:off x="4571999" y="2379578"/>
          <a:ext cx="4331369" cy="2673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91895" y="1844843"/>
            <a:ext cx="72457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Δm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</a:t>
            </a:r>
            <a:endParaRPr lang="en-US" sz="2400" baseline="-25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9242" y="1863558"/>
            <a:ext cx="85432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sin2β</a:t>
            </a:r>
            <a:endParaRPr lang="en-US" sz="2400" baseline="-25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3062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Lessons learned from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85" y="1292263"/>
            <a:ext cx="8329612" cy="276999"/>
          </a:xfrm>
        </p:spPr>
        <p:txBody>
          <a:bodyPr/>
          <a:lstStyle/>
          <a:p>
            <a:r>
              <a:rPr lang="en-US" dirty="0" smtClean="0"/>
              <a:t>Progress of last </a:t>
            </a:r>
            <a:r>
              <a:rPr lang="en-US" strike="sngStrike" dirty="0" smtClean="0"/>
              <a:t>two</a:t>
            </a:r>
            <a:r>
              <a:rPr lang="en-US" dirty="0" smtClean="0"/>
              <a:t> decade!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46</a:t>
            </a:fld>
            <a:endParaRPr lang="nl-NL" dirty="0"/>
          </a:p>
        </p:txBody>
      </p:sp>
      <p:sp>
        <p:nvSpPr>
          <p:cNvPr id="7" name="TextBox 6"/>
          <p:cNvSpPr txBox="1"/>
          <p:nvPr/>
        </p:nvSpPr>
        <p:spPr>
          <a:xfrm>
            <a:off x="1991895" y="1617587"/>
            <a:ext cx="701835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Δm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endParaRPr lang="en-US" sz="2400" baseline="-25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9242" y="1636302"/>
            <a:ext cx="52505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τ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Bs</a:t>
            </a:r>
            <a:endParaRPr lang="en-US" sz="2400" baseline="-25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660592"/>
              </p:ext>
            </p:extLst>
          </p:nvPr>
        </p:nvGraphicFramePr>
        <p:xfrm>
          <a:off x="762000" y="2152324"/>
          <a:ext cx="3542630" cy="2245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3790827"/>
              </p:ext>
            </p:extLst>
          </p:nvPr>
        </p:nvGraphicFramePr>
        <p:xfrm>
          <a:off x="2313739" y="4505165"/>
          <a:ext cx="4196682" cy="224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2008519"/>
              </p:ext>
            </p:extLst>
          </p:nvPr>
        </p:nvGraphicFramePr>
        <p:xfrm>
          <a:off x="4531895" y="2152324"/>
          <a:ext cx="3930316" cy="2245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601326" y="4689650"/>
            <a:ext cx="98366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ΔΓ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Γ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endParaRPr lang="en-US" sz="2400" baseline="-25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3562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61665"/>
          </a:xfrm>
        </p:spPr>
        <p:txBody>
          <a:bodyPr/>
          <a:lstStyle/>
          <a:p>
            <a:r>
              <a:rPr lang="en-US" dirty="0" smtClean="0"/>
              <a:t>Lessons learned from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22" y="3752053"/>
            <a:ext cx="8852294" cy="459000"/>
          </a:xfrm>
          <a:solidFill>
            <a:schemeClr val="bg1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2200" dirty="0" smtClean="0"/>
              <a:t>Precision physics is possible at forward </a:t>
            </a:r>
            <a:r>
              <a:rPr lang="en-US" sz="2200" dirty="0" err="1" smtClean="0"/>
              <a:t>hadronic</a:t>
            </a:r>
            <a:r>
              <a:rPr lang="en-US" sz="2200" dirty="0" smtClean="0"/>
              <a:t> </a:t>
            </a:r>
            <a:r>
              <a:rPr lang="en-US" sz="2200" dirty="0" smtClean="0"/>
              <a:t>experiment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47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20" t="49642" r="50726"/>
          <a:stretch/>
        </p:blipFill>
        <p:spPr>
          <a:xfrm>
            <a:off x="253998" y="1176421"/>
            <a:ext cx="2646948" cy="192504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572" y="1176420"/>
            <a:ext cx="2807519" cy="192207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209" y="1177736"/>
            <a:ext cx="2794000" cy="192373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55578" y="3128210"/>
            <a:ext cx="163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+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J/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ψ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ee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)K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endParaRPr lang="en-US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5662" y="3146926"/>
            <a:ext cx="160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i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0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J/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ψ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μμ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)</a:t>
            </a:r>
            <a:r>
              <a:rPr lang="en-US" i="1" dirty="0" err="1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φ</a:t>
            </a:r>
            <a:endParaRPr lang="en-US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8488" y="3138905"/>
            <a:ext cx="192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+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*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D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0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(K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K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-</a:t>
            </a:r>
            <a:r>
              <a:rPr lang="en-US" i="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)π</a:t>
            </a:r>
            <a:r>
              <a:rPr lang="en-US" i="1" baseline="300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+</a:t>
            </a:r>
            <a:endParaRPr lang="en-US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06" y="4398211"/>
            <a:ext cx="2927861" cy="220226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rhoeta_small_global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t="-1187" r="3685" b="-24050"/>
          <a:stretch/>
        </p:blipFill>
        <p:spPr>
          <a:xfrm>
            <a:off x="5039869" y="4404330"/>
            <a:ext cx="3133889" cy="219967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ight Arrow 12"/>
          <p:cNvSpPr/>
          <p:nvPr/>
        </p:nvSpPr>
        <p:spPr>
          <a:xfrm>
            <a:off x="4037263" y="5146842"/>
            <a:ext cx="815474" cy="695158"/>
          </a:xfrm>
          <a:prstGeom prst="rightArrow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947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98417" y="343802"/>
            <a:ext cx="3232319" cy="461665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66113" y="6378575"/>
            <a:ext cx="517525" cy="360363"/>
          </a:xfrm>
        </p:spPr>
        <p:txBody>
          <a:bodyPr/>
          <a:lstStyle/>
          <a:p>
            <a:fld id="{B8CDF0F0-B1F1-4138-9364-D163E6D548A8}" type="slidenum">
              <a:rPr lang="nl-NL" smtClean="0"/>
              <a:pPr/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74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0378"/>
            <a:ext cx="8329613" cy="984885"/>
          </a:xfrm>
        </p:spPr>
        <p:txBody>
          <a:bodyPr/>
          <a:lstStyle/>
          <a:p>
            <a:r>
              <a:rPr lang="en-US" sz="3600" dirty="0"/>
              <a:t>Lessons learned from </a:t>
            </a:r>
            <a:r>
              <a:rPr lang="en-US" sz="3600" dirty="0" err="1"/>
              <a:t>LHCb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2800" dirty="0"/>
              <a:t>about making precise </a:t>
            </a:r>
            <a:r>
              <a:rPr lang="en-US" sz="2800" dirty="0" err="1"/>
              <a:t>flavour</a:t>
            </a:r>
            <a:r>
              <a:rPr lang="en-US" sz="2800" dirty="0"/>
              <a:t>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5721567"/>
          </a:xfrm>
        </p:spPr>
        <p:txBody>
          <a:bodyPr/>
          <a:lstStyle/>
          <a:p>
            <a:pPr marL="0" indent="0">
              <a:buNone/>
            </a:pPr>
            <a:r>
              <a:rPr lang="en-US" sz="1300" dirty="0"/>
              <a:t>Operations:</a:t>
            </a:r>
          </a:p>
          <a:p>
            <a:r>
              <a:rPr lang="en-US" sz="1300" dirty="0"/>
              <a:t>All:		Trigger </a:t>
            </a:r>
            <a:r>
              <a:rPr lang="en-US" sz="1300" dirty="0" smtClean="0"/>
              <a:t>stability, monitoring</a:t>
            </a:r>
            <a:endParaRPr lang="en-US" sz="1300" dirty="0"/>
          </a:p>
          <a:p>
            <a:r>
              <a:rPr lang="en-US" sz="1300" dirty="0" err="1"/>
              <a:t>Elec</a:t>
            </a:r>
            <a:r>
              <a:rPr lang="en-US" sz="1300" dirty="0"/>
              <a:t>:		L0 ECAL constants</a:t>
            </a:r>
          </a:p>
          <a:p>
            <a:r>
              <a:rPr lang="en-US" sz="1300" dirty="0" smtClean="0"/>
              <a:t>HCAL:		mu</a:t>
            </a:r>
          </a:p>
          <a:p>
            <a:r>
              <a:rPr lang="en-US" sz="1300" dirty="0" err="1" smtClean="0"/>
              <a:t>Elec</a:t>
            </a:r>
            <a:r>
              <a:rPr lang="en-US" sz="1300" dirty="0"/>
              <a:t>:		</a:t>
            </a:r>
            <a:r>
              <a:rPr lang="en-US" sz="1300" dirty="0" err="1"/>
              <a:t>Bremstrahlung</a:t>
            </a:r>
            <a:r>
              <a:rPr lang="en-US" sz="1300" dirty="0"/>
              <a:t> correction July </a:t>
            </a:r>
            <a:r>
              <a:rPr lang="en-US" sz="1300" dirty="0" smtClean="0"/>
              <a:t>2016</a:t>
            </a:r>
          </a:p>
          <a:p>
            <a:r>
              <a:rPr lang="en-US" sz="1300" dirty="0" err="1" smtClean="0"/>
              <a:t>Vtx</a:t>
            </a:r>
            <a:r>
              <a:rPr lang="en-US" sz="1300" dirty="0" smtClean="0"/>
              <a:t>:		Bunch lengthening</a:t>
            </a:r>
          </a:p>
          <a:p>
            <a:r>
              <a:rPr lang="en-US" sz="1300" dirty="0"/>
              <a:t>All: 		Real time alignment (</a:t>
            </a:r>
            <a:r>
              <a:rPr lang="en-US" sz="1300" dirty="0" err="1"/>
              <a:t>Muon</a:t>
            </a:r>
            <a:r>
              <a:rPr lang="en-US" sz="1300" dirty="0"/>
              <a:t> Null alignment Aug 2018</a:t>
            </a:r>
            <a:r>
              <a:rPr lang="en-US" sz="1300" dirty="0" smtClean="0"/>
              <a:t>)</a:t>
            </a:r>
            <a:endParaRPr lang="en-US" sz="1300" dirty="0"/>
          </a:p>
          <a:p>
            <a:r>
              <a:rPr lang="en-US" sz="1300" dirty="0" smtClean="0"/>
              <a:t>All</a:t>
            </a:r>
            <a:r>
              <a:rPr lang="en-US" sz="1300" dirty="0"/>
              <a:t>:		</a:t>
            </a:r>
            <a:r>
              <a:rPr lang="en-US" sz="1300" dirty="0" smtClean="0"/>
              <a:t>More bugs: TISTOS, </a:t>
            </a:r>
            <a:r>
              <a:rPr lang="en-US" sz="1300" dirty="0"/>
              <a:t>ALLSAMEBPV 2018, FT </a:t>
            </a:r>
            <a:r>
              <a:rPr lang="en-US" sz="1300" dirty="0" err="1"/>
              <a:t>SSp</a:t>
            </a:r>
            <a:r>
              <a:rPr lang="en-US" sz="1300" dirty="0"/>
              <a:t> </a:t>
            </a:r>
            <a:r>
              <a:rPr lang="en-US" sz="1300" dirty="0" err="1" smtClean="0"/>
              <a:t>Sspi</a:t>
            </a:r>
            <a:endParaRPr lang="en-US" sz="1300" dirty="0" smtClean="0"/>
          </a:p>
          <a:p>
            <a:r>
              <a:rPr lang="en-US" sz="1300" dirty="0" err="1" smtClean="0"/>
              <a:t>Lumi</a:t>
            </a:r>
            <a:r>
              <a:rPr lang="en-US" sz="1300" dirty="0" smtClean="0"/>
              <a:t>:		SMOG</a:t>
            </a:r>
            <a:endParaRPr lang="en-US" sz="1300" dirty="0"/>
          </a:p>
          <a:p>
            <a:pPr marL="0" indent="0">
              <a:buNone/>
            </a:pPr>
            <a:endParaRPr lang="en-US" sz="1300" dirty="0" smtClean="0"/>
          </a:p>
          <a:p>
            <a:pPr marL="0" indent="0">
              <a:buNone/>
            </a:pPr>
            <a:r>
              <a:rPr lang="en-US" sz="1300" dirty="0" smtClean="0"/>
              <a:t>MC</a:t>
            </a:r>
            <a:r>
              <a:rPr lang="en-US" sz="1300" dirty="0"/>
              <a:t>:</a:t>
            </a:r>
          </a:p>
          <a:p>
            <a:r>
              <a:rPr lang="en-US" sz="1300" dirty="0"/>
              <a:t>VELO:		double metal layer, x-sec (erratum)</a:t>
            </a:r>
          </a:p>
          <a:p>
            <a:r>
              <a:rPr lang="en-US" sz="1300" dirty="0" err="1"/>
              <a:t>Muon</a:t>
            </a:r>
            <a:r>
              <a:rPr lang="en-US" sz="1300" dirty="0"/>
              <a:t>:	 	2011 acceptance (?)</a:t>
            </a:r>
          </a:p>
          <a:p>
            <a:r>
              <a:rPr lang="en-US" sz="1300" dirty="0"/>
              <a:t>SL:		MC stats</a:t>
            </a:r>
          </a:p>
          <a:p>
            <a:endParaRPr lang="en-US" sz="1300" dirty="0"/>
          </a:p>
          <a:p>
            <a:pPr marL="0" indent="0">
              <a:buNone/>
            </a:pPr>
            <a:r>
              <a:rPr lang="en-US" sz="1300" dirty="0" smtClean="0"/>
              <a:t>Analysis:</a:t>
            </a:r>
          </a:p>
          <a:p>
            <a:r>
              <a:rPr lang="en-US" sz="1300" dirty="0" smtClean="0"/>
              <a:t>B2OC: 		L0 had </a:t>
            </a:r>
            <a:r>
              <a:rPr lang="en-US" sz="1300" dirty="0" err="1" smtClean="0"/>
              <a:t>eff</a:t>
            </a:r>
            <a:endParaRPr lang="en-US" sz="1300" dirty="0" smtClean="0"/>
          </a:p>
          <a:p>
            <a:r>
              <a:rPr lang="en-US" sz="1300" dirty="0" smtClean="0"/>
              <a:t>RD:</a:t>
            </a:r>
            <a:r>
              <a:rPr lang="en-US" sz="1300" dirty="0"/>
              <a:t>		</a:t>
            </a:r>
            <a:r>
              <a:rPr lang="en-US" sz="1300" dirty="0" err="1"/>
              <a:t>ang</a:t>
            </a:r>
            <a:r>
              <a:rPr lang="en-US" sz="1300" dirty="0"/>
              <a:t> analysis K*</a:t>
            </a:r>
            <a:r>
              <a:rPr lang="en-US" sz="1300" dirty="0" err="1"/>
              <a:t>mumu</a:t>
            </a:r>
            <a:r>
              <a:rPr lang="en-US" sz="1300" dirty="0"/>
              <a:t> (erratum</a:t>
            </a:r>
            <a:r>
              <a:rPr lang="en-US" sz="1300" dirty="0" smtClean="0"/>
              <a:t>)</a:t>
            </a:r>
          </a:p>
          <a:p>
            <a:r>
              <a:rPr lang="en-US" sz="1300" dirty="0" smtClean="0"/>
              <a:t>B2CC: 		Time acceptance, beta factor (</a:t>
            </a:r>
            <a:r>
              <a:rPr lang="en-US" sz="1300" dirty="0" err="1" smtClean="0"/>
              <a:t>VeloPIX</a:t>
            </a:r>
            <a:r>
              <a:rPr lang="en-US" sz="1300" dirty="0" smtClean="0"/>
              <a:t>)</a:t>
            </a:r>
          </a:p>
          <a:p>
            <a:r>
              <a:rPr lang="en-US" sz="1300" dirty="0" err="1" smtClean="0"/>
              <a:t>Flavour</a:t>
            </a:r>
            <a:r>
              <a:rPr lang="en-US" sz="1300" dirty="0" smtClean="0"/>
              <a:t> tagging:</a:t>
            </a:r>
            <a:r>
              <a:rPr lang="en-US" sz="1300" dirty="0"/>
              <a:t> </a:t>
            </a:r>
            <a:r>
              <a:rPr lang="en-US" sz="1300" dirty="0" smtClean="0"/>
              <a:t>	OT time? </a:t>
            </a:r>
            <a:r>
              <a:rPr lang="en-US" sz="1300" dirty="0" err="1" smtClean="0"/>
              <a:t>Incl</a:t>
            </a:r>
            <a:r>
              <a:rPr lang="en-US" sz="1300" dirty="0" smtClean="0"/>
              <a:t> tagging? PID coverage PIDCALIB </a:t>
            </a:r>
            <a:r>
              <a:rPr lang="en-US" sz="1300" dirty="0" err="1" smtClean="0"/>
              <a:t>pT</a:t>
            </a:r>
            <a:r>
              <a:rPr lang="en-US" sz="1300" dirty="0" smtClean="0"/>
              <a:t> eta?</a:t>
            </a:r>
          </a:p>
          <a:p>
            <a:r>
              <a:rPr lang="en-US" sz="1300" dirty="0"/>
              <a:t>Charm/SL: 	magnet polarity, </a:t>
            </a:r>
            <a:r>
              <a:rPr lang="en-US" sz="1300" dirty="0" err="1"/>
              <a:t>DeltaACP</a:t>
            </a:r>
            <a:r>
              <a:rPr lang="en-US" sz="1300" dirty="0"/>
              <a:t>, see Laurent</a:t>
            </a:r>
            <a:r>
              <a:rPr lang="en-US" sz="1300" dirty="0" smtClean="0"/>
              <a:t>!</a:t>
            </a:r>
          </a:p>
          <a:p>
            <a:r>
              <a:rPr lang="en-US" sz="1300" dirty="0" smtClean="0"/>
              <a:t>QEE:		HCAL PMT gain</a:t>
            </a:r>
          </a:p>
          <a:p>
            <a:r>
              <a:rPr lang="en-US" sz="1300" dirty="0" smtClean="0"/>
              <a:t>IFT:		Simultaneous operation of </a:t>
            </a:r>
            <a:r>
              <a:rPr lang="en-US" sz="1300" dirty="0" err="1" smtClean="0"/>
              <a:t>pp</a:t>
            </a:r>
            <a:r>
              <a:rPr lang="en-US" sz="1300" dirty="0" smtClean="0"/>
              <a:t> and </a:t>
            </a:r>
            <a:r>
              <a:rPr lang="en-US" sz="1300" dirty="0" err="1" smtClean="0"/>
              <a:t>pPb</a:t>
            </a:r>
            <a:endParaRPr lang="en-US" sz="1300" dirty="0" smtClean="0"/>
          </a:p>
          <a:p>
            <a:pPr marL="0" indent="0">
              <a:buNone/>
            </a:pPr>
            <a:endParaRPr lang="en-US" sz="13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49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9312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30887"/>
          </a:xfrm>
        </p:spPr>
        <p:txBody>
          <a:bodyPr/>
          <a:lstStyle/>
          <a:p>
            <a:r>
              <a:rPr lang="en-US" sz="2800" dirty="0"/>
              <a:t>Precise </a:t>
            </a:r>
            <a:r>
              <a:rPr lang="en-US" sz="2800" dirty="0" err="1"/>
              <a:t>flavour</a:t>
            </a:r>
            <a:r>
              <a:rPr lang="en-US" sz="2800" dirty="0"/>
              <a:t> measurements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487" y="1207618"/>
            <a:ext cx="5868713" cy="276999"/>
          </a:xfrm>
        </p:spPr>
        <p:txBody>
          <a:bodyPr/>
          <a:lstStyle/>
          <a:p>
            <a:r>
              <a:rPr lang="en-US" dirty="0" smtClean="0"/>
              <a:t>Historical record of indirect discoveries: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356764"/>
              </p:ext>
            </p:extLst>
          </p:nvPr>
        </p:nvGraphicFramePr>
        <p:xfrm>
          <a:off x="530753" y="1553465"/>
          <a:ext cx="8336916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330"/>
                <a:gridCol w="1219835"/>
                <a:gridCol w="1398905"/>
                <a:gridCol w="1002030"/>
                <a:gridCol w="1223772"/>
                <a:gridCol w="1553401"/>
                <a:gridCol w="695643"/>
              </a:tblGrid>
              <a:tr h="163575">
                <a:tc>
                  <a:txBody>
                    <a:bodyPr/>
                    <a:lstStyle/>
                    <a:p>
                      <a:r>
                        <a:rPr lang="en-US" b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Particle</a:t>
                      </a:r>
                      <a:endParaRPr lang="en-US" b="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72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Indirect</a:t>
                      </a:r>
                      <a:endParaRPr lang="en-US" b="0" dirty="0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27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Direct</a:t>
                      </a:r>
                      <a:endParaRPr lang="en-US" b="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7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72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ν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β 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decay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Fermi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</a:rPr>
                        <a:t>Reactor </a:t>
                      </a:r>
                      <a:r>
                        <a:rPr lang="en-US" sz="1200" dirty="0" err="1" smtClean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ν</a:t>
                      </a:r>
                      <a:r>
                        <a:rPr lang="en-US" sz="1200" baseline="0" dirty="0" smtClean="0">
                          <a:solidFill>
                            <a:srgbClr val="C00000"/>
                          </a:solidFill>
                          <a:effectLst/>
                        </a:rPr>
                        <a:t>-CC</a:t>
                      </a:r>
                      <a:endParaRPr lang="en-US" sz="12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Cowan, 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effectLst/>
                        </a:rPr>
                        <a:t>Reines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1956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β 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decay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Fermi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effectLst/>
                        </a:rPr>
                        <a:t>W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effectLst/>
                          <a:sym typeface="Wingdings"/>
                        </a:rPr>
                        <a:t>eν</a:t>
                      </a:r>
                      <a:endParaRPr lang="en-US" sz="1400" i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UA1, UA2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  <a:effectLst/>
                        </a:rPr>
                        <a:t>K</a:t>
                      </a:r>
                      <a:r>
                        <a:rPr lang="en-US" sz="1400" i="1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effectLst/>
                          <a:sym typeface="Wingdings"/>
                        </a:rPr>
                        <a:t>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effectLst/>
                        </a:rPr>
                        <a:t>μμ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GIM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1970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</a:rPr>
                        <a:t>J/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</a:rPr>
                        <a:t>ψ</a:t>
                      </a: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Richter, Ting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1974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CPV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i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K</a:t>
                      </a:r>
                      <a:r>
                        <a:rPr lang="en-US" sz="1400" i="1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r>
                        <a:rPr lang="en-US" sz="1200" i="1" dirty="0" smtClean="0">
                          <a:solidFill>
                            <a:srgbClr val="C00000"/>
                          </a:solidFill>
                          <a:effectLst/>
                          <a:sym typeface="Wingdings"/>
                        </a:rPr>
                        <a:t></a:t>
                      </a:r>
                      <a:r>
                        <a:rPr lang="en-US" sz="1200" i="1" dirty="0" smtClean="0">
                          <a:solidFill>
                            <a:srgbClr val="C00000"/>
                          </a:solidFill>
                          <a:effectLst/>
                        </a:rPr>
                        <a:t>ππ</a:t>
                      </a:r>
                      <a:endParaRPr lang="en-US" sz="1200" i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CKM,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r>
                        <a:rPr lang="en-US" sz="1400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rd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 gen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1964/72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</a:rPr>
                        <a:t>Υ</a:t>
                      </a: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Ledermann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1977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ν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-NC</a:t>
                      </a:r>
                      <a:endParaRPr lang="en-US" sz="14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C00000"/>
                          </a:solidFill>
                          <a:effectLst/>
                        </a:rPr>
                        <a:t>Gargamelle</a:t>
                      </a:r>
                      <a:endParaRPr lang="en-US" sz="14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1973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</a:rPr>
                        <a:t>Z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 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e</a:t>
                      </a:r>
                      <a:r>
                        <a:rPr lang="en-US" sz="1400" i="1" baseline="30000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+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e</a:t>
                      </a:r>
                      <a:r>
                        <a:rPr lang="en-US" sz="1400" i="1" baseline="300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-</a:t>
                      </a:r>
                      <a:endParaRPr lang="en-US" sz="1400" i="1" baseline="30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UA1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B mixing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ARGUS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1987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</a:rPr>
                        <a:t>t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 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Wb</a:t>
                      </a: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D0,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 CDF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1995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r>
                        <a:rPr lang="en-US" sz="1400" baseline="30000" dirty="0" err="1" smtClean="0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r>
                        <a:rPr lang="en-US" sz="1400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en-US" sz="1400" baseline="300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EW fit, LEP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2000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</a:rPr>
                        <a:t>H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 4μ/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γγ</a:t>
                      </a: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CMS,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 ATLAS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2012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?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What’s next ?</a:t>
                      </a:r>
                      <a:endParaRPr lang="en-US" sz="1400" b="1" baseline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577" y="5743022"/>
            <a:ext cx="1980000" cy="1093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22" y="5804686"/>
            <a:ext cx="1980000" cy="969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359" y="4940390"/>
            <a:ext cx="1601444" cy="1054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19" y="4940390"/>
            <a:ext cx="1440000" cy="12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00" y="4940390"/>
            <a:ext cx="1745650" cy="96524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8662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50</a:t>
            </a:fld>
            <a:endParaRPr lang="nl-N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62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6"/>
          <a:stretch/>
        </p:blipFill>
        <p:spPr>
          <a:xfrm>
            <a:off x="-33536" y="0"/>
            <a:ext cx="9177536" cy="67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25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 field: heavy </a:t>
            </a:r>
            <a:r>
              <a:rPr lang="en-US" dirty="0" err="1" smtClean="0"/>
              <a:t>flavour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03" y="6530069"/>
            <a:ext cx="2287853" cy="270843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 smtClean="0"/>
              <a:t>Sketch adopted from Marie-Hélène </a:t>
            </a:r>
          </a:p>
          <a:p>
            <a:pPr marL="0" indent="0">
              <a:buNone/>
            </a:pPr>
            <a:r>
              <a:rPr lang="en-US" sz="800" dirty="0" err="1" smtClean="0"/>
              <a:t>Schune</a:t>
            </a:r>
            <a:r>
              <a:rPr lang="en-US" sz="800" dirty="0" smtClean="0"/>
              <a:t> ECFA2013, </a:t>
            </a:r>
            <a:r>
              <a:rPr lang="en-US" sz="800" dirty="0" smtClean="0">
                <a:hlinkClick r:id="rId2"/>
              </a:rPr>
              <a:t>1 Oct 2013</a:t>
            </a: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52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2" y="5307266"/>
            <a:ext cx="1846913" cy="12093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471958" y="1656757"/>
            <a:ext cx="6903124" cy="3897883"/>
            <a:chOff x="1605642" y="1830547"/>
            <a:chExt cx="6903124" cy="3897883"/>
          </a:xfrm>
        </p:grpSpPr>
        <p:sp>
          <p:nvSpPr>
            <p:cNvPr id="21" name="Oval 20"/>
            <p:cNvSpPr/>
            <p:nvPr/>
          </p:nvSpPr>
          <p:spPr>
            <a:xfrm>
              <a:off x="3405267" y="1830547"/>
              <a:ext cx="3240000" cy="252000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395563" y="3208430"/>
              <a:ext cx="3240000" cy="2520000"/>
            </a:xfrm>
            <a:prstGeom prst="ellipse">
              <a:avLst/>
            </a:prstGeom>
            <a:solidFill>
              <a:srgbClr val="78CC79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68766" y="2496156"/>
              <a:ext cx="3240000" cy="252000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605642" y="2268892"/>
              <a:ext cx="3240000" cy="2520000"/>
            </a:xfrm>
            <a:prstGeom prst="ellipse">
              <a:avLst/>
            </a:prstGeom>
            <a:solidFill>
              <a:srgbClr val="72C6F7">
                <a:alpha val="51000"/>
              </a:srgbClr>
            </a:solidFill>
            <a:ln w="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3417" y="2940875"/>
              <a:ext cx="1600618" cy="83099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u="sng" dirty="0" smtClean="0">
                  <a:solidFill>
                    <a:srgbClr val="000000"/>
                  </a:solidFill>
                </a:rPr>
                <a:t>BESIII, </a:t>
              </a:r>
            </a:p>
            <a:p>
              <a:pPr algn="ctr"/>
              <a:endParaRPr lang="en-US" sz="1600" b="1" u="sng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1600" b="1" u="sng" dirty="0" smtClean="0">
                  <a:solidFill>
                    <a:srgbClr val="000000"/>
                  </a:solidFill>
                </a:rPr>
                <a:t>NA62, KOTO</a:t>
              </a:r>
              <a:endParaRPr lang="en-US" sz="1600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07034" y="2953928"/>
              <a:ext cx="1720468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rgbClr val="000000"/>
                  </a:solidFill>
                </a:rPr>
                <a:t>ATLAS/CMS</a:t>
              </a:r>
              <a:endParaRPr lang="en-US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07207" y="2582076"/>
              <a:ext cx="633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00"/>
                  </a:solidFill>
                </a:rPr>
                <a:t>B</a:t>
              </a:r>
              <a:r>
                <a:rPr lang="en-US" sz="2400" i="1" baseline="-25000" dirty="0" smtClean="0">
                  <a:solidFill>
                    <a:srgbClr val="000000"/>
                  </a:solidFill>
                </a:rPr>
                <a:t>s</a:t>
              </a:r>
              <a:r>
                <a:rPr lang="en-US" sz="2400" i="1" baseline="30000" dirty="0" smtClean="0">
                  <a:solidFill>
                    <a:srgbClr val="000000"/>
                  </a:solidFill>
                </a:rPr>
                <a:t>0</a:t>
              </a:r>
              <a:endParaRPr lang="en-US" sz="2400" i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42805" y="3423765"/>
              <a:ext cx="1063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00"/>
                  </a:solidFill>
                </a:rPr>
                <a:t>B</a:t>
              </a:r>
              <a:r>
                <a:rPr lang="en-US" sz="2400" i="1" baseline="30000" dirty="0" smtClean="0">
                  <a:solidFill>
                    <a:srgbClr val="000000"/>
                  </a:solidFill>
                </a:rPr>
                <a:t>0</a:t>
              </a:r>
              <a:r>
                <a:rPr lang="en-US" sz="2400" i="1" dirty="0">
                  <a:solidFill>
                    <a:srgbClr val="000000"/>
                  </a:solidFill>
                </a:rPr>
                <a:t> </a:t>
              </a:r>
              <a:r>
                <a:rPr lang="en-US" sz="2400" i="1" dirty="0" smtClean="0">
                  <a:solidFill>
                    <a:srgbClr val="000000"/>
                  </a:solidFill>
                </a:rPr>
                <a:t>B</a:t>
              </a:r>
              <a:r>
                <a:rPr lang="en-US" sz="2400" i="1" baseline="30000" dirty="0" smtClean="0">
                  <a:solidFill>
                    <a:srgbClr val="000000"/>
                  </a:solidFill>
                </a:rPr>
                <a:t>+</a:t>
              </a:r>
              <a:endParaRPr lang="en-US" sz="2400" i="1" baseline="30000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44702" y="2915131"/>
              <a:ext cx="5061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00"/>
                  </a:solidFill>
                </a:rPr>
                <a:t>D</a:t>
              </a:r>
              <a:endParaRPr lang="en-US" sz="2400" i="1" dirty="0">
                <a:solidFill>
                  <a:srgbClr val="0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43492" y="3701901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00"/>
                  </a:solidFill>
                </a:rPr>
                <a:t>top</a:t>
              </a:r>
              <a:endParaRPr lang="en-US" sz="2000" i="1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62941" y="3911595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00"/>
                  </a:solidFill>
                </a:rPr>
                <a:t>tau</a:t>
              </a:r>
              <a:endParaRPr lang="en-US" sz="2000" i="1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06224" y="4952867"/>
              <a:ext cx="1263687" cy="4001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>
                  <a:solidFill>
                    <a:srgbClr val="000000"/>
                  </a:solidFill>
                </a:rPr>
                <a:t>Belle II</a:t>
              </a:r>
              <a:endParaRPr lang="en-US" sz="2000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491305" y="2023801"/>
              <a:ext cx="1076437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u="sng" dirty="0" err="1" smtClean="0">
                  <a:solidFill>
                    <a:srgbClr val="000000"/>
                  </a:solidFill>
                </a:rPr>
                <a:t>LHCb</a:t>
              </a:r>
              <a:endParaRPr lang="en-US" sz="2400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37733" y="2760056"/>
              <a:ext cx="4837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00"/>
                  </a:solidFill>
                </a:rPr>
                <a:t>K</a:t>
              </a:r>
              <a:endParaRPr lang="en-US" sz="2400" i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5213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172078"/>
            <a:ext cx="8329613" cy="800219"/>
          </a:xfrm>
        </p:spPr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= more than </a:t>
            </a:r>
            <a:r>
              <a:rPr lang="en-US" dirty="0" err="1" smtClean="0"/>
              <a:t>flavour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</a:t>
            </a:r>
            <a:r>
              <a:rPr lang="en-US" sz="1800" dirty="0" smtClean="0"/>
              <a:t>pdfs, jets, heavy-ion, EW, exotic states</a:t>
            </a:r>
            <a:r>
              <a:rPr lang="is-IS" sz="1800" dirty="0" smtClean="0"/>
              <a:t>…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34" y="1756660"/>
            <a:ext cx="3197174" cy="2455561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34" y="4462824"/>
            <a:ext cx="3197174" cy="2241497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15" y="4462825"/>
            <a:ext cx="3062113" cy="223637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15" y="1756661"/>
            <a:ext cx="3062114" cy="2556717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058" y="1886178"/>
            <a:ext cx="828000" cy="55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08029">
            <a:off x="50113" y="2702159"/>
            <a:ext cx="2002471" cy="52322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Discovery of 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pentaquark</a:t>
            </a:r>
            <a:r>
              <a:rPr lang="en-US" sz="1400" dirty="0" smtClean="0">
                <a:solidFill>
                  <a:srgbClr val="000000"/>
                </a:solidFill>
              </a:rPr>
              <a:t> P(4450)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876039">
            <a:off x="13233" y="4259969"/>
            <a:ext cx="1832746" cy="30777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Impressive sin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θ</a:t>
            </a:r>
            <a:r>
              <a:rPr lang="en-US" sz="1400" baseline="-25000" dirty="0" smtClean="0">
                <a:solidFill>
                  <a:srgbClr val="000000"/>
                </a:solidFill>
              </a:rPr>
              <a:t>w</a:t>
            </a:r>
            <a:endParaRPr lang="en-US" sz="1400" baseline="-250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910866">
            <a:off x="7089452" y="2096811"/>
            <a:ext cx="1998368" cy="30777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</a:rPr>
              <a:t>Resolve b and c jets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910866">
            <a:off x="6915765" y="4412335"/>
            <a:ext cx="2086149" cy="30777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Improve proton pdf’s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53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720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74" y="116958"/>
            <a:ext cx="8329613" cy="707886"/>
          </a:xfrm>
        </p:spPr>
        <p:txBody>
          <a:bodyPr/>
          <a:lstStyle/>
          <a:p>
            <a:r>
              <a:rPr lang="en-US" dirty="0" smtClean="0"/>
              <a:t>Searches </a:t>
            </a:r>
            <a:br>
              <a:rPr lang="en-US" dirty="0" smtClean="0"/>
            </a:br>
            <a:r>
              <a:rPr lang="en-US" sz="2000" dirty="0" smtClean="0"/>
              <a:t>Dark photons, </a:t>
            </a:r>
            <a:r>
              <a:rPr lang="en-US" sz="2000" dirty="0" err="1" smtClean="0"/>
              <a:t>Majorana</a:t>
            </a:r>
            <a:r>
              <a:rPr lang="en-US" sz="2000" dirty="0" smtClean="0"/>
              <a:t>, </a:t>
            </a:r>
            <a:r>
              <a:rPr lang="en-US" sz="2000" dirty="0" smtClean="0">
                <a:sym typeface="Wingdings"/>
              </a:rPr>
              <a:t>light scalars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337716"/>
            <a:ext cx="4266926" cy="4154984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Light scalars</a:t>
            </a:r>
          </a:p>
          <a:p>
            <a:pPr lvl="1"/>
            <a:r>
              <a:rPr lang="en-US" dirty="0" err="1" smtClean="0">
                <a:sym typeface="Wingdings"/>
              </a:rPr>
              <a:t>A</a:t>
            </a:r>
            <a:r>
              <a:rPr lang="en-US" dirty="0" err="1">
                <a:sym typeface="Wingdings"/>
              </a:rPr>
              <a:t>μμ</a:t>
            </a:r>
            <a:endParaRPr lang="en-US" dirty="0">
              <a:sym typeface="Wingdings"/>
            </a:endParaRP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Majorana</a:t>
            </a:r>
            <a:r>
              <a:rPr lang="en-US" dirty="0" smtClean="0"/>
              <a:t> neutrino’s</a:t>
            </a:r>
          </a:p>
          <a:p>
            <a:pPr lvl="1"/>
            <a:r>
              <a:rPr lang="en-US" i="1" dirty="0"/>
              <a:t>B</a:t>
            </a:r>
            <a:r>
              <a:rPr lang="en-US" i="1" baseline="30000" smtClean="0"/>
              <a:t>+</a:t>
            </a:r>
            <a:r>
              <a:rPr lang="en-US" i="1" smtClean="0">
                <a:sym typeface="Wingdings"/>
              </a:rPr>
              <a:t> π</a:t>
            </a:r>
            <a:r>
              <a:rPr lang="en-US" i="1" baseline="30000" smtClean="0">
                <a:sym typeface="Wingdings"/>
              </a:rPr>
              <a:t>-</a:t>
            </a:r>
            <a:r>
              <a:rPr lang="en-US" i="1" dirty="0" err="1" smtClean="0">
                <a:sym typeface="Wingdings"/>
              </a:rPr>
              <a:t>μ</a:t>
            </a:r>
            <a:r>
              <a:rPr lang="en-US" i="1" baseline="30000" dirty="0" err="1" smtClean="0">
                <a:sym typeface="Wingdings"/>
              </a:rPr>
              <a:t>+</a:t>
            </a:r>
            <a:r>
              <a:rPr lang="en-US" i="1" dirty="0" err="1" smtClean="0">
                <a:sym typeface="Wingdings"/>
              </a:rPr>
              <a:t>μ</a:t>
            </a:r>
            <a:r>
              <a:rPr lang="en-US" i="1" baseline="30000" dirty="0" smtClean="0">
                <a:sym typeface="Wingdings"/>
              </a:rPr>
              <a:t>+</a:t>
            </a:r>
            <a:r>
              <a:rPr lang="en-US" i="1" dirty="0" smtClean="0">
                <a:sym typeface="Wingdings"/>
              </a:rPr>
              <a:t>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Dark photons</a:t>
            </a:r>
          </a:p>
          <a:p>
            <a:pPr lvl="1"/>
            <a:r>
              <a:rPr lang="en-US" i="1" dirty="0" smtClean="0"/>
              <a:t>D*</a:t>
            </a:r>
            <a:r>
              <a:rPr lang="en-US" i="1" baseline="30000" dirty="0" smtClean="0"/>
              <a:t>0</a:t>
            </a:r>
            <a:r>
              <a:rPr lang="en-US" i="1" dirty="0">
                <a:sym typeface="Wingdings"/>
              </a:rPr>
              <a:t>D</a:t>
            </a:r>
            <a:r>
              <a:rPr lang="en-US" i="1" baseline="30000" dirty="0">
                <a:sym typeface="Wingdings"/>
              </a:rPr>
              <a:t>0</a:t>
            </a:r>
            <a:r>
              <a:rPr lang="en-US" i="1" dirty="0">
                <a:sym typeface="Wingdings"/>
              </a:rPr>
              <a:t>γ, </a:t>
            </a:r>
            <a:r>
              <a:rPr lang="en-US" i="1" dirty="0" err="1">
                <a:sym typeface="Wingdings"/>
              </a:rPr>
              <a:t>Aμμ</a:t>
            </a:r>
            <a:r>
              <a:rPr lang="en-US" i="1" dirty="0">
                <a:sym typeface="Wingdings"/>
              </a:rPr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75" y="4783944"/>
            <a:ext cx="3060000" cy="19266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75" y="2532999"/>
            <a:ext cx="3060000" cy="22061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98" y="2531018"/>
            <a:ext cx="2520000" cy="1030154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 rot="16200000">
            <a:off x="8060889" y="3474978"/>
            <a:ext cx="176041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b-NO" sz="700" dirty="0" err="1" smtClean="0">
                <a:solidFill>
                  <a:srgbClr val="000000"/>
                </a:solidFill>
              </a:rPr>
              <a:t>Atre</a:t>
            </a:r>
            <a:r>
              <a:rPr lang="nb-NO" sz="700" dirty="0" smtClean="0">
                <a:solidFill>
                  <a:srgbClr val="000000"/>
                </a:solidFill>
              </a:rPr>
              <a:t> et al., </a:t>
            </a:r>
            <a:r>
              <a:rPr lang="cs-CZ" sz="700" dirty="0">
                <a:solidFill>
                  <a:srgbClr val="000000"/>
                </a:solidFill>
              </a:rPr>
              <a:t>JHEP 0905 (2009) 030 </a:t>
            </a:r>
            <a:endParaRPr lang="en-US" sz="700" i="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rot="16200000">
            <a:off x="7998135" y="5561349"/>
            <a:ext cx="192232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sk-SK" sz="700" dirty="0" err="1" smtClean="0">
                <a:solidFill>
                  <a:srgbClr val="000000"/>
                </a:solidFill>
              </a:rPr>
              <a:t>Ph.Ilten</a:t>
            </a:r>
            <a:r>
              <a:rPr lang="sk-SK" sz="700" dirty="0" smtClean="0">
                <a:solidFill>
                  <a:srgbClr val="000000"/>
                </a:solidFill>
              </a:rPr>
              <a:t> et </a:t>
            </a:r>
            <a:r>
              <a:rPr lang="sk-SK" sz="700" dirty="0" err="1" smtClean="0">
                <a:solidFill>
                  <a:srgbClr val="000000"/>
                </a:solidFill>
              </a:rPr>
              <a:t>al</a:t>
            </a:r>
            <a:r>
              <a:rPr lang="sk-SK" sz="700" dirty="0" smtClean="0">
                <a:solidFill>
                  <a:srgbClr val="000000"/>
                </a:solidFill>
              </a:rPr>
              <a:t> PRL </a:t>
            </a:r>
            <a:r>
              <a:rPr lang="sk-SK" sz="700" dirty="0">
                <a:solidFill>
                  <a:srgbClr val="000000"/>
                </a:solidFill>
              </a:rPr>
              <a:t>116 (2016</a:t>
            </a:r>
            <a:r>
              <a:rPr lang="sk-SK" sz="700" dirty="0" smtClean="0">
                <a:solidFill>
                  <a:srgbClr val="000000"/>
                </a:solidFill>
              </a:rPr>
              <a:t>) </a:t>
            </a:r>
            <a:r>
              <a:rPr lang="sk-SK" sz="700" dirty="0">
                <a:solidFill>
                  <a:srgbClr val="000000"/>
                </a:solidFill>
              </a:rPr>
              <a:t>251803 </a:t>
            </a:r>
            <a:endParaRPr lang="en-US" sz="700" i="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8850" r="63118" b="53768"/>
          <a:stretch/>
        </p:blipFill>
        <p:spPr>
          <a:xfrm>
            <a:off x="4880800" y="1236498"/>
            <a:ext cx="1449613" cy="8373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44570"/>
          <a:stretch/>
        </p:blipFill>
        <p:spPr>
          <a:xfrm>
            <a:off x="6549210" y="108812"/>
            <a:ext cx="2304488" cy="236927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798" y="4783944"/>
            <a:ext cx="2520000" cy="80181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253938" y="2932030"/>
            <a:ext cx="316323" cy="284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46232" r="63118" b="15740"/>
          <a:stretch/>
        </p:blipFill>
        <p:spPr>
          <a:xfrm>
            <a:off x="3215798" y="1225856"/>
            <a:ext cx="1423055" cy="836169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 rot="16200000">
            <a:off x="7993908" y="1370150"/>
            <a:ext cx="186140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nb-NO" sz="700" dirty="0" err="1" smtClean="0">
                <a:solidFill>
                  <a:srgbClr val="000000"/>
                </a:solidFill>
              </a:rPr>
              <a:t>Haisch</a:t>
            </a:r>
            <a:r>
              <a:rPr lang="nb-NO" sz="700" dirty="0" smtClean="0">
                <a:solidFill>
                  <a:srgbClr val="000000"/>
                </a:solidFill>
              </a:rPr>
              <a:t> et al., </a:t>
            </a:r>
            <a:r>
              <a:rPr lang="is-IS" sz="700" dirty="0" smtClean="0">
                <a:solidFill>
                  <a:srgbClr val="000000"/>
                </a:solidFill>
              </a:rPr>
              <a:t>PRD93 </a:t>
            </a:r>
            <a:r>
              <a:rPr lang="is-IS" sz="700" dirty="0">
                <a:solidFill>
                  <a:srgbClr val="000000"/>
                </a:solidFill>
              </a:rPr>
              <a:t>(2016</a:t>
            </a:r>
            <a:r>
              <a:rPr lang="is-IS" sz="700" dirty="0" smtClean="0">
                <a:solidFill>
                  <a:srgbClr val="000000"/>
                </a:solidFill>
              </a:rPr>
              <a:t>) </a:t>
            </a:r>
            <a:r>
              <a:rPr lang="is-IS" sz="700" dirty="0">
                <a:solidFill>
                  <a:srgbClr val="000000"/>
                </a:solidFill>
              </a:rPr>
              <a:t>055047 </a:t>
            </a:r>
            <a:endParaRPr lang="en-US" sz="700" i="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54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6713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30887"/>
          </a:xfrm>
        </p:spPr>
        <p:txBody>
          <a:bodyPr/>
          <a:lstStyle/>
          <a:p>
            <a:r>
              <a:rPr lang="en-US" sz="2800" dirty="0"/>
              <a:t>Precise </a:t>
            </a:r>
            <a:r>
              <a:rPr lang="en-US" sz="2800" dirty="0" err="1"/>
              <a:t>flavour</a:t>
            </a:r>
            <a:r>
              <a:rPr lang="en-US" sz="2800" dirty="0"/>
              <a:t> measurements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487" y="1207618"/>
            <a:ext cx="5868713" cy="276999"/>
          </a:xfrm>
        </p:spPr>
        <p:txBody>
          <a:bodyPr/>
          <a:lstStyle/>
          <a:p>
            <a:r>
              <a:rPr lang="en-US" dirty="0" smtClean="0"/>
              <a:t>Direct discoveries rightfully higher valued: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456034"/>
              </p:ext>
            </p:extLst>
          </p:nvPr>
        </p:nvGraphicFramePr>
        <p:xfrm>
          <a:off x="530753" y="1553465"/>
          <a:ext cx="8336916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330"/>
                <a:gridCol w="1219835"/>
                <a:gridCol w="1398905"/>
                <a:gridCol w="1002030"/>
                <a:gridCol w="1223772"/>
                <a:gridCol w="1553401"/>
                <a:gridCol w="695643"/>
              </a:tblGrid>
              <a:tr h="163575">
                <a:tc>
                  <a:txBody>
                    <a:bodyPr/>
                    <a:lstStyle/>
                    <a:p>
                      <a:r>
                        <a:rPr lang="en-US" b="0" dirty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Particle</a:t>
                      </a:r>
                      <a:endParaRPr lang="en-US" b="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72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Indirect</a:t>
                      </a:r>
                      <a:endParaRPr lang="en-US" b="0" dirty="0" smtClean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27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0" smtClean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Direct</a:t>
                      </a:r>
                      <a:endParaRPr lang="en-US" b="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7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72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ν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β 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decay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Fermi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C00000"/>
                          </a:solidFill>
                        </a:rPr>
                        <a:t>Reactor </a:t>
                      </a:r>
                      <a:r>
                        <a:rPr lang="en-US" sz="1200" dirty="0" err="1" smtClean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ν</a:t>
                      </a:r>
                      <a:r>
                        <a:rPr lang="en-US" sz="1200" baseline="0" dirty="0" smtClean="0">
                          <a:solidFill>
                            <a:srgbClr val="C00000"/>
                          </a:solidFill>
                          <a:effectLst/>
                        </a:rPr>
                        <a:t>-CC</a:t>
                      </a:r>
                      <a:endParaRPr lang="en-US" sz="12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Cowan, 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effectLst/>
                        </a:rPr>
                        <a:t>Reines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1956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W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β 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decay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Fermi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1932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effectLst/>
                        </a:rPr>
                        <a:t>W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effectLst/>
                          <a:sym typeface="Wingdings"/>
                        </a:rPr>
                        <a:t>eν</a:t>
                      </a:r>
                      <a:endParaRPr lang="en-US" sz="1400" i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UA1, UA2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  <a:effectLst/>
                        </a:rPr>
                        <a:t>K</a:t>
                      </a:r>
                      <a:r>
                        <a:rPr lang="en-US" sz="1400" i="1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effectLst/>
                          <a:sym typeface="Wingdings"/>
                        </a:rPr>
                        <a:t>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effectLst/>
                        </a:rPr>
                        <a:t>μμ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GIM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1970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</a:rPr>
                        <a:t>J/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</a:rPr>
                        <a:t>ψ</a:t>
                      </a: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Richter, Ting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1974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b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CPV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400" i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K</a:t>
                      </a:r>
                      <a:r>
                        <a:rPr lang="en-US" sz="1400" i="1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r>
                        <a:rPr lang="en-US" sz="1200" i="1" dirty="0" smtClean="0">
                          <a:solidFill>
                            <a:srgbClr val="C00000"/>
                          </a:solidFill>
                          <a:effectLst/>
                          <a:sym typeface="Wingdings"/>
                        </a:rPr>
                        <a:t></a:t>
                      </a:r>
                      <a:r>
                        <a:rPr lang="en-US" sz="1200" i="1" dirty="0" smtClean="0">
                          <a:solidFill>
                            <a:srgbClr val="C00000"/>
                          </a:solidFill>
                          <a:effectLst/>
                        </a:rPr>
                        <a:t>ππ</a:t>
                      </a:r>
                      <a:endParaRPr lang="en-US" sz="1200" i="1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CKM, 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3</a:t>
                      </a:r>
                      <a:r>
                        <a:rPr lang="en-US" sz="1400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rd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 gen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1964/72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</a:rPr>
                        <a:t>Υ</a:t>
                      </a: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Ledermann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1977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Z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ν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-NC</a:t>
                      </a:r>
                      <a:endParaRPr lang="en-US" sz="14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err="1" smtClean="0">
                          <a:solidFill>
                            <a:srgbClr val="C00000"/>
                          </a:solidFill>
                          <a:effectLst/>
                        </a:rPr>
                        <a:t>Gargamelle</a:t>
                      </a:r>
                      <a:endParaRPr lang="en-US" sz="1400" dirty="0" smtClean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1973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</a:rPr>
                        <a:t>Z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 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e</a:t>
                      </a:r>
                      <a:r>
                        <a:rPr lang="en-US" sz="1400" i="1" baseline="30000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+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e</a:t>
                      </a:r>
                      <a:r>
                        <a:rPr lang="en-US" sz="1400" i="1" baseline="30000" dirty="0" smtClean="0">
                          <a:solidFill>
                            <a:srgbClr val="C00000"/>
                          </a:solidFill>
                          <a:sym typeface="Wingdings"/>
                        </a:rPr>
                        <a:t>-</a:t>
                      </a:r>
                      <a:endParaRPr lang="en-US" sz="1400" i="1" baseline="30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UA1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1983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B mixing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ARGUS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1987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</a:rPr>
                        <a:t>t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 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Wb</a:t>
                      </a: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D0,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 CDF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1995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r>
                        <a:rPr lang="en-US" sz="1400" baseline="30000" dirty="0" err="1" smtClean="0">
                          <a:solidFill>
                            <a:srgbClr val="C00000"/>
                          </a:solidFill>
                          <a:effectLst/>
                        </a:rPr>
                        <a:t>+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r>
                        <a:rPr lang="en-US" sz="1400" baseline="30000" dirty="0" smtClean="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endParaRPr lang="en-US" sz="1400" baseline="300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EW fit, LEP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2000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 smtClean="0">
                          <a:solidFill>
                            <a:srgbClr val="C00000"/>
                          </a:solidFill>
                        </a:rPr>
                        <a:t>H</a:t>
                      </a:r>
                      <a:r>
                        <a:rPr lang="en-US" sz="1400" i="1" dirty="0" smtClean="0">
                          <a:solidFill>
                            <a:srgbClr val="C00000"/>
                          </a:solidFill>
                          <a:sym typeface="Wingdings"/>
                        </a:rPr>
                        <a:t> 4μ/</a:t>
                      </a:r>
                      <a:r>
                        <a:rPr lang="en-US" sz="1400" i="1" dirty="0" err="1" smtClean="0">
                          <a:solidFill>
                            <a:srgbClr val="C00000"/>
                          </a:solidFill>
                          <a:sym typeface="Wingdings"/>
                        </a:rPr>
                        <a:t>γγ</a:t>
                      </a: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  <a:effectLst/>
                        </a:rPr>
                        <a:t>CMS,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  <a:effectLst/>
                        </a:rPr>
                        <a:t> ATLAS</a:t>
                      </a:r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2012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?</a:t>
                      </a:r>
                      <a:endParaRPr lang="en-US" dirty="0"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C00000"/>
                          </a:solidFill>
                          <a:effectLst/>
                        </a:rPr>
                        <a:t>What’s next ?</a:t>
                      </a:r>
                      <a:endParaRPr lang="en-US" sz="1400" b="1" baseline="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endParaRPr lang="en-US" sz="1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577" y="5743022"/>
            <a:ext cx="1980000" cy="1093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222" y="5804686"/>
            <a:ext cx="1980000" cy="969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359" y="4940390"/>
            <a:ext cx="1601444" cy="1054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819" y="4940390"/>
            <a:ext cx="1440000" cy="12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00" y="4940390"/>
            <a:ext cx="1745650" cy="96524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6</a:t>
            </a:fld>
            <a:endParaRPr lang="nl-NL" dirty="0"/>
          </a:p>
        </p:txBody>
      </p:sp>
      <p:pic>
        <p:nvPicPr>
          <p:cNvPr id="11" name="Picture 10" descr="AIRI-nobel-prize-imag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262" y="1916546"/>
            <a:ext cx="358627" cy="358627"/>
          </a:xfrm>
          <a:prstGeom prst="rect">
            <a:avLst/>
          </a:prstGeom>
        </p:spPr>
      </p:pic>
      <p:pic>
        <p:nvPicPr>
          <p:cNvPr id="12" name="Picture 11" descr="AIRI-nobel-prize-imag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373" y="1930401"/>
            <a:ext cx="358627" cy="358627"/>
          </a:xfrm>
          <a:prstGeom prst="rect">
            <a:avLst/>
          </a:prstGeom>
        </p:spPr>
      </p:pic>
      <p:pic>
        <p:nvPicPr>
          <p:cNvPr id="13" name="Picture 12" descr="AIRI-nobel-prize-imag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88" y="2313701"/>
            <a:ext cx="358627" cy="358627"/>
          </a:xfrm>
          <a:prstGeom prst="rect">
            <a:avLst/>
          </a:prstGeom>
        </p:spPr>
      </p:pic>
      <p:pic>
        <p:nvPicPr>
          <p:cNvPr id="14" name="Picture 13" descr="AIRI-nobel-prize-imag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48" y="2673911"/>
            <a:ext cx="358627" cy="358627"/>
          </a:xfrm>
          <a:prstGeom prst="rect">
            <a:avLst/>
          </a:prstGeom>
        </p:spPr>
      </p:pic>
      <p:pic>
        <p:nvPicPr>
          <p:cNvPr id="16" name="Picture 15" descr="AIRI-nobel-prize-imag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78" y="3417421"/>
            <a:ext cx="358627" cy="358627"/>
          </a:xfrm>
          <a:prstGeom prst="rect">
            <a:avLst/>
          </a:prstGeom>
        </p:spPr>
      </p:pic>
      <p:pic>
        <p:nvPicPr>
          <p:cNvPr id="17" name="Picture 16" descr="AIRI-nobel-prize-imag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83" y="4158616"/>
            <a:ext cx="358627" cy="358627"/>
          </a:xfrm>
          <a:prstGeom prst="rect">
            <a:avLst/>
          </a:prstGeom>
        </p:spPr>
      </p:pic>
      <p:pic>
        <p:nvPicPr>
          <p:cNvPr id="18" name="Picture 17" descr="AIRI-nobel-prize-image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77" y="3038726"/>
            <a:ext cx="358627" cy="3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3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30887"/>
          </a:xfrm>
        </p:spPr>
        <p:txBody>
          <a:bodyPr/>
          <a:lstStyle/>
          <a:p>
            <a:r>
              <a:rPr lang="en-US" sz="2800" dirty="0"/>
              <a:t>Precise </a:t>
            </a:r>
            <a:r>
              <a:rPr lang="en-US" sz="2800" dirty="0" err="1"/>
              <a:t>flavour</a:t>
            </a:r>
            <a:r>
              <a:rPr lang="en-US" sz="2800" dirty="0"/>
              <a:t> measurements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577" y="5743022"/>
            <a:ext cx="1980000" cy="1093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222" y="5804686"/>
            <a:ext cx="1980000" cy="969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359" y="4940390"/>
            <a:ext cx="1601444" cy="1054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819" y="4940390"/>
            <a:ext cx="1440000" cy="128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00" y="4940390"/>
            <a:ext cx="1745650" cy="965242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7</a:t>
            </a:fld>
            <a:endParaRPr lang="nl-NL" dirty="0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5400000">
            <a:off x="7522027" y="4036849"/>
            <a:ext cx="14670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 i="1">
                <a:solidFill>
                  <a:schemeClr val="accent2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" b="0" i="0" dirty="0" smtClean="0">
                <a:solidFill>
                  <a:srgbClr val="800000"/>
                </a:solidFill>
                <a:latin typeface="Verdana"/>
                <a:cs typeface="Verdana"/>
              </a:rPr>
              <a:t>Compilation by F. </a:t>
            </a:r>
            <a:r>
              <a:rPr lang="en-US" sz="800" b="0" i="0" dirty="0" err="1" smtClean="0">
                <a:solidFill>
                  <a:srgbClr val="800000"/>
                </a:solidFill>
                <a:latin typeface="Verdana"/>
                <a:cs typeface="Verdana"/>
              </a:rPr>
              <a:t>Dettori</a:t>
            </a:r>
            <a:endParaRPr lang="en-GB" sz="800" b="0" i="0" dirty="0">
              <a:solidFill>
                <a:srgbClr val="800000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20120707_woc54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33" y="855578"/>
            <a:ext cx="6998035" cy="3970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3052" y="839534"/>
            <a:ext cx="6991685" cy="39952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68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30887"/>
          </a:xfrm>
        </p:spPr>
        <p:txBody>
          <a:bodyPr/>
          <a:lstStyle/>
          <a:p>
            <a:r>
              <a:rPr lang="en-US" sz="2800" dirty="0"/>
              <a:t>Precise </a:t>
            </a:r>
            <a:r>
              <a:rPr lang="en-US" sz="2800" dirty="0" err="1"/>
              <a:t>flavour</a:t>
            </a:r>
            <a:r>
              <a:rPr lang="en-US" sz="2800" dirty="0"/>
              <a:t>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276999"/>
          </a:xfrm>
        </p:spPr>
        <p:txBody>
          <a:bodyPr/>
          <a:lstStyle/>
          <a:p>
            <a:r>
              <a:rPr lang="en-US" dirty="0" smtClean="0"/>
              <a:t>Depending on your model, sensitive to multi-</a:t>
            </a:r>
            <a:r>
              <a:rPr lang="en-US" dirty="0" err="1" smtClean="0"/>
              <a:t>TeV</a:t>
            </a:r>
            <a:r>
              <a:rPr lang="en-US" dirty="0" smtClean="0"/>
              <a:t> scales, </a:t>
            </a:r>
            <a:r>
              <a:rPr lang="en-US" dirty="0" err="1" smtClean="0"/>
              <a:t>eg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-12670" b="1"/>
          <a:stretch/>
        </p:blipFill>
        <p:spPr>
          <a:xfrm>
            <a:off x="1074848" y="2198049"/>
            <a:ext cx="6480000" cy="38022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87" r="2501"/>
          <a:stretch/>
        </p:blipFill>
        <p:spPr>
          <a:xfrm>
            <a:off x="1216526" y="2421927"/>
            <a:ext cx="6176211" cy="1543804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5004" y="6000451"/>
            <a:ext cx="2112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 dirty="0" err="1" smtClean="0">
                <a:solidFill>
                  <a:srgbClr val="000000"/>
                </a:solidFill>
              </a:rPr>
              <a:t>From</a:t>
            </a:r>
            <a:r>
              <a:rPr lang="fr-FR" sz="1000" dirty="0" smtClean="0">
                <a:solidFill>
                  <a:srgbClr val="000000"/>
                </a:solidFill>
              </a:rPr>
              <a:t> </a:t>
            </a:r>
            <a:r>
              <a:rPr lang="fr-FR" sz="1000" dirty="0" err="1" smtClean="0">
                <a:solidFill>
                  <a:srgbClr val="000000"/>
                </a:solidFill>
              </a:rPr>
              <a:t>Uli</a:t>
            </a:r>
            <a:r>
              <a:rPr lang="fr-FR" sz="1000" dirty="0" smtClean="0">
                <a:solidFill>
                  <a:srgbClr val="000000"/>
                </a:solidFill>
              </a:rPr>
              <a:t> </a:t>
            </a:r>
            <a:r>
              <a:rPr lang="fr-FR" sz="1000" dirty="0" err="1" smtClean="0">
                <a:solidFill>
                  <a:srgbClr val="000000"/>
                </a:solidFill>
              </a:rPr>
              <a:t>Haisch</a:t>
            </a:r>
            <a:r>
              <a:rPr lang="fr-FR" sz="1000" dirty="0" smtClean="0">
                <a:solidFill>
                  <a:srgbClr val="000000"/>
                </a:solidFill>
              </a:rPr>
              <a:t>, </a:t>
            </a:r>
            <a:r>
              <a:rPr lang="fr-FR" sz="1000" dirty="0" smtClean="0">
                <a:solidFill>
                  <a:srgbClr val="000000"/>
                </a:solidFill>
                <a:hlinkClick r:id="rId4"/>
              </a:rPr>
              <a:t>31 Aug 2016</a:t>
            </a:r>
            <a:endParaRPr lang="fr-FR" sz="1000" dirty="0" smtClean="0">
              <a:solidFill>
                <a:srgbClr val="000000"/>
              </a:solidFill>
            </a:endParaRPr>
          </a:p>
          <a:p>
            <a:r>
              <a:rPr lang="ru-RU" sz="1000" u="sng" dirty="0"/>
              <a:t>arXiv:</a:t>
            </a:r>
            <a:r>
              <a:rPr lang="ru-RU" sz="1000" u="sng" dirty="0" smtClean="0"/>
              <a:t>1510.03341</a:t>
            </a:r>
            <a:endParaRPr lang="en-US" sz="1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6318115" y="3734957"/>
            <a:ext cx="260744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sz="2400" i="1" baseline="-25000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B→μμ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is ratio </a:t>
            </a:r>
            <a:r>
              <a:rPr lang="en-US" sz="1400" dirty="0" err="1" smtClean="0">
                <a:solidFill>
                  <a:srgbClr val="000000"/>
                </a:solidFill>
              </a:rPr>
              <a:t>BR</a:t>
            </a:r>
            <a:r>
              <a:rPr lang="en-US" sz="1400" baseline="30000" dirty="0" err="1" smtClean="0">
                <a:solidFill>
                  <a:srgbClr val="000000"/>
                </a:solidFill>
              </a:rPr>
              <a:t>exp</a:t>
            </a:r>
            <a:r>
              <a:rPr lang="en-US" sz="1400" dirty="0" smtClean="0">
                <a:solidFill>
                  <a:srgbClr val="000000"/>
                </a:solidFill>
              </a:rPr>
              <a:t>/BR</a:t>
            </a:r>
            <a:r>
              <a:rPr lang="en-US" sz="1400" baseline="30000" dirty="0" smtClean="0">
                <a:solidFill>
                  <a:srgbClr val="000000"/>
                </a:solidFill>
              </a:rPr>
              <a:t>SM</a:t>
            </a:r>
            <a:endParaRPr lang="en-US" sz="1400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0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86" y="364578"/>
            <a:ext cx="8329613" cy="430887"/>
          </a:xfrm>
        </p:spPr>
        <p:txBody>
          <a:bodyPr/>
          <a:lstStyle/>
          <a:p>
            <a:r>
              <a:rPr lang="en-US" sz="2800" dirty="0"/>
              <a:t>Precise </a:t>
            </a:r>
            <a:r>
              <a:rPr lang="en-US" sz="2800" dirty="0" err="1"/>
              <a:t>flavour</a:t>
            </a:r>
            <a:r>
              <a:rPr lang="en-US" sz="2800" dirty="0"/>
              <a:t>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074" y="1185316"/>
            <a:ext cx="8329612" cy="276999"/>
          </a:xfrm>
        </p:spPr>
        <p:txBody>
          <a:bodyPr/>
          <a:lstStyle/>
          <a:p>
            <a:r>
              <a:rPr lang="en-US" dirty="0" smtClean="0"/>
              <a:t>Depending on your model, sensitive to multi-</a:t>
            </a:r>
            <a:r>
              <a:rPr lang="en-US" dirty="0" err="1" smtClean="0"/>
              <a:t>TeV</a:t>
            </a:r>
            <a:r>
              <a:rPr lang="en-US" dirty="0" smtClean="0"/>
              <a:t> scales, </a:t>
            </a:r>
            <a:r>
              <a:rPr lang="en-US" dirty="0" err="1" smtClean="0"/>
              <a:t>eg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5004" y="5995673"/>
            <a:ext cx="21178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000" dirty="0" err="1" smtClean="0">
                <a:solidFill>
                  <a:srgbClr val="000000"/>
                </a:solidFill>
              </a:rPr>
              <a:t>From</a:t>
            </a:r>
            <a:r>
              <a:rPr lang="fr-FR" sz="1000" dirty="0" smtClean="0">
                <a:solidFill>
                  <a:srgbClr val="000000"/>
                </a:solidFill>
              </a:rPr>
              <a:t> </a:t>
            </a:r>
            <a:r>
              <a:rPr lang="fr-FR" sz="1000" dirty="0" err="1" smtClean="0">
                <a:solidFill>
                  <a:srgbClr val="000000"/>
                </a:solidFill>
              </a:rPr>
              <a:t>Uli</a:t>
            </a:r>
            <a:r>
              <a:rPr lang="fr-FR" sz="1000" dirty="0" smtClean="0">
                <a:solidFill>
                  <a:srgbClr val="000000"/>
                </a:solidFill>
              </a:rPr>
              <a:t> </a:t>
            </a:r>
            <a:r>
              <a:rPr lang="fr-FR" sz="1000" dirty="0" err="1" smtClean="0">
                <a:solidFill>
                  <a:srgbClr val="000000"/>
                </a:solidFill>
              </a:rPr>
              <a:t>Haisch</a:t>
            </a:r>
            <a:r>
              <a:rPr lang="fr-FR" sz="1000" dirty="0" smtClean="0">
                <a:solidFill>
                  <a:srgbClr val="000000"/>
                </a:solidFill>
              </a:rPr>
              <a:t>, </a:t>
            </a:r>
            <a:r>
              <a:rPr lang="fr-FR" sz="1000" dirty="0" smtClean="0">
                <a:solidFill>
                  <a:srgbClr val="000000"/>
                </a:solidFill>
                <a:hlinkClick r:id="rId2"/>
              </a:rPr>
              <a:t>31 </a:t>
            </a:r>
            <a:r>
              <a:rPr lang="fr-FR" sz="1000" dirty="0" err="1" smtClean="0">
                <a:solidFill>
                  <a:srgbClr val="000000"/>
                </a:solidFill>
                <a:hlinkClick r:id="rId2"/>
              </a:rPr>
              <a:t>Aug</a:t>
            </a:r>
            <a:r>
              <a:rPr lang="fr-FR" sz="1000" dirty="0" smtClean="0">
                <a:solidFill>
                  <a:srgbClr val="000000"/>
                </a:solidFill>
                <a:hlinkClick r:id="rId2"/>
              </a:rPr>
              <a:t> 2016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7BAAAEC-A6A1-4EAD-86F2-29D4D2DD155D}" type="slidenum">
              <a:rPr lang="nl-NL" smtClean="0"/>
              <a:pPr>
                <a:defRPr/>
              </a:pPr>
              <a:t>9</a:t>
            </a:fld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21" y="1915477"/>
            <a:ext cx="6458059" cy="40801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315743" y="3485026"/>
            <a:ext cx="2783967" cy="67710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400" i="1" dirty="0" err="1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sz="2400" i="1" baseline="-25000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q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parametrizes magnitude </a:t>
            </a:r>
          </a:p>
          <a:p>
            <a:pPr algn="r"/>
            <a:r>
              <a:rPr lang="en-US" sz="1400" dirty="0" smtClean="0">
                <a:solidFill>
                  <a:srgbClr val="000000"/>
                </a:solidFill>
              </a:rPr>
              <a:t>of NP in </a:t>
            </a:r>
            <a:r>
              <a:rPr lang="en-US" sz="1400" i="1" dirty="0" err="1" smtClean="0">
                <a:solidFill>
                  <a:srgbClr val="000000"/>
                </a:solidFill>
              </a:rPr>
              <a:t>B</a:t>
            </a:r>
            <a:r>
              <a:rPr lang="en-US" sz="1400" i="1" baseline="-25000" dirty="0" err="1" smtClean="0">
                <a:solidFill>
                  <a:srgbClr val="000000"/>
                </a:solidFill>
              </a:rPr>
              <a:t>q</a:t>
            </a:r>
            <a:r>
              <a:rPr lang="en-US" sz="1400" dirty="0" smtClean="0">
                <a:solidFill>
                  <a:srgbClr val="000000"/>
                </a:solidFill>
              </a:rPr>
              <a:t> mixing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23369"/>
      </p:ext>
    </p:extLst>
  </p:cSld>
  <p:clrMapOvr>
    <a:masterClrMapping/>
  </p:clrMapOvr>
</p:sld>
</file>

<file path=ppt/theme/theme1.xml><?xml version="1.0" encoding="utf-8"?>
<a:theme xmlns:a="http://schemas.openxmlformats.org/drawingml/2006/main" name="NWO standaardpowerpoint Engels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NWO">
      <a:dk1>
        <a:srgbClr val="ED1C24"/>
      </a:dk1>
      <a:lt1>
        <a:sysClr val="window" lastClr="FFFFFF"/>
      </a:lt1>
      <a:dk2>
        <a:srgbClr val="ED1C24"/>
      </a:dk2>
      <a:lt2>
        <a:srgbClr val="DDDEDF"/>
      </a:lt2>
      <a:accent1>
        <a:srgbClr val="ED1C24"/>
      </a:accent1>
      <a:accent2>
        <a:srgbClr val="FCAF17"/>
      </a:accent2>
      <a:accent3>
        <a:srgbClr val="F47920"/>
      </a:accent3>
      <a:accent4>
        <a:srgbClr val="17B009"/>
      </a:accent4>
      <a:accent5>
        <a:srgbClr val="279E8F"/>
      </a:accent5>
      <a:accent6>
        <a:srgbClr val="3E4E54"/>
      </a:accent6>
      <a:hlink>
        <a:srgbClr val="EB8803"/>
      </a:hlink>
      <a:folHlink>
        <a:srgbClr val="5F7791"/>
      </a:folHlink>
    </a:clrScheme>
    <a:fontScheme name="NWO - Tekstpagi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WO - Tekstpagi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WO - Tekstpagi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WO - Tekstpagi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NWO Corporate met intro en voorbeeld mei 2011</Template>
  <TotalTime>25144</TotalTime>
  <Words>2581</Words>
  <Application>Microsoft Macintosh PowerPoint</Application>
  <PresentationFormat>On-screen Show (4:3)</PresentationFormat>
  <Paragraphs>815</Paragraphs>
  <Slides>54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NWO standaardpowerpoint Engels</vt:lpstr>
      <vt:lpstr>Blank</vt:lpstr>
      <vt:lpstr>Lessons learned from LHCb  about making precise flavour measurements</vt:lpstr>
      <vt:lpstr>On the menu</vt:lpstr>
      <vt:lpstr>Flavour physics has a track record…</vt:lpstr>
      <vt:lpstr>Flavour physics has a track record…</vt:lpstr>
      <vt:lpstr>Precise flavour measurements</vt:lpstr>
      <vt:lpstr>Precise flavour measurements</vt:lpstr>
      <vt:lpstr>Precise flavour measurements</vt:lpstr>
      <vt:lpstr>Precise flavour measurements</vt:lpstr>
      <vt:lpstr>Precise flavour measurements</vt:lpstr>
      <vt:lpstr>Recent highlights</vt:lpstr>
      <vt:lpstr>φs</vt:lpstr>
      <vt:lpstr>RK</vt:lpstr>
      <vt:lpstr>Exotics (Pentaquark)</vt:lpstr>
      <vt:lpstr>Exotics (Tetraquark)</vt:lpstr>
      <vt:lpstr>ΔACP</vt:lpstr>
      <vt:lpstr>Lessons learned from LHCb</vt:lpstr>
      <vt:lpstr>On the menu</vt:lpstr>
      <vt:lpstr>Where do we come from</vt:lpstr>
      <vt:lpstr>Where do we come from</vt:lpstr>
      <vt:lpstr>Where do we come from</vt:lpstr>
      <vt:lpstr>Where do we come from</vt:lpstr>
      <vt:lpstr>Where do we come from</vt:lpstr>
      <vt:lpstr>What brought us here?     Lumi levelling</vt:lpstr>
      <vt:lpstr>What brought us here?     Lumi levelling</vt:lpstr>
      <vt:lpstr>What brought us here?     Lumi levelling</vt:lpstr>
      <vt:lpstr>What brought us here?   Low sys or low stats?</vt:lpstr>
      <vt:lpstr>Event sample size, aka statistics</vt:lpstr>
      <vt:lpstr>What brought us here? Trigger</vt:lpstr>
      <vt:lpstr>What brought us here?      Magnet flips</vt:lpstr>
      <vt:lpstr>What brought us here?      Magnet flips</vt:lpstr>
      <vt:lpstr>What brought us here?  Data driven </vt:lpstr>
      <vt:lpstr>Lessons from operations</vt:lpstr>
      <vt:lpstr>Lessons from/for analysis</vt:lpstr>
      <vt:lpstr>Lessons from/for analysis: Decay time acc</vt:lpstr>
      <vt:lpstr>Lessons from/for analysis: Decay time acc</vt:lpstr>
      <vt:lpstr>Lessons from/for analysis: Bremstrahlung</vt:lpstr>
      <vt:lpstr>Lessons from/for analysis: Flavour tagging</vt:lpstr>
      <vt:lpstr>Lessons from/for analysis: Flavour tagging</vt:lpstr>
      <vt:lpstr>Lessons from/for analysis: Flavour tagging</vt:lpstr>
      <vt:lpstr>Lessons from/for analysis: Charm</vt:lpstr>
      <vt:lpstr>Lessons from/for analysis: Charm</vt:lpstr>
      <vt:lpstr>Lessons from/for analysis: Jets, Heavy Ions</vt:lpstr>
      <vt:lpstr>Lessons from/for analysis: Jets, Heavy Ions</vt:lpstr>
      <vt:lpstr>Lesson learned…: Errata</vt:lpstr>
      <vt:lpstr>Lessons learned from LHCb</vt:lpstr>
      <vt:lpstr>Lessons learned from LHCb</vt:lpstr>
      <vt:lpstr>Lessons learned from LHCb</vt:lpstr>
      <vt:lpstr>Thank you</vt:lpstr>
      <vt:lpstr>Lessons learned from LHCb  about making precise flavour measurements</vt:lpstr>
      <vt:lpstr>PowerPoint Presentation</vt:lpstr>
      <vt:lpstr>PowerPoint Presentation</vt:lpstr>
      <vt:lpstr>Playing field: heavy flavour</vt:lpstr>
      <vt:lpstr>LHCb = more than flavour                          pdfs, jets, heavy-ion, EW, exotic states…</vt:lpstr>
      <vt:lpstr>Searches  Dark photons, Majorana, light scalars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Tuning, Niels</dc:creator>
  <cp:keywords/>
  <dc:description/>
  <cp:lastModifiedBy>Niels Tuning</cp:lastModifiedBy>
  <cp:revision>1225</cp:revision>
  <cp:lastPrinted>2016-09-30T23:05:52Z</cp:lastPrinted>
  <dcterms:created xsi:type="dcterms:W3CDTF">2011-05-24T10:17:03Z</dcterms:created>
  <dcterms:modified xsi:type="dcterms:W3CDTF">2019-04-01T22:59:02Z</dcterms:modified>
  <cp:category/>
  <cp:contentStatus>niet definitief</cp:contentStatus>
</cp:coreProperties>
</file>