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8" r:id="rId1"/>
    <p:sldMasterId id="2147484026" r:id="rId2"/>
  </p:sldMasterIdLst>
  <p:notesMasterIdLst>
    <p:notesMasterId r:id="rId28"/>
  </p:notesMasterIdLst>
  <p:handoutMasterIdLst>
    <p:handoutMasterId r:id="rId29"/>
  </p:handoutMasterIdLst>
  <p:sldIdLst>
    <p:sldId id="370" r:id="rId3"/>
    <p:sldId id="361" r:id="rId4"/>
    <p:sldId id="417" r:id="rId5"/>
    <p:sldId id="391" r:id="rId6"/>
    <p:sldId id="394" r:id="rId7"/>
    <p:sldId id="392" r:id="rId8"/>
    <p:sldId id="395" r:id="rId9"/>
    <p:sldId id="393" r:id="rId10"/>
    <p:sldId id="390" r:id="rId11"/>
    <p:sldId id="389" r:id="rId12"/>
    <p:sldId id="396" r:id="rId13"/>
    <p:sldId id="379" r:id="rId14"/>
    <p:sldId id="398" r:id="rId15"/>
    <p:sldId id="400" r:id="rId16"/>
    <p:sldId id="401" r:id="rId17"/>
    <p:sldId id="405" r:id="rId18"/>
    <p:sldId id="404" r:id="rId19"/>
    <p:sldId id="406" r:id="rId20"/>
    <p:sldId id="407" r:id="rId21"/>
    <p:sldId id="410" r:id="rId22"/>
    <p:sldId id="408" r:id="rId23"/>
    <p:sldId id="409" r:id="rId24"/>
    <p:sldId id="416" r:id="rId25"/>
    <p:sldId id="411" r:id="rId26"/>
    <p:sldId id="415" r:id="rId27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08080"/>
    <a:srgbClr val="00FF00"/>
    <a:srgbClr val="00CCFF"/>
    <a:srgbClr val="1E3A88"/>
    <a:srgbClr val="DDDEDF"/>
    <a:srgbClr val="FF9900"/>
    <a:srgbClr val="FFFF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1429" autoAdjust="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360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04"/>
        <p:guide pos="2141"/>
      </p:guideLst>
    </p:cSldViewPr>
  </p:notesViewPr>
  <p:gridSpacing cx="44242038" cy="442420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06DF72-7496-4C8E-801F-EE459BBA369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9909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1699"/>
            <a:ext cx="5438775" cy="44357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8E6715-1476-45F3-B1CB-E4864E68E61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8844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06895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err="1" smtClean="0">
                <a:solidFill>
                  <a:prstClr val="white"/>
                </a:solidFill>
                <a:latin typeface="Verdana"/>
              </a:rPr>
              <a:t>Nederlandse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Organisatie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voor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Wetenschappelijk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Onderzoek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90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6015038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808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55536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773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859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2743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649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59936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7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072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2746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7045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36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67350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4260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367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22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98014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Strategie L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04" y="583195"/>
            <a:ext cx="9685471" cy="60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9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87000" t="-1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4586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4659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791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14574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87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315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style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the master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20927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65759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490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71116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197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2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100" y="5707062"/>
            <a:ext cx="7825596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497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5485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88209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48541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9699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70" y="1657595"/>
            <a:ext cx="8382953" cy="40011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04446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4AD0-BCC5-4F90-B918-CD95151E6BC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497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 twee kolomme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9100" y="1733322"/>
            <a:ext cx="4063752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729491"/>
            <a:ext cx="4104475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32360" y="2478088"/>
            <a:ext cx="4010025" cy="382375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579257" y="2478088"/>
            <a:ext cx="4057650" cy="3804708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A689-FB41-47CE-BC13-03B5B50F1FA6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32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/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01250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0">
          <a:blip r:embed="rId2" cstate="print">
            <a:lum/>
          </a:blip>
          <a:srcRect/>
          <a:stretch>
            <a:fillRect t="-5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6" y="1662793"/>
            <a:ext cx="841463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AD51-7E28-4148-82E9-B7902396774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2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3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13824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3"/>
            <a:ext cx="8333500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68-4928-4C1F-9D0F-D18A5E1D804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248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3000" t="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623" y="5834063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156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55536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B145-F2C7-4444-A98F-332DAE2F4D2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05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6408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7559-344A-4CDC-85C4-10EA8134CA0A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7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98408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F41C-4A39-41A5-A916-32B5923060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9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18998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072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092F-5F8C-4CFB-B1FE-5140921D8C6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4"/>
            <a:ext cx="7795964" cy="5603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GB" sz="3600" b="1" dirty="0" smtClean="0">
                <a:solidFill>
                  <a:srgbClr val="FFFFFF"/>
                </a:solidFill>
                <a:cs typeface="Arial" charset="0"/>
              </a:rPr>
              <a:t>Click to add title</a:t>
            </a:r>
            <a:br>
              <a:rPr lang="en-GB" sz="3600" b="1" dirty="0" smtClean="0">
                <a:solidFill>
                  <a:srgbClr val="FFFFFF"/>
                </a:solidFill>
                <a:cs typeface="Arial" charset="0"/>
              </a:rPr>
            </a:br>
            <a:endParaRPr lang="nl-NL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1480" y="5745005"/>
            <a:ext cx="7825596" cy="4081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2400" dirty="0" smtClean="0">
                <a:solidFill>
                  <a:srgbClr val="FFFFFF"/>
                </a:solidFill>
                <a:cs typeface="Arial" charset="0"/>
              </a:rPr>
              <a:t>Click to add subtitle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488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7708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0CA6-3F21-4327-8C75-C82C817E2932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213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08156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22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76ED-97EF-4771-9C4E-61326F83671F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75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27313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75000" t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586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5087-0FE6-4696-9CF2-C5EC4C66CFF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092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12773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l="-1000" t="-6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AAEC-A6A1-4EAD-86F2-29D4D2DD155D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994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70997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9CB5-09EB-4870-A42D-8DE911507AB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06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7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50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1">
          <a:blip r:embed="rId2" cstate="print">
            <a:lum/>
          </a:blip>
          <a:srcRect/>
          <a:stretch>
            <a:fillRect t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6" y="1662793"/>
            <a:ext cx="8414632" cy="3968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770312"/>
          </a:xfrm>
        </p:spPr>
        <p:txBody>
          <a:bodyPr/>
          <a:lstStyle>
            <a:lvl1pPr eaLnBrk="1" hangingPunct="1"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/>
            <a:r>
              <a:rPr lang="en-GB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07291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89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3"/>
            <a:ext cx="8333500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header_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86" y="219074"/>
            <a:ext cx="9154800" cy="6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595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Place the title here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60" y="2478088"/>
            <a:ext cx="832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Place the subtitle here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39DCB578-601A-4322-B008-BD1BB7FEB9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3" r:id="rId2"/>
    <p:sldLayoutId id="2147483960" r:id="rId3"/>
    <p:sldLayoutId id="2147483961" r:id="rId4"/>
    <p:sldLayoutId id="2147483962" r:id="rId5"/>
    <p:sldLayoutId id="2147483963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64" r:id="rId28"/>
    <p:sldLayoutId id="2147483986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32"/>
        </a:buBlip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header_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219075"/>
            <a:ext cx="91551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350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2478088"/>
            <a:ext cx="832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2EBF375E-63A0-40BE-BB27-D625F81A2BC3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3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34"/>
        </a:buBlip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nguest\Desktop\Niels\particle_event_full_ns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Higgs</a:t>
            </a:r>
            <a:r>
              <a:rPr lang="nl-NL" dirty="0" smtClean="0"/>
              <a:t> en </a:t>
            </a:r>
            <a:r>
              <a:rPr lang="nl-NL" dirty="0" err="1" smtClean="0"/>
              <a:t>anti-materie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/>
          <a:p>
            <a:r>
              <a:rPr lang="nl-NL" dirty="0"/>
              <a:t>HOE DE HIGGS HET VERSCHIL </a:t>
            </a:r>
            <a:r>
              <a:rPr lang="nl-NL" dirty="0" smtClean="0"/>
              <a:t>MAAKT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937" y="0"/>
            <a:ext cx="1905409" cy="19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4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3" y="1357256"/>
            <a:ext cx="8950817" cy="54234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0763" y="-3783"/>
            <a:ext cx="8353177" cy="170379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nl-NL" sz="240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Wij zwemmen in een oceaan van </a:t>
            </a:r>
            <a:r>
              <a:rPr lang="nl-NL" sz="2400" i="1" kern="0" dirty="0" err="1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Higgs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deeltjes,  </a:t>
            </a:r>
          </a:p>
          <a:p>
            <a:pPr lvl="0">
              <a:defRPr/>
            </a:pP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… alsof we vissen zijn en nu hebben vastgesteld dat</a:t>
            </a:r>
            <a:r>
              <a:rPr lang="nl-NL" sz="36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er water om ons heen is.” </a:t>
            </a:r>
          </a:p>
          <a:p>
            <a:pPr lvl="0">
              <a:defRPr/>
            </a:pPr>
            <a:endParaRPr kumimoji="0" lang="nl-NL" sz="1200" i="0" u="none" strike="noStrike" kern="0" cap="none" spc="0" normalizeH="0" noProof="0" dirty="0" smtClean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defRPr/>
            </a:pPr>
            <a:r>
              <a:rPr kumimoji="0" lang="nl-NL" sz="1200" i="0" u="none" strike="noStrike" kern="0" cap="none" spc="0" normalizeH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 Robbert Dijkgraaf</a:t>
            </a:r>
            <a:endParaRPr kumimoji="0" lang="nl-NL" sz="120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dgaf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271294" y="2259806"/>
            <a:ext cx="37163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9600"/>
            <a:ext cx="47879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1878013"/>
            <a:ext cx="475773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6"/>
          <p:cNvSpPr>
            <a:spLocks/>
          </p:cNvSpPr>
          <p:nvPr/>
        </p:nvSpPr>
        <p:spPr bwMode="auto">
          <a:xfrm rot="16827114" flipH="1">
            <a:off x="2616994" y="38298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6827114" flipV="1">
            <a:off x="2475706" y="43330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484438" y="2454275"/>
            <a:ext cx="719137" cy="3240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12054229" flipH="1">
            <a:off x="2195513" y="390842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rot="12054229" flipV="1">
            <a:off x="2843213" y="418147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16795443" flipH="1">
            <a:off x="2603500" y="2749550"/>
            <a:ext cx="611188" cy="2916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2411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 </a:t>
            </a: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 rot="14113784" flipH="1">
            <a:off x="2564606" y="4037807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14456843" flipV="1">
            <a:off x="2707482" y="42616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rot="7486216">
            <a:off x="2707481" y="39012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7143157" flipH="1" flipV="1">
            <a:off x="2547144" y="4125119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2235013" flipH="1">
            <a:off x="2555875" y="2525713"/>
            <a:ext cx="719138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8532295" flipH="1">
            <a:off x="2519363" y="2560638"/>
            <a:ext cx="719137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9100" y="765583"/>
            <a:ext cx="8441565" cy="1385185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5763E-7 L 0.12708 -0.723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3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-0.08577 0.52463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948 L -0.40799 -0.221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925 L 0.78767 0.410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5356E-6 L -0.39479 -0.691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5578E-6 L 0.60729 0.91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463E-6 L 0.59757 -0.680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4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33025E-6 L -0.49688 0.556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6" descr="pair01"/>
          <p:cNvPicPr>
            <a:picLocks noChangeAspect="1" noChangeArrowheads="1"/>
          </p:cNvPicPr>
          <p:nvPr/>
        </p:nvPicPr>
        <p:blipFill>
          <a:blip r:embed="rId2" cstate="print"/>
          <a:srcRect t="15715"/>
          <a:stretch>
            <a:fillRect/>
          </a:stretch>
        </p:blipFill>
        <p:spPr bwMode="auto">
          <a:xfrm rot="16200000">
            <a:off x="6496228" y="3912497"/>
            <a:ext cx="13017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7"/>
          <p:cNvSpPr>
            <a:spLocks/>
          </p:cNvSpPr>
          <p:nvPr/>
        </p:nvSpPr>
        <p:spPr bwMode="auto">
          <a:xfrm rot="10380901" flipV="1">
            <a:off x="-590727" y="6721476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28" name="Picture 8" descr="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80363" y="6077355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7484" y="6048601"/>
            <a:ext cx="2206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lvl="0" indent="-261938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nl-NL" sz="2000" kern="0" dirty="0" smtClean="0">
                <a:solidFill>
                  <a:srgbClr val="000000"/>
                </a:solidFill>
              </a:rPr>
              <a:t>In het lab maken we </a:t>
            </a:r>
            <a:r>
              <a:rPr lang="nl-NL" sz="20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altijd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kern="0" dirty="0" smtClean="0">
                <a:solidFill>
                  <a:srgbClr val="000000"/>
                </a:solidFill>
              </a:rPr>
              <a:t>gelijke hoeveelheden: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347 L 0.64375 -0.098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C 0.02518 -0.00787 -0.00121 -0.00047 0.06164 -0.00463 C 0.07848 -0.00555 0.09514 -0.0111 0.11181 -0.01342 C 0.14375 -0.01712 0.12553 -0.01295 0.14358 -0.01758 C 0.18021 -0.01712 0.21684 -0.01758 0.25348 -0.01573 C 0.2632 -0.01527 0.27396 -0.02128 0.2816 -0.01157 C 0.28855 -0.00833 0.29566 -0.01249 0.30174 -0.00694 C 0.30487 -0.00417 0.30868 -0.0074 0.31181 -0.00463 C 0.31233 -0.01295 0.31059 0.00092 0.31528 -0.00463 C 0.31997 -0.00972 0.32761 -0.00324 0.33368 -0.00232 C 0.3415 -0.00093 0.34931 0.00046 0.35695 0.00231 C 0.36042 0.00277 0.36702 0.00647 0.36719 0.00647 " pathEditMode="relative" rAng="16200000" ptsTypes="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092 C 0.01441 -0.00162 0.04497 -0.00902 0.06494 -0.01503 C 0.08421 -0.02104 0.10799 -0.03191 0.12223 -0.03654 C 0.1323 -0.04116 0.14254 -0.03423 0.15035 -0.04301 C 0.16042 -0.04556 0.17466 -0.05411 0.18421 -0.05805 C 0.21146 -0.05943 0.24792 -0.0673 0.27188 -0.08557 C 0.28473 -0.08904 0.29132 -0.09089 0.30191 -0.09898 C 0.31858 -0.10337 0.30191 -0.09782 0.3158 -0.10569 C 0.32709 -0.11193 0.34184 -0.11378 0.35382 -0.11656 C 0.35921 -0.11794 0.36285 -0.1235 0.36771 -0.1235 " pathEditMode="relative" rAng="16200000" ptsTypes="faffffffff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De verdwenen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anti-materie</a:t>
            </a:r>
            <a:endParaRPr lang="nl-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23271" y="2580073"/>
            <a:ext cx="575254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92428" y="5619505"/>
            <a:ext cx="4919730" cy="101566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1400" dirty="0" smtClean="0"/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>
          <a:xfrm flipH="1">
            <a:off x="3052293" y="3245476"/>
            <a:ext cx="2343955" cy="2374029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607280"/>
            <a:ext cx="8326967" cy="701731"/>
          </a:xfrm>
        </p:spPr>
        <p:txBody>
          <a:bodyPr/>
          <a:lstStyle/>
          <a:p>
            <a:r>
              <a:rPr lang="nl-NL" sz="2400" dirty="0" smtClean="0"/>
              <a:t>Hoe onderzoeken wij dit verschil?</a:t>
            </a: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/>
              <a:t>Waarom is het </a:t>
            </a:r>
            <a:r>
              <a:rPr lang="nl-NL" sz="2400" dirty="0" err="1" smtClean="0"/>
              <a:t>Higgs</a:t>
            </a:r>
            <a:r>
              <a:rPr lang="nl-NL" sz="2400" dirty="0" smtClean="0"/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3"/>
          <p:cNvGrpSpPr/>
          <p:nvPr/>
        </p:nvGrpSpPr>
        <p:grpSpPr>
          <a:xfrm>
            <a:off x="1375893" y="450763"/>
            <a:ext cx="6895073" cy="3578351"/>
            <a:chOff x="654676" y="1429555"/>
            <a:chExt cx="6895073" cy="3578351"/>
          </a:xfrm>
        </p:grpSpPr>
        <p:grpSp>
          <p:nvGrpSpPr>
            <p:cNvPr id="7" name="Group 92"/>
            <p:cNvGrpSpPr/>
            <p:nvPr/>
          </p:nvGrpSpPr>
          <p:grpSpPr>
            <a:xfrm>
              <a:off x="654676" y="1429555"/>
              <a:ext cx="6895073" cy="3460125"/>
              <a:chOff x="654676" y="1429555"/>
              <a:chExt cx="6895073" cy="3460125"/>
            </a:xfrm>
          </p:grpSpPr>
          <p:pic>
            <p:nvPicPr>
              <p:cNvPr id="4" name="Picture 3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761" b="79698"/>
              <a:stretch>
                <a:fillRect/>
              </a:stretch>
            </p:blipFill>
            <p:spPr>
              <a:xfrm rot="1612982">
                <a:off x="2961381" y="2627972"/>
                <a:ext cx="896451" cy="329608"/>
              </a:xfrm>
              <a:prstGeom prst="rect">
                <a:avLst/>
              </a:prstGeom>
            </p:spPr>
          </p:pic>
          <p:pic>
            <p:nvPicPr>
              <p:cNvPr id="6" name="Picture 5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139" b="79665"/>
              <a:stretch>
                <a:fillRect/>
              </a:stretch>
            </p:blipFill>
            <p:spPr>
              <a:xfrm rot="1458238">
                <a:off x="4232543" y="3289053"/>
                <a:ext cx="924940" cy="33031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773509" y="3000777"/>
                <a:ext cx="487141" cy="250213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812146" y="3256208"/>
                <a:ext cx="435735" cy="74912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75020" y="3009363"/>
                <a:ext cx="845713" cy="32626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01664" y="194256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99516" y="2120722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110247" y="2298880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4503316" y="3885131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01168" y="4063289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511899" y="4241447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663262" y="2195848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237668" y="399674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13163" y="1429555"/>
                <a:ext cx="1571135" cy="1571135"/>
              </a:xfrm>
              <a:prstGeom prst="rect">
                <a:avLst/>
              </a:prstGeom>
            </p:spPr>
          </p:pic>
          <p:pic>
            <p:nvPicPr>
              <p:cNvPr id="3" name="Picture 2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3920" y="3127421"/>
                <a:ext cx="1571135" cy="1571135"/>
              </a:xfrm>
              <a:prstGeom prst="rect">
                <a:avLst/>
              </a:prstGeom>
            </p:spPr>
          </p:pic>
          <p:sp>
            <p:nvSpPr>
              <p:cNvPr id="25" name="Arc 24"/>
              <p:cNvSpPr/>
              <p:nvPr/>
            </p:nvSpPr>
            <p:spPr>
              <a:xfrm rot="2744745">
                <a:off x="3139424" y="3320441"/>
                <a:ext cx="392809" cy="914400"/>
              </a:xfrm>
              <a:prstGeom prst="arc">
                <a:avLst>
                  <a:gd name="adj1" fmla="val 12564093"/>
                  <a:gd name="adj2" fmla="val 19608691"/>
                </a:avLst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292440" y="3354947"/>
                <a:ext cx="624625" cy="22538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5" idx="5"/>
              </p:cNvCxnSpPr>
              <p:nvPr/>
            </p:nvCxnSpPr>
            <p:spPr>
              <a:xfrm flipH="1">
                <a:off x="2465918" y="3610378"/>
                <a:ext cx="693699" cy="2624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464417" y="4065431"/>
                <a:ext cx="304800" cy="54520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193961" y="3895856"/>
                <a:ext cx="302649" cy="49584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554568" y="3786389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98630" y="3294845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1025" y="357603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69086" y="4325156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30579" y="4541951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67058" y="314888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711264" y="4213542"/>
                <a:ext cx="178156" cy="178154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11380" y="3258355"/>
                <a:ext cx="281190" cy="139522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902302" y="4404580"/>
                <a:ext cx="90149" cy="399240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657600" y="4481851"/>
                <a:ext cx="270458" cy="115907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244830" y="3256214"/>
                <a:ext cx="264408" cy="21523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86377" y="3142445"/>
                <a:ext cx="433594" cy="12450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825023" y="32454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24386" y="292135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33479" y="414484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c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29811" y="339572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u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15178" y="3296991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423628" y="4247889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 flipH="1">
                <a:off x="3618964" y="4134119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2689539" y="3320604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980349" y="399245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899374" y="220014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06862" y="360608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4676" y="181377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07592" y="454624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984" y="3629694"/>
              <a:ext cx="643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Curved Right Arrow 90"/>
            <p:cNvSpPr/>
            <p:nvPr/>
          </p:nvSpPr>
          <p:spPr>
            <a:xfrm rot="3297623">
              <a:off x="2926954" y="3761165"/>
              <a:ext cx="391628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2" name="Curved Right Arrow 91"/>
            <p:cNvSpPr/>
            <p:nvPr/>
          </p:nvSpPr>
          <p:spPr>
            <a:xfrm rot="2665800" flipH="1">
              <a:off x="2431623" y="3488557"/>
              <a:ext cx="358207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244698" y="4237149"/>
            <a:ext cx="2723795" cy="24469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15178" y="4730862"/>
            <a:ext cx="4919730" cy="175432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  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ub</a:t>
            </a:r>
            <a:endParaRPr lang="nl-NL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nl-NL" sz="1400" dirty="0" smtClean="0"/>
          </a:p>
        </p:txBody>
      </p:sp>
      <p:sp>
        <p:nvSpPr>
          <p:cNvPr id="97" name="Rounded Rectangle 96"/>
          <p:cNvSpPr/>
          <p:nvPr/>
        </p:nvSpPr>
        <p:spPr>
          <a:xfrm>
            <a:off x="817808" y="5389815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21228" y="5589431"/>
            <a:ext cx="1506828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827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flipH="1">
            <a:off x="5447765" y="2871989"/>
            <a:ext cx="141667" cy="15454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3747752" y="3103809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816699" y="2756079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64565" y="2818326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54858">
            <a:off x="5685665" y="2529278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54858">
            <a:off x="4627439" y="2462735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icle_event_full_n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743" y="109761"/>
            <a:ext cx="6658310" cy="66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3"/>
          <p:cNvGrpSpPr/>
          <p:nvPr/>
        </p:nvGrpSpPr>
        <p:grpSpPr>
          <a:xfrm>
            <a:off x="1375893" y="450763"/>
            <a:ext cx="6895073" cy="3578351"/>
            <a:chOff x="654676" y="1429555"/>
            <a:chExt cx="6895073" cy="3578351"/>
          </a:xfrm>
        </p:grpSpPr>
        <p:grpSp>
          <p:nvGrpSpPr>
            <p:cNvPr id="7" name="Group 92"/>
            <p:cNvGrpSpPr/>
            <p:nvPr/>
          </p:nvGrpSpPr>
          <p:grpSpPr>
            <a:xfrm>
              <a:off x="654676" y="1429555"/>
              <a:ext cx="6895073" cy="3460125"/>
              <a:chOff x="654676" y="1429555"/>
              <a:chExt cx="6895073" cy="3460125"/>
            </a:xfrm>
          </p:grpSpPr>
          <p:pic>
            <p:nvPicPr>
              <p:cNvPr id="4" name="Picture 3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761" b="79698"/>
              <a:stretch>
                <a:fillRect/>
              </a:stretch>
            </p:blipFill>
            <p:spPr>
              <a:xfrm rot="1612982">
                <a:off x="2961381" y="2627972"/>
                <a:ext cx="896451" cy="329608"/>
              </a:xfrm>
              <a:prstGeom prst="rect">
                <a:avLst/>
              </a:prstGeom>
            </p:spPr>
          </p:pic>
          <p:pic>
            <p:nvPicPr>
              <p:cNvPr id="6" name="Picture 5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139" b="79665"/>
              <a:stretch>
                <a:fillRect/>
              </a:stretch>
            </p:blipFill>
            <p:spPr>
              <a:xfrm rot="1458238">
                <a:off x="4232543" y="3289053"/>
                <a:ext cx="924940" cy="33031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773509" y="3000777"/>
                <a:ext cx="487141" cy="250213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812146" y="3256208"/>
                <a:ext cx="435735" cy="74912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75020" y="3009363"/>
                <a:ext cx="845713" cy="32626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01664" y="194256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99516" y="2120722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110247" y="2298880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4503316" y="3885131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01168" y="4063289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511899" y="4241447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663262" y="2195848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237668" y="399674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13163" y="1429555"/>
                <a:ext cx="1571135" cy="1571135"/>
              </a:xfrm>
              <a:prstGeom prst="rect">
                <a:avLst/>
              </a:prstGeom>
            </p:spPr>
          </p:pic>
          <p:pic>
            <p:nvPicPr>
              <p:cNvPr id="3" name="Picture 2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3920" y="3127421"/>
                <a:ext cx="1571135" cy="1571135"/>
              </a:xfrm>
              <a:prstGeom prst="rect">
                <a:avLst/>
              </a:prstGeom>
            </p:spPr>
          </p:pic>
          <p:sp>
            <p:nvSpPr>
              <p:cNvPr id="25" name="Arc 24"/>
              <p:cNvSpPr/>
              <p:nvPr/>
            </p:nvSpPr>
            <p:spPr>
              <a:xfrm rot="2744745">
                <a:off x="3139424" y="3320441"/>
                <a:ext cx="392809" cy="914400"/>
              </a:xfrm>
              <a:prstGeom prst="arc">
                <a:avLst>
                  <a:gd name="adj1" fmla="val 12564093"/>
                  <a:gd name="adj2" fmla="val 19608691"/>
                </a:avLst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292440" y="3354947"/>
                <a:ext cx="624625" cy="22538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5" idx="5"/>
              </p:cNvCxnSpPr>
              <p:nvPr/>
            </p:nvCxnSpPr>
            <p:spPr>
              <a:xfrm flipH="1">
                <a:off x="2465918" y="3610378"/>
                <a:ext cx="693699" cy="2624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464417" y="4065431"/>
                <a:ext cx="304800" cy="54520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193961" y="3895856"/>
                <a:ext cx="302649" cy="49584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554568" y="3786389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98630" y="3294845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1025" y="357603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69086" y="4325156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30579" y="4541951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67058" y="314888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711264" y="4213542"/>
                <a:ext cx="178156" cy="178154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11380" y="3258355"/>
                <a:ext cx="281190" cy="139522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902302" y="4404580"/>
                <a:ext cx="90149" cy="399240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657600" y="4481851"/>
                <a:ext cx="270458" cy="115907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244830" y="3256214"/>
                <a:ext cx="264408" cy="21523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86377" y="3142445"/>
                <a:ext cx="433594" cy="12450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825023" y="32454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24386" y="292135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33479" y="414484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c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29811" y="339572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u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15178" y="3296991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423628" y="4247889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 flipH="1">
                <a:off x="3618964" y="4134119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2689539" y="3320604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980349" y="399245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899374" y="220014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06862" y="360608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4676" y="181377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07592" y="454624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984" y="3629694"/>
              <a:ext cx="643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Curved Right Arrow 90"/>
            <p:cNvSpPr/>
            <p:nvPr/>
          </p:nvSpPr>
          <p:spPr>
            <a:xfrm rot="3297623">
              <a:off x="2926954" y="3761165"/>
              <a:ext cx="391628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2" name="Curved Right Arrow 91"/>
            <p:cNvSpPr/>
            <p:nvPr/>
          </p:nvSpPr>
          <p:spPr>
            <a:xfrm rot="2665800" flipH="1">
              <a:off x="2431623" y="3488557"/>
              <a:ext cx="358207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244698" y="4237149"/>
            <a:ext cx="2723795" cy="24469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15178" y="4730862"/>
            <a:ext cx="4919730" cy="175432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  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ub</a:t>
            </a:r>
            <a:endParaRPr lang="nl-NL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nl-NL" sz="1400" dirty="0" smtClean="0"/>
          </a:p>
        </p:txBody>
      </p:sp>
      <p:sp>
        <p:nvSpPr>
          <p:cNvPr id="97" name="Rounded Rectangle 96"/>
          <p:cNvSpPr/>
          <p:nvPr/>
        </p:nvSpPr>
        <p:spPr>
          <a:xfrm>
            <a:off x="817808" y="5389815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21228" y="5589431"/>
            <a:ext cx="1506828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607280"/>
            <a:ext cx="8326967" cy="3730252"/>
          </a:xfrm>
        </p:spPr>
        <p:txBody>
          <a:bodyPr/>
          <a:lstStyle/>
          <a:p>
            <a:r>
              <a:rPr lang="nl-NL" sz="2400" dirty="0" smtClean="0"/>
              <a:t>Ontdekking van </a:t>
            </a:r>
            <a:r>
              <a:rPr lang="nl-NL" sz="2400" dirty="0" err="1" smtClean="0"/>
              <a:t>Higgs</a:t>
            </a:r>
            <a:r>
              <a:rPr lang="nl-NL" sz="2400" dirty="0" smtClean="0"/>
              <a:t> bevestigt wereldbeeld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interactie bevat materie </a:t>
            </a:r>
            <a:r>
              <a:rPr lang="nl-NL" sz="2400" dirty="0" err="1" smtClean="0"/>
              <a:t>anti-materie</a:t>
            </a:r>
            <a:r>
              <a:rPr lang="nl-NL" sz="2400" dirty="0" smtClean="0"/>
              <a:t> verschil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pPr>
              <a:buFont typeface="Wingdings" pitchFamily="2" charset="2"/>
              <a:buChar char="Ø"/>
            </a:pPr>
            <a:endParaRPr lang="nl-N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nl-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Onderzoek naar nieuwe deeltjes om verschil in de kosmos te verklaren</a:t>
            </a:r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02759" y="3868856"/>
            <a:ext cx="4235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Niet</a:t>
            </a:r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genoeg</a:t>
            </a:r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err="1" smtClean="0"/>
              <a:t>Bedankt</a:t>
            </a:r>
            <a:endParaRPr lang="en-GB" sz="3200" b="0" dirty="0"/>
          </a:p>
        </p:txBody>
      </p:sp>
      <p:pic>
        <p:nvPicPr>
          <p:cNvPr id="4" name="Picture 3" descr="120820_LHC_2.jpeg"/>
          <p:cNvPicPr>
            <a:picLocks noChangeAspect="1"/>
          </p:cNvPicPr>
          <p:nvPr/>
        </p:nvPicPr>
        <p:blipFill>
          <a:blip r:embed="rId2" cstate="print"/>
          <a:srcRect l="3023" t="35135" b="31644"/>
          <a:stretch>
            <a:fillRect/>
          </a:stretch>
        </p:blipFill>
        <p:spPr>
          <a:xfrm>
            <a:off x="-12879" y="579550"/>
            <a:ext cx="9144000" cy="202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5630230" y="1531023"/>
            <a:ext cx="3384980" cy="304097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Curved Right Arrow 6"/>
          <p:cNvSpPr/>
          <p:nvPr/>
        </p:nvSpPr>
        <p:spPr>
          <a:xfrm rot="19324855">
            <a:off x="4132571" y="1640476"/>
            <a:ext cx="1173632" cy="2860268"/>
          </a:xfrm>
          <a:prstGeom prst="curvedRigh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23527" y="2962146"/>
            <a:ext cx="2099260" cy="92727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92"/>
          <p:cNvGrpSpPr/>
          <p:nvPr/>
        </p:nvGrpSpPr>
        <p:grpSpPr>
          <a:xfrm>
            <a:off x="1287886" y="2601533"/>
            <a:ext cx="3271234" cy="1661375"/>
            <a:chOff x="663262" y="1429555"/>
            <a:chExt cx="6877317" cy="3460125"/>
          </a:xfrm>
        </p:grpSpPr>
        <p:pic>
          <p:nvPicPr>
            <p:cNvPr id="10" name="Picture 9" descr="gluon_fusio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77" t="5378" r="67761" b="79698"/>
            <a:stretch>
              <a:fillRect/>
            </a:stretch>
          </p:blipFill>
          <p:spPr>
            <a:xfrm rot="1612982">
              <a:off x="2961381" y="2627972"/>
              <a:ext cx="896451" cy="329608"/>
            </a:xfrm>
            <a:prstGeom prst="rect">
              <a:avLst/>
            </a:prstGeom>
          </p:spPr>
        </p:pic>
        <p:pic>
          <p:nvPicPr>
            <p:cNvPr id="11" name="Picture 10" descr="gluon_fusio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77" t="5378" r="67139" b="79665"/>
            <a:stretch>
              <a:fillRect/>
            </a:stretch>
          </p:blipFill>
          <p:spPr>
            <a:xfrm rot="1458238">
              <a:off x="4232543" y="3289053"/>
              <a:ext cx="924940" cy="33031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3773509" y="3000777"/>
              <a:ext cx="487141" cy="25021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12146" y="3256208"/>
              <a:ext cx="435735" cy="74912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975020" y="3009363"/>
              <a:ext cx="845713" cy="32626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101664" y="1942564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099516" y="2120722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110247" y="2298880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503316" y="3885131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501168" y="4063289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511899" y="4241447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63262" y="2195848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237668" y="3996744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proton_h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3163" y="1429555"/>
              <a:ext cx="1571135" cy="1571135"/>
            </a:xfrm>
            <a:prstGeom prst="rect">
              <a:avLst/>
            </a:prstGeom>
          </p:spPr>
        </p:pic>
        <p:pic>
          <p:nvPicPr>
            <p:cNvPr id="24" name="Picture 2" descr="proton_h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3920" y="3127421"/>
              <a:ext cx="1571135" cy="1571135"/>
            </a:xfrm>
            <a:prstGeom prst="rect">
              <a:avLst/>
            </a:prstGeom>
          </p:spPr>
        </p:pic>
        <p:sp>
          <p:nvSpPr>
            <p:cNvPr id="25" name="Arc 24"/>
            <p:cNvSpPr/>
            <p:nvPr/>
          </p:nvSpPr>
          <p:spPr>
            <a:xfrm rot="2744745">
              <a:off x="3139424" y="3320441"/>
              <a:ext cx="392809" cy="914400"/>
            </a:xfrm>
            <a:prstGeom prst="arc">
              <a:avLst>
                <a:gd name="adj1" fmla="val 12564093"/>
                <a:gd name="adj2" fmla="val 19608691"/>
              </a:avLst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292440" y="3354947"/>
              <a:ext cx="624625" cy="22538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32" idx="5"/>
            </p:cNvCxnSpPr>
            <p:nvPr/>
          </p:nvCxnSpPr>
          <p:spPr>
            <a:xfrm flipH="1">
              <a:off x="2465918" y="3610378"/>
              <a:ext cx="693699" cy="2624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464417" y="4065431"/>
              <a:ext cx="304800" cy="54520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193961" y="3895856"/>
              <a:ext cx="302649" cy="49584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554568" y="3786389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l 30"/>
            <p:cNvSpPr/>
            <p:nvPr/>
          </p:nvSpPr>
          <p:spPr>
            <a:xfrm>
              <a:off x="2998630" y="3294845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l 31"/>
            <p:cNvSpPr/>
            <p:nvPr/>
          </p:nvSpPr>
          <p:spPr>
            <a:xfrm>
              <a:off x="2301025" y="3576034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l 32"/>
            <p:cNvSpPr/>
            <p:nvPr/>
          </p:nvSpPr>
          <p:spPr>
            <a:xfrm>
              <a:off x="3269086" y="4325156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l 33"/>
            <p:cNvSpPr/>
            <p:nvPr/>
          </p:nvSpPr>
          <p:spPr>
            <a:xfrm>
              <a:off x="3730579" y="4541951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l 34"/>
            <p:cNvSpPr/>
            <p:nvPr/>
          </p:nvSpPr>
          <p:spPr>
            <a:xfrm>
              <a:off x="2067058" y="3148884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3711264" y="4213542"/>
              <a:ext cx="178156" cy="178154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511380" y="3258355"/>
              <a:ext cx="281190" cy="139522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902302" y="4404580"/>
              <a:ext cx="90149" cy="399240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657600" y="4481851"/>
              <a:ext cx="270458" cy="115907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44830" y="3256214"/>
              <a:ext cx="264408" cy="215233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86377" y="3142445"/>
              <a:ext cx="433594" cy="124503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669225" y="3245475"/>
              <a:ext cx="513048" cy="5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rgbClr val="000000"/>
                  </a:solidFill>
                </a:rPr>
                <a:t>b</a:t>
              </a:r>
              <a:endParaRPr lang="nl-NL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5359" y="2815536"/>
              <a:ext cx="513048" cy="5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rgbClr val="000000"/>
                  </a:solidFill>
                </a:rPr>
                <a:t>b</a:t>
              </a:r>
              <a:endParaRPr lang="nl-NL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3848407" y="3296991"/>
              <a:ext cx="15454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flipH="1">
              <a:off x="3618964" y="4134119"/>
              <a:ext cx="141667" cy="154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2689539" y="3320604"/>
              <a:ext cx="141667" cy="154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980349" y="3992451"/>
              <a:ext cx="347729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899374" y="2200141"/>
              <a:ext cx="347729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el 1"/>
          <p:cNvSpPr txBox="1">
            <a:spLocks/>
          </p:cNvSpPr>
          <p:nvPr/>
        </p:nvSpPr>
        <p:spPr bwMode="auto">
          <a:xfrm>
            <a:off x="3172005" y="0"/>
            <a:ext cx="25590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Bedankt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Picture 2" descr="Blue-Planet-Earth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4" b="11944"/>
          <a:stretch>
            <a:fillRect/>
          </a:stretch>
        </p:blipFill>
        <p:spPr bwMode="auto">
          <a:xfrm>
            <a:off x="128786" y="4468969"/>
            <a:ext cx="4574766" cy="23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urved Right Arrow 50"/>
          <p:cNvSpPr/>
          <p:nvPr/>
        </p:nvSpPr>
        <p:spPr>
          <a:xfrm rot="2812423" flipH="1">
            <a:off x="5530465" y="4463572"/>
            <a:ext cx="951698" cy="2860268"/>
          </a:xfrm>
          <a:prstGeom prst="curvedRigh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13452" y="574917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594" y="230746"/>
            <a:ext cx="6150915" cy="64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8" t="2132" r="8251" b="9496"/>
          <a:stretch>
            <a:fillRect/>
          </a:stretch>
        </p:blipFill>
        <p:spPr>
          <a:xfrm>
            <a:off x="2073499" y="66235"/>
            <a:ext cx="4921067" cy="670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7892" y="103029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P. </a:t>
            </a:r>
            <a:r>
              <a:rPr lang="nl-NL" dirty="0" err="1" smtClean="0">
                <a:solidFill>
                  <a:schemeClr val="bg1"/>
                </a:solidFill>
              </a:rPr>
              <a:t>Higgs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33" y="5883496"/>
            <a:ext cx="39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Wat zijn de regels voor subatomaire deeltjes?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4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626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Beschrijving van gedrag van deeltjes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62" y="347730"/>
            <a:ext cx="3102131" cy="110799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Fotonen F</a:t>
            </a:r>
            <a:r>
              <a:rPr lang="nl-NL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</a:t>
            </a:r>
            <a:endParaRPr lang="nl-NL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400" dirty="0" smtClean="0"/>
              <a:t>(Maxwell vergelijkingen! </a:t>
            </a:r>
          </a:p>
          <a:p>
            <a:r>
              <a:rPr lang="nl-NL" sz="1400" dirty="0" err="1" smtClean="0"/>
              <a:t>E-veld</a:t>
            </a:r>
            <a:r>
              <a:rPr lang="nl-NL" sz="1400" dirty="0" smtClean="0"/>
              <a:t>, </a:t>
            </a:r>
            <a:r>
              <a:rPr lang="nl-NL" sz="1400" dirty="0" err="1" smtClean="0"/>
              <a:t>B-veld</a:t>
            </a:r>
            <a:r>
              <a:rPr lang="nl-NL" sz="1400" dirty="0" smtClean="0"/>
              <a:t>, </a:t>
            </a:r>
          </a:p>
          <a:p>
            <a:r>
              <a:rPr lang="nl-NL" sz="1400" dirty="0" err="1" smtClean="0"/>
              <a:t>electro-magnetische</a:t>
            </a:r>
            <a:r>
              <a:rPr lang="nl-NL" sz="1400" dirty="0" smtClean="0"/>
              <a:t> golven, …) </a:t>
            </a:r>
            <a:endParaRPr lang="nl-N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7082" y="1684999"/>
            <a:ext cx="3092787" cy="101566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Deeltjes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nl-NL" sz="1400" dirty="0" smtClean="0"/>
              <a:t>(“gewone” materie, </a:t>
            </a:r>
            <a:r>
              <a:rPr lang="nl-NL" sz="1400" dirty="0" err="1" smtClean="0"/>
              <a:t>electronen</a:t>
            </a:r>
            <a:r>
              <a:rPr lang="nl-NL" sz="1400" dirty="0" smtClean="0"/>
              <a:t>, quarks, 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33" y="2983625"/>
            <a:ext cx="3092787" cy="89255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Interacties    D</a:t>
            </a:r>
          </a:p>
          <a:p>
            <a:r>
              <a:rPr lang="nl-NL" sz="1400" dirty="0" smtClean="0"/>
              <a:t>(hoe de deeltjes elkaar “voelen”)</a:t>
            </a:r>
            <a:endParaRPr lang="nl-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66611" y="5376970"/>
            <a:ext cx="3092787" cy="70788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   </a:t>
            </a:r>
            <a:r>
              <a:rPr lang="nl-N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3369" y="1043188"/>
            <a:ext cx="631065" cy="7856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5020614" y="1903929"/>
            <a:ext cx="427149" cy="581982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5482110" y="1901780"/>
            <a:ext cx="427149" cy="583843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ounded Rectangle 13"/>
          <p:cNvSpPr/>
          <p:nvPr/>
        </p:nvSpPr>
        <p:spPr>
          <a:xfrm>
            <a:off x="6244108" y="3307724"/>
            <a:ext cx="530180" cy="6332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Curved Connector 15"/>
          <p:cNvCxnSpPr>
            <a:endCxn id="8" idx="1"/>
          </p:cNvCxnSpPr>
          <p:nvPr/>
        </p:nvCxnSpPr>
        <p:spPr>
          <a:xfrm rot="5400000">
            <a:off x="5116368" y="4601027"/>
            <a:ext cx="1880130" cy="379643"/>
          </a:xfrm>
          <a:prstGeom prst="curvedConnector4">
            <a:avLst>
              <a:gd name="adj1" fmla="val 4967"/>
              <a:gd name="adj2" fmla="val 329832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96993" y="1146220"/>
            <a:ext cx="2099255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84113" y="2047741"/>
            <a:ext cx="172577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5"/>
          <p:cNvCxnSpPr/>
          <p:nvPr/>
        </p:nvCxnSpPr>
        <p:spPr>
          <a:xfrm rot="10800000" flipV="1">
            <a:off x="3296995" y="2485622"/>
            <a:ext cx="2202285" cy="1133339"/>
          </a:xfrm>
          <a:prstGeom prst="curvedConnector3">
            <a:avLst>
              <a:gd name="adj1" fmla="val 61111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586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Helft van de mok gaat over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49648" y="2582219"/>
            <a:ext cx="2801157" cy="1384474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665" y="6130343"/>
            <a:ext cx="430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Te koop in de CERN winkel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Massa?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59866"/>
            <a:ext cx="6252155" cy="3268587"/>
          </a:xfrm>
        </p:spPr>
        <p:txBody>
          <a:bodyPr/>
          <a:lstStyle/>
          <a:p>
            <a:r>
              <a:rPr lang="nl-NL" dirty="0" smtClean="0"/>
              <a:t>Massa is “wisselkoers” tussen kracht en versnelling</a:t>
            </a:r>
          </a:p>
          <a:p>
            <a:pPr>
              <a:buNone/>
            </a:pPr>
            <a:r>
              <a:rPr lang="nl-NL" dirty="0" smtClean="0"/>
              <a:t>	Maar…  wat 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nl-NL" dirty="0" smtClean="0"/>
              <a:t> het?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Massa is energie</a:t>
            </a:r>
          </a:p>
          <a:p>
            <a:pPr>
              <a:buNone/>
            </a:pPr>
            <a:r>
              <a:rPr lang="nl-NL" dirty="0" smtClean="0"/>
              <a:t>	Maar… waar komt het </a:t>
            </a:r>
            <a:r>
              <a:rPr lang="nl-NL" b="1" i="1" dirty="0" smtClean="0"/>
              <a:t>vandaan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is wrijving met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veld!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684" y="1042179"/>
            <a:ext cx="1532284" cy="16237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2845" y="1658466"/>
            <a:ext cx="289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F 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9179" y="3343466"/>
            <a:ext cx="3233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E 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c</a:t>
            </a:r>
            <a:r>
              <a:rPr lang="nl-NL" altLang="nl-NL" sz="4000" b="1" baseline="30000" dirty="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nl-NL" altLang="nl-NL" sz="40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546" y="5144370"/>
            <a:ext cx="2597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ea typeface="MS PGothic" pitchFamily="34" charset="-128"/>
              </a:rPr>
              <a:t>m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:  </a:t>
            </a:r>
            <a:r>
              <a:rPr lang="nl-NL" altLang="nl-NL" sz="5400" b="1" dirty="0" smtClean="0">
                <a:solidFill>
                  <a:srgbClr val="000000"/>
                </a:solidFill>
                <a:ea typeface="MS PGothic" pitchFamily="34" charset="-128"/>
                <a:sym typeface="Symbol"/>
              </a:rPr>
              <a:t></a:t>
            </a:r>
            <a:endParaRPr lang="nl-NL" altLang="nl-NL" sz="54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3" b="10747"/>
          <a:stretch>
            <a:fillRect/>
          </a:stretch>
        </p:blipFill>
        <p:spPr bwMode="auto">
          <a:xfrm>
            <a:off x="7521262" y="2809108"/>
            <a:ext cx="1506826" cy="1865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4"/>
          <a:stretch>
            <a:fillRect/>
          </a:stretch>
        </p:blipFill>
        <p:spPr bwMode="auto">
          <a:xfrm>
            <a:off x="7533187" y="4827453"/>
            <a:ext cx="1488927" cy="19275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9743" y="243410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474" y="444108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475" y="651456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O standaardpowerpoint Engels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NWO Corporate met intro en voorbeeld mei 2011</Template>
  <TotalTime>1300</TotalTime>
  <Words>369</Words>
  <Application>Microsoft Office PowerPoint</Application>
  <PresentationFormat>On-screen Show (4:3)</PresentationFormat>
  <Paragraphs>124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NWO standaardpowerpoint Engels</vt:lpstr>
      <vt:lpstr>Blank</vt:lpstr>
      <vt:lpstr>Higgs en anti-materie</vt:lpstr>
      <vt:lpstr>Hoe de Higgs het verschil maakt</vt:lpstr>
      <vt:lpstr>Slide 3</vt:lpstr>
      <vt:lpstr>Slide 4</vt:lpstr>
      <vt:lpstr>Slide 5</vt:lpstr>
      <vt:lpstr>Slide 6</vt:lpstr>
      <vt:lpstr>Slide 7</vt:lpstr>
      <vt:lpstr>Slide 8</vt:lpstr>
      <vt:lpstr>Massa?</vt:lpstr>
      <vt:lpstr>Slide 10</vt:lpstr>
      <vt:lpstr>Hoe de Higgs het verschil maakt</vt:lpstr>
      <vt:lpstr>Slide 12</vt:lpstr>
      <vt:lpstr>Slide 13</vt:lpstr>
      <vt:lpstr>Slide 14</vt:lpstr>
      <vt:lpstr>Slide 15</vt:lpstr>
      <vt:lpstr>Slide 16</vt:lpstr>
      <vt:lpstr>Hoe de Higgs het verschil maakt</vt:lpstr>
      <vt:lpstr>Slide 18</vt:lpstr>
      <vt:lpstr>Hoe de Higgs het verschil maakt</vt:lpstr>
      <vt:lpstr>Slide 20</vt:lpstr>
      <vt:lpstr>Slide 21</vt:lpstr>
      <vt:lpstr>Slide 22</vt:lpstr>
      <vt:lpstr>Slide 23</vt:lpstr>
      <vt:lpstr>Hoe de Higgs het verschil maakt</vt:lpstr>
      <vt:lpstr>Bedankt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Knaake, T.M. [Tessa]</dc:creator>
  <cp:lastModifiedBy>nguest</cp:lastModifiedBy>
  <cp:revision>181</cp:revision>
  <cp:lastPrinted>2013-02-25T13:45:01Z</cp:lastPrinted>
  <dcterms:created xsi:type="dcterms:W3CDTF">2011-05-24T10:17:03Z</dcterms:created>
  <dcterms:modified xsi:type="dcterms:W3CDTF">2014-06-06T12:45:11Z</dcterms:modified>
  <cp:contentStatus>niet definitief</cp:contentStatus>
</cp:coreProperties>
</file>