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333399"/>
    <a:srgbClr val="3366FF"/>
    <a:srgbClr val="6666FF"/>
    <a:srgbClr val="6699FF"/>
    <a:srgbClr val="008000"/>
    <a:srgbClr val="9933FF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31" autoAdjust="0"/>
  </p:normalViewPr>
  <p:slideViewPr>
    <p:cSldViewPr>
      <p:cViewPr varScale="1">
        <p:scale>
          <a:sx n="62" d="100"/>
          <a:sy n="62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0A5F79FD-3C53-43F4-92BD-583A5A5C8C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156" name="Group 124"/>
          <p:cNvGrpSpPr>
            <a:grpSpLocks/>
          </p:cNvGrpSpPr>
          <p:nvPr/>
        </p:nvGrpSpPr>
        <p:grpSpPr bwMode="auto">
          <a:xfrm>
            <a:off x="-1066800" y="0"/>
            <a:ext cx="11090275" cy="6846888"/>
            <a:chOff x="0" y="0"/>
            <a:chExt cx="6986" cy="4313"/>
          </a:xfrm>
        </p:grpSpPr>
        <p:grpSp>
          <p:nvGrpSpPr>
            <p:cNvPr id="44157" name="Group 125"/>
            <p:cNvGrpSpPr>
              <a:grpSpLocks/>
            </p:cNvGrpSpPr>
            <p:nvPr/>
          </p:nvGrpSpPr>
          <p:grpSpPr bwMode="auto">
            <a:xfrm>
              <a:off x="0" y="0"/>
              <a:ext cx="4320" cy="4313"/>
              <a:chOff x="0" y="0"/>
              <a:chExt cx="4320" cy="4313"/>
            </a:xfrm>
          </p:grpSpPr>
          <p:sp>
            <p:nvSpPr>
              <p:cNvPr id="44158" name="Freeform 126"/>
              <p:cNvSpPr>
                <a:spLocks/>
              </p:cNvSpPr>
              <p:nvPr/>
            </p:nvSpPr>
            <p:spPr bwMode="auto">
              <a:xfrm>
                <a:off x="0" y="2823"/>
                <a:ext cx="1652" cy="1490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101"/>
                  </a:cxn>
                  <a:cxn ang="0">
                    <a:pos x="112" y="101"/>
                  </a:cxn>
                  <a:cxn ang="0">
                    <a:pos x="101" y="0"/>
                  </a:cxn>
                  <a:cxn ang="0">
                    <a:pos x="101" y="0"/>
                  </a:cxn>
                </a:cxnLst>
                <a:rect l="0" t="0" r="r" b="b"/>
                <a:pathLst>
                  <a:path w="112" h="101">
                    <a:moveTo>
                      <a:pt x="101" y="0"/>
                    </a:moveTo>
                    <a:cubicBezTo>
                      <a:pt x="65" y="33"/>
                      <a:pt x="47" y="33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48" y="40"/>
                      <a:pt x="44" y="57"/>
                      <a:pt x="0" y="101"/>
                    </a:cubicBezTo>
                    <a:cubicBezTo>
                      <a:pt x="48" y="53"/>
                      <a:pt x="64" y="53"/>
                      <a:pt x="112" y="101"/>
                    </a:cubicBezTo>
                    <a:cubicBezTo>
                      <a:pt x="68" y="57"/>
                      <a:pt x="64" y="40"/>
                      <a:pt x="101" y="0"/>
                    </a:cubicBezTo>
                    <a:cubicBezTo>
                      <a:pt x="101" y="0"/>
                      <a:pt x="101" y="0"/>
                      <a:pt x="101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9" name="Freeform 127"/>
              <p:cNvSpPr>
                <a:spLocks/>
              </p:cNvSpPr>
              <p:nvPr/>
            </p:nvSpPr>
            <p:spPr bwMode="auto">
              <a:xfrm>
                <a:off x="1490" y="1502"/>
                <a:ext cx="1340" cy="1321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90" y="0"/>
                  </a:cxn>
                  <a:cxn ang="0">
                    <a:pos x="91" y="0"/>
                  </a:cxn>
                  <a:cxn ang="0">
                    <a:pos x="90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89"/>
                  </a:cxn>
                  <a:cxn ang="0">
                    <a:pos x="1" y="90"/>
                  </a:cxn>
                  <a:cxn ang="0">
                    <a:pos x="90" y="90"/>
                  </a:cxn>
                  <a:cxn ang="0">
                    <a:pos x="90" y="90"/>
                  </a:cxn>
                  <a:cxn ang="0">
                    <a:pos x="91" y="89"/>
                  </a:cxn>
                  <a:cxn ang="0">
                    <a:pos x="91" y="0"/>
                  </a:cxn>
                </a:cxnLst>
                <a:rect l="0" t="0" r="r" b="b"/>
                <a:pathLst>
                  <a:path w="91" h="90">
                    <a:moveTo>
                      <a:pt x="91" y="0"/>
                    </a:moveTo>
                    <a:cubicBezTo>
                      <a:pt x="90" y="0"/>
                      <a:pt x="90" y="0"/>
                      <a:pt x="90" y="0"/>
                    </a:cubicBezTo>
                    <a:cubicBezTo>
                      <a:pt x="90" y="0"/>
                      <a:pt x="90" y="0"/>
                      <a:pt x="91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54" y="33"/>
                      <a:pt x="37" y="33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4" y="36"/>
                      <a:pt x="34" y="53"/>
                      <a:pt x="0" y="89"/>
                    </a:cubicBezTo>
                    <a:cubicBezTo>
                      <a:pt x="0" y="90"/>
                      <a:pt x="0" y="90"/>
                      <a:pt x="1" y="90"/>
                    </a:cubicBezTo>
                    <a:cubicBezTo>
                      <a:pt x="37" y="57"/>
                      <a:pt x="54" y="57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89"/>
                      <a:pt x="91" y="89"/>
                    </a:cubicBezTo>
                    <a:cubicBezTo>
                      <a:pt x="57" y="53"/>
                      <a:pt x="57" y="36"/>
                      <a:pt x="91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0" name="Freeform 128"/>
              <p:cNvSpPr>
                <a:spLocks/>
              </p:cNvSpPr>
              <p:nvPr/>
            </p:nvSpPr>
            <p:spPr bwMode="auto">
              <a:xfrm>
                <a:off x="1490" y="1502"/>
                <a:ext cx="19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 type="non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1" name="Freeform 129"/>
              <p:cNvSpPr>
                <a:spLocks/>
              </p:cNvSpPr>
              <p:nvPr/>
            </p:nvSpPr>
            <p:spPr bwMode="auto">
              <a:xfrm>
                <a:off x="1490" y="1502"/>
                <a:ext cx="19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 type="non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2" name="Freeform 130"/>
              <p:cNvSpPr>
                <a:spLocks/>
              </p:cNvSpPr>
              <p:nvPr/>
            </p:nvSpPr>
            <p:spPr bwMode="auto">
              <a:xfrm>
                <a:off x="0" y="0"/>
                <a:ext cx="1652" cy="1502"/>
              </a:xfrm>
              <a:custGeom>
                <a:avLst/>
                <a:gdLst/>
                <a:ahLst/>
                <a:cxnLst>
                  <a:cxn ang="0">
                    <a:pos x="101" y="102"/>
                  </a:cxn>
                  <a:cxn ang="0">
                    <a:pos x="101" y="101"/>
                  </a:cxn>
                  <a:cxn ang="0">
                    <a:pos x="112" y="0"/>
                  </a:cxn>
                  <a:cxn ang="0">
                    <a:pos x="0" y="0"/>
                  </a:cxn>
                  <a:cxn ang="0">
                    <a:pos x="11" y="101"/>
                  </a:cxn>
                  <a:cxn ang="0">
                    <a:pos x="11" y="102"/>
                  </a:cxn>
                  <a:cxn ang="0">
                    <a:pos x="101" y="102"/>
                  </a:cxn>
                </a:cxnLst>
                <a:rect l="0" t="0" r="r" b="b"/>
                <a:pathLst>
                  <a:path w="112" h="102">
                    <a:moveTo>
                      <a:pt x="101" y="102"/>
                    </a:moveTo>
                    <a:cubicBezTo>
                      <a:pt x="101" y="101"/>
                      <a:pt x="101" y="101"/>
                      <a:pt x="101" y="101"/>
                    </a:cubicBezTo>
                    <a:cubicBezTo>
                      <a:pt x="64" y="61"/>
                      <a:pt x="68" y="44"/>
                      <a:pt x="112" y="0"/>
                    </a:cubicBezTo>
                    <a:cubicBezTo>
                      <a:pt x="64" y="48"/>
                      <a:pt x="48" y="48"/>
                      <a:pt x="0" y="0"/>
                    </a:cubicBezTo>
                    <a:cubicBezTo>
                      <a:pt x="44" y="44"/>
                      <a:pt x="48" y="61"/>
                      <a:pt x="11" y="101"/>
                    </a:cubicBezTo>
                    <a:cubicBezTo>
                      <a:pt x="11" y="101"/>
                      <a:pt x="11" y="101"/>
                      <a:pt x="11" y="102"/>
                    </a:cubicBezTo>
                    <a:cubicBezTo>
                      <a:pt x="47" y="68"/>
                      <a:pt x="65" y="68"/>
                      <a:pt x="101" y="102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3" name="Freeform 131"/>
              <p:cNvSpPr>
                <a:spLocks/>
              </p:cNvSpPr>
              <p:nvPr/>
            </p:nvSpPr>
            <p:spPr bwMode="auto">
              <a:xfrm>
                <a:off x="0" y="1502"/>
                <a:ext cx="162" cy="162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11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cubicBezTo>
                      <a:pt x="4" y="7"/>
                      <a:pt x="7" y="3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3"/>
                      <a:pt x="4" y="7"/>
                      <a:pt x="0" y="11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4" name="Freeform 132"/>
              <p:cNvSpPr>
                <a:spLocks/>
              </p:cNvSpPr>
              <p:nvPr/>
            </p:nvSpPr>
            <p:spPr bwMode="auto">
              <a:xfrm>
                <a:off x="0" y="1328"/>
                <a:ext cx="162" cy="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2"/>
                  </a:cxn>
                  <a:cxn ang="0">
                    <a:pos x="11" y="11"/>
                  </a:cxn>
                  <a:cxn ang="0">
                    <a:pos x="0" y="0"/>
                  </a:cxn>
                </a:cxnLst>
                <a:rect l="0" t="0" r="r" b="b"/>
                <a:pathLst>
                  <a:path w="11" h="12">
                    <a:moveTo>
                      <a:pt x="0" y="0"/>
                    </a:moveTo>
                    <a:cubicBezTo>
                      <a:pt x="4" y="4"/>
                      <a:pt x="7" y="8"/>
                      <a:pt x="11" y="12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7" y="8"/>
                      <a:pt x="4" y="4"/>
                      <a:pt x="0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5" name="Freeform 133"/>
              <p:cNvSpPr>
                <a:spLocks/>
              </p:cNvSpPr>
              <p:nvPr/>
            </p:nvSpPr>
            <p:spPr bwMode="auto">
              <a:xfrm>
                <a:off x="1490" y="1490"/>
                <a:ext cx="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 type="non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6" name="Freeform 134"/>
              <p:cNvSpPr>
                <a:spLocks/>
              </p:cNvSpPr>
              <p:nvPr/>
            </p:nvSpPr>
            <p:spPr bwMode="auto">
              <a:xfrm>
                <a:off x="1490" y="1490"/>
                <a:ext cx="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 type="non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7" name="Freeform 135"/>
              <p:cNvSpPr>
                <a:spLocks/>
              </p:cNvSpPr>
              <p:nvPr/>
            </p:nvSpPr>
            <p:spPr bwMode="auto">
              <a:xfrm>
                <a:off x="2818" y="0"/>
                <a:ext cx="1502" cy="1502"/>
              </a:xfrm>
              <a:custGeom>
                <a:avLst/>
                <a:gdLst/>
                <a:ahLst/>
                <a:cxnLst>
                  <a:cxn ang="0">
                    <a:pos x="90" y="102"/>
                  </a:cxn>
                  <a:cxn ang="0">
                    <a:pos x="91" y="101"/>
                  </a:cxn>
                  <a:cxn ang="0">
                    <a:pos x="102" y="0"/>
                  </a:cxn>
                  <a:cxn ang="0">
                    <a:pos x="1" y="11"/>
                  </a:cxn>
                  <a:cxn ang="0">
                    <a:pos x="0" y="12"/>
                  </a:cxn>
                  <a:cxn ang="0">
                    <a:pos x="1" y="101"/>
                  </a:cxn>
                  <a:cxn ang="0">
                    <a:pos x="1" y="101"/>
                  </a:cxn>
                  <a:cxn ang="0">
                    <a:pos x="1" y="101"/>
                  </a:cxn>
                  <a:cxn ang="0">
                    <a:pos x="1" y="102"/>
                  </a:cxn>
                  <a:cxn ang="0">
                    <a:pos x="90" y="102"/>
                  </a:cxn>
                </a:cxnLst>
                <a:rect l="0" t="0" r="r" b="b"/>
                <a:pathLst>
                  <a:path w="102" h="102">
                    <a:moveTo>
                      <a:pt x="90" y="102"/>
                    </a:moveTo>
                    <a:cubicBezTo>
                      <a:pt x="91" y="101"/>
                      <a:pt x="91" y="101"/>
                      <a:pt x="91" y="101"/>
                    </a:cubicBezTo>
                    <a:cubicBezTo>
                      <a:pt x="54" y="61"/>
                      <a:pt x="58" y="44"/>
                      <a:pt x="102" y="0"/>
                    </a:cubicBezTo>
                    <a:cubicBezTo>
                      <a:pt x="58" y="44"/>
                      <a:pt x="41" y="48"/>
                      <a:pt x="1" y="11"/>
                    </a:cubicBezTo>
                    <a:cubicBezTo>
                      <a:pt x="1" y="11"/>
                      <a:pt x="1" y="11"/>
                      <a:pt x="0" y="12"/>
                    </a:cubicBezTo>
                    <a:cubicBezTo>
                      <a:pt x="34" y="48"/>
                      <a:pt x="34" y="65"/>
                      <a:pt x="1" y="101"/>
                    </a:cubicBezTo>
                    <a:cubicBezTo>
                      <a:pt x="1" y="101"/>
                      <a:pt x="1" y="101"/>
                      <a:pt x="1" y="101"/>
                    </a:cubicBezTo>
                    <a:cubicBezTo>
                      <a:pt x="1" y="101"/>
                      <a:pt x="1" y="101"/>
                      <a:pt x="1" y="101"/>
                    </a:cubicBezTo>
                    <a:cubicBezTo>
                      <a:pt x="1" y="101"/>
                      <a:pt x="1" y="101"/>
                      <a:pt x="1" y="102"/>
                    </a:cubicBezTo>
                    <a:cubicBezTo>
                      <a:pt x="37" y="68"/>
                      <a:pt x="54" y="68"/>
                      <a:pt x="90" y="102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8" name="Freeform 136"/>
              <p:cNvSpPr>
                <a:spLocks/>
              </p:cNvSpPr>
              <p:nvPr/>
            </p:nvSpPr>
            <p:spPr bwMode="auto">
              <a:xfrm>
                <a:off x="2656" y="2823"/>
                <a:ext cx="1664" cy="1490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0" y="101"/>
                  </a:cxn>
                  <a:cxn ang="0">
                    <a:pos x="113" y="101"/>
                  </a:cxn>
                  <a:cxn ang="0">
                    <a:pos x="102" y="0"/>
                  </a:cxn>
                  <a:cxn ang="0">
                    <a:pos x="101" y="0"/>
                  </a:cxn>
                </a:cxnLst>
                <a:rect l="0" t="0" r="r" b="b"/>
                <a:pathLst>
                  <a:path w="113" h="101">
                    <a:moveTo>
                      <a:pt x="101" y="0"/>
                    </a:moveTo>
                    <a:cubicBezTo>
                      <a:pt x="65" y="33"/>
                      <a:pt x="48" y="33"/>
                      <a:pt x="12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48" y="40"/>
                      <a:pt x="44" y="57"/>
                      <a:pt x="0" y="101"/>
                    </a:cubicBezTo>
                    <a:cubicBezTo>
                      <a:pt x="49" y="53"/>
                      <a:pt x="65" y="53"/>
                      <a:pt x="113" y="101"/>
                    </a:cubicBezTo>
                    <a:cubicBezTo>
                      <a:pt x="69" y="57"/>
                      <a:pt x="65" y="4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9" name="Freeform 137"/>
              <p:cNvSpPr>
                <a:spLocks/>
              </p:cNvSpPr>
              <p:nvPr/>
            </p:nvSpPr>
            <p:spPr bwMode="auto">
              <a:xfrm>
                <a:off x="0" y="2823"/>
                <a:ext cx="162" cy="162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11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cubicBezTo>
                      <a:pt x="4" y="7"/>
                      <a:pt x="7" y="4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3"/>
                      <a:pt x="4" y="7"/>
                      <a:pt x="0" y="11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0" name="Freeform 138"/>
              <p:cNvSpPr>
                <a:spLocks/>
              </p:cNvSpPr>
              <p:nvPr/>
            </p:nvSpPr>
            <p:spPr bwMode="auto">
              <a:xfrm>
                <a:off x="0" y="2661"/>
                <a:ext cx="162" cy="1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1"/>
                  </a:cxn>
                  <a:cxn ang="0">
                    <a:pos x="11" y="10"/>
                  </a:cxn>
                  <a:cxn ang="0">
                    <a:pos x="0" y="0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cubicBezTo>
                      <a:pt x="4" y="3"/>
                      <a:pt x="7" y="7"/>
                      <a:pt x="11" y="11"/>
                    </a:cubicBezTo>
                    <a:cubicBezTo>
                      <a:pt x="11" y="11"/>
                      <a:pt x="11" y="11"/>
                      <a:pt x="11" y="10"/>
                    </a:cubicBezTo>
                    <a:cubicBezTo>
                      <a:pt x="7" y="7"/>
                      <a:pt x="4" y="3"/>
                      <a:pt x="0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1" name="Freeform 139"/>
              <p:cNvSpPr>
                <a:spLocks/>
              </p:cNvSpPr>
              <p:nvPr/>
            </p:nvSpPr>
            <p:spPr bwMode="auto">
              <a:xfrm>
                <a:off x="162" y="1502"/>
                <a:ext cx="1328" cy="1321"/>
              </a:xfrm>
              <a:custGeom>
                <a:avLst/>
                <a:gdLst/>
                <a:ahLst/>
                <a:cxnLst>
                  <a:cxn ang="0">
                    <a:pos x="90" y="90"/>
                  </a:cxn>
                  <a:cxn ang="0">
                    <a:pos x="90" y="89"/>
                  </a:cxn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9"/>
                  </a:cxn>
                  <a:cxn ang="0">
                    <a:pos x="0" y="90"/>
                  </a:cxn>
                  <a:cxn ang="0">
                    <a:pos x="90" y="90"/>
                  </a:cxn>
                </a:cxnLst>
                <a:rect l="0" t="0" r="r" b="b"/>
                <a:pathLst>
                  <a:path w="90" h="90">
                    <a:moveTo>
                      <a:pt x="90" y="90"/>
                    </a:moveTo>
                    <a:cubicBezTo>
                      <a:pt x="90" y="90"/>
                      <a:pt x="90" y="90"/>
                      <a:pt x="90" y="89"/>
                    </a:cubicBezTo>
                    <a:cubicBezTo>
                      <a:pt x="57" y="53"/>
                      <a:pt x="57" y="36"/>
                      <a:pt x="90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54" y="33"/>
                      <a:pt x="36" y="3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3" y="36"/>
                      <a:pt x="33" y="53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36" y="57"/>
                      <a:pt x="54" y="57"/>
                      <a:pt x="90" y="9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2" name="Freeform 140"/>
              <p:cNvSpPr>
                <a:spLocks/>
              </p:cNvSpPr>
              <p:nvPr/>
            </p:nvSpPr>
            <p:spPr bwMode="auto">
              <a:xfrm>
                <a:off x="1328" y="2823"/>
                <a:ext cx="1664" cy="1490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0" y="101"/>
                  </a:cxn>
                  <a:cxn ang="0">
                    <a:pos x="113" y="101"/>
                  </a:cxn>
                  <a:cxn ang="0">
                    <a:pos x="102" y="0"/>
                  </a:cxn>
                  <a:cxn ang="0">
                    <a:pos x="101" y="0"/>
                  </a:cxn>
                </a:cxnLst>
                <a:rect l="0" t="0" r="r" b="b"/>
                <a:pathLst>
                  <a:path w="113" h="101">
                    <a:moveTo>
                      <a:pt x="101" y="0"/>
                    </a:moveTo>
                    <a:cubicBezTo>
                      <a:pt x="65" y="33"/>
                      <a:pt x="48" y="33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48" y="40"/>
                      <a:pt x="44" y="57"/>
                      <a:pt x="0" y="101"/>
                    </a:cubicBezTo>
                    <a:cubicBezTo>
                      <a:pt x="48" y="53"/>
                      <a:pt x="64" y="53"/>
                      <a:pt x="113" y="101"/>
                    </a:cubicBezTo>
                    <a:cubicBezTo>
                      <a:pt x="69" y="57"/>
                      <a:pt x="65" y="40"/>
                      <a:pt x="102" y="0"/>
                    </a:cubicBezTo>
                    <a:cubicBezTo>
                      <a:pt x="101" y="0"/>
                      <a:pt x="101" y="0"/>
                      <a:pt x="101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3" name="Freeform 141"/>
              <p:cNvSpPr>
                <a:spLocks/>
              </p:cNvSpPr>
              <p:nvPr/>
            </p:nvSpPr>
            <p:spPr bwMode="auto">
              <a:xfrm>
                <a:off x="2830" y="0"/>
                <a:ext cx="162" cy="162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0"/>
                  </a:cxn>
                </a:cxnLst>
                <a:rect l="0" t="0" r="r" b="b"/>
                <a:pathLst>
                  <a:path w="11" h="11">
                    <a:moveTo>
                      <a:pt x="11" y="0"/>
                    </a:moveTo>
                    <a:cubicBezTo>
                      <a:pt x="7" y="4"/>
                      <a:pt x="3" y="8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" y="8"/>
                      <a:pt x="7" y="4"/>
                      <a:pt x="11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4" name="Freeform 142"/>
              <p:cNvSpPr>
                <a:spLocks/>
              </p:cNvSpPr>
              <p:nvPr/>
            </p:nvSpPr>
            <p:spPr bwMode="auto">
              <a:xfrm>
                <a:off x="2656" y="0"/>
                <a:ext cx="174" cy="1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1"/>
                  </a:cxn>
                  <a:cxn ang="0">
                    <a:pos x="12" y="11"/>
                  </a:cxn>
                  <a:cxn ang="0">
                    <a:pos x="0" y="0"/>
                  </a:cxn>
                </a:cxnLst>
                <a:rect l="0" t="0" r="r" b="b"/>
                <a:pathLst>
                  <a:path w="12" h="11">
                    <a:moveTo>
                      <a:pt x="0" y="0"/>
                    </a:moveTo>
                    <a:cubicBezTo>
                      <a:pt x="4" y="4"/>
                      <a:pt x="8" y="8"/>
                      <a:pt x="11" y="11"/>
                    </a:cubicBezTo>
                    <a:cubicBezTo>
                      <a:pt x="11" y="11"/>
                      <a:pt x="11" y="11"/>
                      <a:pt x="12" y="11"/>
                    </a:cubicBezTo>
                    <a:cubicBezTo>
                      <a:pt x="8" y="8"/>
                      <a:pt x="4" y="4"/>
                      <a:pt x="0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5" name="Freeform 143"/>
              <p:cNvSpPr>
                <a:spLocks/>
              </p:cNvSpPr>
              <p:nvPr/>
            </p:nvSpPr>
            <p:spPr bwMode="auto">
              <a:xfrm>
                <a:off x="1328" y="0"/>
                <a:ext cx="1502" cy="1502"/>
              </a:xfrm>
              <a:custGeom>
                <a:avLst/>
                <a:gdLst/>
                <a:ahLst/>
                <a:cxnLst>
                  <a:cxn ang="0">
                    <a:pos x="101" y="12"/>
                  </a:cxn>
                  <a:cxn ang="0">
                    <a:pos x="101" y="11"/>
                  </a:cxn>
                  <a:cxn ang="0">
                    <a:pos x="0" y="0"/>
                  </a:cxn>
                  <a:cxn ang="0">
                    <a:pos x="11" y="101"/>
                  </a:cxn>
                  <a:cxn ang="0">
                    <a:pos x="12" y="102"/>
                  </a:cxn>
                  <a:cxn ang="0">
                    <a:pos x="101" y="102"/>
                  </a:cxn>
                  <a:cxn ang="0">
                    <a:pos x="101" y="101"/>
                  </a:cxn>
                  <a:cxn ang="0">
                    <a:pos x="102" y="101"/>
                  </a:cxn>
                  <a:cxn ang="0">
                    <a:pos x="101" y="12"/>
                  </a:cxn>
                </a:cxnLst>
                <a:rect l="0" t="0" r="r" b="b"/>
                <a:pathLst>
                  <a:path w="102" h="102">
                    <a:moveTo>
                      <a:pt x="101" y="12"/>
                    </a:moveTo>
                    <a:cubicBezTo>
                      <a:pt x="101" y="11"/>
                      <a:pt x="101" y="11"/>
                      <a:pt x="101" y="11"/>
                    </a:cubicBezTo>
                    <a:cubicBezTo>
                      <a:pt x="61" y="48"/>
                      <a:pt x="44" y="44"/>
                      <a:pt x="0" y="0"/>
                    </a:cubicBezTo>
                    <a:cubicBezTo>
                      <a:pt x="44" y="44"/>
                      <a:pt x="48" y="61"/>
                      <a:pt x="11" y="101"/>
                    </a:cubicBezTo>
                    <a:cubicBezTo>
                      <a:pt x="11" y="101"/>
                      <a:pt x="11" y="101"/>
                      <a:pt x="12" y="102"/>
                    </a:cubicBezTo>
                    <a:cubicBezTo>
                      <a:pt x="48" y="68"/>
                      <a:pt x="65" y="68"/>
                      <a:pt x="101" y="102"/>
                    </a:cubicBezTo>
                    <a:cubicBezTo>
                      <a:pt x="101" y="101"/>
                      <a:pt x="101" y="101"/>
                      <a:pt x="101" y="101"/>
                    </a:cubicBezTo>
                    <a:cubicBezTo>
                      <a:pt x="101" y="101"/>
                      <a:pt x="101" y="101"/>
                      <a:pt x="102" y="101"/>
                    </a:cubicBezTo>
                    <a:cubicBezTo>
                      <a:pt x="68" y="65"/>
                      <a:pt x="68" y="48"/>
                      <a:pt x="101" y="12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6" name="Freeform 144"/>
              <p:cNvSpPr>
                <a:spLocks/>
              </p:cNvSpPr>
              <p:nvPr/>
            </p:nvSpPr>
            <p:spPr bwMode="auto">
              <a:xfrm>
                <a:off x="2830" y="1502"/>
                <a:ext cx="1328" cy="1321"/>
              </a:xfrm>
              <a:custGeom>
                <a:avLst/>
                <a:gdLst/>
                <a:ahLst/>
                <a:cxnLst>
                  <a:cxn ang="0">
                    <a:pos x="89" y="90"/>
                  </a:cxn>
                  <a:cxn ang="0">
                    <a:pos x="90" y="89"/>
                  </a:cxn>
                  <a:cxn ang="0">
                    <a:pos x="90" y="0"/>
                  </a:cxn>
                  <a:cxn ang="0">
                    <a:pos x="8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90"/>
                  </a:cxn>
                  <a:cxn ang="0">
                    <a:pos x="89" y="90"/>
                  </a:cxn>
                </a:cxnLst>
                <a:rect l="0" t="0" r="r" b="b"/>
                <a:pathLst>
                  <a:path w="90" h="90">
                    <a:moveTo>
                      <a:pt x="89" y="90"/>
                    </a:moveTo>
                    <a:cubicBezTo>
                      <a:pt x="90" y="90"/>
                      <a:pt x="90" y="90"/>
                      <a:pt x="90" y="89"/>
                    </a:cubicBezTo>
                    <a:cubicBezTo>
                      <a:pt x="56" y="53"/>
                      <a:pt x="56" y="36"/>
                      <a:pt x="90" y="0"/>
                    </a:cubicBezTo>
                    <a:cubicBezTo>
                      <a:pt x="90" y="0"/>
                      <a:pt x="90" y="0"/>
                      <a:pt x="89" y="0"/>
                    </a:cubicBezTo>
                    <a:cubicBezTo>
                      <a:pt x="53" y="33"/>
                      <a:pt x="36" y="3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3" y="36"/>
                      <a:pt x="33" y="53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36" y="57"/>
                      <a:pt x="53" y="57"/>
                      <a:pt x="89" y="9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77" name="Freeform 145"/>
            <p:cNvSpPr>
              <a:spLocks/>
            </p:cNvSpPr>
            <p:nvPr/>
          </p:nvSpPr>
          <p:spPr bwMode="auto">
            <a:xfrm>
              <a:off x="3994" y="2823"/>
              <a:ext cx="1652" cy="1490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0" y="101"/>
                </a:cxn>
                <a:cxn ang="0">
                  <a:pos x="112" y="101"/>
                </a:cxn>
                <a:cxn ang="0">
                  <a:pos x="101" y="0"/>
                </a:cxn>
                <a:cxn ang="0">
                  <a:pos x="101" y="0"/>
                </a:cxn>
              </a:cxnLst>
              <a:rect l="0" t="0" r="r" b="b"/>
              <a:pathLst>
                <a:path w="112" h="101">
                  <a:moveTo>
                    <a:pt x="101" y="0"/>
                  </a:moveTo>
                  <a:cubicBezTo>
                    <a:pt x="65" y="33"/>
                    <a:pt x="47" y="33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48" y="40"/>
                    <a:pt x="44" y="57"/>
                    <a:pt x="0" y="101"/>
                  </a:cubicBezTo>
                  <a:cubicBezTo>
                    <a:pt x="48" y="53"/>
                    <a:pt x="64" y="53"/>
                    <a:pt x="112" y="101"/>
                  </a:cubicBezTo>
                  <a:cubicBezTo>
                    <a:pt x="68" y="57"/>
                    <a:pt x="64" y="40"/>
                    <a:pt x="101" y="0"/>
                  </a:cubicBezTo>
                  <a:cubicBezTo>
                    <a:pt x="101" y="0"/>
                    <a:pt x="101" y="0"/>
                    <a:pt x="101" y="0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78" name="Freeform 146"/>
            <p:cNvSpPr>
              <a:spLocks/>
            </p:cNvSpPr>
            <p:nvPr/>
          </p:nvSpPr>
          <p:spPr bwMode="auto">
            <a:xfrm>
              <a:off x="5484" y="1502"/>
              <a:ext cx="1340" cy="132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90" y="0"/>
                </a:cxn>
                <a:cxn ang="0">
                  <a:pos x="91" y="0"/>
                </a:cxn>
                <a:cxn ang="0">
                  <a:pos x="9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89"/>
                </a:cxn>
                <a:cxn ang="0">
                  <a:pos x="1" y="90"/>
                </a:cxn>
                <a:cxn ang="0">
                  <a:pos x="90" y="90"/>
                </a:cxn>
                <a:cxn ang="0">
                  <a:pos x="90" y="90"/>
                </a:cxn>
                <a:cxn ang="0">
                  <a:pos x="91" y="89"/>
                </a:cxn>
                <a:cxn ang="0">
                  <a:pos x="91" y="0"/>
                </a:cxn>
              </a:cxnLst>
              <a:rect l="0" t="0" r="r" b="b"/>
              <a:pathLst>
                <a:path w="91" h="90">
                  <a:moveTo>
                    <a:pt x="91" y="0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90" y="0"/>
                    <a:pt x="91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54" y="33"/>
                    <a:pt x="37" y="33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4" y="36"/>
                    <a:pt x="34" y="53"/>
                    <a:pt x="0" y="89"/>
                  </a:cubicBezTo>
                  <a:cubicBezTo>
                    <a:pt x="0" y="90"/>
                    <a:pt x="0" y="90"/>
                    <a:pt x="1" y="90"/>
                  </a:cubicBezTo>
                  <a:cubicBezTo>
                    <a:pt x="37" y="57"/>
                    <a:pt x="54" y="57"/>
                    <a:pt x="90" y="90"/>
                  </a:cubicBezTo>
                  <a:cubicBezTo>
                    <a:pt x="90" y="90"/>
                    <a:pt x="90" y="90"/>
                    <a:pt x="90" y="90"/>
                  </a:cubicBezTo>
                  <a:cubicBezTo>
                    <a:pt x="90" y="90"/>
                    <a:pt x="90" y="89"/>
                    <a:pt x="91" y="89"/>
                  </a:cubicBezTo>
                  <a:cubicBezTo>
                    <a:pt x="57" y="53"/>
                    <a:pt x="57" y="36"/>
                    <a:pt x="91" y="0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79" name="Freeform 147"/>
            <p:cNvSpPr>
              <a:spLocks/>
            </p:cNvSpPr>
            <p:nvPr/>
          </p:nvSpPr>
          <p:spPr bwMode="auto">
            <a:xfrm>
              <a:off x="5484" y="1502"/>
              <a:ext cx="19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 type="non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80" name="Freeform 148"/>
            <p:cNvSpPr>
              <a:spLocks/>
            </p:cNvSpPr>
            <p:nvPr/>
          </p:nvSpPr>
          <p:spPr bwMode="auto">
            <a:xfrm>
              <a:off x="5484" y="1502"/>
              <a:ext cx="19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 type="non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81" name="Freeform 149"/>
            <p:cNvSpPr>
              <a:spLocks/>
            </p:cNvSpPr>
            <p:nvPr/>
          </p:nvSpPr>
          <p:spPr bwMode="auto">
            <a:xfrm>
              <a:off x="3994" y="0"/>
              <a:ext cx="1652" cy="1502"/>
            </a:xfrm>
            <a:custGeom>
              <a:avLst/>
              <a:gdLst/>
              <a:ahLst/>
              <a:cxnLst>
                <a:cxn ang="0">
                  <a:pos x="101" y="102"/>
                </a:cxn>
                <a:cxn ang="0">
                  <a:pos x="101" y="101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11" y="101"/>
                </a:cxn>
                <a:cxn ang="0">
                  <a:pos x="11" y="102"/>
                </a:cxn>
                <a:cxn ang="0">
                  <a:pos x="101" y="102"/>
                </a:cxn>
              </a:cxnLst>
              <a:rect l="0" t="0" r="r" b="b"/>
              <a:pathLst>
                <a:path w="112" h="102">
                  <a:moveTo>
                    <a:pt x="101" y="102"/>
                  </a:moveTo>
                  <a:cubicBezTo>
                    <a:pt x="101" y="101"/>
                    <a:pt x="101" y="101"/>
                    <a:pt x="101" y="101"/>
                  </a:cubicBezTo>
                  <a:cubicBezTo>
                    <a:pt x="64" y="61"/>
                    <a:pt x="68" y="44"/>
                    <a:pt x="112" y="0"/>
                  </a:cubicBezTo>
                  <a:cubicBezTo>
                    <a:pt x="64" y="48"/>
                    <a:pt x="48" y="48"/>
                    <a:pt x="0" y="0"/>
                  </a:cubicBezTo>
                  <a:cubicBezTo>
                    <a:pt x="44" y="44"/>
                    <a:pt x="48" y="61"/>
                    <a:pt x="11" y="101"/>
                  </a:cubicBezTo>
                  <a:cubicBezTo>
                    <a:pt x="11" y="101"/>
                    <a:pt x="11" y="101"/>
                    <a:pt x="11" y="102"/>
                  </a:cubicBezTo>
                  <a:cubicBezTo>
                    <a:pt x="47" y="68"/>
                    <a:pt x="65" y="68"/>
                    <a:pt x="101" y="102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82" name="Freeform 150"/>
            <p:cNvSpPr>
              <a:spLocks/>
            </p:cNvSpPr>
            <p:nvPr/>
          </p:nvSpPr>
          <p:spPr bwMode="auto">
            <a:xfrm>
              <a:off x="5484" y="1490"/>
              <a:ext cx="19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 type="non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83" name="Freeform 151"/>
            <p:cNvSpPr>
              <a:spLocks/>
            </p:cNvSpPr>
            <p:nvPr/>
          </p:nvSpPr>
          <p:spPr bwMode="auto">
            <a:xfrm>
              <a:off x="5484" y="1490"/>
              <a:ext cx="19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 type="non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84" name="Freeform 152"/>
            <p:cNvSpPr>
              <a:spLocks/>
            </p:cNvSpPr>
            <p:nvPr/>
          </p:nvSpPr>
          <p:spPr bwMode="auto">
            <a:xfrm>
              <a:off x="4156" y="1502"/>
              <a:ext cx="1328" cy="1321"/>
            </a:xfrm>
            <a:custGeom>
              <a:avLst/>
              <a:gdLst/>
              <a:ahLst/>
              <a:cxnLst>
                <a:cxn ang="0">
                  <a:pos x="90" y="90"/>
                </a:cxn>
                <a:cxn ang="0">
                  <a:pos x="90" y="89"/>
                </a:cxn>
                <a:cxn ang="0">
                  <a:pos x="90" y="0"/>
                </a:cxn>
                <a:cxn ang="0">
                  <a:pos x="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9"/>
                </a:cxn>
                <a:cxn ang="0">
                  <a:pos x="0" y="90"/>
                </a:cxn>
                <a:cxn ang="0">
                  <a:pos x="90" y="90"/>
                </a:cxn>
              </a:cxnLst>
              <a:rect l="0" t="0" r="r" b="b"/>
              <a:pathLst>
                <a:path w="90" h="90">
                  <a:moveTo>
                    <a:pt x="90" y="90"/>
                  </a:moveTo>
                  <a:cubicBezTo>
                    <a:pt x="90" y="90"/>
                    <a:pt x="90" y="90"/>
                    <a:pt x="90" y="89"/>
                  </a:cubicBezTo>
                  <a:cubicBezTo>
                    <a:pt x="57" y="53"/>
                    <a:pt x="57" y="36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54" y="33"/>
                    <a:pt x="36" y="3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" y="36"/>
                    <a:pt x="33" y="53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6" y="57"/>
                    <a:pt x="54" y="57"/>
                    <a:pt x="90" y="90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85" name="Freeform 153"/>
            <p:cNvSpPr>
              <a:spLocks/>
            </p:cNvSpPr>
            <p:nvPr/>
          </p:nvSpPr>
          <p:spPr bwMode="auto">
            <a:xfrm>
              <a:off x="5322" y="2823"/>
              <a:ext cx="1664" cy="1490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0" y="101"/>
                </a:cxn>
                <a:cxn ang="0">
                  <a:pos x="113" y="101"/>
                </a:cxn>
                <a:cxn ang="0">
                  <a:pos x="102" y="0"/>
                </a:cxn>
                <a:cxn ang="0">
                  <a:pos x="101" y="0"/>
                </a:cxn>
              </a:cxnLst>
              <a:rect l="0" t="0" r="r" b="b"/>
              <a:pathLst>
                <a:path w="113" h="101">
                  <a:moveTo>
                    <a:pt x="101" y="0"/>
                  </a:moveTo>
                  <a:cubicBezTo>
                    <a:pt x="65" y="33"/>
                    <a:pt x="48" y="33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48" y="40"/>
                    <a:pt x="44" y="57"/>
                    <a:pt x="0" y="101"/>
                  </a:cubicBezTo>
                  <a:cubicBezTo>
                    <a:pt x="48" y="53"/>
                    <a:pt x="64" y="53"/>
                    <a:pt x="113" y="101"/>
                  </a:cubicBezTo>
                  <a:cubicBezTo>
                    <a:pt x="69" y="57"/>
                    <a:pt x="65" y="40"/>
                    <a:pt x="102" y="0"/>
                  </a:cubicBezTo>
                  <a:cubicBezTo>
                    <a:pt x="101" y="0"/>
                    <a:pt x="101" y="0"/>
                    <a:pt x="101" y="0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186" name="Freeform 154"/>
            <p:cNvSpPr>
              <a:spLocks/>
            </p:cNvSpPr>
            <p:nvPr/>
          </p:nvSpPr>
          <p:spPr bwMode="auto">
            <a:xfrm>
              <a:off x="5322" y="0"/>
              <a:ext cx="1502" cy="1502"/>
            </a:xfrm>
            <a:custGeom>
              <a:avLst/>
              <a:gdLst/>
              <a:ahLst/>
              <a:cxnLst>
                <a:cxn ang="0">
                  <a:pos x="101" y="12"/>
                </a:cxn>
                <a:cxn ang="0">
                  <a:pos x="101" y="11"/>
                </a:cxn>
                <a:cxn ang="0">
                  <a:pos x="0" y="0"/>
                </a:cxn>
                <a:cxn ang="0">
                  <a:pos x="11" y="101"/>
                </a:cxn>
                <a:cxn ang="0">
                  <a:pos x="12" y="102"/>
                </a:cxn>
                <a:cxn ang="0">
                  <a:pos x="101" y="102"/>
                </a:cxn>
                <a:cxn ang="0">
                  <a:pos x="101" y="101"/>
                </a:cxn>
                <a:cxn ang="0">
                  <a:pos x="102" y="101"/>
                </a:cxn>
                <a:cxn ang="0">
                  <a:pos x="101" y="12"/>
                </a:cxn>
              </a:cxnLst>
              <a:rect l="0" t="0" r="r" b="b"/>
              <a:pathLst>
                <a:path w="102" h="102">
                  <a:moveTo>
                    <a:pt x="101" y="12"/>
                  </a:moveTo>
                  <a:cubicBezTo>
                    <a:pt x="101" y="11"/>
                    <a:pt x="101" y="11"/>
                    <a:pt x="101" y="11"/>
                  </a:cubicBezTo>
                  <a:cubicBezTo>
                    <a:pt x="61" y="48"/>
                    <a:pt x="44" y="44"/>
                    <a:pt x="0" y="0"/>
                  </a:cubicBezTo>
                  <a:cubicBezTo>
                    <a:pt x="44" y="44"/>
                    <a:pt x="48" y="61"/>
                    <a:pt x="11" y="101"/>
                  </a:cubicBezTo>
                  <a:cubicBezTo>
                    <a:pt x="11" y="101"/>
                    <a:pt x="11" y="101"/>
                    <a:pt x="12" y="102"/>
                  </a:cubicBezTo>
                  <a:cubicBezTo>
                    <a:pt x="48" y="68"/>
                    <a:pt x="65" y="68"/>
                    <a:pt x="101" y="102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01" y="101"/>
                    <a:pt x="101" y="101"/>
                    <a:pt x="102" y="101"/>
                  </a:cubicBezTo>
                  <a:cubicBezTo>
                    <a:pt x="68" y="65"/>
                    <a:pt x="68" y="48"/>
                    <a:pt x="101" y="12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65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609600" y="2720975"/>
            <a:ext cx="7696200" cy="1470025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4066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343400"/>
            <a:ext cx="6629400" cy="12192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4067" name="Rectangle 3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D8B6F96-EA3D-4EC4-B4A5-58D0DAA88BA3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44068" name="Rectangle 3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4069" name="Rectangle 3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BD6B1C-4278-4801-9900-A736F72B6D9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4247" name="Group 215"/>
          <p:cNvGrpSpPr>
            <a:grpSpLocks/>
          </p:cNvGrpSpPr>
          <p:nvPr/>
        </p:nvGrpSpPr>
        <p:grpSpPr bwMode="auto">
          <a:xfrm>
            <a:off x="609600" y="914400"/>
            <a:ext cx="7848600" cy="1274763"/>
            <a:chOff x="384" y="576"/>
            <a:chExt cx="4944" cy="803"/>
          </a:xfrm>
        </p:grpSpPr>
        <p:grpSp>
          <p:nvGrpSpPr>
            <p:cNvPr id="44245" name="Group 213"/>
            <p:cNvGrpSpPr>
              <a:grpSpLocks/>
            </p:cNvGrpSpPr>
            <p:nvPr userDrawn="1"/>
          </p:nvGrpSpPr>
          <p:grpSpPr bwMode="auto">
            <a:xfrm>
              <a:off x="1082" y="576"/>
              <a:ext cx="806" cy="803"/>
              <a:chOff x="1082" y="576"/>
              <a:chExt cx="806" cy="803"/>
            </a:xfrm>
          </p:grpSpPr>
          <p:sp>
            <p:nvSpPr>
              <p:cNvPr id="44191" name="Freeform 159"/>
              <p:cNvSpPr>
                <a:spLocks/>
              </p:cNvSpPr>
              <p:nvPr/>
            </p:nvSpPr>
            <p:spPr bwMode="auto">
              <a:xfrm>
                <a:off x="1082" y="1103"/>
                <a:ext cx="310" cy="276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0" y="76"/>
                  </a:cxn>
                  <a:cxn ang="0">
                    <a:pos x="85" y="76"/>
                  </a:cxn>
                  <a:cxn ang="0">
                    <a:pos x="76" y="0"/>
                  </a:cxn>
                  <a:cxn ang="0">
                    <a:pos x="76" y="0"/>
                  </a:cxn>
                </a:cxnLst>
                <a:rect l="0" t="0" r="r" b="b"/>
                <a:pathLst>
                  <a:path w="85" h="76">
                    <a:moveTo>
                      <a:pt x="76" y="0"/>
                    </a:moveTo>
                    <a:cubicBezTo>
                      <a:pt x="49" y="25"/>
                      <a:pt x="36" y="25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36" y="30"/>
                      <a:pt x="33" y="43"/>
                      <a:pt x="0" y="76"/>
                    </a:cubicBezTo>
                    <a:cubicBezTo>
                      <a:pt x="36" y="40"/>
                      <a:pt x="48" y="40"/>
                      <a:pt x="85" y="76"/>
                    </a:cubicBezTo>
                    <a:cubicBezTo>
                      <a:pt x="51" y="43"/>
                      <a:pt x="49" y="30"/>
                      <a:pt x="76" y="0"/>
                    </a:cubicBezTo>
                    <a:cubicBezTo>
                      <a:pt x="76" y="0"/>
                      <a:pt x="76" y="0"/>
                      <a:pt x="76" y="0"/>
                    </a:cubicBezTo>
                    <a:close/>
                  </a:path>
                </a:pathLst>
              </a:custGeom>
              <a:solidFill>
                <a:srgbClr val="408521"/>
              </a:solidFill>
              <a:ln w="3175" cap="flat">
                <a:solidFill>
                  <a:srgbClr val="40852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2" name="Freeform 160"/>
              <p:cNvSpPr>
                <a:spLocks/>
              </p:cNvSpPr>
              <p:nvPr/>
            </p:nvSpPr>
            <p:spPr bwMode="auto">
              <a:xfrm>
                <a:off x="1360" y="855"/>
                <a:ext cx="251" cy="248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69" y="0"/>
                  </a:cxn>
                  <a:cxn ang="0">
                    <a:pos x="69" y="0"/>
                  </a:cxn>
                  <a:cxn ang="0">
                    <a:pos x="68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67"/>
                  </a:cxn>
                  <a:cxn ang="0">
                    <a:pos x="1" y="68"/>
                  </a:cxn>
                  <a:cxn ang="0">
                    <a:pos x="68" y="68"/>
                  </a:cxn>
                  <a:cxn ang="0">
                    <a:pos x="68" y="68"/>
                  </a:cxn>
                  <a:cxn ang="0">
                    <a:pos x="69" y="67"/>
                  </a:cxn>
                  <a:cxn ang="0">
                    <a:pos x="69" y="0"/>
                  </a:cxn>
                </a:cxnLst>
                <a:rect l="0" t="0" r="r" b="b"/>
                <a:pathLst>
                  <a:path w="69" h="68">
                    <a:moveTo>
                      <a:pt x="69" y="0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41" y="25"/>
                      <a:pt x="28" y="25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26" y="27"/>
                      <a:pt x="26" y="40"/>
                      <a:pt x="0" y="67"/>
                    </a:cubicBezTo>
                    <a:cubicBezTo>
                      <a:pt x="0" y="68"/>
                      <a:pt x="1" y="68"/>
                      <a:pt x="1" y="68"/>
                    </a:cubicBezTo>
                    <a:cubicBezTo>
                      <a:pt x="28" y="43"/>
                      <a:pt x="41" y="43"/>
                      <a:pt x="68" y="68"/>
                    </a:cubicBezTo>
                    <a:cubicBezTo>
                      <a:pt x="68" y="68"/>
                      <a:pt x="68" y="68"/>
                      <a:pt x="68" y="68"/>
                    </a:cubicBezTo>
                    <a:cubicBezTo>
                      <a:pt x="68" y="68"/>
                      <a:pt x="69" y="68"/>
                      <a:pt x="69" y="67"/>
                    </a:cubicBezTo>
                    <a:cubicBezTo>
                      <a:pt x="43" y="40"/>
                      <a:pt x="43" y="27"/>
                      <a:pt x="6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17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3" name="Freeform 161"/>
              <p:cNvSpPr>
                <a:spLocks/>
              </p:cNvSpPr>
              <p:nvPr/>
            </p:nvSpPr>
            <p:spPr bwMode="auto">
              <a:xfrm>
                <a:off x="1082" y="576"/>
                <a:ext cx="310" cy="279"/>
              </a:xfrm>
              <a:custGeom>
                <a:avLst/>
                <a:gdLst/>
                <a:ahLst/>
                <a:cxnLst>
                  <a:cxn ang="0">
                    <a:pos x="76" y="77"/>
                  </a:cxn>
                  <a:cxn ang="0">
                    <a:pos x="76" y="76"/>
                  </a:cxn>
                  <a:cxn ang="0">
                    <a:pos x="85" y="0"/>
                  </a:cxn>
                  <a:cxn ang="0">
                    <a:pos x="0" y="0"/>
                  </a:cxn>
                  <a:cxn ang="0">
                    <a:pos x="8" y="76"/>
                  </a:cxn>
                  <a:cxn ang="0">
                    <a:pos x="9" y="77"/>
                  </a:cxn>
                  <a:cxn ang="0">
                    <a:pos x="76" y="77"/>
                  </a:cxn>
                </a:cxnLst>
                <a:rect l="0" t="0" r="r" b="b"/>
                <a:pathLst>
                  <a:path w="85" h="77">
                    <a:moveTo>
                      <a:pt x="76" y="77"/>
                    </a:moveTo>
                    <a:cubicBezTo>
                      <a:pt x="76" y="77"/>
                      <a:pt x="76" y="76"/>
                      <a:pt x="76" y="76"/>
                    </a:cubicBezTo>
                    <a:cubicBezTo>
                      <a:pt x="49" y="46"/>
                      <a:pt x="51" y="33"/>
                      <a:pt x="85" y="0"/>
                    </a:cubicBezTo>
                    <a:cubicBezTo>
                      <a:pt x="48" y="36"/>
                      <a:pt x="36" y="36"/>
                      <a:pt x="0" y="0"/>
                    </a:cubicBezTo>
                    <a:cubicBezTo>
                      <a:pt x="33" y="33"/>
                      <a:pt x="36" y="46"/>
                      <a:pt x="8" y="76"/>
                    </a:cubicBezTo>
                    <a:cubicBezTo>
                      <a:pt x="8" y="76"/>
                      <a:pt x="8" y="77"/>
                      <a:pt x="9" y="77"/>
                    </a:cubicBezTo>
                    <a:cubicBezTo>
                      <a:pt x="36" y="51"/>
                      <a:pt x="49" y="51"/>
                      <a:pt x="76" y="77"/>
                    </a:cubicBezTo>
                    <a:close/>
                  </a:path>
                </a:pathLst>
              </a:custGeom>
              <a:solidFill>
                <a:srgbClr val="FFFF00"/>
              </a:solidFill>
              <a:ln w="3175" cap="flat">
                <a:solidFill>
                  <a:srgbClr val="FFFF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4" name="Freeform 162"/>
              <p:cNvSpPr>
                <a:spLocks/>
              </p:cNvSpPr>
              <p:nvPr/>
            </p:nvSpPr>
            <p:spPr bwMode="auto">
              <a:xfrm>
                <a:off x="1360" y="855"/>
                <a:ext cx="3" cy="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solidFill>
                <a:srgbClr val="B3DC10"/>
              </a:solidFill>
              <a:ln w="3175" cap="flat">
                <a:solidFill>
                  <a:srgbClr val="B3DC1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5" name="Freeform 163"/>
              <p:cNvSpPr>
                <a:spLocks/>
              </p:cNvSpPr>
              <p:nvPr/>
            </p:nvSpPr>
            <p:spPr bwMode="auto">
              <a:xfrm>
                <a:off x="1360" y="855"/>
                <a:ext cx="3" cy="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</a:path>
                </a:pathLst>
              </a:custGeom>
              <a:noFill/>
              <a:ln w="3175" cap="flat">
                <a:solidFill>
                  <a:srgbClr val="B3DC1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6" name="Freeform 164"/>
              <p:cNvSpPr>
                <a:spLocks/>
              </p:cNvSpPr>
              <p:nvPr/>
            </p:nvSpPr>
            <p:spPr bwMode="auto">
              <a:xfrm>
                <a:off x="1082" y="855"/>
                <a:ext cx="29" cy="2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8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cubicBezTo>
                      <a:pt x="3" y="5"/>
                      <a:pt x="6" y="2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2"/>
                      <a:pt x="3" y="5"/>
                      <a:pt x="0" y="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FFF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7" name="Freeform 165"/>
              <p:cNvSpPr>
                <a:spLocks/>
              </p:cNvSpPr>
              <p:nvPr/>
            </p:nvSpPr>
            <p:spPr bwMode="auto">
              <a:xfrm>
                <a:off x="1082" y="823"/>
                <a:ext cx="29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9"/>
                  </a:cxn>
                  <a:cxn ang="0">
                    <a:pos x="8" y="8"/>
                  </a:cxn>
                  <a:cxn ang="0">
                    <a:pos x="0" y="0"/>
                  </a:cxn>
                </a:cxnLst>
                <a:rect l="0" t="0" r="r" b="b"/>
                <a:pathLst>
                  <a:path w="8" h="9">
                    <a:moveTo>
                      <a:pt x="0" y="0"/>
                    </a:moveTo>
                    <a:cubicBezTo>
                      <a:pt x="3" y="3"/>
                      <a:pt x="5" y="6"/>
                      <a:pt x="8" y="9"/>
                    </a:cubicBezTo>
                    <a:cubicBezTo>
                      <a:pt x="8" y="9"/>
                      <a:pt x="8" y="8"/>
                      <a:pt x="8" y="8"/>
                    </a:cubicBezTo>
                    <a:cubicBezTo>
                      <a:pt x="6" y="6"/>
                      <a:pt x="3" y="3"/>
                      <a:pt x="0" y="0"/>
                    </a:cubicBezTo>
                    <a:close/>
                  </a:path>
                </a:pathLst>
              </a:custGeom>
              <a:solidFill>
                <a:srgbClr val="B3DC10"/>
              </a:solidFill>
              <a:ln w="3175" cap="flat">
                <a:solidFill>
                  <a:srgbClr val="B3DC1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8" name="Freeform 166"/>
              <p:cNvSpPr>
                <a:spLocks/>
              </p:cNvSpPr>
              <p:nvPr/>
            </p:nvSpPr>
            <p:spPr bwMode="auto">
              <a:xfrm>
                <a:off x="1360" y="852"/>
                <a:ext cx="3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</a:path>
                </a:pathLst>
              </a:custGeom>
              <a:solidFill>
                <a:srgbClr val="B3DC10"/>
              </a:solidFill>
              <a:ln w="3175" cap="flat">
                <a:solidFill>
                  <a:srgbClr val="B3DC1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9" name="Freeform 167"/>
              <p:cNvSpPr>
                <a:spLocks/>
              </p:cNvSpPr>
              <p:nvPr/>
            </p:nvSpPr>
            <p:spPr bwMode="auto">
              <a:xfrm>
                <a:off x="1360" y="852"/>
                <a:ext cx="3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1" y="1"/>
                      <a:pt x="1" y="1"/>
                    </a:cubicBezTo>
                  </a:path>
                </a:pathLst>
              </a:custGeom>
              <a:noFill/>
              <a:ln w="3175" cap="flat">
                <a:solidFill>
                  <a:srgbClr val="B3DC1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0" name="Freeform 168"/>
              <p:cNvSpPr>
                <a:spLocks/>
              </p:cNvSpPr>
              <p:nvPr/>
            </p:nvSpPr>
            <p:spPr bwMode="auto">
              <a:xfrm>
                <a:off x="1859" y="855"/>
                <a:ext cx="29" cy="29"/>
              </a:xfrm>
              <a:custGeom>
                <a:avLst/>
                <a:gdLst/>
                <a:ahLst/>
                <a:cxnLst>
                  <a:cxn ang="0">
                    <a:pos x="8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8"/>
                  </a:cxn>
                </a:cxnLst>
                <a:rect l="0" t="0" r="r" b="b"/>
                <a:pathLst>
                  <a:path w="8" h="8">
                    <a:moveTo>
                      <a:pt x="8" y="8"/>
                    </a:moveTo>
                    <a:cubicBezTo>
                      <a:pt x="5" y="5"/>
                      <a:pt x="2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2"/>
                      <a:pt x="5" y="5"/>
                      <a:pt x="8" y="8"/>
                    </a:cubicBezTo>
                    <a:close/>
                  </a:path>
                </a:pathLst>
              </a:custGeom>
              <a:solidFill>
                <a:srgbClr val="8054A6"/>
              </a:solidFill>
              <a:ln w="31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1" name="Freeform 169"/>
              <p:cNvSpPr>
                <a:spLocks/>
              </p:cNvSpPr>
              <p:nvPr/>
            </p:nvSpPr>
            <p:spPr bwMode="auto">
              <a:xfrm>
                <a:off x="1859" y="823"/>
                <a:ext cx="29" cy="3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9"/>
                  </a:cxn>
                  <a:cxn ang="0">
                    <a:pos x="8" y="0"/>
                  </a:cxn>
                  <a:cxn ang="0">
                    <a:pos x="0" y="8"/>
                  </a:cxn>
                </a:cxnLst>
                <a:rect l="0" t="0" r="r" b="b"/>
                <a:pathLst>
                  <a:path w="8" h="9">
                    <a:moveTo>
                      <a:pt x="0" y="8"/>
                    </a:moveTo>
                    <a:cubicBezTo>
                      <a:pt x="0" y="8"/>
                      <a:pt x="0" y="9"/>
                      <a:pt x="0" y="9"/>
                    </a:cubicBezTo>
                    <a:cubicBezTo>
                      <a:pt x="2" y="6"/>
                      <a:pt x="5" y="3"/>
                      <a:pt x="8" y="0"/>
                    </a:cubicBezTo>
                    <a:cubicBezTo>
                      <a:pt x="5" y="3"/>
                      <a:pt x="2" y="6"/>
                      <a:pt x="0" y="8"/>
                    </a:cubicBezTo>
                    <a:close/>
                  </a:path>
                </a:pathLst>
              </a:custGeom>
              <a:solidFill>
                <a:srgbClr val="8054A6"/>
              </a:solidFill>
              <a:ln w="3175" cap="flat">
                <a:solidFill>
                  <a:srgbClr val="8069B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2" name="Freeform 170"/>
              <p:cNvSpPr>
                <a:spLocks/>
              </p:cNvSpPr>
              <p:nvPr/>
            </p:nvSpPr>
            <p:spPr bwMode="auto">
              <a:xfrm>
                <a:off x="1611" y="576"/>
                <a:ext cx="277" cy="279"/>
              </a:xfrm>
              <a:custGeom>
                <a:avLst/>
                <a:gdLst/>
                <a:ahLst/>
                <a:cxnLst>
                  <a:cxn ang="0">
                    <a:pos x="67" y="77"/>
                  </a:cxn>
                  <a:cxn ang="0">
                    <a:pos x="68" y="76"/>
                  </a:cxn>
                  <a:cxn ang="0">
                    <a:pos x="76" y="0"/>
                  </a:cxn>
                  <a:cxn ang="0">
                    <a:pos x="0" y="8"/>
                  </a:cxn>
                  <a:cxn ang="0">
                    <a:pos x="0" y="9"/>
                  </a:cxn>
                  <a:cxn ang="0">
                    <a:pos x="0" y="76"/>
                  </a:cxn>
                  <a:cxn ang="0">
                    <a:pos x="0" y="76"/>
                  </a:cxn>
                  <a:cxn ang="0">
                    <a:pos x="0" y="76"/>
                  </a:cxn>
                  <a:cxn ang="0">
                    <a:pos x="0" y="77"/>
                  </a:cxn>
                  <a:cxn ang="0">
                    <a:pos x="67" y="77"/>
                  </a:cxn>
                </a:cxnLst>
                <a:rect l="0" t="0" r="r" b="b"/>
                <a:pathLst>
                  <a:path w="76" h="77">
                    <a:moveTo>
                      <a:pt x="67" y="77"/>
                    </a:moveTo>
                    <a:cubicBezTo>
                      <a:pt x="68" y="77"/>
                      <a:pt x="68" y="76"/>
                      <a:pt x="68" y="76"/>
                    </a:cubicBezTo>
                    <a:cubicBezTo>
                      <a:pt x="40" y="46"/>
                      <a:pt x="43" y="33"/>
                      <a:pt x="76" y="0"/>
                    </a:cubicBezTo>
                    <a:cubicBezTo>
                      <a:pt x="43" y="33"/>
                      <a:pt x="30" y="36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5" y="36"/>
                      <a:pt x="25" y="49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6"/>
                      <a:pt x="0" y="77"/>
                      <a:pt x="0" y="77"/>
                    </a:cubicBezTo>
                    <a:cubicBezTo>
                      <a:pt x="27" y="51"/>
                      <a:pt x="40" y="51"/>
                      <a:pt x="67" y="77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3" name="Freeform 171"/>
              <p:cNvSpPr>
                <a:spLocks/>
              </p:cNvSpPr>
              <p:nvPr/>
            </p:nvSpPr>
            <p:spPr bwMode="auto">
              <a:xfrm>
                <a:off x="1578" y="1103"/>
                <a:ext cx="310" cy="276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0" y="76"/>
                  </a:cxn>
                  <a:cxn ang="0">
                    <a:pos x="85" y="76"/>
                  </a:cxn>
                  <a:cxn ang="0">
                    <a:pos x="77" y="0"/>
                  </a:cxn>
                  <a:cxn ang="0">
                    <a:pos x="76" y="0"/>
                  </a:cxn>
                </a:cxnLst>
                <a:rect l="0" t="0" r="r" b="b"/>
                <a:pathLst>
                  <a:path w="85" h="76">
                    <a:moveTo>
                      <a:pt x="76" y="0"/>
                    </a:moveTo>
                    <a:cubicBezTo>
                      <a:pt x="49" y="25"/>
                      <a:pt x="36" y="25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36" y="30"/>
                      <a:pt x="33" y="43"/>
                      <a:pt x="0" y="76"/>
                    </a:cubicBezTo>
                    <a:cubicBezTo>
                      <a:pt x="37" y="40"/>
                      <a:pt x="49" y="40"/>
                      <a:pt x="85" y="76"/>
                    </a:cubicBezTo>
                    <a:cubicBezTo>
                      <a:pt x="52" y="43"/>
                      <a:pt x="49" y="30"/>
                      <a:pt x="77" y="0"/>
                    </a:cubicBezTo>
                    <a:cubicBezTo>
                      <a:pt x="77" y="0"/>
                      <a:pt x="77" y="0"/>
                      <a:pt x="76" y="0"/>
                    </a:cubicBezTo>
                    <a:close/>
                  </a:path>
                </a:pathLst>
              </a:custGeom>
              <a:solidFill>
                <a:srgbClr val="0C419A"/>
              </a:solidFill>
              <a:ln w="3175" cap="flat">
                <a:solidFill>
                  <a:srgbClr val="0C419A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4" name="Freeform 172"/>
              <p:cNvSpPr>
                <a:spLocks/>
              </p:cNvSpPr>
              <p:nvPr/>
            </p:nvSpPr>
            <p:spPr bwMode="auto">
              <a:xfrm>
                <a:off x="1082" y="1103"/>
                <a:ext cx="29" cy="29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8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cubicBezTo>
                      <a:pt x="3" y="5"/>
                      <a:pt x="6" y="3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2"/>
                      <a:pt x="3" y="5"/>
                      <a:pt x="0" y="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B3DC1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5" name="Freeform 173"/>
              <p:cNvSpPr>
                <a:spLocks/>
              </p:cNvSpPr>
              <p:nvPr/>
            </p:nvSpPr>
            <p:spPr bwMode="auto">
              <a:xfrm>
                <a:off x="1082" y="1071"/>
                <a:ext cx="29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9"/>
                  </a:cxn>
                  <a:cxn ang="0">
                    <a:pos x="8" y="8"/>
                  </a:cxn>
                  <a:cxn ang="0">
                    <a:pos x="0" y="0"/>
                  </a:cxn>
                </a:cxnLst>
                <a:rect l="0" t="0" r="r" b="b"/>
                <a:pathLst>
                  <a:path w="8" h="9">
                    <a:moveTo>
                      <a:pt x="0" y="0"/>
                    </a:moveTo>
                    <a:cubicBezTo>
                      <a:pt x="3" y="3"/>
                      <a:pt x="5" y="6"/>
                      <a:pt x="8" y="9"/>
                    </a:cubicBezTo>
                    <a:cubicBezTo>
                      <a:pt x="8" y="9"/>
                      <a:pt x="8" y="9"/>
                      <a:pt x="8" y="8"/>
                    </a:cubicBezTo>
                    <a:cubicBezTo>
                      <a:pt x="6" y="6"/>
                      <a:pt x="3" y="3"/>
                      <a:pt x="0" y="0"/>
                    </a:cubicBezTo>
                    <a:close/>
                  </a:path>
                </a:pathLst>
              </a:custGeom>
              <a:solidFill>
                <a:srgbClr val="409625"/>
              </a:solidFill>
              <a:ln w="3175" cap="flat">
                <a:solidFill>
                  <a:srgbClr val="40852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6" name="Freeform 174"/>
              <p:cNvSpPr>
                <a:spLocks/>
              </p:cNvSpPr>
              <p:nvPr/>
            </p:nvSpPr>
            <p:spPr bwMode="auto">
              <a:xfrm>
                <a:off x="1859" y="1103"/>
                <a:ext cx="29" cy="29"/>
              </a:xfrm>
              <a:custGeom>
                <a:avLst/>
                <a:gdLst/>
                <a:ahLst/>
                <a:cxnLst>
                  <a:cxn ang="0">
                    <a:pos x="8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8"/>
                  </a:cxn>
                </a:cxnLst>
                <a:rect l="0" t="0" r="r" b="b"/>
                <a:pathLst>
                  <a:path w="8" h="8">
                    <a:moveTo>
                      <a:pt x="8" y="8"/>
                    </a:moveTo>
                    <a:cubicBezTo>
                      <a:pt x="5" y="5"/>
                      <a:pt x="2" y="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5" y="5"/>
                      <a:pt x="8" y="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8069B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7" name="Freeform 175"/>
              <p:cNvSpPr>
                <a:spLocks/>
              </p:cNvSpPr>
              <p:nvPr/>
            </p:nvSpPr>
            <p:spPr bwMode="auto">
              <a:xfrm>
                <a:off x="1859" y="1071"/>
                <a:ext cx="29" cy="3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8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8" h="9">
                    <a:moveTo>
                      <a:pt x="8" y="0"/>
                    </a:moveTo>
                    <a:cubicBezTo>
                      <a:pt x="5" y="3"/>
                      <a:pt x="2" y="6"/>
                      <a:pt x="0" y="8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6"/>
                      <a:pt x="5" y="3"/>
                      <a:pt x="8" y="0"/>
                    </a:cubicBezTo>
                    <a:close/>
                  </a:path>
                </a:pathLst>
              </a:custGeom>
              <a:solidFill>
                <a:srgbClr val="322D91"/>
              </a:solidFill>
              <a:ln w="3175" cap="flat">
                <a:solidFill>
                  <a:srgbClr val="322D9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8" name="Freeform 176"/>
              <p:cNvSpPr>
                <a:spLocks/>
              </p:cNvSpPr>
              <p:nvPr/>
            </p:nvSpPr>
            <p:spPr bwMode="auto">
              <a:xfrm>
                <a:off x="1111" y="855"/>
                <a:ext cx="249" cy="248"/>
              </a:xfrm>
              <a:custGeom>
                <a:avLst/>
                <a:gdLst/>
                <a:ahLst/>
                <a:cxnLst>
                  <a:cxn ang="0">
                    <a:pos x="68" y="68"/>
                  </a:cxn>
                  <a:cxn ang="0">
                    <a:pos x="68" y="67"/>
                  </a:cxn>
                  <a:cxn ang="0">
                    <a:pos x="68" y="0"/>
                  </a:cxn>
                  <a:cxn ang="0">
                    <a:pos x="68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67"/>
                  </a:cxn>
                  <a:cxn ang="0">
                    <a:pos x="1" y="68"/>
                  </a:cxn>
                  <a:cxn ang="0">
                    <a:pos x="68" y="68"/>
                  </a:cxn>
                </a:cxnLst>
                <a:rect l="0" t="0" r="r" b="b"/>
                <a:pathLst>
                  <a:path w="68" h="68">
                    <a:moveTo>
                      <a:pt x="68" y="68"/>
                    </a:moveTo>
                    <a:cubicBezTo>
                      <a:pt x="68" y="68"/>
                      <a:pt x="68" y="68"/>
                      <a:pt x="68" y="67"/>
                    </a:cubicBezTo>
                    <a:cubicBezTo>
                      <a:pt x="43" y="40"/>
                      <a:pt x="43" y="27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41" y="25"/>
                      <a:pt x="28" y="25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27"/>
                      <a:pt x="25" y="40"/>
                      <a:pt x="0" y="67"/>
                    </a:cubicBezTo>
                    <a:cubicBezTo>
                      <a:pt x="0" y="68"/>
                      <a:pt x="0" y="68"/>
                      <a:pt x="1" y="68"/>
                    </a:cubicBezTo>
                    <a:cubicBezTo>
                      <a:pt x="28" y="43"/>
                      <a:pt x="41" y="43"/>
                      <a:pt x="68" y="68"/>
                    </a:cubicBezTo>
                    <a:close/>
                  </a:path>
                </a:pathLst>
              </a:custGeom>
              <a:solidFill>
                <a:srgbClr val="B3DC10"/>
              </a:solidFill>
              <a:ln w="3175" cap="flat">
                <a:solidFill>
                  <a:srgbClr val="B3DC1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9" name="Freeform 177"/>
              <p:cNvSpPr>
                <a:spLocks/>
              </p:cNvSpPr>
              <p:nvPr/>
            </p:nvSpPr>
            <p:spPr bwMode="auto">
              <a:xfrm>
                <a:off x="1330" y="1103"/>
                <a:ext cx="310" cy="276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0" y="76"/>
                  </a:cxn>
                  <a:cxn ang="0">
                    <a:pos x="85" y="76"/>
                  </a:cxn>
                  <a:cxn ang="0">
                    <a:pos x="77" y="0"/>
                  </a:cxn>
                  <a:cxn ang="0">
                    <a:pos x="76" y="0"/>
                  </a:cxn>
                </a:cxnLst>
                <a:rect l="0" t="0" r="r" b="b"/>
                <a:pathLst>
                  <a:path w="85" h="76">
                    <a:moveTo>
                      <a:pt x="76" y="0"/>
                    </a:moveTo>
                    <a:cubicBezTo>
                      <a:pt x="49" y="25"/>
                      <a:pt x="36" y="25"/>
                      <a:pt x="9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36" y="30"/>
                      <a:pt x="33" y="43"/>
                      <a:pt x="0" y="76"/>
                    </a:cubicBezTo>
                    <a:cubicBezTo>
                      <a:pt x="36" y="40"/>
                      <a:pt x="49" y="40"/>
                      <a:pt x="85" y="76"/>
                    </a:cubicBezTo>
                    <a:cubicBezTo>
                      <a:pt x="52" y="43"/>
                      <a:pt x="49" y="30"/>
                      <a:pt x="77" y="0"/>
                    </a:cubicBezTo>
                    <a:cubicBezTo>
                      <a:pt x="76" y="0"/>
                      <a:pt x="76" y="0"/>
                      <a:pt x="76" y="0"/>
                    </a:cubicBezTo>
                    <a:close/>
                  </a:path>
                </a:pathLst>
              </a:custGeom>
              <a:solidFill>
                <a:srgbClr val="367A8A"/>
              </a:solidFill>
              <a:ln w="3175" cap="flat">
                <a:solidFill>
                  <a:srgbClr val="367A8A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0" name="Freeform 178"/>
              <p:cNvSpPr>
                <a:spLocks/>
              </p:cNvSpPr>
              <p:nvPr/>
            </p:nvSpPr>
            <p:spPr bwMode="auto">
              <a:xfrm>
                <a:off x="1611" y="576"/>
                <a:ext cx="29" cy="28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cubicBezTo>
                      <a:pt x="5" y="3"/>
                      <a:pt x="2" y="6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2" y="6"/>
                      <a:pt x="5" y="3"/>
                      <a:pt x="8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ap="flat">
                <a:solidFill>
                  <a:srgbClr val="FF99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1" name="Freeform 179"/>
              <p:cNvSpPr>
                <a:spLocks/>
              </p:cNvSpPr>
              <p:nvPr/>
            </p:nvSpPr>
            <p:spPr bwMode="auto">
              <a:xfrm>
                <a:off x="1578" y="576"/>
                <a:ext cx="33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8"/>
                  </a:cxn>
                  <a:cxn ang="0">
                    <a:pos x="9" y="8"/>
                  </a:cxn>
                  <a:cxn ang="0">
                    <a:pos x="0" y="0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cubicBezTo>
                      <a:pt x="3" y="3"/>
                      <a:pt x="6" y="6"/>
                      <a:pt x="8" y="8"/>
                    </a:cubicBezTo>
                    <a:cubicBezTo>
                      <a:pt x="8" y="8"/>
                      <a:pt x="8" y="8"/>
                      <a:pt x="9" y="8"/>
                    </a:cubicBezTo>
                    <a:cubicBezTo>
                      <a:pt x="6" y="6"/>
                      <a:pt x="3" y="3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 cap="flat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2" name="Freeform 180"/>
              <p:cNvSpPr>
                <a:spLocks/>
              </p:cNvSpPr>
              <p:nvPr/>
            </p:nvSpPr>
            <p:spPr bwMode="auto">
              <a:xfrm>
                <a:off x="1330" y="576"/>
                <a:ext cx="281" cy="279"/>
              </a:xfrm>
              <a:custGeom>
                <a:avLst/>
                <a:gdLst/>
                <a:ahLst/>
                <a:cxnLst>
                  <a:cxn ang="0">
                    <a:pos x="77" y="9"/>
                  </a:cxn>
                  <a:cxn ang="0">
                    <a:pos x="76" y="8"/>
                  </a:cxn>
                  <a:cxn ang="0">
                    <a:pos x="0" y="0"/>
                  </a:cxn>
                  <a:cxn ang="0">
                    <a:pos x="8" y="76"/>
                  </a:cxn>
                  <a:cxn ang="0">
                    <a:pos x="9" y="77"/>
                  </a:cxn>
                  <a:cxn ang="0">
                    <a:pos x="76" y="77"/>
                  </a:cxn>
                  <a:cxn ang="0">
                    <a:pos x="76" y="76"/>
                  </a:cxn>
                  <a:cxn ang="0">
                    <a:pos x="77" y="76"/>
                  </a:cxn>
                  <a:cxn ang="0">
                    <a:pos x="77" y="9"/>
                  </a:cxn>
                </a:cxnLst>
                <a:rect l="0" t="0" r="r" b="b"/>
                <a:pathLst>
                  <a:path w="77" h="77">
                    <a:moveTo>
                      <a:pt x="77" y="9"/>
                    </a:moveTo>
                    <a:cubicBezTo>
                      <a:pt x="76" y="9"/>
                      <a:pt x="76" y="9"/>
                      <a:pt x="76" y="8"/>
                    </a:cubicBezTo>
                    <a:cubicBezTo>
                      <a:pt x="46" y="36"/>
                      <a:pt x="33" y="33"/>
                      <a:pt x="0" y="0"/>
                    </a:cubicBezTo>
                    <a:cubicBezTo>
                      <a:pt x="33" y="33"/>
                      <a:pt x="36" y="46"/>
                      <a:pt x="8" y="76"/>
                    </a:cubicBezTo>
                    <a:cubicBezTo>
                      <a:pt x="8" y="76"/>
                      <a:pt x="9" y="77"/>
                      <a:pt x="9" y="77"/>
                    </a:cubicBezTo>
                    <a:cubicBezTo>
                      <a:pt x="36" y="51"/>
                      <a:pt x="49" y="51"/>
                      <a:pt x="76" y="77"/>
                    </a:cubicBezTo>
                    <a:cubicBezTo>
                      <a:pt x="76" y="77"/>
                      <a:pt x="76" y="77"/>
                      <a:pt x="76" y="76"/>
                    </a:cubicBezTo>
                    <a:cubicBezTo>
                      <a:pt x="76" y="76"/>
                      <a:pt x="77" y="76"/>
                      <a:pt x="77" y="76"/>
                    </a:cubicBezTo>
                    <a:cubicBezTo>
                      <a:pt x="51" y="49"/>
                      <a:pt x="51" y="36"/>
                      <a:pt x="77" y="9"/>
                    </a:cubicBezTo>
                    <a:close/>
                  </a:path>
                </a:pathLst>
              </a:custGeom>
              <a:solidFill>
                <a:srgbClr val="FF9900"/>
              </a:solidFill>
              <a:ln w="3175" cap="flat">
                <a:solidFill>
                  <a:srgbClr val="FF99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3" name="Freeform 181"/>
              <p:cNvSpPr>
                <a:spLocks/>
              </p:cNvSpPr>
              <p:nvPr/>
            </p:nvSpPr>
            <p:spPr bwMode="auto">
              <a:xfrm>
                <a:off x="1611" y="855"/>
                <a:ext cx="248" cy="248"/>
              </a:xfrm>
              <a:custGeom>
                <a:avLst/>
                <a:gdLst/>
                <a:ahLst/>
                <a:cxnLst>
                  <a:cxn ang="0">
                    <a:pos x="67" y="68"/>
                  </a:cxn>
                  <a:cxn ang="0">
                    <a:pos x="68" y="67"/>
                  </a:cxn>
                  <a:cxn ang="0">
                    <a:pos x="68" y="0"/>
                  </a:cxn>
                  <a:cxn ang="0">
                    <a:pos x="67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7"/>
                  </a:cxn>
                  <a:cxn ang="0">
                    <a:pos x="0" y="67"/>
                  </a:cxn>
                  <a:cxn ang="0">
                    <a:pos x="0" y="67"/>
                  </a:cxn>
                  <a:cxn ang="0">
                    <a:pos x="0" y="68"/>
                  </a:cxn>
                  <a:cxn ang="0">
                    <a:pos x="67" y="68"/>
                  </a:cxn>
                </a:cxnLst>
                <a:rect l="0" t="0" r="r" b="b"/>
                <a:pathLst>
                  <a:path w="68" h="68">
                    <a:moveTo>
                      <a:pt x="67" y="68"/>
                    </a:moveTo>
                    <a:cubicBezTo>
                      <a:pt x="68" y="68"/>
                      <a:pt x="68" y="68"/>
                      <a:pt x="68" y="67"/>
                    </a:cubicBezTo>
                    <a:cubicBezTo>
                      <a:pt x="43" y="40"/>
                      <a:pt x="43" y="27"/>
                      <a:pt x="68" y="0"/>
                    </a:cubicBezTo>
                    <a:cubicBezTo>
                      <a:pt x="68" y="0"/>
                      <a:pt x="68" y="0"/>
                      <a:pt x="67" y="0"/>
                    </a:cubicBezTo>
                    <a:cubicBezTo>
                      <a:pt x="40" y="25"/>
                      <a:pt x="27" y="25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5" y="27"/>
                      <a:pt x="25" y="40"/>
                      <a:pt x="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27" y="43"/>
                      <a:pt x="40" y="43"/>
                      <a:pt x="67" y="68"/>
                    </a:cubicBezTo>
                    <a:close/>
                  </a:path>
                </a:pathLst>
              </a:custGeom>
              <a:solidFill>
                <a:srgbClr val="8069B0"/>
              </a:solidFill>
              <a:ln w="3175" cap="flat">
                <a:solidFill>
                  <a:srgbClr val="8069B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244" name="Group 212"/>
            <p:cNvGrpSpPr>
              <a:grpSpLocks/>
            </p:cNvGrpSpPr>
            <p:nvPr userDrawn="1"/>
          </p:nvGrpSpPr>
          <p:grpSpPr bwMode="auto">
            <a:xfrm>
              <a:off x="384" y="881"/>
              <a:ext cx="345" cy="174"/>
              <a:chOff x="384" y="881"/>
              <a:chExt cx="345" cy="174"/>
            </a:xfrm>
          </p:grpSpPr>
          <p:sp>
            <p:nvSpPr>
              <p:cNvPr id="44188" name="Freeform 156"/>
              <p:cNvSpPr>
                <a:spLocks/>
              </p:cNvSpPr>
              <p:nvPr/>
            </p:nvSpPr>
            <p:spPr bwMode="auto">
              <a:xfrm>
                <a:off x="384" y="932"/>
                <a:ext cx="109" cy="12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6" y="0"/>
                  </a:cxn>
                  <a:cxn ang="0">
                    <a:pos x="13" y="23"/>
                  </a:cxn>
                  <a:cxn ang="0">
                    <a:pos x="15" y="28"/>
                  </a:cxn>
                  <a:cxn ang="0">
                    <a:pos x="15" y="28"/>
                  </a:cxn>
                  <a:cxn ang="0">
                    <a:pos x="17" y="23"/>
                  </a:cxn>
                  <a:cxn ang="0">
                    <a:pos x="24" y="1"/>
                  </a:cxn>
                  <a:cxn ang="0">
                    <a:pos x="30" y="1"/>
                  </a:cxn>
                  <a:cxn ang="0">
                    <a:pos x="17" y="34"/>
                  </a:cxn>
                  <a:cxn ang="0">
                    <a:pos x="12" y="34"/>
                  </a:cxn>
                  <a:cxn ang="0">
                    <a:pos x="0" y="1"/>
                  </a:cxn>
                </a:cxnLst>
                <a:rect l="0" t="0" r="r" b="b"/>
                <a:pathLst>
                  <a:path w="30" h="34">
                    <a:moveTo>
                      <a:pt x="0" y="1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4" y="25"/>
                      <a:pt x="15" y="27"/>
                      <a:pt x="15" y="28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5" y="26"/>
                      <a:pt x="16" y="25"/>
                      <a:pt x="17" y="23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2" y="34"/>
                      <a:pt x="12" y="34"/>
                      <a:pt x="12" y="34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9" name="Freeform 157"/>
              <p:cNvSpPr>
                <a:spLocks/>
              </p:cNvSpPr>
              <p:nvPr/>
            </p:nvSpPr>
            <p:spPr bwMode="auto">
              <a:xfrm>
                <a:off x="515" y="881"/>
                <a:ext cx="32" cy="17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" y="0"/>
                  </a:cxn>
                  <a:cxn ang="0">
                    <a:pos x="6" y="10"/>
                  </a:cxn>
                  <a:cxn ang="0">
                    <a:pos x="6" y="41"/>
                  </a:cxn>
                  <a:cxn ang="0">
                    <a:pos x="8" y="44"/>
                  </a:cxn>
                  <a:cxn ang="0">
                    <a:pos x="8" y="44"/>
                  </a:cxn>
                  <a:cxn ang="0">
                    <a:pos x="9" y="48"/>
                  </a:cxn>
                  <a:cxn ang="0">
                    <a:pos x="6" y="48"/>
                  </a:cxn>
                  <a:cxn ang="0">
                    <a:pos x="2" y="47"/>
                  </a:cxn>
                  <a:cxn ang="0">
                    <a:pos x="1" y="42"/>
                  </a:cxn>
                  <a:cxn ang="0">
                    <a:pos x="1" y="10"/>
                  </a:cxn>
                  <a:cxn ang="0">
                    <a:pos x="0" y="1"/>
                  </a:cxn>
                </a:cxnLst>
                <a:rect l="0" t="0" r="r" b="b"/>
                <a:pathLst>
                  <a:path w="9" h="48">
                    <a:moveTo>
                      <a:pt x="0" y="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6" y="2"/>
                      <a:pt x="6" y="6"/>
                      <a:pt x="6" y="10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6" y="44"/>
                      <a:pt x="6" y="44"/>
                      <a:pt x="8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8" y="48"/>
                      <a:pt x="7" y="48"/>
                      <a:pt x="6" y="48"/>
                    </a:cubicBezTo>
                    <a:cubicBezTo>
                      <a:pt x="4" y="48"/>
                      <a:pt x="3" y="48"/>
                      <a:pt x="2" y="47"/>
                    </a:cubicBezTo>
                    <a:cubicBezTo>
                      <a:pt x="1" y="46"/>
                      <a:pt x="1" y="45"/>
                      <a:pt x="1" y="42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5"/>
                      <a:pt x="0" y="3"/>
                      <a:pt x="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0" name="Freeform 158"/>
              <p:cNvSpPr>
                <a:spLocks noEditPoints="1"/>
              </p:cNvSpPr>
              <p:nvPr/>
            </p:nvSpPr>
            <p:spPr bwMode="auto">
              <a:xfrm>
                <a:off x="632" y="932"/>
                <a:ext cx="97" cy="123"/>
              </a:xfrm>
              <a:custGeom>
                <a:avLst/>
                <a:gdLst/>
                <a:ahLst/>
                <a:cxnLst>
                  <a:cxn ang="0">
                    <a:pos x="24" y="27"/>
                  </a:cxn>
                  <a:cxn ang="0">
                    <a:pos x="26" y="30"/>
                  </a:cxn>
                  <a:cxn ang="0">
                    <a:pos x="15" y="34"/>
                  </a:cxn>
                  <a:cxn ang="0">
                    <a:pos x="0" y="17"/>
                  </a:cxn>
                  <a:cxn ang="0">
                    <a:pos x="4" y="4"/>
                  </a:cxn>
                  <a:cxn ang="0">
                    <a:pos x="14" y="0"/>
                  </a:cxn>
                  <a:cxn ang="0">
                    <a:pos x="23" y="3"/>
                  </a:cxn>
                  <a:cxn ang="0">
                    <a:pos x="27" y="17"/>
                  </a:cxn>
                  <a:cxn ang="0">
                    <a:pos x="27" y="18"/>
                  </a:cxn>
                  <a:cxn ang="0">
                    <a:pos x="6" y="18"/>
                  </a:cxn>
                  <a:cxn ang="0">
                    <a:pos x="6" y="19"/>
                  </a:cxn>
                  <a:cxn ang="0">
                    <a:pos x="8" y="26"/>
                  </a:cxn>
                  <a:cxn ang="0">
                    <a:pos x="16" y="30"/>
                  </a:cxn>
                  <a:cxn ang="0">
                    <a:pos x="24" y="27"/>
                  </a:cxn>
                  <a:cxn ang="0">
                    <a:pos x="6" y="14"/>
                  </a:cxn>
                  <a:cxn ang="0">
                    <a:pos x="21" y="14"/>
                  </a:cxn>
                  <a:cxn ang="0">
                    <a:pos x="20" y="7"/>
                  </a:cxn>
                  <a:cxn ang="0">
                    <a:pos x="14" y="4"/>
                  </a:cxn>
                  <a:cxn ang="0">
                    <a:pos x="6" y="14"/>
                  </a:cxn>
                </a:cxnLst>
                <a:rect l="0" t="0" r="r" b="b"/>
                <a:pathLst>
                  <a:path w="27" h="34">
                    <a:moveTo>
                      <a:pt x="24" y="27"/>
                    </a:moveTo>
                    <a:cubicBezTo>
                      <a:pt x="26" y="30"/>
                      <a:pt x="26" y="30"/>
                      <a:pt x="26" y="30"/>
                    </a:cubicBezTo>
                    <a:cubicBezTo>
                      <a:pt x="23" y="33"/>
                      <a:pt x="19" y="34"/>
                      <a:pt x="15" y="34"/>
                    </a:cubicBezTo>
                    <a:cubicBezTo>
                      <a:pt x="6" y="34"/>
                      <a:pt x="0" y="28"/>
                      <a:pt x="0" y="17"/>
                    </a:cubicBezTo>
                    <a:cubicBezTo>
                      <a:pt x="0" y="11"/>
                      <a:pt x="1" y="8"/>
                      <a:pt x="4" y="4"/>
                    </a:cubicBezTo>
                    <a:cubicBezTo>
                      <a:pt x="7" y="1"/>
                      <a:pt x="10" y="0"/>
                      <a:pt x="14" y="0"/>
                    </a:cubicBezTo>
                    <a:cubicBezTo>
                      <a:pt x="18" y="0"/>
                      <a:pt x="21" y="1"/>
                      <a:pt x="23" y="3"/>
                    </a:cubicBezTo>
                    <a:cubicBezTo>
                      <a:pt x="26" y="6"/>
                      <a:pt x="27" y="9"/>
                      <a:pt x="27" y="17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2"/>
                      <a:pt x="7" y="24"/>
                      <a:pt x="8" y="26"/>
                    </a:cubicBezTo>
                    <a:cubicBezTo>
                      <a:pt x="10" y="29"/>
                      <a:pt x="13" y="30"/>
                      <a:pt x="16" y="30"/>
                    </a:cubicBezTo>
                    <a:cubicBezTo>
                      <a:pt x="19" y="30"/>
                      <a:pt x="22" y="29"/>
                      <a:pt x="24" y="27"/>
                    </a:cubicBezTo>
                    <a:close/>
                    <a:moveTo>
                      <a:pt x="6" y="14"/>
                    </a:moveTo>
                    <a:cubicBezTo>
                      <a:pt x="21" y="14"/>
                      <a:pt x="21" y="14"/>
                      <a:pt x="21" y="14"/>
                    </a:cubicBezTo>
                    <a:cubicBezTo>
                      <a:pt x="21" y="11"/>
                      <a:pt x="21" y="8"/>
                      <a:pt x="20" y="7"/>
                    </a:cubicBezTo>
                    <a:cubicBezTo>
                      <a:pt x="19" y="5"/>
                      <a:pt x="16" y="4"/>
                      <a:pt x="14" y="4"/>
                    </a:cubicBezTo>
                    <a:cubicBezTo>
                      <a:pt x="9" y="4"/>
                      <a:pt x="7" y="7"/>
                      <a:pt x="6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4" name="Rectangle 182"/>
              <p:cNvSpPr>
                <a:spLocks noChangeArrowheads="1"/>
              </p:cNvSpPr>
              <p:nvPr/>
            </p:nvSpPr>
            <p:spPr bwMode="auto">
              <a:xfrm>
                <a:off x="574" y="972"/>
                <a:ext cx="32" cy="29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246" name="Group 214"/>
            <p:cNvGrpSpPr>
              <a:grpSpLocks/>
            </p:cNvGrpSpPr>
            <p:nvPr userDrawn="1"/>
          </p:nvGrpSpPr>
          <p:grpSpPr bwMode="auto">
            <a:xfrm>
              <a:off x="2193" y="878"/>
              <a:ext cx="3135" cy="225"/>
              <a:chOff x="2193" y="878"/>
              <a:chExt cx="3135" cy="225"/>
            </a:xfrm>
          </p:grpSpPr>
          <p:sp>
            <p:nvSpPr>
              <p:cNvPr id="44215" name="Freeform 183"/>
              <p:cNvSpPr>
                <a:spLocks/>
              </p:cNvSpPr>
              <p:nvPr/>
            </p:nvSpPr>
            <p:spPr bwMode="auto">
              <a:xfrm>
                <a:off x="2193" y="932"/>
                <a:ext cx="105" cy="12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" y="0"/>
                  </a:cxn>
                  <a:cxn ang="0">
                    <a:pos x="13" y="23"/>
                  </a:cxn>
                  <a:cxn ang="0">
                    <a:pos x="14" y="28"/>
                  </a:cxn>
                  <a:cxn ang="0">
                    <a:pos x="14" y="28"/>
                  </a:cxn>
                  <a:cxn ang="0">
                    <a:pos x="16" y="23"/>
                  </a:cxn>
                  <a:cxn ang="0">
                    <a:pos x="23" y="1"/>
                  </a:cxn>
                  <a:cxn ang="0">
                    <a:pos x="29" y="1"/>
                  </a:cxn>
                  <a:cxn ang="0">
                    <a:pos x="17" y="34"/>
                  </a:cxn>
                  <a:cxn ang="0">
                    <a:pos x="11" y="34"/>
                  </a:cxn>
                  <a:cxn ang="0">
                    <a:pos x="0" y="1"/>
                  </a:cxn>
                </a:cxnLst>
                <a:rect l="0" t="0" r="r" b="b"/>
                <a:pathLst>
                  <a:path w="29" h="34">
                    <a:moveTo>
                      <a:pt x="0" y="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5"/>
                      <a:pt x="14" y="27"/>
                      <a:pt x="14" y="28"/>
                    </a:cubicBezTo>
                    <a:cubicBezTo>
                      <a:pt x="14" y="28"/>
                      <a:pt x="14" y="28"/>
                      <a:pt x="14" y="28"/>
                    </a:cubicBezTo>
                    <a:cubicBezTo>
                      <a:pt x="15" y="26"/>
                      <a:pt x="15" y="25"/>
                      <a:pt x="16" y="23"/>
                    </a:cubicBezTo>
                    <a:cubicBezTo>
                      <a:pt x="23" y="1"/>
                      <a:pt x="23" y="1"/>
                      <a:pt x="23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11" y="34"/>
                      <a:pt x="11" y="34"/>
                      <a:pt x="11" y="34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6" name="Freeform 184"/>
              <p:cNvSpPr>
                <a:spLocks noEditPoints="1"/>
              </p:cNvSpPr>
              <p:nvPr/>
            </p:nvSpPr>
            <p:spPr bwMode="auto">
              <a:xfrm>
                <a:off x="2317" y="881"/>
                <a:ext cx="29" cy="17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8" y="5"/>
                  </a:cxn>
                  <a:cxn ang="0">
                    <a:pos x="4" y="9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2" y="15"/>
                  </a:cxn>
                  <a:cxn ang="0">
                    <a:pos x="7" y="14"/>
                  </a:cxn>
                  <a:cxn ang="0">
                    <a:pos x="7" y="48"/>
                  </a:cxn>
                  <a:cxn ang="0">
                    <a:pos x="2" y="48"/>
                  </a:cxn>
                  <a:cxn ang="0">
                    <a:pos x="2" y="15"/>
                  </a:cxn>
                </a:cxnLst>
                <a:rect l="0" t="0" r="r" b="b"/>
                <a:pathLst>
                  <a:path w="8" h="48">
                    <a:moveTo>
                      <a:pt x="4" y="0"/>
                    </a:moveTo>
                    <a:cubicBezTo>
                      <a:pt x="7" y="0"/>
                      <a:pt x="8" y="2"/>
                      <a:pt x="8" y="5"/>
                    </a:cubicBezTo>
                    <a:cubicBezTo>
                      <a:pt x="8" y="7"/>
                      <a:pt x="7" y="9"/>
                      <a:pt x="4" y="9"/>
                    </a:cubicBezTo>
                    <a:cubicBezTo>
                      <a:pt x="2" y="9"/>
                      <a:pt x="0" y="7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lose/>
                    <a:moveTo>
                      <a:pt x="2" y="15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7" y="48"/>
                      <a:pt x="7" y="48"/>
                      <a:pt x="7" y="48"/>
                    </a:cubicBezTo>
                    <a:cubicBezTo>
                      <a:pt x="2" y="48"/>
                      <a:pt x="2" y="48"/>
                      <a:pt x="2" y="48"/>
                    </a:cubicBezTo>
                    <a:lnTo>
                      <a:pt x="2" y="15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7" name="Freeform 185"/>
              <p:cNvSpPr>
                <a:spLocks/>
              </p:cNvSpPr>
              <p:nvPr/>
            </p:nvSpPr>
            <p:spPr bwMode="auto">
              <a:xfrm>
                <a:off x="2378" y="932"/>
                <a:ext cx="67" cy="12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" y="0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16" y="0"/>
                  </a:cxn>
                  <a:cxn ang="0">
                    <a:pos x="18" y="0"/>
                  </a:cxn>
                  <a:cxn ang="0">
                    <a:pos x="15" y="6"/>
                  </a:cxn>
                  <a:cxn ang="0">
                    <a:pos x="14" y="5"/>
                  </a:cxn>
                  <a:cxn ang="0">
                    <a:pos x="8" y="8"/>
                  </a:cxn>
                  <a:cxn ang="0">
                    <a:pos x="7" y="13"/>
                  </a:cxn>
                  <a:cxn ang="0">
                    <a:pos x="7" y="34"/>
                  </a:cxn>
                  <a:cxn ang="0">
                    <a:pos x="1" y="34"/>
                  </a:cxn>
                  <a:cxn ang="0">
                    <a:pos x="1" y="9"/>
                  </a:cxn>
                  <a:cxn ang="0">
                    <a:pos x="0" y="1"/>
                  </a:cxn>
                </a:cxnLst>
                <a:rect l="0" t="0" r="r" b="b"/>
                <a:pathLst>
                  <a:path w="18" h="34">
                    <a:moveTo>
                      <a:pt x="0" y="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6" y="2"/>
                      <a:pt x="6" y="3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9" y="2"/>
                      <a:pt x="12" y="0"/>
                      <a:pt x="16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2" y="5"/>
                      <a:pt x="10" y="6"/>
                      <a:pt x="8" y="8"/>
                    </a:cubicBezTo>
                    <a:cubicBezTo>
                      <a:pt x="7" y="9"/>
                      <a:pt x="7" y="10"/>
                      <a:pt x="7" y="13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5"/>
                      <a:pt x="1" y="3"/>
                      <a:pt x="0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8" name="Freeform 186"/>
              <p:cNvSpPr>
                <a:spLocks/>
              </p:cNvSpPr>
              <p:nvPr/>
            </p:nvSpPr>
            <p:spPr bwMode="auto">
              <a:xfrm>
                <a:off x="2448" y="900"/>
                <a:ext cx="66" cy="160"/>
              </a:xfrm>
              <a:custGeom>
                <a:avLst/>
                <a:gdLst/>
                <a:ahLst/>
                <a:cxnLst>
                  <a:cxn ang="0">
                    <a:pos x="18" y="10"/>
                  </a:cxn>
                  <a:cxn ang="0">
                    <a:pos x="16" y="14"/>
                  </a:cxn>
                  <a:cxn ang="0">
                    <a:pos x="9" y="14"/>
                  </a:cxn>
                  <a:cxn ang="0">
                    <a:pos x="9" y="35"/>
                  </a:cxn>
                  <a:cxn ang="0">
                    <a:pos x="13" y="40"/>
                  </a:cxn>
                  <a:cxn ang="0">
                    <a:pos x="17" y="39"/>
                  </a:cxn>
                  <a:cxn ang="0">
                    <a:pos x="17" y="42"/>
                  </a:cxn>
                  <a:cxn ang="0">
                    <a:pos x="11" y="44"/>
                  </a:cxn>
                  <a:cxn ang="0">
                    <a:pos x="7" y="43"/>
                  </a:cxn>
                  <a:cxn ang="0">
                    <a:pos x="4" y="36"/>
                  </a:cxn>
                  <a:cxn ang="0">
                    <a:pos x="4" y="14"/>
                  </a:cxn>
                  <a:cxn ang="0">
                    <a:pos x="0" y="14"/>
                  </a:cxn>
                  <a:cxn ang="0">
                    <a:pos x="0" y="10"/>
                  </a:cxn>
                  <a:cxn ang="0">
                    <a:pos x="4" y="10"/>
                  </a:cxn>
                  <a:cxn ang="0">
                    <a:pos x="4" y="9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10" y="0"/>
                  </a:cxn>
                  <a:cxn ang="0">
                    <a:pos x="9" y="10"/>
                  </a:cxn>
                  <a:cxn ang="0">
                    <a:pos x="18" y="10"/>
                  </a:cxn>
                </a:cxnLst>
                <a:rect l="0" t="0" r="r" b="b"/>
                <a:pathLst>
                  <a:path w="18" h="44">
                    <a:moveTo>
                      <a:pt x="18" y="10"/>
                    </a:moveTo>
                    <a:cubicBezTo>
                      <a:pt x="16" y="14"/>
                      <a:pt x="16" y="14"/>
                      <a:pt x="16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38"/>
                      <a:pt x="10" y="40"/>
                      <a:pt x="13" y="40"/>
                    </a:cubicBezTo>
                    <a:cubicBezTo>
                      <a:pt x="15" y="40"/>
                      <a:pt x="16" y="40"/>
                      <a:pt x="17" y="39"/>
                    </a:cubicBezTo>
                    <a:cubicBezTo>
                      <a:pt x="17" y="42"/>
                      <a:pt x="17" y="42"/>
                      <a:pt x="17" y="42"/>
                    </a:cubicBezTo>
                    <a:cubicBezTo>
                      <a:pt x="16" y="43"/>
                      <a:pt x="14" y="44"/>
                      <a:pt x="11" y="44"/>
                    </a:cubicBezTo>
                    <a:cubicBezTo>
                      <a:pt x="10" y="44"/>
                      <a:pt x="8" y="43"/>
                      <a:pt x="7" y="43"/>
                    </a:cubicBezTo>
                    <a:cubicBezTo>
                      <a:pt x="5" y="42"/>
                      <a:pt x="4" y="40"/>
                      <a:pt x="4" y="3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8"/>
                      <a:pt x="4" y="6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5"/>
                      <a:pt x="9" y="10"/>
                    </a:cubicBezTo>
                    <a:lnTo>
                      <a:pt x="18" y="1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9" name="Freeform 187"/>
              <p:cNvSpPr>
                <a:spLocks/>
              </p:cNvSpPr>
              <p:nvPr/>
            </p:nvSpPr>
            <p:spPr bwMode="auto">
              <a:xfrm>
                <a:off x="2539" y="932"/>
                <a:ext cx="98" cy="12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" y="0"/>
                  </a:cxn>
                  <a:cxn ang="0">
                    <a:pos x="5" y="24"/>
                  </a:cxn>
                  <a:cxn ang="0">
                    <a:pos x="7" y="29"/>
                  </a:cxn>
                  <a:cxn ang="0">
                    <a:pos x="11" y="30"/>
                  </a:cxn>
                  <a:cxn ang="0">
                    <a:pos x="19" y="24"/>
                  </a:cxn>
                  <a:cxn ang="0">
                    <a:pos x="19" y="1"/>
                  </a:cxn>
                  <a:cxn ang="0">
                    <a:pos x="24" y="0"/>
                  </a:cxn>
                  <a:cxn ang="0">
                    <a:pos x="24" y="24"/>
                  </a:cxn>
                  <a:cxn ang="0">
                    <a:pos x="25" y="30"/>
                  </a:cxn>
                  <a:cxn ang="0">
                    <a:pos x="27" y="32"/>
                  </a:cxn>
                  <a:cxn ang="0">
                    <a:pos x="23" y="35"/>
                  </a:cxn>
                  <a:cxn ang="0">
                    <a:pos x="20" y="30"/>
                  </a:cxn>
                  <a:cxn ang="0">
                    <a:pos x="9" y="35"/>
                  </a:cxn>
                  <a:cxn ang="0">
                    <a:pos x="1" y="30"/>
                  </a:cxn>
                  <a:cxn ang="0">
                    <a:pos x="0" y="25"/>
                  </a:cxn>
                  <a:cxn ang="0">
                    <a:pos x="0" y="1"/>
                  </a:cxn>
                </a:cxnLst>
                <a:rect l="0" t="0" r="r" b="b"/>
                <a:pathLst>
                  <a:path w="27" h="35">
                    <a:moveTo>
                      <a:pt x="0" y="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5" y="27"/>
                      <a:pt x="5" y="28"/>
                      <a:pt x="7" y="29"/>
                    </a:cubicBezTo>
                    <a:cubicBezTo>
                      <a:pt x="8" y="30"/>
                      <a:pt x="9" y="30"/>
                      <a:pt x="11" y="30"/>
                    </a:cubicBezTo>
                    <a:cubicBezTo>
                      <a:pt x="14" y="30"/>
                      <a:pt x="18" y="28"/>
                      <a:pt x="19" y="24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4" y="27"/>
                      <a:pt x="25" y="28"/>
                      <a:pt x="25" y="30"/>
                    </a:cubicBezTo>
                    <a:cubicBezTo>
                      <a:pt x="26" y="30"/>
                      <a:pt x="26" y="31"/>
                      <a:pt x="27" y="32"/>
                    </a:cubicBezTo>
                    <a:cubicBezTo>
                      <a:pt x="23" y="35"/>
                      <a:pt x="23" y="35"/>
                      <a:pt x="23" y="35"/>
                    </a:cubicBezTo>
                    <a:cubicBezTo>
                      <a:pt x="21" y="33"/>
                      <a:pt x="20" y="32"/>
                      <a:pt x="20" y="30"/>
                    </a:cubicBezTo>
                    <a:cubicBezTo>
                      <a:pt x="17" y="33"/>
                      <a:pt x="14" y="35"/>
                      <a:pt x="9" y="35"/>
                    </a:cubicBezTo>
                    <a:cubicBezTo>
                      <a:pt x="5" y="35"/>
                      <a:pt x="2" y="33"/>
                      <a:pt x="1" y="30"/>
                    </a:cubicBezTo>
                    <a:cubicBezTo>
                      <a:pt x="0" y="29"/>
                      <a:pt x="0" y="27"/>
                      <a:pt x="0" y="25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0" name="Freeform 188"/>
              <p:cNvSpPr>
                <a:spLocks noEditPoints="1"/>
              </p:cNvSpPr>
              <p:nvPr/>
            </p:nvSpPr>
            <p:spPr bwMode="auto">
              <a:xfrm>
                <a:off x="2656" y="932"/>
                <a:ext cx="101" cy="128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15" y="0"/>
                  </a:cxn>
                  <a:cxn ang="0">
                    <a:pos x="25" y="5"/>
                  </a:cxn>
                  <a:cxn ang="0">
                    <a:pos x="25" y="11"/>
                  </a:cxn>
                  <a:cxn ang="0">
                    <a:pos x="25" y="12"/>
                  </a:cxn>
                  <a:cxn ang="0">
                    <a:pos x="25" y="23"/>
                  </a:cxn>
                  <a:cxn ang="0">
                    <a:pos x="25" y="25"/>
                  </a:cxn>
                  <a:cxn ang="0">
                    <a:pos x="28" y="31"/>
                  </a:cxn>
                  <a:cxn ang="0">
                    <a:pos x="25" y="35"/>
                  </a:cxn>
                  <a:cxn ang="0">
                    <a:pos x="21" y="30"/>
                  </a:cxn>
                  <a:cxn ang="0">
                    <a:pos x="11" y="35"/>
                  </a:cxn>
                  <a:cxn ang="0">
                    <a:pos x="3" y="32"/>
                  </a:cxn>
                  <a:cxn ang="0">
                    <a:pos x="0" y="25"/>
                  </a:cxn>
                  <a:cxn ang="0">
                    <a:pos x="18" y="13"/>
                  </a:cxn>
                  <a:cxn ang="0">
                    <a:pos x="20" y="13"/>
                  </a:cxn>
                  <a:cxn ang="0">
                    <a:pos x="20" y="11"/>
                  </a:cxn>
                  <a:cxn ang="0">
                    <a:pos x="19" y="6"/>
                  </a:cxn>
                  <a:cxn ang="0">
                    <a:pos x="15" y="4"/>
                  </a:cxn>
                  <a:cxn ang="0">
                    <a:pos x="8" y="6"/>
                  </a:cxn>
                  <a:cxn ang="0">
                    <a:pos x="4" y="8"/>
                  </a:cxn>
                  <a:cxn ang="0">
                    <a:pos x="2" y="4"/>
                  </a:cxn>
                  <a:cxn ang="0">
                    <a:pos x="20" y="17"/>
                  </a:cxn>
                  <a:cxn ang="0">
                    <a:pos x="18" y="17"/>
                  </a:cxn>
                  <a:cxn ang="0">
                    <a:pos x="8" y="19"/>
                  </a:cxn>
                  <a:cxn ang="0">
                    <a:pos x="6" y="25"/>
                  </a:cxn>
                  <a:cxn ang="0">
                    <a:pos x="12" y="31"/>
                  </a:cxn>
                  <a:cxn ang="0">
                    <a:pos x="20" y="26"/>
                  </a:cxn>
                  <a:cxn ang="0">
                    <a:pos x="20" y="17"/>
                  </a:cxn>
                </a:cxnLst>
                <a:rect l="0" t="0" r="r" b="b"/>
                <a:pathLst>
                  <a:path w="28" h="35">
                    <a:moveTo>
                      <a:pt x="2" y="4"/>
                    </a:moveTo>
                    <a:cubicBezTo>
                      <a:pt x="6" y="1"/>
                      <a:pt x="11" y="0"/>
                      <a:pt x="15" y="0"/>
                    </a:cubicBezTo>
                    <a:cubicBezTo>
                      <a:pt x="20" y="0"/>
                      <a:pt x="23" y="2"/>
                      <a:pt x="25" y="5"/>
                    </a:cubicBezTo>
                    <a:cubicBezTo>
                      <a:pt x="25" y="6"/>
                      <a:pt x="25" y="8"/>
                      <a:pt x="25" y="11"/>
                    </a:cubicBezTo>
                    <a:cubicBezTo>
                      <a:pt x="25" y="11"/>
                      <a:pt x="25" y="12"/>
                      <a:pt x="25" y="12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4"/>
                      <a:pt x="25" y="24"/>
                      <a:pt x="25" y="25"/>
                    </a:cubicBezTo>
                    <a:cubicBezTo>
                      <a:pt x="25" y="29"/>
                      <a:pt x="26" y="30"/>
                      <a:pt x="28" y="31"/>
                    </a:cubicBezTo>
                    <a:cubicBezTo>
                      <a:pt x="25" y="35"/>
                      <a:pt x="25" y="35"/>
                      <a:pt x="25" y="35"/>
                    </a:cubicBezTo>
                    <a:cubicBezTo>
                      <a:pt x="23" y="34"/>
                      <a:pt x="21" y="32"/>
                      <a:pt x="21" y="30"/>
                    </a:cubicBezTo>
                    <a:cubicBezTo>
                      <a:pt x="17" y="33"/>
                      <a:pt x="15" y="35"/>
                      <a:pt x="11" y="35"/>
                    </a:cubicBezTo>
                    <a:cubicBezTo>
                      <a:pt x="7" y="35"/>
                      <a:pt x="5" y="33"/>
                      <a:pt x="3" y="32"/>
                    </a:cubicBezTo>
                    <a:cubicBezTo>
                      <a:pt x="1" y="30"/>
                      <a:pt x="0" y="27"/>
                      <a:pt x="0" y="25"/>
                    </a:cubicBezTo>
                    <a:cubicBezTo>
                      <a:pt x="0" y="18"/>
                      <a:pt x="7" y="13"/>
                      <a:pt x="18" y="13"/>
                    </a:cubicBezTo>
                    <a:cubicBezTo>
                      <a:pt x="19" y="13"/>
                      <a:pt x="19" y="13"/>
                      <a:pt x="20" y="13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0" y="8"/>
                      <a:pt x="20" y="7"/>
                      <a:pt x="19" y="6"/>
                    </a:cubicBezTo>
                    <a:cubicBezTo>
                      <a:pt x="18" y="5"/>
                      <a:pt x="17" y="4"/>
                      <a:pt x="15" y="4"/>
                    </a:cubicBezTo>
                    <a:cubicBezTo>
                      <a:pt x="13" y="4"/>
                      <a:pt x="11" y="4"/>
                      <a:pt x="8" y="6"/>
                    </a:cubicBezTo>
                    <a:cubicBezTo>
                      <a:pt x="6" y="6"/>
                      <a:pt x="6" y="7"/>
                      <a:pt x="4" y="8"/>
                    </a:cubicBezTo>
                    <a:lnTo>
                      <a:pt x="2" y="4"/>
                    </a:lnTo>
                    <a:close/>
                    <a:moveTo>
                      <a:pt x="20" y="17"/>
                    </a:moveTo>
                    <a:cubicBezTo>
                      <a:pt x="19" y="17"/>
                      <a:pt x="18" y="17"/>
                      <a:pt x="18" y="17"/>
                    </a:cubicBezTo>
                    <a:cubicBezTo>
                      <a:pt x="12" y="17"/>
                      <a:pt x="10" y="18"/>
                      <a:pt x="8" y="19"/>
                    </a:cubicBezTo>
                    <a:cubicBezTo>
                      <a:pt x="7" y="21"/>
                      <a:pt x="6" y="22"/>
                      <a:pt x="6" y="25"/>
                    </a:cubicBezTo>
                    <a:cubicBezTo>
                      <a:pt x="6" y="29"/>
                      <a:pt x="8" y="31"/>
                      <a:pt x="12" y="31"/>
                    </a:cubicBezTo>
                    <a:cubicBezTo>
                      <a:pt x="15" y="31"/>
                      <a:pt x="18" y="29"/>
                      <a:pt x="20" y="26"/>
                    </a:cubicBezTo>
                    <a:lnTo>
                      <a:pt x="20" y="17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1" name="Freeform 189"/>
              <p:cNvSpPr>
                <a:spLocks/>
              </p:cNvSpPr>
              <p:nvPr/>
            </p:nvSpPr>
            <p:spPr bwMode="auto">
              <a:xfrm>
                <a:off x="2784" y="881"/>
                <a:ext cx="35" cy="17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6" y="0"/>
                  </a:cxn>
                  <a:cxn ang="0">
                    <a:pos x="7" y="10"/>
                  </a:cxn>
                  <a:cxn ang="0">
                    <a:pos x="7" y="41"/>
                  </a:cxn>
                  <a:cxn ang="0">
                    <a:pos x="8" y="44"/>
                  </a:cxn>
                  <a:cxn ang="0">
                    <a:pos x="9" y="44"/>
                  </a:cxn>
                  <a:cxn ang="0">
                    <a:pos x="10" y="48"/>
                  </a:cxn>
                  <a:cxn ang="0">
                    <a:pos x="7" y="48"/>
                  </a:cxn>
                  <a:cxn ang="0">
                    <a:pos x="3" y="47"/>
                  </a:cxn>
                  <a:cxn ang="0">
                    <a:pos x="1" y="42"/>
                  </a:cxn>
                  <a:cxn ang="0">
                    <a:pos x="1" y="10"/>
                  </a:cxn>
                  <a:cxn ang="0">
                    <a:pos x="0" y="1"/>
                  </a:cxn>
                </a:cxnLst>
                <a:rect l="0" t="0" r="r" b="b"/>
                <a:pathLst>
                  <a:path w="10" h="48">
                    <a:moveTo>
                      <a:pt x="0" y="1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7" y="2"/>
                      <a:pt x="7" y="6"/>
                      <a:pt x="7" y="10"/>
                    </a:cubicBezTo>
                    <a:cubicBezTo>
                      <a:pt x="7" y="41"/>
                      <a:pt x="7" y="41"/>
                      <a:pt x="7" y="41"/>
                    </a:cubicBezTo>
                    <a:cubicBezTo>
                      <a:pt x="7" y="44"/>
                      <a:pt x="7" y="44"/>
                      <a:pt x="8" y="44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10" y="48"/>
                      <a:pt x="10" y="48"/>
                      <a:pt x="10" y="48"/>
                    </a:cubicBezTo>
                    <a:cubicBezTo>
                      <a:pt x="9" y="48"/>
                      <a:pt x="8" y="48"/>
                      <a:pt x="7" y="48"/>
                    </a:cubicBezTo>
                    <a:cubicBezTo>
                      <a:pt x="5" y="48"/>
                      <a:pt x="4" y="48"/>
                      <a:pt x="3" y="47"/>
                    </a:cubicBezTo>
                    <a:cubicBezTo>
                      <a:pt x="2" y="46"/>
                      <a:pt x="1" y="45"/>
                      <a:pt x="1" y="42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5"/>
                      <a:pt x="1" y="3"/>
                      <a:pt x="0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2" name="Freeform 190"/>
              <p:cNvSpPr>
                <a:spLocks/>
              </p:cNvSpPr>
              <p:nvPr/>
            </p:nvSpPr>
            <p:spPr bwMode="auto">
              <a:xfrm>
                <a:off x="2932" y="881"/>
                <a:ext cx="37" cy="17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" y="0"/>
                  </a:cxn>
                  <a:cxn ang="0">
                    <a:pos x="6" y="10"/>
                  </a:cxn>
                  <a:cxn ang="0">
                    <a:pos x="6" y="41"/>
                  </a:cxn>
                  <a:cxn ang="0">
                    <a:pos x="8" y="44"/>
                  </a:cxn>
                  <a:cxn ang="0">
                    <a:pos x="9" y="44"/>
                  </a:cxn>
                  <a:cxn ang="0">
                    <a:pos x="10" y="48"/>
                  </a:cxn>
                  <a:cxn ang="0">
                    <a:pos x="6" y="48"/>
                  </a:cxn>
                  <a:cxn ang="0">
                    <a:pos x="2" y="47"/>
                  </a:cxn>
                  <a:cxn ang="0">
                    <a:pos x="1" y="42"/>
                  </a:cxn>
                  <a:cxn ang="0">
                    <a:pos x="1" y="10"/>
                  </a:cxn>
                  <a:cxn ang="0">
                    <a:pos x="0" y="1"/>
                  </a:cxn>
                </a:cxnLst>
                <a:rect l="0" t="0" r="r" b="b"/>
                <a:pathLst>
                  <a:path w="10" h="48">
                    <a:moveTo>
                      <a:pt x="0" y="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6" y="2"/>
                      <a:pt x="6" y="6"/>
                      <a:pt x="6" y="10"/>
                    </a:cubicBezTo>
                    <a:cubicBezTo>
                      <a:pt x="6" y="41"/>
                      <a:pt x="6" y="41"/>
                      <a:pt x="6" y="41"/>
                    </a:cubicBezTo>
                    <a:cubicBezTo>
                      <a:pt x="6" y="44"/>
                      <a:pt x="7" y="44"/>
                      <a:pt x="8" y="44"/>
                    </a:cubicBezTo>
                    <a:cubicBezTo>
                      <a:pt x="8" y="44"/>
                      <a:pt x="9" y="44"/>
                      <a:pt x="9" y="44"/>
                    </a:cubicBezTo>
                    <a:cubicBezTo>
                      <a:pt x="10" y="48"/>
                      <a:pt x="10" y="48"/>
                      <a:pt x="10" y="48"/>
                    </a:cubicBezTo>
                    <a:cubicBezTo>
                      <a:pt x="8" y="48"/>
                      <a:pt x="8" y="48"/>
                      <a:pt x="6" y="48"/>
                    </a:cubicBezTo>
                    <a:cubicBezTo>
                      <a:pt x="5" y="48"/>
                      <a:pt x="3" y="48"/>
                      <a:pt x="2" y="47"/>
                    </a:cubicBezTo>
                    <a:cubicBezTo>
                      <a:pt x="1" y="46"/>
                      <a:pt x="1" y="45"/>
                      <a:pt x="1" y="42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1" y="5"/>
                      <a:pt x="1" y="3"/>
                      <a:pt x="0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3" name="Freeform 191"/>
              <p:cNvSpPr>
                <a:spLocks noEditPoints="1"/>
              </p:cNvSpPr>
              <p:nvPr/>
            </p:nvSpPr>
            <p:spPr bwMode="auto">
              <a:xfrm>
                <a:off x="2987" y="932"/>
                <a:ext cx="99" cy="128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15" y="0"/>
                  </a:cxn>
                  <a:cxn ang="0">
                    <a:pos x="24" y="5"/>
                  </a:cxn>
                  <a:cxn ang="0">
                    <a:pos x="24" y="11"/>
                  </a:cxn>
                  <a:cxn ang="0">
                    <a:pos x="24" y="12"/>
                  </a:cxn>
                  <a:cxn ang="0">
                    <a:pos x="24" y="23"/>
                  </a:cxn>
                  <a:cxn ang="0">
                    <a:pos x="24" y="25"/>
                  </a:cxn>
                  <a:cxn ang="0">
                    <a:pos x="27" y="31"/>
                  </a:cxn>
                  <a:cxn ang="0">
                    <a:pos x="24" y="35"/>
                  </a:cxn>
                  <a:cxn ang="0">
                    <a:pos x="20" y="30"/>
                  </a:cxn>
                  <a:cxn ang="0">
                    <a:pos x="10" y="35"/>
                  </a:cxn>
                  <a:cxn ang="0">
                    <a:pos x="2" y="32"/>
                  </a:cxn>
                  <a:cxn ang="0">
                    <a:pos x="0" y="25"/>
                  </a:cxn>
                  <a:cxn ang="0">
                    <a:pos x="17" y="13"/>
                  </a:cxn>
                  <a:cxn ang="0">
                    <a:pos x="19" y="13"/>
                  </a:cxn>
                  <a:cxn ang="0">
                    <a:pos x="19" y="11"/>
                  </a:cxn>
                  <a:cxn ang="0">
                    <a:pos x="18" y="6"/>
                  </a:cxn>
                  <a:cxn ang="0">
                    <a:pos x="14" y="4"/>
                  </a:cxn>
                  <a:cxn ang="0">
                    <a:pos x="8" y="6"/>
                  </a:cxn>
                  <a:cxn ang="0">
                    <a:pos x="3" y="8"/>
                  </a:cxn>
                  <a:cxn ang="0">
                    <a:pos x="1" y="4"/>
                  </a:cxn>
                  <a:cxn ang="0">
                    <a:pos x="19" y="17"/>
                  </a:cxn>
                  <a:cxn ang="0">
                    <a:pos x="17" y="17"/>
                  </a:cxn>
                  <a:cxn ang="0">
                    <a:pos x="7" y="19"/>
                  </a:cxn>
                  <a:cxn ang="0">
                    <a:pos x="5" y="25"/>
                  </a:cxn>
                  <a:cxn ang="0">
                    <a:pos x="11" y="31"/>
                  </a:cxn>
                  <a:cxn ang="0">
                    <a:pos x="19" y="26"/>
                  </a:cxn>
                  <a:cxn ang="0">
                    <a:pos x="19" y="17"/>
                  </a:cxn>
                </a:cxnLst>
                <a:rect l="0" t="0" r="r" b="b"/>
                <a:pathLst>
                  <a:path w="27" h="35">
                    <a:moveTo>
                      <a:pt x="1" y="4"/>
                    </a:moveTo>
                    <a:cubicBezTo>
                      <a:pt x="5" y="1"/>
                      <a:pt x="10" y="0"/>
                      <a:pt x="15" y="0"/>
                    </a:cubicBezTo>
                    <a:cubicBezTo>
                      <a:pt x="19" y="0"/>
                      <a:pt x="22" y="2"/>
                      <a:pt x="24" y="5"/>
                    </a:cubicBezTo>
                    <a:cubicBezTo>
                      <a:pt x="24" y="6"/>
                      <a:pt x="24" y="8"/>
                      <a:pt x="24" y="11"/>
                    </a:cubicBezTo>
                    <a:cubicBezTo>
                      <a:pt x="24" y="11"/>
                      <a:pt x="24" y="12"/>
                      <a:pt x="24" y="12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4"/>
                      <a:pt x="24" y="24"/>
                      <a:pt x="24" y="25"/>
                    </a:cubicBezTo>
                    <a:cubicBezTo>
                      <a:pt x="24" y="29"/>
                      <a:pt x="25" y="30"/>
                      <a:pt x="27" y="31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2" y="34"/>
                      <a:pt x="20" y="32"/>
                      <a:pt x="20" y="30"/>
                    </a:cubicBezTo>
                    <a:cubicBezTo>
                      <a:pt x="17" y="33"/>
                      <a:pt x="14" y="35"/>
                      <a:pt x="10" y="35"/>
                    </a:cubicBezTo>
                    <a:cubicBezTo>
                      <a:pt x="6" y="35"/>
                      <a:pt x="4" y="33"/>
                      <a:pt x="2" y="32"/>
                    </a:cubicBezTo>
                    <a:cubicBezTo>
                      <a:pt x="0" y="30"/>
                      <a:pt x="0" y="27"/>
                      <a:pt x="0" y="25"/>
                    </a:cubicBezTo>
                    <a:cubicBezTo>
                      <a:pt x="0" y="18"/>
                      <a:pt x="6" y="13"/>
                      <a:pt x="17" y="13"/>
                    </a:cubicBezTo>
                    <a:cubicBezTo>
                      <a:pt x="18" y="13"/>
                      <a:pt x="18" y="13"/>
                      <a:pt x="19" y="13"/>
                    </a:cubicBezTo>
                    <a:cubicBezTo>
                      <a:pt x="19" y="11"/>
                      <a:pt x="19" y="11"/>
                      <a:pt x="19" y="11"/>
                    </a:cubicBezTo>
                    <a:cubicBezTo>
                      <a:pt x="19" y="8"/>
                      <a:pt x="19" y="7"/>
                      <a:pt x="18" y="6"/>
                    </a:cubicBezTo>
                    <a:cubicBezTo>
                      <a:pt x="17" y="5"/>
                      <a:pt x="16" y="4"/>
                      <a:pt x="14" y="4"/>
                    </a:cubicBezTo>
                    <a:cubicBezTo>
                      <a:pt x="12" y="4"/>
                      <a:pt x="10" y="4"/>
                      <a:pt x="8" y="6"/>
                    </a:cubicBezTo>
                    <a:cubicBezTo>
                      <a:pt x="6" y="6"/>
                      <a:pt x="5" y="7"/>
                      <a:pt x="3" y="8"/>
                    </a:cubicBezTo>
                    <a:lnTo>
                      <a:pt x="1" y="4"/>
                    </a:lnTo>
                    <a:close/>
                    <a:moveTo>
                      <a:pt x="19" y="17"/>
                    </a:moveTo>
                    <a:cubicBezTo>
                      <a:pt x="18" y="17"/>
                      <a:pt x="18" y="17"/>
                      <a:pt x="17" y="17"/>
                    </a:cubicBezTo>
                    <a:cubicBezTo>
                      <a:pt x="12" y="17"/>
                      <a:pt x="9" y="18"/>
                      <a:pt x="7" y="19"/>
                    </a:cubicBezTo>
                    <a:cubicBezTo>
                      <a:pt x="6" y="21"/>
                      <a:pt x="5" y="22"/>
                      <a:pt x="5" y="25"/>
                    </a:cubicBezTo>
                    <a:cubicBezTo>
                      <a:pt x="5" y="29"/>
                      <a:pt x="7" y="31"/>
                      <a:pt x="11" y="31"/>
                    </a:cubicBezTo>
                    <a:cubicBezTo>
                      <a:pt x="14" y="31"/>
                      <a:pt x="18" y="29"/>
                      <a:pt x="19" y="26"/>
                    </a:cubicBezTo>
                    <a:lnTo>
                      <a:pt x="19" y="17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4" name="Freeform 192"/>
              <p:cNvSpPr>
                <a:spLocks noEditPoints="1"/>
              </p:cNvSpPr>
              <p:nvPr/>
            </p:nvSpPr>
            <p:spPr bwMode="auto">
              <a:xfrm>
                <a:off x="3110" y="878"/>
                <a:ext cx="107" cy="177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7" y="8"/>
                  </a:cxn>
                  <a:cxn ang="0">
                    <a:pos x="7" y="16"/>
                  </a:cxn>
                  <a:cxn ang="0">
                    <a:pos x="6" y="19"/>
                  </a:cxn>
                  <a:cxn ang="0">
                    <a:pos x="16" y="15"/>
                  </a:cxn>
                  <a:cxn ang="0">
                    <a:pos x="29" y="32"/>
                  </a:cxn>
                  <a:cxn ang="0">
                    <a:pos x="16" y="49"/>
                  </a:cxn>
                  <a:cxn ang="0">
                    <a:pos x="6" y="45"/>
                  </a:cxn>
                  <a:cxn ang="0">
                    <a:pos x="6" y="49"/>
                  </a:cxn>
                  <a:cxn ang="0">
                    <a:pos x="0" y="49"/>
                  </a:cxn>
                  <a:cxn ang="0">
                    <a:pos x="1" y="40"/>
                  </a:cxn>
                  <a:cxn ang="0">
                    <a:pos x="1" y="9"/>
                  </a:cxn>
                  <a:cxn ang="0">
                    <a:pos x="0" y="1"/>
                  </a:cxn>
                  <a:cxn ang="0">
                    <a:pos x="6" y="0"/>
                  </a:cxn>
                  <a:cxn ang="0">
                    <a:pos x="6" y="24"/>
                  </a:cxn>
                  <a:cxn ang="0">
                    <a:pos x="6" y="41"/>
                  </a:cxn>
                  <a:cxn ang="0">
                    <a:pos x="15" y="45"/>
                  </a:cxn>
                  <a:cxn ang="0">
                    <a:pos x="21" y="42"/>
                  </a:cxn>
                  <a:cxn ang="0">
                    <a:pos x="23" y="31"/>
                  </a:cxn>
                  <a:cxn ang="0">
                    <a:pos x="21" y="23"/>
                  </a:cxn>
                  <a:cxn ang="0">
                    <a:pos x="15" y="20"/>
                  </a:cxn>
                  <a:cxn ang="0">
                    <a:pos x="9" y="22"/>
                  </a:cxn>
                  <a:cxn ang="0">
                    <a:pos x="6" y="24"/>
                  </a:cxn>
                </a:cxnLst>
                <a:rect l="0" t="0" r="r" b="b"/>
                <a:pathLst>
                  <a:path w="29" h="49">
                    <a:moveTo>
                      <a:pt x="6" y="0"/>
                    </a:moveTo>
                    <a:cubicBezTo>
                      <a:pt x="6" y="3"/>
                      <a:pt x="7" y="5"/>
                      <a:pt x="7" y="8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7" y="17"/>
                      <a:pt x="6" y="19"/>
                      <a:pt x="6" y="19"/>
                    </a:cubicBezTo>
                    <a:cubicBezTo>
                      <a:pt x="10" y="16"/>
                      <a:pt x="12" y="15"/>
                      <a:pt x="16" y="15"/>
                    </a:cubicBezTo>
                    <a:cubicBezTo>
                      <a:pt x="24" y="15"/>
                      <a:pt x="29" y="21"/>
                      <a:pt x="29" y="32"/>
                    </a:cubicBezTo>
                    <a:cubicBezTo>
                      <a:pt x="29" y="42"/>
                      <a:pt x="23" y="49"/>
                      <a:pt x="16" y="49"/>
                    </a:cubicBezTo>
                    <a:cubicBezTo>
                      <a:pt x="12" y="49"/>
                      <a:pt x="8" y="48"/>
                      <a:pt x="6" y="45"/>
                    </a:cubicBezTo>
                    <a:cubicBezTo>
                      <a:pt x="6" y="47"/>
                      <a:pt x="6" y="47"/>
                      <a:pt x="6" y="4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1" y="47"/>
                      <a:pt x="1" y="45"/>
                      <a:pt x="1" y="4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6"/>
                      <a:pt x="1" y="3"/>
                      <a:pt x="0" y="1"/>
                    </a:cubicBezTo>
                    <a:lnTo>
                      <a:pt x="6" y="0"/>
                    </a:lnTo>
                    <a:close/>
                    <a:moveTo>
                      <a:pt x="6" y="24"/>
                    </a:moveTo>
                    <a:cubicBezTo>
                      <a:pt x="6" y="41"/>
                      <a:pt x="6" y="41"/>
                      <a:pt x="6" y="41"/>
                    </a:cubicBezTo>
                    <a:cubicBezTo>
                      <a:pt x="8" y="43"/>
                      <a:pt x="11" y="45"/>
                      <a:pt x="15" y="45"/>
                    </a:cubicBezTo>
                    <a:cubicBezTo>
                      <a:pt x="17" y="45"/>
                      <a:pt x="19" y="44"/>
                      <a:pt x="21" y="42"/>
                    </a:cubicBezTo>
                    <a:cubicBezTo>
                      <a:pt x="22" y="40"/>
                      <a:pt x="23" y="37"/>
                      <a:pt x="23" y="31"/>
                    </a:cubicBezTo>
                    <a:cubicBezTo>
                      <a:pt x="23" y="27"/>
                      <a:pt x="22" y="24"/>
                      <a:pt x="21" y="23"/>
                    </a:cubicBezTo>
                    <a:cubicBezTo>
                      <a:pt x="20" y="21"/>
                      <a:pt x="17" y="20"/>
                      <a:pt x="15" y="20"/>
                    </a:cubicBezTo>
                    <a:cubicBezTo>
                      <a:pt x="13" y="20"/>
                      <a:pt x="11" y="20"/>
                      <a:pt x="9" y="22"/>
                    </a:cubicBezTo>
                    <a:cubicBezTo>
                      <a:pt x="7" y="23"/>
                      <a:pt x="7" y="23"/>
                      <a:pt x="6" y="24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5" name="Freeform 193"/>
              <p:cNvSpPr>
                <a:spLocks noEditPoints="1"/>
              </p:cNvSpPr>
              <p:nvPr/>
            </p:nvSpPr>
            <p:spPr bwMode="auto">
              <a:xfrm>
                <a:off x="3241" y="932"/>
                <a:ext cx="107" cy="12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6" y="6"/>
                  </a:cxn>
                  <a:cxn ang="0">
                    <a:pos x="29" y="18"/>
                  </a:cxn>
                  <a:cxn ang="0">
                    <a:pos x="24" y="32"/>
                  </a:cxn>
                  <a:cxn ang="0">
                    <a:pos x="15" y="35"/>
                  </a:cxn>
                  <a:cxn ang="0">
                    <a:pos x="0" y="17"/>
                  </a:cxn>
                  <a:cxn ang="0">
                    <a:pos x="14" y="0"/>
                  </a:cxn>
                  <a:cxn ang="0">
                    <a:pos x="14" y="4"/>
                  </a:cxn>
                  <a:cxn ang="0">
                    <a:pos x="8" y="8"/>
                  </a:cxn>
                  <a:cxn ang="0">
                    <a:pos x="6" y="16"/>
                  </a:cxn>
                  <a:cxn ang="0">
                    <a:pos x="8" y="27"/>
                  </a:cxn>
                  <a:cxn ang="0">
                    <a:pos x="15" y="30"/>
                  </a:cxn>
                  <a:cxn ang="0">
                    <a:pos x="22" y="26"/>
                  </a:cxn>
                  <a:cxn ang="0">
                    <a:pos x="23" y="18"/>
                  </a:cxn>
                  <a:cxn ang="0">
                    <a:pos x="21" y="8"/>
                  </a:cxn>
                  <a:cxn ang="0">
                    <a:pos x="14" y="4"/>
                  </a:cxn>
                </a:cxnLst>
                <a:rect l="0" t="0" r="r" b="b"/>
                <a:pathLst>
                  <a:path w="29" h="35">
                    <a:moveTo>
                      <a:pt x="14" y="0"/>
                    </a:moveTo>
                    <a:cubicBezTo>
                      <a:pt x="20" y="0"/>
                      <a:pt x="23" y="2"/>
                      <a:pt x="26" y="6"/>
                    </a:cubicBezTo>
                    <a:cubicBezTo>
                      <a:pt x="28" y="9"/>
                      <a:pt x="29" y="13"/>
                      <a:pt x="29" y="18"/>
                    </a:cubicBezTo>
                    <a:cubicBezTo>
                      <a:pt x="29" y="24"/>
                      <a:pt x="27" y="28"/>
                      <a:pt x="24" y="32"/>
                    </a:cubicBezTo>
                    <a:cubicBezTo>
                      <a:pt x="21" y="34"/>
                      <a:pt x="18" y="35"/>
                      <a:pt x="15" y="35"/>
                    </a:cubicBezTo>
                    <a:cubicBezTo>
                      <a:pt x="6" y="35"/>
                      <a:pt x="0" y="28"/>
                      <a:pt x="0" y="17"/>
                    </a:cubicBezTo>
                    <a:cubicBezTo>
                      <a:pt x="0" y="7"/>
                      <a:pt x="6" y="0"/>
                      <a:pt x="14" y="0"/>
                    </a:cubicBezTo>
                    <a:close/>
                    <a:moveTo>
                      <a:pt x="14" y="4"/>
                    </a:moveTo>
                    <a:cubicBezTo>
                      <a:pt x="11" y="4"/>
                      <a:pt x="9" y="6"/>
                      <a:pt x="8" y="8"/>
                    </a:cubicBezTo>
                    <a:cubicBezTo>
                      <a:pt x="7" y="10"/>
                      <a:pt x="6" y="12"/>
                      <a:pt x="6" y="16"/>
                    </a:cubicBezTo>
                    <a:cubicBezTo>
                      <a:pt x="6" y="21"/>
                      <a:pt x="7" y="25"/>
                      <a:pt x="8" y="27"/>
                    </a:cubicBezTo>
                    <a:cubicBezTo>
                      <a:pt x="9" y="29"/>
                      <a:pt x="12" y="30"/>
                      <a:pt x="15" y="30"/>
                    </a:cubicBezTo>
                    <a:cubicBezTo>
                      <a:pt x="18" y="30"/>
                      <a:pt x="21" y="29"/>
                      <a:pt x="22" y="26"/>
                    </a:cubicBezTo>
                    <a:cubicBezTo>
                      <a:pt x="23" y="23"/>
                      <a:pt x="23" y="22"/>
                      <a:pt x="23" y="18"/>
                    </a:cubicBezTo>
                    <a:cubicBezTo>
                      <a:pt x="23" y="14"/>
                      <a:pt x="22" y="11"/>
                      <a:pt x="21" y="8"/>
                    </a:cubicBezTo>
                    <a:cubicBezTo>
                      <a:pt x="20" y="6"/>
                      <a:pt x="17" y="4"/>
                      <a:pt x="14" y="4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6" name="Freeform 194"/>
              <p:cNvSpPr>
                <a:spLocks/>
              </p:cNvSpPr>
              <p:nvPr/>
            </p:nvSpPr>
            <p:spPr bwMode="auto">
              <a:xfrm>
                <a:off x="3377" y="932"/>
                <a:ext cx="65" cy="12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" y="0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16" y="0"/>
                  </a:cxn>
                  <a:cxn ang="0">
                    <a:pos x="18" y="0"/>
                  </a:cxn>
                  <a:cxn ang="0">
                    <a:pos x="16" y="6"/>
                  </a:cxn>
                  <a:cxn ang="0">
                    <a:pos x="14" y="5"/>
                  </a:cxn>
                  <a:cxn ang="0">
                    <a:pos x="9" y="8"/>
                  </a:cxn>
                  <a:cxn ang="0">
                    <a:pos x="7" y="13"/>
                  </a:cxn>
                  <a:cxn ang="0">
                    <a:pos x="7" y="34"/>
                  </a:cxn>
                  <a:cxn ang="0">
                    <a:pos x="2" y="34"/>
                  </a:cxn>
                  <a:cxn ang="0">
                    <a:pos x="2" y="9"/>
                  </a:cxn>
                  <a:cxn ang="0">
                    <a:pos x="0" y="1"/>
                  </a:cxn>
                </a:cxnLst>
                <a:rect l="0" t="0" r="r" b="b"/>
                <a:pathLst>
                  <a:path w="18" h="34">
                    <a:moveTo>
                      <a:pt x="0" y="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6" y="2"/>
                      <a:pt x="7" y="3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9" y="2"/>
                      <a:pt x="12" y="0"/>
                      <a:pt x="16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2" y="5"/>
                      <a:pt x="10" y="6"/>
                      <a:pt x="9" y="8"/>
                    </a:cubicBezTo>
                    <a:cubicBezTo>
                      <a:pt x="7" y="9"/>
                      <a:pt x="7" y="10"/>
                      <a:pt x="7" y="13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5"/>
                      <a:pt x="1" y="3"/>
                      <a:pt x="0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7" name="Freeform 195"/>
              <p:cNvSpPr>
                <a:spLocks noEditPoints="1"/>
              </p:cNvSpPr>
              <p:nvPr/>
            </p:nvSpPr>
            <p:spPr bwMode="auto">
              <a:xfrm>
                <a:off x="3449" y="932"/>
                <a:ext cx="99" cy="128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15" y="0"/>
                  </a:cxn>
                  <a:cxn ang="0">
                    <a:pos x="24" y="5"/>
                  </a:cxn>
                  <a:cxn ang="0">
                    <a:pos x="25" y="11"/>
                  </a:cxn>
                  <a:cxn ang="0">
                    <a:pos x="25" y="12"/>
                  </a:cxn>
                  <a:cxn ang="0">
                    <a:pos x="24" y="23"/>
                  </a:cxn>
                  <a:cxn ang="0">
                    <a:pos x="24" y="25"/>
                  </a:cxn>
                  <a:cxn ang="0">
                    <a:pos x="27" y="31"/>
                  </a:cxn>
                  <a:cxn ang="0">
                    <a:pos x="24" y="35"/>
                  </a:cxn>
                  <a:cxn ang="0">
                    <a:pos x="20" y="30"/>
                  </a:cxn>
                  <a:cxn ang="0">
                    <a:pos x="10" y="35"/>
                  </a:cxn>
                  <a:cxn ang="0">
                    <a:pos x="2" y="32"/>
                  </a:cxn>
                  <a:cxn ang="0">
                    <a:pos x="0" y="25"/>
                  </a:cxn>
                  <a:cxn ang="0">
                    <a:pos x="17" y="13"/>
                  </a:cxn>
                  <a:cxn ang="0">
                    <a:pos x="20" y="13"/>
                  </a:cxn>
                  <a:cxn ang="0">
                    <a:pos x="20" y="11"/>
                  </a:cxn>
                  <a:cxn ang="0">
                    <a:pos x="19" y="6"/>
                  </a:cxn>
                  <a:cxn ang="0">
                    <a:pos x="14" y="4"/>
                  </a:cxn>
                  <a:cxn ang="0">
                    <a:pos x="8" y="6"/>
                  </a:cxn>
                  <a:cxn ang="0">
                    <a:pos x="4" y="8"/>
                  </a:cxn>
                  <a:cxn ang="0">
                    <a:pos x="1" y="4"/>
                  </a:cxn>
                  <a:cxn ang="0">
                    <a:pos x="19" y="17"/>
                  </a:cxn>
                  <a:cxn ang="0">
                    <a:pos x="17" y="17"/>
                  </a:cxn>
                  <a:cxn ang="0">
                    <a:pos x="7" y="19"/>
                  </a:cxn>
                  <a:cxn ang="0">
                    <a:pos x="6" y="25"/>
                  </a:cxn>
                  <a:cxn ang="0">
                    <a:pos x="11" y="31"/>
                  </a:cxn>
                  <a:cxn ang="0">
                    <a:pos x="19" y="26"/>
                  </a:cxn>
                  <a:cxn ang="0">
                    <a:pos x="19" y="17"/>
                  </a:cxn>
                </a:cxnLst>
                <a:rect l="0" t="0" r="r" b="b"/>
                <a:pathLst>
                  <a:path w="27" h="35">
                    <a:moveTo>
                      <a:pt x="1" y="4"/>
                    </a:moveTo>
                    <a:cubicBezTo>
                      <a:pt x="5" y="1"/>
                      <a:pt x="10" y="0"/>
                      <a:pt x="15" y="0"/>
                    </a:cubicBezTo>
                    <a:cubicBezTo>
                      <a:pt x="19" y="0"/>
                      <a:pt x="23" y="2"/>
                      <a:pt x="24" y="5"/>
                    </a:cubicBezTo>
                    <a:cubicBezTo>
                      <a:pt x="25" y="6"/>
                      <a:pt x="25" y="8"/>
                      <a:pt x="25" y="11"/>
                    </a:cubicBezTo>
                    <a:cubicBezTo>
                      <a:pt x="25" y="11"/>
                      <a:pt x="25" y="12"/>
                      <a:pt x="25" y="12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4"/>
                      <a:pt x="24" y="24"/>
                      <a:pt x="24" y="25"/>
                    </a:cubicBezTo>
                    <a:cubicBezTo>
                      <a:pt x="24" y="29"/>
                      <a:pt x="25" y="30"/>
                      <a:pt x="27" y="31"/>
                    </a:cubicBezTo>
                    <a:cubicBezTo>
                      <a:pt x="24" y="35"/>
                      <a:pt x="24" y="35"/>
                      <a:pt x="24" y="35"/>
                    </a:cubicBezTo>
                    <a:cubicBezTo>
                      <a:pt x="22" y="34"/>
                      <a:pt x="21" y="32"/>
                      <a:pt x="20" y="30"/>
                    </a:cubicBezTo>
                    <a:cubicBezTo>
                      <a:pt x="17" y="33"/>
                      <a:pt x="14" y="35"/>
                      <a:pt x="10" y="35"/>
                    </a:cubicBezTo>
                    <a:cubicBezTo>
                      <a:pt x="6" y="35"/>
                      <a:pt x="4" y="33"/>
                      <a:pt x="2" y="32"/>
                    </a:cubicBezTo>
                    <a:cubicBezTo>
                      <a:pt x="1" y="30"/>
                      <a:pt x="0" y="27"/>
                      <a:pt x="0" y="25"/>
                    </a:cubicBezTo>
                    <a:cubicBezTo>
                      <a:pt x="0" y="18"/>
                      <a:pt x="6" y="13"/>
                      <a:pt x="17" y="13"/>
                    </a:cubicBezTo>
                    <a:cubicBezTo>
                      <a:pt x="18" y="13"/>
                      <a:pt x="18" y="13"/>
                      <a:pt x="20" y="13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0" y="8"/>
                      <a:pt x="19" y="7"/>
                      <a:pt x="19" y="6"/>
                    </a:cubicBezTo>
                    <a:cubicBezTo>
                      <a:pt x="17" y="5"/>
                      <a:pt x="16" y="4"/>
                      <a:pt x="14" y="4"/>
                    </a:cubicBezTo>
                    <a:cubicBezTo>
                      <a:pt x="12" y="4"/>
                      <a:pt x="10" y="4"/>
                      <a:pt x="8" y="6"/>
                    </a:cubicBezTo>
                    <a:cubicBezTo>
                      <a:pt x="6" y="6"/>
                      <a:pt x="5" y="7"/>
                      <a:pt x="4" y="8"/>
                    </a:cubicBezTo>
                    <a:lnTo>
                      <a:pt x="1" y="4"/>
                    </a:lnTo>
                    <a:close/>
                    <a:moveTo>
                      <a:pt x="19" y="17"/>
                    </a:moveTo>
                    <a:cubicBezTo>
                      <a:pt x="18" y="17"/>
                      <a:pt x="18" y="17"/>
                      <a:pt x="17" y="17"/>
                    </a:cubicBezTo>
                    <a:cubicBezTo>
                      <a:pt x="12" y="17"/>
                      <a:pt x="9" y="18"/>
                      <a:pt x="7" y="19"/>
                    </a:cubicBezTo>
                    <a:cubicBezTo>
                      <a:pt x="6" y="21"/>
                      <a:pt x="6" y="22"/>
                      <a:pt x="6" y="25"/>
                    </a:cubicBezTo>
                    <a:cubicBezTo>
                      <a:pt x="6" y="29"/>
                      <a:pt x="7" y="31"/>
                      <a:pt x="11" y="31"/>
                    </a:cubicBezTo>
                    <a:cubicBezTo>
                      <a:pt x="15" y="31"/>
                      <a:pt x="18" y="29"/>
                      <a:pt x="19" y="26"/>
                    </a:cubicBezTo>
                    <a:lnTo>
                      <a:pt x="19" y="17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8" name="Freeform 196"/>
              <p:cNvSpPr>
                <a:spLocks/>
              </p:cNvSpPr>
              <p:nvPr/>
            </p:nvSpPr>
            <p:spPr bwMode="auto">
              <a:xfrm>
                <a:off x="3565" y="900"/>
                <a:ext cx="66" cy="160"/>
              </a:xfrm>
              <a:custGeom>
                <a:avLst/>
                <a:gdLst/>
                <a:ahLst/>
                <a:cxnLst>
                  <a:cxn ang="0">
                    <a:pos x="18" y="10"/>
                  </a:cxn>
                  <a:cxn ang="0">
                    <a:pos x="16" y="14"/>
                  </a:cxn>
                  <a:cxn ang="0">
                    <a:pos x="9" y="14"/>
                  </a:cxn>
                  <a:cxn ang="0">
                    <a:pos x="9" y="35"/>
                  </a:cxn>
                  <a:cxn ang="0">
                    <a:pos x="13" y="40"/>
                  </a:cxn>
                  <a:cxn ang="0">
                    <a:pos x="17" y="39"/>
                  </a:cxn>
                  <a:cxn ang="0">
                    <a:pos x="17" y="42"/>
                  </a:cxn>
                  <a:cxn ang="0">
                    <a:pos x="12" y="44"/>
                  </a:cxn>
                  <a:cxn ang="0">
                    <a:pos x="7" y="43"/>
                  </a:cxn>
                  <a:cxn ang="0">
                    <a:pos x="4" y="36"/>
                  </a:cxn>
                  <a:cxn ang="0">
                    <a:pos x="4" y="14"/>
                  </a:cxn>
                  <a:cxn ang="0">
                    <a:pos x="0" y="14"/>
                  </a:cxn>
                  <a:cxn ang="0">
                    <a:pos x="0" y="10"/>
                  </a:cxn>
                  <a:cxn ang="0">
                    <a:pos x="4" y="10"/>
                  </a:cxn>
                  <a:cxn ang="0">
                    <a:pos x="4" y="9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10" y="0"/>
                  </a:cxn>
                  <a:cxn ang="0">
                    <a:pos x="9" y="10"/>
                  </a:cxn>
                  <a:cxn ang="0">
                    <a:pos x="18" y="10"/>
                  </a:cxn>
                </a:cxnLst>
                <a:rect l="0" t="0" r="r" b="b"/>
                <a:pathLst>
                  <a:path w="18" h="44">
                    <a:moveTo>
                      <a:pt x="18" y="10"/>
                    </a:moveTo>
                    <a:cubicBezTo>
                      <a:pt x="16" y="14"/>
                      <a:pt x="16" y="14"/>
                      <a:pt x="16" y="14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9" y="38"/>
                      <a:pt x="10" y="40"/>
                      <a:pt x="13" y="40"/>
                    </a:cubicBezTo>
                    <a:cubicBezTo>
                      <a:pt x="15" y="40"/>
                      <a:pt x="16" y="40"/>
                      <a:pt x="17" y="39"/>
                    </a:cubicBezTo>
                    <a:cubicBezTo>
                      <a:pt x="17" y="42"/>
                      <a:pt x="17" y="42"/>
                      <a:pt x="17" y="42"/>
                    </a:cubicBezTo>
                    <a:cubicBezTo>
                      <a:pt x="16" y="43"/>
                      <a:pt x="14" y="44"/>
                      <a:pt x="12" y="44"/>
                    </a:cubicBezTo>
                    <a:cubicBezTo>
                      <a:pt x="10" y="44"/>
                      <a:pt x="9" y="43"/>
                      <a:pt x="7" y="43"/>
                    </a:cubicBezTo>
                    <a:cubicBezTo>
                      <a:pt x="5" y="42"/>
                      <a:pt x="4" y="40"/>
                      <a:pt x="4" y="36"/>
                    </a:cubicBezTo>
                    <a:cubicBezTo>
                      <a:pt x="4" y="14"/>
                      <a:pt x="4" y="14"/>
                      <a:pt x="4" y="14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8"/>
                      <a:pt x="4" y="6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5"/>
                      <a:pt x="9" y="10"/>
                    </a:cubicBezTo>
                    <a:lnTo>
                      <a:pt x="18" y="10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9" name="Freeform 197"/>
              <p:cNvSpPr>
                <a:spLocks noEditPoints="1"/>
              </p:cNvSpPr>
              <p:nvPr/>
            </p:nvSpPr>
            <p:spPr bwMode="auto">
              <a:xfrm>
                <a:off x="3650" y="932"/>
                <a:ext cx="104" cy="12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6" y="6"/>
                  </a:cxn>
                  <a:cxn ang="0">
                    <a:pos x="29" y="18"/>
                  </a:cxn>
                  <a:cxn ang="0">
                    <a:pos x="24" y="32"/>
                  </a:cxn>
                  <a:cxn ang="0">
                    <a:pos x="15" y="35"/>
                  </a:cxn>
                  <a:cxn ang="0">
                    <a:pos x="0" y="17"/>
                  </a:cxn>
                  <a:cxn ang="0">
                    <a:pos x="14" y="0"/>
                  </a:cxn>
                  <a:cxn ang="0">
                    <a:pos x="14" y="4"/>
                  </a:cxn>
                  <a:cxn ang="0">
                    <a:pos x="8" y="8"/>
                  </a:cxn>
                  <a:cxn ang="0">
                    <a:pos x="6" y="16"/>
                  </a:cxn>
                  <a:cxn ang="0">
                    <a:pos x="8" y="27"/>
                  </a:cxn>
                  <a:cxn ang="0">
                    <a:pos x="15" y="30"/>
                  </a:cxn>
                  <a:cxn ang="0">
                    <a:pos x="22" y="26"/>
                  </a:cxn>
                  <a:cxn ang="0">
                    <a:pos x="23" y="18"/>
                  </a:cxn>
                  <a:cxn ang="0">
                    <a:pos x="21" y="8"/>
                  </a:cxn>
                  <a:cxn ang="0">
                    <a:pos x="14" y="4"/>
                  </a:cxn>
                </a:cxnLst>
                <a:rect l="0" t="0" r="r" b="b"/>
                <a:pathLst>
                  <a:path w="29" h="35">
                    <a:moveTo>
                      <a:pt x="14" y="0"/>
                    </a:moveTo>
                    <a:cubicBezTo>
                      <a:pt x="20" y="0"/>
                      <a:pt x="23" y="2"/>
                      <a:pt x="26" y="6"/>
                    </a:cubicBezTo>
                    <a:cubicBezTo>
                      <a:pt x="28" y="9"/>
                      <a:pt x="29" y="13"/>
                      <a:pt x="29" y="18"/>
                    </a:cubicBezTo>
                    <a:cubicBezTo>
                      <a:pt x="29" y="24"/>
                      <a:pt x="27" y="28"/>
                      <a:pt x="24" y="32"/>
                    </a:cubicBezTo>
                    <a:cubicBezTo>
                      <a:pt x="21" y="34"/>
                      <a:pt x="18" y="35"/>
                      <a:pt x="15" y="35"/>
                    </a:cubicBezTo>
                    <a:cubicBezTo>
                      <a:pt x="6" y="35"/>
                      <a:pt x="0" y="28"/>
                      <a:pt x="0" y="17"/>
                    </a:cubicBezTo>
                    <a:cubicBezTo>
                      <a:pt x="0" y="7"/>
                      <a:pt x="6" y="0"/>
                      <a:pt x="14" y="0"/>
                    </a:cubicBezTo>
                    <a:close/>
                    <a:moveTo>
                      <a:pt x="14" y="4"/>
                    </a:moveTo>
                    <a:cubicBezTo>
                      <a:pt x="11" y="4"/>
                      <a:pt x="9" y="6"/>
                      <a:pt x="8" y="8"/>
                    </a:cubicBezTo>
                    <a:cubicBezTo>
                      <a:pt x="6" y="10"/>
                      <a:pt x="6" y="12"/>
                      <a:pt x="6" y="16"/>
                    </a:cubicBezTo>
                    <a:cubicBezTo>
                      <a:pt x="6" y="21"/>
                      <a:pt x="7" y="25"/>
                      <a:pt x="8" y="27"/>
                    </a:cubicBezTo>
                    <a:cubicBezTo>
                      <a:pt x="9" y="29"/>
                      <a:pt x="12" y="30"/>
                      <a:pt x="15" y="30"/>
                    </a:cubicBezTo>
                    <a:cubicBezTo>
                      <a:pt x="18" y="30"/>
                      <a:pt x="21" y="29"/>
                      <a:pt x="22" y="26"/>
                    </a:cubicBezTo>
                    <a:cubicBezTo>
                      <a:pt x="23" y="23"/>
                      <a:pt x="23" y="22"/>
                      <a:pt x="23" y="18"/>
                    </a:cubicBezTo>
                    <a:cubicBezTo>
                      <a:pt x="23" y="14"/>
                      <a:pt x="22" y="11"/>
                      <a:pt x="21" y="8"/>
                    </a:cubicBezTo>
                    <a:cubicBezTo>
                      <a:pt x="20" y="6"/>
                      <a:pt x="17" y="4"/>
                      <a:pt x="14" y="4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0" name="Freeform 198"/>
              <p:cNvSpPr>
                <a:spLocks/>
              </p:cNvSpPr>
              <p:nvPr/>
            </p:nvSpPr>
            <p:spPr bwMode="auto">
              <a:xfrm>
                <a:off x="3784" y="932"/>
                <a:ext cx="66" cy="12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" y="0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16" y="0"/>
                  </a:cxn>
                  <a:cxn ang="0">
                    <a:pos x="18" y="0"/>
                  </a:cxn>
                  <a:cxn ang="0">
                    <a:pos x="15" y="6"/>
                  </a:cxn>
                  <a:cxn ang="0">
                    <a:pos x="14" y="5"/>
                  </a:cxn>
                  <a:cxn ang="0">
                    <a:pos x="8" y="8"/>
                  </a:cxn>
                  <a:cxn ang="0">
                    <a:pos x="7" y="13"/>
                  </a:cxn>
                  <a:cxn ang="0">
                    <a:pos x="7" y="34"/>
                  </a:cxn>
                  <a:cxn ang="0">
                    <a:pos x="1" y="34"/>
                  </a:cxn>
                  <a:cxn ang="0">
                    <a:pos x="1" y="9"/>
                  </a:cxn>
                  <a:cxn ang="0">
                    <a:pos x="0" y="1"/>
                  </a:cxn>
                </a:cxnLst>
                <a:rect l="0" t="0" r="r" b="b"/>
                <a:pathLst>
                  <a:path w="18" h="34">
                    <a:moveTo>
                      <a:pt x="0" y="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6" y="2"/>
                      <a:pt x="6" y="3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9" y="2"/>
                      <a:pt x="12" y="0"/>
                      <a:pt x="16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2" y="5"/>
                      <a:pt x="10" y="6"/>
                      <a:pt x="8" y="8"/>
                    </a:cubicBezTo>
                    <a:cubicBezTo>
                      <a:pt x="7" y="9"/>
                      <a:pt x="7" y="10"/>
                      <a:pt x="7" y="13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5"/>
                      <a:pt x="1" y="3"/>
                      <a:pt x="0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1" name="Freeform 199"/>
              <p:cNvSpPr>
                <a:spLocks/>
              </p:cNvSpPr>
              <p:nvPr/>
            </p:nvSpPr>
            <p:spPr bwMode="auto">
              <a:xfrm>
                <a:off x="3850" y="932"/>
                <a:ext cx="102" cy="17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" y="0"/>
                  </a:cxn>
                  <a:cxn ang="0">
                    <a:pos x="12" y="21"/>
                  </a:cxn>
                  <a:cxn ang="0">
                    <a:pos x="14" y="29"/>
                  </a:cxn>
                  <a:cxn ang="0">
                    <a:pos x="14" y="29"/>
                  </a:cxn>
                  <a:cxn ang="0">
                    <a:pos x="16" y="22"/>
                  </a:cxn>
                  <a:cxn ang="0">
                    <a:pos x="22" y="1"/>
                  </a:cxn>
                  <a:cxn ang="0">
                    <a:pos x="28" y="1"/>
                  </a:cxn>
                  <a:cxn ang="0">
                    <a:pos x="17" y="35"/>
                  </a:cxn>
                  <a:cxn ang="0">
                    <a:pos x="12" y="44"/>
                  </a:cxn>
                  <a:cxn ang="0">
                    <a:pos x="6" y="47"/>
                  </a:cxn>
                  <a:cxn ang="0">
                    <a:pos x="5" y="44"/>
                  </a:cxn>
                  <a:cxn ang="0">
                    <a:pos x="9" y="41"/>
                  </a:cxn>
                  <a:cxn ang="0">
                    <a:pos x="12" y="34"/>
                  </a:cxn>
                  <a:cxn ang="0">
                    <a:pos x="10" y="34"/>
                  </a:cxn>
                  <a:cxn ang="0">
                    <a:pos x="7" y="22"/>
                  </a:cxn>
                  <a:cxn ang="0">
                    <a:pos x="0" y="1"/>
                  </a:cxn>
                </a:cxnLst>
                <a:rect l="0" t="0" r="r" b="b"/>
                <a:pathLst>
                  <a:path w="28" h="47">
                    <a:moveTo>
                      <a:pt x="0" y="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13" y="24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5" y="25"/>
                      <a:pt x="16" y="22"/>
                    </a:cubicBezTo>
                    <a:cubicBezTo>
                      <a:pt x="22" y="1"/>
                      <a:pt x="22" y="1"/>
                      <a:pt x="22" y="1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6" y="38"/>
                      <a:pt x="14" y="42"/>
                      <a:pt x="12" y="44"/>
                    </a:cubicBezTo>
                    <a:cubicBezTo>
                      <a:pt x="10" y="46"/>
                      <a:pt x="8" y="47"/>
                      <a:pt x="6" y="47"/>
                    </a:cubicBezTo>
                    <a:cubicBezTo>
                      <a:pt x="5" y="44"/>
                      <a:pt x="5" y="44"/>
                      <a:pt x="5" y="44"/>
                    </a:cubicBezTo>
                    <a:cubicBezTo>
                      <a:pt x="6" y="43"/>
                      <a:pt x="8" y="42"/>
                      <a:pt x="9" y="41"/>
                    </a:cubicBezTo>
                    <a:cubicBezTo>
                      <a:pt x="11" y="39"/>
                      <a:pt x="12" y="37"/>
                      <a:pt x="12" y="34"/>
                    </a:cubicBezTo>
                    <a:cubicBezTo>
                      <a:pt x="10" y="34"/>
                      <a:pt x="10" y="34"/>
                      <a:pt x="10" y="34"/>
                    </a:cubicBezTo>
                    <a:cubicBezTo>
                      <a:pt x="10" y="32"/>
                      <a:pt x="8" y="25"/>
                      <a:pt x="7" y="22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2" name="Freeform 200"/>
              <p:cNvSpPr>
                <a:spLocks/>
              </p:cNvSpPr>
              <p:nvPr/>
            </p:nvSpPr>
            <p:spPr bwMode="auto">
              <a:xfrm>
                <a:off x="4057" y="881"/>
                <a:ext cx="74" cy="174"/>
              </a:xfrm>
              <a:custGeom>
                <a:avLst/>
                <a:gdLst/>
                <a:ahLst/>
                <a:cxnLst>
                  <a:cxn ang="0">
                    <a:pos x="18" y="5"/>
                  </a:cxn>
                  <a:cxn ang="0">
                    <a:pos x="13" y="4"/>
                  </a:cxn>
                  <a:cxn ang="0">
                    <a:pos x="9" y="10"/>
                  </a:cxn>
                  <a:cxn ang="0">
                    <a:pos x="9" y="15"/>
                  </a:cxn>
                  <a:cxn ang="0">
                    <a:pos x="18" y="15"/>
                  </a:cxn>
                  <a:cxn ang="0">
                    <a:pos x="16" y="19"/>
                  </a:cxn>
                  <a:cxn ang="0">
                    <a:pos x="9" y="19"/>
                  </a:cxn>
                  <a:cxn ang="0">
                    <a:pos x="9" y="48"/>
                  </a:cxn>
                  <a:cxn ang="0">
                    <a:pos x="3" y="48"/>
                  </a:cxn>
                  <a:cxn ang="0">
                    <a:pos x="3" y="19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3" y="15"/>
                  </a:cxn>
                  <a:cxn ang="0">
                    <a:pos x="3" y="10"/>
                  </a:cxn>
                  <a:cxn ang="0">
                    <a:pos x="7" y="1"/>
                  </a:cxn>
                  <a:cxn ang="0">
                    <a:pos x="13" y="0"/>
                  </a:cxn>
                  <a:cxn ang="0">
                    <a:pos x="20" y="2"/>
                  </a:cxn>
                  <a:cxn ang="0">
                    <a:pos x="18" y="5"/>
                  </a:cxn>
                </a:cxnLst>
                <a:rect l="0" t="0" r="r" b="b"/>
                <a:pathLst>
                  <a:path w="20" h="48">
                    <a:moveTo>
                      <a:pt x="18" y="5"/>
                    </a:moveTo>
                    <a:cubicBezTo>
                      <a:pt x="17" y="5"/>
                      <a:pt x="15" y="4"/>
                      <a:pt x="13" y="4"/>
                    </a:cubicBezTo>
                    <a:cubicBezTo>
                      <a:pt x="10" y="4"/>
                      <a:pt x="9" y="6"/>
                      <a:pt x="9" y="10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8" y="15"/>
                      <a:pt x="18" y="15"/>
                      <a:pt x="18" y="15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5"/>
                      <a:pt x="5" y="3"/>
                      <a:pt x="7" y="1"/>
                    </a:cubicBezTo>
                    <a:cubicBezTo>
                      <a:pt x="8" y="0"/>
                      <a:pt x="10" y="0"/>
                      <a:pt x="13" y="0"/>
                    </a:cubicBezTo>
                    <a:cubicBezTo>
                      <a:pt x="16" y="0"/>
                      <a:pt x="18" y="0"/>
                      <a:pt x="20" y="2"/>
                    </a:cubicBez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3" name="Freeform 201"/>
              <p:cNvSpPr>
                <a:spLocks noEditPoints="1"/>
              </p:cNvSpPr>
              <p:nvPr/>
            </p:nvSpPr>
            <p:spPr bwMode="auto">
              <a:xfrm>
                <a:off x="4131" y="932"/>
                <a:ext cx="101" cy="12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5" y="6"/>
                  </a:cxn>
                  <a:cxn ang="0">
                    <a:pos x="28" y="18"/>
                  </a:cxn>
                  <a:cxn ang="0">
                    <a:pos x="23" y="32"/>
                  </a:cxn>
                  <a:cxn ang="0">
                    <a:pos x="14" y="35"/>
                  </a:cxn>
                  <a:cxn ang="0">
                    <a:pos x="0" y="17"/>
                  </a:cxn>
                  <a:cxn ang="0">
                    <a:pos x="14" y="0"/>
                  </a:cxn>
                  <a:cxn ang="0">
                    <a:pos x="14" y="4"/>
                  </a:cxn>
                  <a:cxn ang="0">
                    <a:pos x="7" y="8"/>
                  </a:cxn>
                  <a:cxn ang="0">
                    <a:pos x="5" y="16"/>
                  </a:cxn>
                  <a:cxn ang="0">
                    <a:pos x="7" y="27"/>
                  </a:cxn>
                  <a:cxn ang="0">
                    <a:pos x="14" y="30"/>
                  </a:cxn>
                  <a:cxn ang="0">
                    <a:pos x="21" y="26"/>
                  </a:cxn>
                  <a:cxn ang="0">
                    <a:pos x="22" y="18"/>
                  </a:cxn>
                  <a:cxn ang="0">
                    <a:pos x="21" y="8"/>
                  </a:cxn>
                  <a:cxn ang="0">
                    <a:pos x="14" y="4"/>
                  </a:cxn>
                </a:cxnLst>
                <a:rect l="0" t="0" r="r" b="b"/>
                <a:pathLst>
                  <a:path w="28" h="35">
                    <a:moveTo>
                      <a:pt x="14" y="0"/>
                    </a:moveTo>
                    <a:cubicBezTo>
                      <a:pt x="19" y="0"/>
                      <a:pt x="23" y="2"/>
                      <a:pt x="25" y="6"/>
                    </a:cubicBezTo>
                    <a:cubicBezTo>
                      <a:pt x="27" y="9"/>
                      <a:pt x="28" y="13"/>
                      <a:pt x="28" y="18"/>
                    </a:cubicBezTo>
                    <a:cubicBezTo>
                      <a:pt x="28" y="24"/>
                      <a:pt x="26" y="28"/>
                      <a:pt x="23" y="32"/>
                    </a:cubicBezTo>
                    <a:cubicBezTo>
                      <a:pt x="20" y="34"/>
                      <a:pt x="17" y="35"/>
                      <a:pt x="14" y="35"/>
                    </a:cubicBezTo>
                    <a:cubicBezTo>
                      <a:pt x="5" y="35"/>
                      <a:pt x="0" y="28"/>
                      <a:pt x="0" y="17"/>
                    </a:cubicBezTo>
                    <a:cubicBezTo>
                      <a:pt x="0" y="7"/>
                      <a:pt x="5" y="0"/>
                      <a:pt x="14" y="0"/>
                    </a:cubicBezTo>
                    <a:close/>
                    <a:moveTo>
                      <a:pt x="14" y="4"/>
                    </a:moveTo>
                    <a:cubicBezTo>
                      <a:pt x="11" y="4"/>
                      <a:pt x="8" y="6"/>
                      <a:pt x="7" y="8"/>
                    </a:cubicBezTo>
                    <a:cubicBezTo>
                      <a:pt x="6" y="10"/>
                      <a:pt x="5" y="12"/>
                      <a:pt x="5" y="16"/>
                    </a:cubicBezTo>
                    <a:cubicBezTo>
                      <a:pt x="5" y="21"/>
                      <a:pt x="6" y="25"/>
                      <a:pt x="7" y="27"/>
                    </a:cubicBezTo>
                    <a:cubicBezTo>
                      <a:pt x="8" y="29"/>
                      <a:pt x="11" y="30"/>
                      <a:pt x="14" y="30"/>
                    </a:cubicBezTo>
                    <a:cubicBezTo>
                      <a:pt x="17" y="30"/>
                      <a:pt x="20" y="29"/>
                      <a:pt x="21" y="26"/>
                    </a:cubicBezTo>
                    <a:cubicBezTo>
                      <a:pt x="22" y="23"/>
                      <a:pt x="22" y="22"/>
                      <a:pt x="22" y="18"/>
                    </a:cubicBezTo>
                    <a:cubicBezTo>
                      <a:pt x="22" y="14"/>
                      <a:pt x="22" y="11"/>
                      <a:pt x="21" y="8"/>
                    </a:cubicBezTo>
                    <a:cubicBezTo>
                      <a:pt x="19" y="6"/>
                      <a:pt x="16" y="4"/>
                      <a:pt x="14" y="4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4" name="Freeform 202"/>
              <p:cNvSpPr>
                <a:spLocks/>
              </p:cNvSpPr>
              <p:nvPr/>
            </p:nvSpPr>
            <p:spPr bwMode="auto">
              <a:xfrm>
                <a:off x="4262" y="932"/>
                <a:ext cx="64" cy="12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6" y="0"/>
                  </a:cxn>
                  <a:cxn ang="0">
                    <a:pos x="7" y="5"/>
                  </a:cxn>
                  <a:cxn ang="0">
                    <a:pos x="7" y="5"/>
                  </a:cxn>
                  <a:cxn ang="0">
                    <a:pos x="16" y="0"/>
                  </a:cxn>
                  <a:cxn ang="0">
                    <a:pos x="18" y="0"/>
                  </a:cxn>
                  <a:cxn ang="0">
                    <a:pos x="16" y="6"/>
                  </a:cxn>
                  <a:cxn ang="0">
                    <a:pos x="14" y="5"/>
                  </a:cxn>
                  <a:cxn ang="0">
                    <a:pos x="9" y="8"/>
                  </a:cxn>
                  <a:cxn ang="0">
                    <a:pos x="7" y="13"/>
                  </a:cxn>
                  <a:cxn ang="0">
                    <a:pos x="7" y="34"/>
                  </a:cxn>
                  <a:cxn ang="0">
                    <a:pos x="2" y="34"/>
                  </a:cxn>
                  <a:cxn ang="0">
                    <a:pos x="2" y="9"/>
                  </a:cxn>
                  <a:cxn ang="0">
                    <a:pos x="0" y="1"/>
                  </a:cxn>
                </a:cxnLst>
                <a:rect l="0" t="0" r="r" b="b"/>
                <a:pathLst>
                  <a:path w="18" h="34">
                    <a:moveTo>
                      <a:pt x="0" y="1"/>
                    </a:moveTo>
                    <a:cubicBezTo>
                      <a:pt x="6" y="0"/>
                      <a:pt x="6" y="0"/>
                      <a:pt x="6" y="0"/>
                    </a:cubicBezTo>
                    <a:cubicBezTo>
                      <a:pt x="6" y="2"/>
                      <a:pt x="7" y="3"/>
                      <a:pt x="7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9" y="2"/>
                      <a:pt x="13" y="0"/>
                      <a:pt x="16" y="0"/>
                    </a:cubicBezTo>
                    <a:cubicBezTo>
                      <a:pt x="17" y="0"/>
                      <a:pt x="18" y="0"/>
                      <a:pt x="18" y="0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2" y="5"/>
                      <a:pt x="10" y="6"/>
                      <a:pt x="9" y="8"/>
                    </a:cubicBezTo>
                    <a:cubicBezTo>
                      <a:pt x="7" y="9"/>
                      <a:pt x="7" y="10"/>
                      <a:pt x="7" y="13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5"/>
                      <a:pt x="1" y="3"/>
                      <a:pt x="0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5" name="Freeform 203"/>
              <p:cNvSpPr>
                <a:spLocks noEditPoints="1"/>
              </p:cNvSpPr>
              <p:nvPr/>
            </p:nvSpPr>
            <p:spPr bwMode="auto">
              <a:xfrm>
                <a:off x="4425" y="932"/>
                <a:ext cx="94" cy="123"/>
              </a:xfrm>
              <a:custGeom>
                <a:avLst/>
                <a:gdLst/>
                <a:ahLst/>
                <a:cxnLst>
                  <a:cxn ang="0">
                    <a:pos x="23" y="27"/>
                  </a:cxn>
                  <a:cxn ang="0">
                    <a:pos x="25" y="30"/>
                  </a:cxn>
                  <a:cxn ang="0">
                    <a:pos x="14" y="34"/>
                  </a:cxn>
                  <a:cxn ang="0">
                    <a:pos x="0" y="17"/>
                  </a:cxn>
                  <a:cxn ang="0">
                    <a:pos x="4" y="4"/>
                  </a:cxn>
                  <a:cxn ang="0">
                    <a:pos x="13" y="0"/>
                  </a:cxn>
                  <a:cxn ang="0">
                    <a:pos x="22" y="3"/>
                  </a:cxn>
                  <a:cxn ang="0">
                    <a:pos x="26" y="17"/>
                  </a:cxn>
                  <a:cxn ang="0">
                    <a:pos x="26" y="18"/>
                  </a:cxn>
                  <a:cxn ang="0">
                    <a:pos x="5" y="18"/>
                  </a:cxn>
                  <a:cxn ang="0">
                    <a:pos x="5" y="19"/>
                  </a:cxn>
                  <a:cxn ang="0">
                    <a:pos x="7" y="26"/>
                  </a:cxn>
                  <a:cxn ang="0">
                    <a:pos x="15" y="30"/>
                  </a:cxn>
                  <a:cxn ang="0">
                    <a:pos x="23" y="27"/>
                  </a:cxn>
                  <a:cxn ang="0">
                    <a:pos x="5" y="14"/>
                  </a:cxn>
                  <a:cxn ang="0">
                    <a:pos x="21" y="14"/>
                  </a:cxn>
                  <a:cxn ang="0">
                    <a:pos x="19" y="7"/>
                  </a:cxn>
                  <a:cxn ang="0">
                    <a:pos x="13" y="4"/>
                  </a:cxn>
                  <a:cxn ang="0">
                    <a:pos x="5" y="14"/>
                  </a:cxn>
                </a:cxnLst>
                <a:rect l="0" t="0" r="r" b="b"/>
                <a:pathLst>
                  <a:path w="26" h="34">
                    <a:moveTo>
                      <a:pt x="23" y="27"/>
                    </a:moveTo>
                    <a:cubicBezTo>
                      <a:pt x="25" y="30"/>
                      <a:pt x="25" y="30"/>
                      <a:pt x="25" y="30"/>
                    </a:cubicBezTo>
                    <a:cubicBezTo>
                      <a:pt x="22" y="33"/>
                      <a:pt x="18" y="34"/>
                      <a:pt x="14" y="34"/>
                    </a:cubicBezTo>
                    <a:cubicBezTo>
                      <a:pt x="5" y="34"/>
                      <a:pt x="0" y="28"/>
                      <a:pt x="0" y="17"/>
                    </a:cubicBezTo>
                    <a:cubicBezTo>
                      <a:pt x="0" y="11"/>
                      <a:pt x="1" y="8"/>
                      <a:pt x="4" y="4"/>
                    </a:cubicBezTo>
                    <a:cubicBezTo>
                      <a:pt x="6" y="1"/>
                      <a:pt x="9" y="0"/>
                      <a:pt x="13" y="0"/>
                    </a:cubicBezTo>
                    <a:cubicBezTo>
                      <a:pt x="17" y="0"/>
                      <a:pt x="20" y="1"/>
                      <a:pt x="22" y="3"/>
                    </a:cubicBezTo>
                    <a:cubicBezTo>
                      <a:pt x="25" y="6"/>
                      <a:pt x="26" y="9"/>
                      <a:pt x="26" y="17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22"/>
                      <a:pt x="6" y="24"/>
                      <a:pt x="7" y="26"/>
                    </a:cubicBezTo>
                    <a:cubicBezTo>
                      <a:pt x="9" y="29"/>
                      <a:pt x="12" y="30"/>
                      <a:pt x="15" y="30"/>
                    </a:cubicBezTo>
                    <a:cubicBezTo>
                      <a:pt x="18" y="30"/>
                      <a:pt x="21" y="29"/>
                      <a:pt x="23" y="27"/>
                    </a:cubicBezTo>
                    <a:close/>
                    <a:moveTo>
                      <a:pt x="5" y="14"/>
                    </a:moveTo>
                    <a:cubicBezTo>
                      <a:pt x="21" y="14"/>
                      <a:pt x="21" y="14"/>
                      <a:pt x="21" y="14"/>
                    </a:cubicBezTo>
                    <a:cubicBezTo>
                      <a:pt x="21" y="11"/>
                      <a:pt x="20" y="8"/>
                      <a:pt x="19" y="7"/>
                    </a:cubicBezTo>
                    <a:cubicBezTo>
                      <a:pt x="18" y="5"/>
                      <a:pt x="16" y="4"/>
                      <a:pt x="13" y="4"/>
                    </a:cubicBezTo>
                    <a:cubicBezTo>
                      <a:pt x="8" y="4"/>
                      <a:pt x="6" y="7"/>
                      <a:pt x="5" y="14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6" name="Oval 204"/>
              <p:cNvSpPr>
                <a:spLocks noChangeArrowheads="1"/>
              </p:cNvSpPr>
              <p:nvPr/>
            </p:nvSpPr>
            <p:spPr bwMode="auto">
              <a:xfrm>
                <a:off x="4548" y="972"/>
                <a:ext cx="34" cy="32"/>
              </a:xfrm>
              <a:prstGeom prst="ellipse">
                <a:avLst/>
              </a:pr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7" name="Freeform 205"/>
              <p:cNvSpPr>
                <a:spLocks/>
              </p:cNvSpPr>
              <p:nvPr/>
            </p:nvSpPr>
            <p:spPr bwMode="auto">
              <a:xfrm>
                <a:off x="4604" y="929"/>
                <a:ext cx="86" cy="131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21" y="7"/>
                  </a:cxn>
                  <a:cxn ang="0">
                    <a:pos x="13" y="4"/>
                  </a:cxn>
                  <a:cxn ang="0">
                    <a:pos x="7" y="10"/>
                  </a:cxn>
                  <a:cxn ang="0">
                    <a:pos x="7" y="13"/>
                  </a:cxn>
                  <a:cxn ang="0">
                    <a:pos x="11" y="15"/>
                  </a:cxn>
                  <a:cxn ang="0">
                    <a:pos x="16" y="16"/>
                  </a:cxn>
                  <a:cxn ang="0">
                    <a:pos x="24" y="25"/>
                  </a:cxn>
                  <a:cxn ang="0">
                    <a:pos x="12" y="36"/>
                  </a:cxn>
                  <a:cxn ang="0">
                    <a:pos x="0" y="32"/>
                  </a:cxn>
                  <a:cxn ang="0">
                    <a:pos x="2" y="28"/>
                  </a:cxn>
                  <a:cxn ang="0">
                    <a:pos x="12" y="32"/>
                  </a:cxn>
                  <a:cxn ang="0">
                    <a:pos x="19" y="26"/>
                  </a:cxn>
                  <a:cxn ang="0">
                    <a:pos x="14" y="20"/>
                  </a:cxn>
                  <a:cxn ang="0">
                    <a:pos x="10" y="20"/>
                  </a:cxn>
                  <a:cxn ang="0">
                    <a:pos x="3" y="16"/>
                  </a:cxn>
                  <a:cxn ang="0">
                    <a:pos x="1" y="11"/>
                  </a:cxn>
                  <a:cxn ang="0">
                    <a:pos x="13" y="0"/>
                  </a:cxn>
                  <a:cxn ang="0">
                    <a:pos x="23" y="3"/>
                  </a:cxn>
                </a:cxnLst>
                <a:rect l="0" t="0" r="r" b="b"/>
                <a:pathLst>
                  <a:path w="24" h="36">
                    <a:moveTo>
                      <a:pt x="23" y="3"/>
                    </a:moveTo>
                    <a:cubicBezTo>
                      <a:pt x="21" y="7"/>
                      <a:pt x="21" y="7"/>
                      <a:pt x="21" y="7"/>
                    </a:cubicBezTo>
                    <a:cubicBezTo>
                      <a:pt x="18" y="5"/>
                      <a:pt x="16" y="4"/>
                      <a:pt x="13" y="4"/>
                    </a:cubicBezTo>
                    <a:cubicBezTo>
                      <a:pt x="9" y="4"/>
                      <a:pt x="7" y="7"/>
                      <a:pt x="7" y="10"/>
                    </a:cubicBezTo>
                    <a:cubicBezTo>
                      <a:pt x="7" y="11"/>
                      <a:pt x="7" y="12"/>
                      <a:pt x="7" y="13"/>
                    </a:cubicBezTo>
                    <a:cubicBezTo>
                      <a:pt x="8" y="14"/>
                      <a:pt x="9" y="14"/>
                      <a:pt x="11" y="1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22" y="17"/>
                      <a:pt x="24" y="20"/>
                      <a:pt x="24" y="25"/>
                    </a:cubicBezTo>
                    <a:cubicBezTo>
                      <a:pt x="24" y="31"/>
                      <a:pt x="19" y="36"/>
                      <a:pt x="12" y="36"/>
                    </a:cubicBezTo>
                    <a:cubicBezTo>
                      <a:pt x="8" y="36"/>
                      <a:pt x="3" y="34"/>
                      <a:pt x="0" y="32"/>
                    </a:cubicBezTo>
                    <a:cubicBezTo>
                      <a:pt x="2" y="28"/>
                      <a:pt x="2" y="28"/>
                      <a:pt x="2" y="28"/>
                    </a:cubicBezTo>
                    <a:cubicBezTo>
                      <a:pt x="5" y="30"/>
                      <a:pt x="9" y="32"/>
                      <a:pt x="12" y="32"/>
                    </a:cubicBezTo>
                    <a:cubicBezTo>
                      <a:pt x="16" y="32"/>
                      <a:pt x="19" y="29"/>
                      <a:pt x="19" y="26"/>
                    </a:cubicBezTo>
                    <a:cubicBezTo>
                      <a:pt x="19" y="23"/>
                      <a:pt x="17" y="21"/>
                      <a:pt x="14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7" y="19"/>
                      <a:pt x="5" y="18"/>
                      <a:pt x="3" y="16"/>
                    </a:cubicBezTo>
                    <a:cubicBezTo>
                      <a:pt x="2" y="15"/>
                      <a:pt x="1" y="13"/>
                      <a:pt x="1" y="11"/>
                    </a:cubicBezTo>
                    <a:cubicBezTo>
                      <a:pt x="1" y="5"/>
                      <a:pt x="6" y="0"/>
                      <a:pt x="13" y="0"/>
                    </a:cubicBezTo>
                    <a:cubicBezTo>
                      <a:pt x="16" y="0"/>
                      <a:pt x="20" y="1"/>
                      <a:pt x="23" y="3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8" name="Freeform 206"/>
              <p:cNvSpPr>
                <a:spLocks/>
              </p:cNvSpPr>
              <p:nvPr/>
            </p:nvSpPr>
            <p:spPr bwMode="auto">
              <a:xfrm>
                <a:off x="4716" y="932"/>
                <a:ext cx="88" cy="123"/>
              </a:xfrm>
              <a:custGeom>
                <a:avLst/>
                <a:gdLst/>
                <a:ahLst/>
                <a:cxnLst>
                  <a:cxn ang="0">
                    <a:pos x="23" y="3"/>
                  </a:cxn>
                  <a:cxn ang="0">
                    <a:pos x="20" y="7"/>
                  </a:cxn>
                  <a:cxn ang="0">
                    <a:pos x="14" y="4"/>
                  </a:cxn>
                  <a:cxn ang="0">
                    <a:pos x="8" y="8"/>
                  </a:cxn>
                  <a:cxn ang="0">
                    <a:pos x="6" y="19"/>
                  </a:cxn>
                  <a:cxn ang="0">
                    <a:pos x="14" y="30"/>
                  </a:cxn>
                  <a:cxn ang="0">
                    <a:pos x="21" y="27"/>
                  </a:cxn>
                  <a:cxn ang="0">
                    <a:pos x="24" y="30"/>
                  </a:cxn>
                  <a:cxn ang="0">
                    <a:pos x="14" y="34"/>
                  </a:cxn>
                  <a:cxn ang="0">
                    <a:pos x="3" y="29"/>
                  </a:cxn>
                  <a:cxn ang="0">
                    <a:pos x="0" y="18"/>
                  </a:cxn>
                  <a:cxn ang="0">
                    <a:pos x="5" y="4"/>
                  </a:cxn>
                  <a:cxn ang="0">
                    <a:pos x="14" y="0"/>
                  </a:cxn>
                  <a:cxn ang="0">
                    <a:pos x="23" y="3"/>
                  </a:cxn>
                </a:cxnLst>
                <a:rect l="0" t="0" r="r" b="b"/>
                <a:pathLst>
                  <a:path w="24" h="34">
                    <a:moveTo>
                      <a:pt x="23" y="3"/>
                    </a:moveTo>
                    <a:cubicBezTo>
                      <a:pt x="20" y="7"/>
                      <a:pt x="20" y="7"/>
                      <a:pt x="20" y="7"/>
                    </a:cubicBezTo>
                    <a:cubicBezTo>
                      <a:pt x="18" y="5"/>
                      <a:pt x="16" y="4"/>
                      <a:pt x="14" y="4"/>
                    </a:cubicBezTo>
                    <a:cubicBezTo>
                      <a:pt x="11" y="4"/>
                      <a:pt x="9" y="6"/>
                      <a:pt x="8" y="8"/>
                    </a:cubicBezTo>
                    <a:cubicBezTo>
                      <a:pt x="7" y="10"/>
                      <a:pt x="6" y="14"/>
                      <a:pt x="6" y="19"/>
                    </a:cubicBezTo>
                    <a:cubicBezTo>
                      <a:pt x="6" y="26"/>
                      <a:pt x="9" y="30"/>
                      <a:pt x="14" y="30"/>
                    </a:cubicBezTo>
                    <a:cubicBezTo>
                      <a:pt x="17" y="30"/>
                      <a:pt x="19" y="29"/>
                      <a:pt x="21" y="27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1" y="33"/>
                      <a:pt x="18" y="34"/>
                      <a:pt x="14" y="34"/>
                    </a:cubicBezTo>
                    <a:cubicBezTo>
                      <a:pt x="9" y="34"/>
                      <a:pt x="6" y="33"/>
                      <a:pt x="3" y="29"/>
                    </a:cubicBezTo>
                    <a:cubicBezTo>
                      <a:pt x="1" y="26"/>
                      <a:pt x="0" y="23"/>
                      <a:pt x="0" y="18"/>
                    </a:cubicBezTo>
                    <a:cubicBezTo>
                      <a:pt x="0" y="11"/>
                      <a:pt x="2" y="6"/>
                      <a:pt x="5" y="4"/>
                    </a:cubicBezTo>
                    <a:cubicBezTo>
                      <a:pt x="8" y="1"/>
                      <a:pt x="11" y="0"/>
                      <a:pt x="14" y="0"/>
                    </a:cubicBezTo>
                    <a:cubicBezTo>
                      <a:pt x="18" y="0"/>
                      <a:pt x="21" y="1"/>
                      <a:pt x="23" y="3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39" name="Freeform 207"/>
              <p:cNvSpPr>
                <a:spLocks noEditPoints="1"/>
              </p:cNvSpPr>
              <p:nvPr/>
            </p:nvSpPr>
            <p:spPr bwMode="auto">
              <a:xfrm>
                <a:off x="4821" y="881"/>
                <a:ext cx="29" cy="174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8" y="5"/>
                  </a:cxn>
                  <a:cxn ang="0">
                    <a:pos x="4" y="9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1" y="15"/>
                  </a:cxn>
                  <a:cxn ang="0">
                    <a:pos x="7" y="14"/>
                  </a:cxn>
                  <a:cxn ang="0">
                    <a:pos x="7" y="48"/>
                  </a:cxn>
                  <a:cxn ang="0">
                    <a:pos x="1" y="48"/>
                  </a:cxn>
                  <a:cxn ang="0">
                    <a:pos x="1" y="15"/>
                  </a:cxn>
                </a:cxnLst>
                <a:rect l="0" t="0" r="r" b="b"/>
                <a:pathLst>
                  <a:path w="8" h="48">
                    <a:moveTo>
                      <a:pt x="4" y="0"/>
                    </a:moveTo>
                    <a:cubicBezTo>
                      <a:pt x="6" y="0"/>
                      <a:pt x="8" y="2"/>
                      <a:pt x="8" y="5"/>
                    </a:cubicBezTo>
                    <a:cubicBezTo>
                      <a:pt x="8" y="7"/>
                      <a:pt x="6" y="9"/>
                      <a:pt x="4" y="9"/>
                    </a:cubicBezTo>
                    <a:cubicBezTo>
                      <a:pt x="2" y="9"/>
                      <a:pt x="0" y="7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lose/>
                    <a:moveTo>
                      <a:pt x="1" y="15"/>
                    </a:moveTo>
                    <a:cubicBezTo>
                      <a:pt x="7" y="14"/>
                      <a:pt x="7" y="14"/>
                      <a:pt x="7" y="14"/>
                    </a:cubicBezTo>
                    <a:cubicBezTo>
                      <a:pt x="7" y="48"/>
                      <a:pt x="7" y="48"/>
                      <a:pt x="7" y="48"/>
                    </a:cubicBezTo>
                    <a:cubicBezTo>
                      <a:pt x="1" y="48"/>
                      <a:pt x="1" y="48"/>
                      <a:pt x="1" y="48"/>
                    </a:cubicBezTo>
                    <a:lnTo>
                      <a:pt x="1" y="15"/>
                    </a:ln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0" name="Freeform 208"/>
              <p:cNvSpPr>
                <a:spLocks noEditPoints="1"/>
              </p:cNvSpPr>
              <p:nvPr/>
            </p:nvSpPr>
            <p:spPr bwMode="auto">
              <a:xfrm>
                <a:off x="4880" y="932"/>
                <a:ext cx="95" cy="123"/>
              </a:xfrm>
              <a:custGeom>
                <a:avLst/>
                <a:gdLst/>
                <a:ahLst/>
                <a:cxnLst>
                  <a:cxn ang="0">
                    <a:pos x="23" y="27"/>
                  </a:cxn>
                  <a:cxn ang="0">
                    <a:pos x="25" y="30"/>
                  </a:cxn>
                  <a:cxn ang="0">
                    <a:pos x="14" y="34"/>
                  </a:cxn>
                  <a:cxn ang="0">
                    <a:pos x="0" y="17"/>
                  </a:cxn>
                  <a:cxn ang="0">
                    <a:pos x="4" y="4"/>
                  </a:cxn>
                  <a:cxn ang="0">
                    <a:pos x="13" y="0"/>
                  </a:cxn>
                  <a:cxn ang="0">
                    <a:pos x="22" y="3"/>
                  </a:cxn>
                  <a:cxn ang="0">
                    <a:pos x="26" y="17"/>
                  </a:cxn>
                  <a:cxn ang="0">
                    <a:pos x="26" y="18"/>
                  </a:cxn>
                  <a:cxn ang="0">
                    <a:pos x="6" y="18"/>
                  </a:cxn>
                  <a:cxn ang="0">
                    <a:pos x="6" y="19"/>
                  </a:cxn>
                  <a:cxn ang="0">
                    <a:pos x="7" y="26"/>
                  </a:cxn>
                  <a:cxn ang="0">
                    <a:pos x="15" y="30"/>
                  </a:cxn>
                  <a:cxn ang="0">
                    <a:pos x="23" y="27"/>
                  </a:cxn>
                  <a:cxn ang="0">
                    <a:pos x="6" y="14"/>
                  </a:cxn>
                  <a:cxn ang="0">
                    <a:pos x="21" y="14"/>
                  </a:cxn>
                  <a:cxn ang="0">
                    <a:pos x="19" y="7"/>
                  </a:cxn>
                  <a:cxn ang="0">
                    <a:pos x="13" y="4"/>
                  </a:cxn>
                  <a:cxn ang="0">
                    <a:pos x="6" y="14"/>
                  </a:cxn>
                </a:cxnLst>
                <a:rect l="0" t="0" r="r" b="b"/>
                <a:pathLst>
                  <a:path w="26" h="34">
                    <a:moveTo>
                      <a:pt x="23" y="27"/>
                    </a:moveTo>
                    <a:cubicBezTo>
                      <a:pt x="25" y="30"/>
                      <a:pt x="25" y="30"/>
                      <a:pt x="25" y="30"/>
                    </a:cubicBezTo>
                    <a:cubicBezTo>
                      <a:pt x="22" y="33"/>
                      <a:pt x="18" y="34"/>
                      <a:pt x="14" y="34"/>
                    </a:cubicBezTo>
                    <a:cubicBezTo>
                      <a:pt x="5" y="34"/>
                      <a:pt x="0" y="28"/>
                      <a:pt x="0" y="17"/>
                    </a:cubicBezTo>
                    <a:cubicBezTo>
                      <a:pt x="0" y="11"/>
                      <a:pt x="1" y="8"/>
                      <a:pt x="4" y="4"/>
                    </a:cubicBezTo>
                    <a:cubicBezTo>
                      <a:pt x="6" y="1"/>
                      <a:pt x="9" y="0"/>
                      <a:pt x="13" y="0"/>
                    </a:cubicBezTo>
                    <a:cubicBezTo>
                      <a:pt x="17" y="0"/>
                      <a:pt x="20" y="1"/>
                      <a:pt x="22" y="3"/>
                    </a:cubicBezTo>
                    <a:cubicBezTo>
                      <a:pt x="25" y="6"/>
                      <a:pt x="26" y="9"/>
                      <a:pt x="26" y="17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2"/>
                      <a:pt x="6" y="24"/>
                      <a:pt x="7" y="26"/>
                    </a:cubicBezTo>
                    <a:cubicBezTo>
                      <a:pt x="9" y="29"/>
                      <a:pt x="12" y="30"/>
                      <a:pt x="15" y="30"/>
                    </a:cubicBezTo>
                    <a:cubicBezTo>
                      <a:pt x="18" y="30"/>
                      <a:pt x="21" y="29"/>
                      <a:pt x="23" y="27"/>
                    </a:cubicBezTo>
                    <a:close/>
                    <a:moveTo>
                      <a:pt x="6" y="14"/>
                    </a:moveTo>
                    <a:cubicBezTo>
                      <a:pt x="21" y="14"/>
                      <a:pt x="21" y="14"/>
                      <a:pt x="21" y="14"/>
                    </a:cubicBezTo>
                    <a:cubicBezTo>
                      <a:pt x="21" y="11"/>
                      <a:pt x="20" y="8"/>
                      <a:pt x="19" y="7"/>
                    </a:cubicBezTo>
                    <a:cubicBezTo>
                      <a:pt x="18" y="5"/>
                      <a:pt x="16" y="4"/>
                      <a:pt x="13" y="4"/>
                    </a:cubicBezTo>
                    <a:cubicBezTo>
                      <a:pt x="8" y="4"/>
                      <a:pt x="6" y="7"/>
                      <a:pt x="6" y="14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1" name="Freeform 209"/>
              <p:cNvSpPr>
                <a:spLocks/>
              </p:cNvSpPr>
              <p:nvPr/>
            </p:nvSpPr>
            <p:spPr bwMode="auto">
              <a:xfrm>
                <a:off x="5004" y="932"/>
                <a:ext cx="91" cy="123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5" y="0"/>
                  </a:cxn>
                  <a:cxn ang="0">
                    <a:pos x="6" y="5"/>
                  </a:cxn>
                  <a:cxn ang="0">
                    <a:pos x="16" y="0"/>
                  </a:cxn>
                  <a:cxn ang="0">
                    <a:pos x="25" y="5"/>
                  </a:cxn>
                  <a:cxn ang="0">
                    <a:pos x="25" y="9"/>
                  </a:cxn>
                  <a:cxn ang="0">
                    <a:pos x="25" y="34"/>
                  </a:cxn>
                  <a:cxn ang="0">
                    <a:pos x="20" y="34"/>
                  </a:cxn>
                  <a:cxn ang="0">
                    <a:pos x="20" y="11"/>
                  </a:cxn>
                  <a:cxn ang="0">
                    <a:pos x="19" y="6"/>
                  </a:cxn>
                  <a:cxn ang="0">
                    <a:pos x="15" y="4"/>
                  </a:cxn>
                  <a:cxn ang="0">
                    <a:pos x="6" y="9"/>
                  </a:cxn>
                  <a:cxn ang="0">
                    <a:pos x="6" y="34"/>
                  </a:cxn>
                  <a:cxn ang="0">
                    <a:pos x="1" y="34"/>
                  </a:cxn>
                  <a:cxn ang="0">
                    <a:pos x="1" y="9"/>
                  </a:cxn>
                  <a:cxn ang="0">
                    <a:pos x="0" y="1"/>
                  </a:cxn>
                </a:cxnLst>
                <a:rect l="0" t="0" r="r" b="b"/>
                <a:pathLst>
                  <a:path w="25" h="34">
                    <a:moveTo>
                      <a:pt x="0" y="1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6" y="2"/>
                      <a:pt x="6" y="3"/>
                      <a:pt x="6" y="5"/>
                    </a:cubicBezTo>
                    <a:cubicBezTo>
                      <a:pt x="10" y="2"/>
                      <a:pt x="13" y="0"/>
                      <a:pt x="16" y="0"/>
                    </a:cubicBezTo>
                    <a:cubicBezTo>
                      <a:pt x="20" y="0"/>
                      <a:pt x="23" y="2"/>
                      <a:pt x="25" y="5"/>
                    </a:cubicBezTo>
                    <a:cubicBezTo>
                      <a:pt x="25" y="6"/>
                      <a:pt x="25" y="7"/>
                      <a:pt x="25" y="9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0" y="34"/>
                      <a:pt x="20" y="34"/>
                      <a:pt x="20" y="34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20" y="8"/>
                      <a:pt x="20" y="7"/>
                      <a:pt x="19" y="6"/>
                    </a:cubicBezTo>
                    <a:cubicBezTo>
                      <a:pt x="18" y="5"/>
                      <a:pt x="17" y="4"/>
                      <a:pt x="15" y="4"/>
                    </a:cubicBezTo>
                    <a:cubicBezTo>
                      <a:pt x="13" y="4"/>
                      <a:pt x="9" y="7"/>
                      <a:pt x="6" y="9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5"/>
                      <a:pt x="1" y="4"/>
                      <a:pt x="0" y="1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2" name="Freeform 210"/>
              <p:cNvSpPr>
                <a:spLocks/>
              </p:cNvSpPr>
              <p:nvPr/>
            </p:nvSpPr>
            <p:spPr bwMode="auto">
              <a:xfrm>
                <a:off x="5131" y="932"/>
                <a:ext cx="84" cy="123"/>
              </a:xfrm>
              <a:custGeom>
                <a:avLst/>
                <a:gdLst/>
                <a:ahLst/>
                <a:cxnLst>
                  <a:cxn ang="0">
                    <a:pos x="22" y="3"/>
                  </a:cxn>
                  <a:cxn ang="0">
                    <a:pos x="20" y="7"/>
                  </a:cxn>
                  <a:cxn ang="0">
                    <a:pos x="13" y="4"/>
                  </a:cxn>
                  <a:cxn ang="0">
                    <a:pos x="7" y="8"/>
                  </a:cxn>
                  <a:cxn ang="0">
                    <a:pos x="5" y="19"/>
                  </a:cxn>
                  <a:cxn ang="0">
                    <a:pos x="13" y="30"/>
                  </a:cxn>
                  <a:cxn ang="0">
                    <a:pos x="20" y="27"/>
                  </a:cxn>
                  <a:cxn ang="0">
                    <a:pos x="23" y="30"/>
                  </a:cxn>
                  <a:cxn ang="0">
                    <a:pos x="13" y="34"/>
                  </a:cxn>
                  <a:cxn ang="0">
                    <a:pos x="3" y="29"/>
                  </a:cxn>
                  <a:cxn ang="0">
                    <a:pos x="0" y="18"/>
                  </a:cxn>
                  <a:cxn ang="0">
                    <a:pos x="5" y="4"/>
                  </a:cxn>
                  <a:cxn ang="0">
                    <a:pos x="13" y="0"/>
                  </a:cxn>
                  <a:cxn ang="0">
                    <a:pos x="22" y="3"/>
                  </a:cxn>
                </a:cxnLst>
                <a:rect l="0" t="0" r="r" b="b"/>
                <a:pathLst>
                  <a:path w="23" h="34">
                    <a:moveTo>
                      <a:pt x="22" y="3"/>
                    </a:moveTo>
                    <a:cubicBezTo>
                      <a:pt x="20" y="7"/>
                      <a:pt x="20" y="7"/>
                      <a:pt x="20" y="7"/>
                    </a:cubicBezTo>
                    <a:cubicBezTo>
                      <a:pt x="17" y="5"/>
                      <a:pt x="16" y="4"/>
                      <a:pt x="13" y="4"/>
                    </a:cubicBezTo>
                    <a:cubicBezTo>
                      <a:pt x="11" y="4"/>
                      <a:pt x="8" y="6"/>
                      <a:pt x="7" y="8"/>
                    </a:cubicBezTo>
                    <a:cubicBezTo>
                      <a:pt x="6" y="10"/>
                      <a:pt x="5" y="14"/>
                      <a:pt x="5" y="19"/>
                    </a:cubicBezTo>
                    <a:cubicBezTo>
                      <a:pt x="5" y="26"/>
                      <a:pt x="8" y="30"/>
                      <a:pt x="13" y="30"/>
                    </a:cubicBezTo>
                    <a:cubicBezTo>
                      <a:pt x="16" y="30"/>
                      <a:pt x="19" y="29"/>
                      <a:pt x="20" y="27"/>
                    </a:cubicBezTo>
                    <a:cubicBezTo>
                      <a:pt x="23" y="30"/>
                      <a:pt x="23" y="30"/>
                      <a:pt x="23" y="30"/>
                    </a:cubicBezTo>
                    <a:cubicBezTo>
                      <a:pt x="20" y="33"/>
                      <a:pt x="17" y="34"/>
                      <a:pt x="13" y="34"/>
                    </a:cubicBezTo>
                    <a:cubicBezTo>
                      <a:pt x="9" y="34"/>
                      <a:pt x="5" y="33"/>
                      <a:pt x="3" y="29"/>
                    </a:cubicBezTo>
                    <a:cubicBezTo>
                      <a:pt x="1" y="26"/>
                      <a:pt x="0" y="23"/>
                      <a:pt x="0" y="18"/>
                    </a:cubicBezTo>
                    <a:cubicBezTo>
                      <a:pt x="0" y="11"/>
                      <a:pt x="2" y="6"/>
                      <a:pt x="5" y="4"/>
                    </a:cubicBezTo>
                    <a:cubicBezTo>
                      <a:pt x="7" y="1"/>
                      <a:pt x="10" y="0"/>
                      <a:pt x="13" y="0"/>
                    </a:cubicBezTo>
                    <a:cubicBezTo>
                      <a:pt x="18" y="0"/>
                      <a:pt x="20" y="1"/>
                      <a:pt x="22" y="3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43" name="Freeform 211"/>
              <p:cNvSpPr>
                <a:spLocks noEditPoints="1"/>
              </p:cNvSpPr>
              <p:nvPr/>
            </p:nvSpPr>
            <p:spPr bwMode="auto">
              <a:xfrm>
                <a:off x="5229" y="932"/>
                <a:ext cx="99" cy="123"/>
              </a:xfrm>
              <a:custGeom>
                <a:avLst/>
                <a:gdLst/>
                <a:ahLst/>
                <a:cxnLst>
                  <a:cxn ang="0">
                    <a:pos x="24" y="27"/>
                  </a:cxn>
                  <a:cxn ang="0">
                    <a:pos x="26" y="30"/>
                  </a:cxn>
                  <a:cxn ang="0">
                    <a:pos x="15" y="34"/>
                  </a:cxn>
                  <a:cxn ang="0">
                    <a:pos x="0" y="17"/>
                  </a:cxn>
                  <a:cxn ang="0">
                    <a:pos x="4" y="4"/>
                  </a:cxn>
                  <a:cxn ang="0">
                    <a:pos x="14" y="0"/>
                  </a:cxn>
                  <a:cxn ang="0">
                    <a:pos x="23" y="3"/>
                  </a:cxn>
                  <a:cxn ang="0">
                    <a:pos x="27" y="17"/>
                  </a:cxn>
                  <a:cxn ang="0">
                    <a:pos x="27" y="18"/>
                  </a:cxn>
                  <a:cxn ang="0">
                    <a:pos x="6" y="18"/>
                  </a:cxn>
                  <a:cxn ang="0">
                    <a:pos x="6" y="19"/>
                  </a:cxn>
                  <a:cxn ang="0">
                    <a:pos x="8" y="26"/>
                  </a:cxn>
                  <a:cxn ang="0">
                    <a:pos x="16" y="30"/>
                  </a:cxn>
                  <a:cxn ang="0">
                    <a:pos x="24" y="27"/>
                  </a:cxn>
                  <a:cxn ang="0">
                    <a:pos x="6" y="14"/>
                  </a:cxn>
                  <a:cxn ang="0">
                    <a:pos x="21" y="14"/>
                  </a:cxn>
                  <a:cxn ang="0">
                    <a:pos x="20" y="7"/>
                  </a:cxn>
                  <a:cxn ang="0">
                    <a:pos x="14" y="4"/>
                  </a:cxn>
                  <a:cxn ang="0">
                    <a:pos x="6" y="14"/>
                  </a:cxn>
                </a:cxnLst>
                <a:rect l="0" t="0" r="r" b="b"/>
                <a:pathLst>
                  <a:path w="27" h="34">
                    <a:moveTo>
                      <a:pt x="24" y="27"/>
                    </a:moveTo>
                    <a:cubicBezTo>
                      <a:pt x="26" y="30"/>
                      <a:pt x="26" y="30"/>
                      <a:pt x="26" y="30"/>
                    </a:cubicBezTo>
                    <a:cubicBezTo>
                      <a:pt x="23" y="33"/>
                      <a:pt x="19" y="34"/>
                      <a:pt x="15" y="34"/>
                    </a:cubicBezTo>
                    <a:cubicBezTo>
                      <a:pt x="6" y="34"/>
                      <a:pt x="0" y="28"/>
                      <a:pt x="0" y="17"/>
                    </a:cubicBezTo>
                    <a:cubicBezTo>
                      <a:pt x="0" y="11"/>
                      <a:pt x="2" y="8"/>
                      <a:pt x="4" y="4"/>
                    </a:cubicBezTo>
                    <a:cubicBezTo>
                      <a:pt x="7" y="1"/>
                      <a:pt x="10" y="0"/>
                      <a:pt x="14" y="0"/>
                    </a:cubicBezTo>
                    <a:cubicBezTo>
                      <a:pt x="18" y="0"/>
                      <a:pt x="21" y="1"/>
                      <a:pt x="23" y="3"/>
                    </a:cubicBezTo>
                    <a:cubicBezTo>
                      <a:pt x="26" y="6"/>
                      <a:pt x="27" y="9"/>
                      <a:pt x="27" y="17"/>
                    </a:cubicBezTo>
                    <a:cubicBezTo>
                      <a:pt x="27" y="18"/>
                      <a:pt x="27" y="18"/>
                      <a:pt x="27" y="18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22"/>
                      <a:pt x="7" y="24"/>
                      <a:pt x="8" y="26"/>
                    </a:cubicBezTo>
                    <a:cubicBezTo>
                      <a:pt x="10" y="29"/>
                      <a:pt x="13" y="30"/>
                      <a:pt x="16" y="30"/>
                    </a:cubicBezTo>
                    <a:cubicBezTo>
                      <a:pt x="19" y="30"/>
                      <a:pt x="22" y="29"/>
                      <a:pt x="24" y="27"/>
                    </a:cubicBezTo>
                    <a:close/>
                    <a:moveTo>
                      <a:pt x="6" y="14"/>
                    </a:moveTo>
                    <a:cubicBezTo>
                      <a:pt x="21" y="14"/>
                      <a:pt x="21" y="14"/>
                      <a:pt x="21" y="14"/>
                    </a:cubicBezTo>
                    <a:cubicBezTo>
                      <a:pt x="21" y="11"/>
                      <a:pt x="21" y="8"/>
                      <a:pt x="20" y="7"/>
                    </a:cubicBezTo>
                    <a:cubicBezTo>
                      <a:pt x="19" y="5"/>
                      <a:pt x="17" y="4"/>
                      <a:pt x="14" y="4"/>
                    </a:cubicBezTo>
                    <a:cubicBezTo>
                      <a:pt x="9" y="4"/>
                      <a:pt x="7" y="7"/>
                      <a:pt x="6" y="14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068757-0D3A-4B18-8E56-BFB9D778103A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DF762-7ACC-4C41-B97C-921B3D392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B38B48-768D-4836-9D88-4F76F6074B73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90BA4-DCE7-4CDA-BA46-C69B1338C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7626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AD894-BEDC-4825-AF93-A582422ED8F6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863F7-0804-490C-AC8C-4FC57AA4D182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0" y="1428736"/>
            <a:ext cx="9144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E61534-9582-4530-864F-93E5BABA16D3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D52B4-77E1-403F-BEF1-F6E31C35A3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71612"/>
            <a:ext cx="3810000" cy="4524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3810000" cy="4524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87B092-6D14-4611-B8DA-827CC8DF0B5E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9F1FF-3704-4191-9C24-681C15ADBD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685800" y="609600"/>
            <a:ext cx="7772400" cy="676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B4D6F8-3202-43B4-BB4F-56BC5FF91DB5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C7D72-70BD-4FC9-8231-23876B959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7626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2E851B-A776-40C7-98D5-8D2F02672329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1ACFC-4B1F-4A5B-B11C-644FA121B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9C746-5C46-43AF-9CF3-9DCE19007246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DB184-CA8B-41E4-BFCD-01D9E91FAB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E0F93C-00F9-4CAC-98B7-94A02EC6E809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196D5-9B53-4383-AF86-FBA5E657F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AF389-7C1A-4105-B6A1-0E3381340E56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DB0A2-8A40-4632-82E8-2AAD51406E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2929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grpSp>
        <p:nvGrpSpPr>
          <p:cNvPr id="43137" name="Group 129"/>
          <p:cNvGrpSpPr>
            <a:grpSpLocks/>
          </p:cNvGrpSpPr>
          <p:nvPr/>
        </p:nvGrpSpPr>
        <p:grpSpPr bwMode="auto">
          <a:xfrm>
            <a:off x="573088" y="28575"/>
            <a:ext cx="396875" cy="395288"/>
            <a:chOff x="361" y="18"/>
            <a:chExt cx="250" cy="249"/>
          </a:xfrm>
        </p:grpSpPr>
        <p:sp>
          <p:nvSpPr>
            <p:cNvPr id="43077" name="Freeform 69"/>
            <p:cNvSpPr>
              <a:spLocks/>
            </p:cNvSpPr>
            <p:nvPr/>
          </p:nvSpPr>
          <p:spPr bwMode="auto">
            <a:xfrm>
              <a:off x="361" y="181"/>
              <a:ext cx="96" cy="8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0" y="76"/>
                </a:cxn>
                <a:cxn ang="0">
                  <a:pos x="85" y="76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85" h="76">
                  <a:moveTo>
                    <a:pt x="76" y="0"/>
                  </a:moveTo>
                  <a:cubicBezTo>
                    <a:pt x="49" y="25"/>
                    <a:pt x="36" y="25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6" y="30"/>
                    <a:pt x="33" y="43"/>
                    <a:pt x="0" y="76"/>
                  </a:cubicBezTo>
                  <a:cubicBezTo>
                    <a:pt x="36" y="40"/>
                    <a:pt x="48" y="40"/>
                    <a:pt x="85" y="76"/>
                  </a:cubicBezTo>
                  <a:cubicBezTo>
                    <a:pt x="51" y="43"/>
                    <a:pt x="49" y="30"/>
                    <a:pt x="76" y="0"/>
                  </a:cubicBezTo>
                  <a:cubicBezTo>
                    <a:pt x="76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408521"/>
            </a:solidFill>
            <a:ln w="3175" cap="flat">
              <a:solidFill>
                <a:srgbClr val="40852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8" name="Freeform 70"/>
            <p:cNvSpPr>
              <a:spLocks/>
            </p:cNvSpPr>
            <p:nvPr/>
          </p:nvSpPr>
          <p:spPr bwMode="auto">
            <a:xfrm>
              <a:off x="447" y="105"/>
              <a:ext cx="78" cy="76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9" y="0"/>
                </a:cxn>
                <a:cxn ang="0">
                  <a:pos x="69" y="0"/>
                </a:cxn>
                <a:cxn ang="0">
                  <a:pos x="68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67"/>
                </a:cxn>
                <a:cxn ang="0">
                  <a:pos x="1" y="68"/>
                </a:cxn>
                <a:cxn ang="0">
                  <a:pos x="68" y="68"/>
                </a:cxn>
                <a:cxn ang="0">
                  <a:pos x="68" y="68"/>
                </a:cxn>
                <a:cxn ang="0">
                  <a:pos x="69" y="67"/>
                </a:cxn>
                <a:cxn ang="0">
                  <a:pos x="69" y="0"/>
                </a:cxn>
              </a:cxnLst>
              <a:rect l="0" t="0" r="r" b="b"/>
              <a:pathLst>
                <a:path w="69" h="68">
                  <a:moveTo>
                    <a:pt x="69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41" y="25"/>
                    <a:pt x="28" y="25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26" y="27"/>
                    <a:pt x="26" y="40"/>
                    <a:pt x="0" y="67"/>
                  </a:cubicBezTo>
                  <a:cubicBezTo>
                    <a:pt x="0" y="68"/>
                    <a:pt x="1" y="68"/>
                    <a:pt x="1" y="68"/>
                  </a:cubicBezTo>
                  <a:cubicBezTo>
                    <a:pt x="28" y="43"/>
                    <a:pt x="41" y="43"/>
                    <a:pt x="68" y="68"/>
                  </a:cubicBezTo>
                  <a:cubicBezTo>
                    <a:pt x="68" y="68"/>
                    <a:pt x="68" y="68"/>
                    <a:pt x="68" y="68"/>
                  </a:cubicBezTo>
                  <a:cubicBezTo>
                    <a:pt x="68" y="68"/>
                    <a:pt x="69" y="68"/>
                    <a:pt x="69" y="67"/>
                  </a:cubicBezTo>
                  <a:cubicBezTo>
                    <a:pt x="43" y="40"/>
                    <a:pt x="43" y="27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317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9" name="Freeform 71"/>
            <p:cNvSpPr>
              <a:spLocks/>
            </p:cNvSpPr>
            <p:nvPr/>
          </p:nvSpPr>
          <p:spPr bwMode="auto">
            <a:xfrm>
              <a:off x="361" y="18"/>
              <a:ext cx="96" cy="87"/>
            </a:xfrm>
            <a:custGeom>
              <a:avLst/>
              <a:gdLst/>
              <a:ahLst/>
              <a:cxnLst>
                <a:cxn ang="0">
                  <a:pos x="76" y="77"/>
                </a:cxn>
                <a:cxn ang="0">
                  <a:pos x="76" y="76"/>
                </a:cxn>
                <a:cxn ang="0">
                  <a:pos x="85" y="0"/>
                </a:cxn>
                <a:cxn ang="0">
                  <a:pos x="0" y="0"/>
                </a:cxn>
                <a:cxn ang="0">
                  <a:pos x="8" y="76"/>
                </a:cxn>
                <a:cxn ang="0">
                  <a:pos x="9" y="77"/>
                </a:cxn>
                <a:cxn ang="0">
                  <a:pos x="76" y="77"/>
                </a:cxn>
              </a:cxnLst>
              <a:rect l="0" t="0" r="r" b="b"/>
              <a:pathLst>
                <a:path w="85" h="77">
                  <a:moveTo>
                    <a:pt x="76" y="77"/>
                  </a:moveTo>
                  <a:cubicBezTo>
                    <a:pt x="76" y="77"/>
                    <a:pt x="76" y="76"/>
                    <a:pt x="76" y="76"/>
                  </a:cubicBezTo>
                  <a:cubicBezTo>
                    <a:pt x="49" y="46"/>
                    <a:pt x="51" y="33"/>
                    <a:pt x="85" y="0"/>
                  </a:cubicBezTo>
                  <a:cubicBezTo>
                    <a:pt x="48" y="36"/>
                    <a:pt x="36" y="36"/>
                    <a:pt x="0" y="0"/>
                  </a:cubicBezTo>
                  <a:cubicBezTo>
                    <a:pt x="33" y="33"/>
                    <a:pt x="36" y="46"/>
                    <a:pt x="8" y="76"/>
                  </a:cubicBezTo>
                  <a:cubicBezTo>
                    <a:pt x="8" y="76"/>
                    <a:pt x="8" y="77"/>
                    <a:pt x="9" y="77"/>
                  </a:cubicBezTo>
                  <a:cubicBezTo>
                    <a:pt x="36" y="51"/>
                    <a:pt x="49" y="51"/>
                    <a:pt x="76" y="77"/>
                  </a:cubicBezTo>
                  <a:close/>
                </a:path>
              </a:pathLst>
            </a:custGeom>
            <a:solidFill>
              <a:srgbClr val="FFFF00"/>
            </a:solidFill>
            <a:ln w="3175" cap="flat">
              <a:solidFill>
                <a:srgbClr val="FFFF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0" name="Freeform 72"/>
            <p:cNvSpPr>
              <a:spLocks/>
            </p:cNvSpPr>
            <p:nvPr/>
          </p:nvSpPr>
          <p:spPr bwMode="auto">
            <a:xfrm>
              <a:off x="447" y="105"/>
              <a:ext cx="1" cy="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B3DC10"/>
            </a:solidFill>
            <a:ln w="3175" cap="flat">
              <a:solidFill>
                <a:srgbClr val="B3DC1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1" name="Freeform 73"/>
            <p:cNvSpPr>
              <a:spLocks/>
            </p:cNvSpPr>
            <p:nvPr/>
          </p:nvSpPr>
          <p:spPr bwMode="auto">
            <a:xfrm>
              <a:off x="447" y="105"/>
              <a:ext cx="1" cy="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noFill/>
            <a:ln w="3175" cap="flat">
              <a:solidFill>
                <a:srgbClr val="B3DC1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2" name="Freeform 74"/>
            <p:cNvSpPr>
              <a:spLocks/>
            </p:cNvSpPr>
            <p:nvPr/>
          </p:nvSpPr>
          <p:spPr bwMode="auto">
            <a:xfrm>
              <a:off x="361" y="105"/>
              <a:ext cx="9" cy="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cubicBezTo>
                    <a:pt x="3" y="5"/>
                    <a:pt x="6" y="2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2"/>
                    <a:pt x="3" y="5"/>
                    <a:pt x="0" y="8"/>
                  </a:cubicBezTo>
                  <a:close/>
                </a:path>
              </a:pathLst>
            </a:custGeom>
            <a:noFill/>
            <a:ln w="3175" cap="flat">
              <a:solidFill>
                <a:srgbClr val="FFFF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3" name="Freeform 75"/>
            <p:cNvSpPr>
              <a:spLocks/>
            </p:cNvSpPr>
            <p:nvPr/>
          </p:nvSpPr>
          <p:spPr bwMode="auto">
            <a:xfrm>
              <a:off x="361" y="94"/>
              <a:ext cx="9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9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cubicBezTo>
                    <a:pt x="3" y="3"/>
                    <a:pt x="5" y="6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6" y="6"/>
                    <a:pt x="3" y="3"/>
                    <a:pt x="0" y="0"/>
                  </a:cubicBezTo>
                  <a:close/>
                </a:path>
              </a:pathLst>
            </a:custGeom>
            <a:solidFill>
              <a:srgbClr val="B3DC10"/>
            </a:solidFill>
            <a:ln w="3175" cap="flat">
              <a:solidFill>
                <a:srgbClr val="B3DC1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4" name="Freeform 76"/>
            <p:cNvSpPr>
              <a:spLocks/>
            </p:cNvSpPr>
            <p:nvPr/>
          </p:nvSpPr>
          <p:spPr bwMode="auto">
            <a:xfrm>
              <a:off x="447" y="10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solidFill>
              <a:srgbClr val="B3DC10"/>
            </a:solidFill>
            <a:ln w="3175" cap="flat">
              <a:solidFill>
                <a:srgbClr val="B3DC1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5" name="Freeform 77"/>
            <p:cNvSpPr>
              <a:spLocks/>
            </p:cNvSpPr>
            <p:nvPr/>
          </p:nvSpPr>
          <p:spPr bwMode="auto">
            <a:xfrm>
              <a:off x="447" y="10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noFill/>
            <a:ln w="3175" cap="flat">
              <a:solidFill>
                <a:srgbClr val="B3DC1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6" name="Freeform 78"/>
            <p:cNvSpPr>
              <a:spLocks/>
            </p:cNvSpPr>
            <p:nvPr/>
          </p:nvSpPr>
          <p:spPr bwMode="auto">
            <a:xfrm>
              <a:off x="602" y="105"/>
              <a:ext cx="9" cy="9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8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cubicBezTo>
                    <a:pt x="5" y="5"/>
                    <a:pt x="2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5" y="5"/>
                    <a:pt x="8" y="8"/>
                  </a:cubicBezTo>
                  <a:close/>
                </a:path>
              </a:pathLst>
            </a:custGeom>
            <a:solidFill>
              <a:srgbClr val="8054A6"/>
            </a:solidFill>
            <a:ln w="31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7" name="Freeform 79"/>
            <p:cNvSpPr>
              <a:spLocks/>
            </p:cNvSpPr>
            <p:nvPr/>
          </p:nvSpPr>
          <p:spPr bwMode="auto">
            <a:xfrm>
              <a:off x="602" y="94"/>
              <a:ext cx="9" cy="1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9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9">
                  <a:moveTo>
                    <a:pt x="0" y="8"/>
                  </a:moveTo>
                  <a:cubicBezTo>
                    <a:pt x="0" y="8"/>
                    <a:pt x="0" y="9"/>
                    <a:pt x="0" y="9"/>
                  </a:cubicBezTo>
                  <a:cubicBezTo>
                    <a:pt x="2" y="6"/>
                    <a:pt x="5" y="3"/>
                    <a:pt x="8" y="0"/>
                  </a:cubicBezTo>
                  <a:cubicBezTo>
                    <a:pt x="5" y="3"/>
                    <a:pt x="2" y="6"/>
                    <a:pt x="0" y="8"/>
                  </a:cubicBezTo>
                  <a:close/>
                </a:path>
              </a:pathLst>
            </a:custGeom>
            <a:solidFill>
              <a:srgbClr val="8054A6"/>
            </a:solidFill>
            <a:ln w="3175" cap="flat">
              <a:solidFill>
                <a:srgbClr val="8069B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8" name="Freeform 80"/>
            <p:cNvSpPr>
              <a:spLocks/>
            </p:cNvSpPr>
            <p:nvPr/>
          </p:nvSpPr>
          <p:spPr bwMode="auto">
            <a:xfrm>
              <a:off x="525" y="18"/>
              <a:ext cx="86" cy="87"/>
            </a:xfrm>
            <a:custGeom>
              <a:avLst/>
              <a:gdLst/>
              <a:ahLst/>
              <a:cxnLst>
                <a:cxn ang="0">
                  <a:pos x="67" y="77"/>
                </a:cxn>
                <a:cxn ang="0">
                  <a:pos x="68" y="76"/>
                </a:cxn>
                <a:cxn ang="0">
                  <a:pos x="76" y="0"/>
                </a:cxn>
                <a:cxn ang="0">
                  <a:pos x="0" y="8"/>
                </a:cxn>
                <a:cxn ang="0">
                  <a:pos x="0" y="9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0" y="77"/>
                </a:cxn>
                <a:cxn ang="0">
                  <a:pos x="67" y="77"/>
                </a:cxn>
              </a:cxnLst>
              <a:rect l="0" t="0" r="r" b="b"/>
              <a:pathLst>
                <a:path w="76" h="77">
                  <a:moveTo>
                    <a:pt x="67" y="77"/>
                  </a:moveTo>
                  <a:cubicBezTo>
                    <a:pt x="68" y="77"/>
                    <a:pt x="68" y="76"/>
                    <a:pt x="68" y="76"/>
                  </a:cubicBezTo>
                  <a:cubicBezTo>
                    <a:pt x="40" y="46"/>
                    <a:pt x="43" y="33"/>
                    <a:pt x="76" y="0"/>
                  </a:cubicBezTo>
                  <a:cubicBezTo>
                    <a:pt x="43" y="33"/>
                    <a:pt x="30" y="36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5" y="36"/>
                    <a:pt x="25" y="49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6"/>
                    <a:pt x="0" y="77"/>
                    <a:pt x="0" y="77"/>
                  </a:cubicBezTo>
                  <a:cubicBezTo>
                    <a:pt x="27" y="51"/>
                    <a:pt x="40" y="51"/>
                    <a:pt x="67" y="77"/>
                  </a:cubicBezTo>
                  <a:close/>
                </a:path>
              </a:pathLst>
            </a:custGeom>
            <a:solidFill>
              <a:srgbClr val="FF0000"/>
            </a:solidFill>
            <a:ln w="31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89" name="Freeform 81"/>
            <p:cNvSpPr>
              <a:spLocks/>
            </p:cNvSpPr>
            <p:nvPr/>
          </p:nvSpPr>
          <p:spPr bwMode="auto">
            <a:xfrm>
              <a:off x="515" y="181"/>
              <a:ext cx="96" cy="8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0" y="76"/>
                </a:cxn>
                <a:cxn ang="0">
                  <a:pos x="85" y="76"/>
                </a:cxn>
                <a:cxn ang="0">
                  <a:pos x="77" y="0"/>
                </a:cxn>
                <a:cxn ang="0">
                  <a:pos x="76" y="0"/>
                </a:cxn>
              </a:cxnLst>
              <a:rect l="0" t="0" r="r" b="b"/>
              <a:pathLst>
                <a:path w="85" h="76">
                  <a:moveTo>
                    <a:pt x="76" y="0"/>
                  </a:moveTo>
                  <a:cubicBezTo>
                    <a:pt x="49" y="25"/>
                    <a:pt x="36" y="25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36" y="30"/>
                    <a:pt x="33" y="43"/>
                    <a:pt x="0" y="76"/>
                  </a:cubicBezTo>
                  <a:cubicBezTo>
                    <a:pt x="37" y="40"/>
                    <a:pt x="49" y="40"/>
                    <a:pt x="85" y="76"/>
                  </a:cubicBezTo>
                  <a:cubicBezTo>
                    <a:pt x="52" y="43"/>
                    <a:pt x="49" y="30"/>
                    <a:pt x="77" y="0"/>
                  </a:cubicBezTo>
                  <a:cubicBezTo>
                    <a:pt x="77" y="0"/>
                    <a:pt x="77" y="0"/>
                    <a:pt x="76" y="0"/>
                  </a:cubicBezTo>
                  <a:close/>
                </a:path>
              </a:pathLst>
            </a:custGeom>
            <a:solidFill>
              <a:srgbClr val="0C419A"/>
            </a:solidFill>
            <a:ln w="3175" cap="flat">
              <a:solidFill>
                <a:srgbClr val="0C419A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0" name="Freeform 82"/>
            <p:cNvSpPr>
              <a:spLocks/>
            </p:cNvSpPr>
            <p:nvPr/>
          </p:nvSpPr>
          <p:spPr bwMode="auto">
            <a:xfrm>
              <a:off x="361" y="181"/>
              <a:ext cx="9" cy="1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cubicBezTo>
                    <a:pt x="3" y="5"/>
                    <a:pt x="6" y="3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2"/>
                    <a:pt x="3" y="5"/>
                    <a:pt x="0" y="8"/>
                  </a:cubicBezTo>
                  <a:close/>
                </a:path>
              </a:pathLst>
            </a:custGeom>
            <a:noFill/>
            <a:ln w="3175" cap="flat">
              <a:solidFill>
                <a:srgbClr val="B3DC1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1" name="Freeform 83"/>
            <p:cNvSpPr>
              <a:spLocks/>
            </p:cNvSpPr>
            <p:nvPr/>
          </p:nvSpPr>
          <p:spPr bwMode="auto">
            <a:xfrm>
              <a:off x="361" y="171"/>
              <a:ext cx="9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9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8" h="9">
                  <a:moveTo>
                    <a:pt x="0" y="0"/>
                  </a:moveTo>
                  <a:cubicBezTo>
                    <a:pt x="3" y="3"/>
                    <a:pt x="5" y="6"/>
                    <a:pt x="8" y="9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6" y="6"/>
                    <a:pt x="3" y="3"/>
                    <a:pt x="0" y="0"/>
                  </a:cubicBezTo>
                  <a:close/>
                </a:path>
              </a:pathLst>
            </a:custGeom>
            <a:solidFill>
              <a:srgbClr val="409625"/>
            </a:solidFill>
            <a:ln w="3175" cap="flat">
              <a:solidFill>
                <a:srgbClr val="40852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2" name="Freeform 84"/>
            <p:cNvSpPr>
              <a:spLocks/>
            </p:cNvSpPr>
            <p:nvPr/>
          </p:nvSpPr>
          <p:spPr bwMode="auto">
            <a:xfrm>
              <a:off x="602" y="181"/>
              <a:ext cx="9" cy="1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8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cubicBezTo>
                    <a:pt x="5" y="5"/>
                    <a:pt x="2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3"/>
                    <a:pt x="5" y="5"/>
                    <a:pt x="8" y="8"/>
                  </a:cubicBezTo>
                  <a:close/>
                </a:path>
              </a:pathLst>
            </a:custGeom>
            <a:noFill/>
            <a:ln w="3175" cap="flat">
              <a:solidFill>
                <a:srgbClr val="8069B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3" name="Freeform 85"/>
            <p:cNvSpPr>
              <a:spLocks/>
            </p:cNvSpPr>
            <p:nvPr/>
          </p:nvSpPr>
          <p:spPr bwMode="auto">
            <a:xfrm>
              <a:off x="602" y="171"/>
              <a:ext cx="9" cy="1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0" y="9"/>
                </a:cxn>
                <a:cxn ang="0">
                  <a:pos x="8" y="0"/>
                </a:cxn>
              </a:cxnLst>
              <a:rect l="0" t="0" r="r" b="b"/>
              <a:pathLst>
                <a:path w="8" h="9">
                  <a:moveTo>
                    <a:pt x="8" y="0"/>
                  </a:moveTo>
                  <a:cubicBezTo>
                    <a:pt x="5" y="3"/>
                    <a:pt x="2" y="6"/>
                    <a:pt x="0" y="8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6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322D91"/>
            </a:solidFill>
            <a:ln w="3175" cap="flat">
              <a:solidFill>
                <a:srgbClr val="322D9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4" name="Freeform 86"/>
            <p:cNvSpPr>
              <a:spLocks/>
            </p:cNvSpPr>
            <p:nvPr/>
          </p:nvSpPr>
          <p:spPr bwMode="auto">
            <a:xfrm>
              <a:off x="370" y="105"/>
              <a:ext cx="77" cy="76"/>
            </a:xfrm>
            <a:custGeom>
              <a:avLst/>
              <a:gdLst/>
              <a:ahLst/>
              <a:cxnLst>
                <a:cxn ang="0">
                  <a:pos x="68" y="68"/>
                </a:cxn>
                <a:cxn ang="0">
                  <a:pos x="68" y="67"/>
                </a:cxn>
                <a:cxn ang="0">
                  <a:pos x="68" y="0"/>
                </a:cxn>
                <a:cxn ang="0">
                  <a:pos x="68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67"/>
                </a:cxn>
                <a:cxn ang="0">
                  <a:pos x="1" y="68"/>
                </a:cxn>
                <a:cxn ang="0">
                  <a:pos x="68" y="68"/>
                </a:cxn>
              </a:cxnLst>
              <a:rect l="0" t="0" r="r" b="b"/>
              <a:pathLst>
                <a:path w="68" h="68">
                  <a:moveTo>
                    <a:pt x="68" y="68"/>
                  </a:moveTo>
                  <a:cubicBezTo>
                    <a:pt x="68" y="68"/>
                    <a:pt x="68" y="68"/>
                    <a:pt x="68" y="67"/>
                  </a:cubicBezTo>
                  <a:cubicBezTo>
                    <a:pt x="43" y="40"/>
                    <a:pt x="43" y="27"/>
                    <a:pt x="68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41" y="25"/>
                    <a:pt x="28" y="25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27"/>
                    <a:pt x="25" y="40"/>
                    <a:pt x="0" y="67"/>
                  </a:cubicBezTo>
                  <a:cubicBezTo>
                    <a:pt x="0" y="68"/>
                    <a:pt x="0" y="68"/>
                    <a:pt x="1" y="68"/>
                  </a:cubicBezTo>
                  <a:cubicBezTo>
                    <a:pt x="28" y="43"/>
                    <a:pt x="41" y="43"/>
                    <a:pt x="68" y="68"/>
                  </a:cubicBezTo>
                  <a:close/>
                </a:path>
              </a:pathLst>
            </a:custGeom>
            <a:solidFill>
              <a:srgbClr val="B3DC10"/>
            </a:solidFill>
            <a:ln w="3175" cap="flat">
              <a:solidFill>
                <a:srgbClr val="B3DC1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5" name="Freeform 87"/>
            <p:cNvSpPr>
              <a:spLocks/>
            </p:cNvSpPr>
            <p:nvPr/>
          </p:nvSpPr>
          <p:spPr bwMode="auto">
            <a:xfrm>
              <a:off x="438" y="181"/>
              <a:ext cx="96" cy="86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0" y="76"/>
                </a:cxn>
                <a:cxn ang="0">
                  <a:pos x="85" y="76"/>
                </a:cxn>
                <a:cxn ang="0">
                  <a:pos x="77" y="0"/>
                </a:cxn>
                <a:cxn ang="0">
                  <a:pos x="76" y="0"/>
                </a:cxn>
              </a:cxnLst>
              <a:rect l="0" t="0" r="r" b="b"/>
              <a:pathLst>
                <a:path w="85" h="76">
                  <a:moveTo>
                    <a:pt x="76" y="0"/>
                  </a:moveTo>
                  <a:cubicBezTo>
                    <a:pt x="49" y="25"/>
                    <a:pt x="36" y="25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36" y="30"/>
                    <a:pt x="33" y="43"/>
                    <a:pt x="0" y="76"/>
                  </a:cubicBezTo>
                  <a:cubicBezTo>
                    <a:pt x="36" y="40"/>
                    <a:pt x="49" y="40"/>
                    <a:pt x="85" y="76"/>
                  </a:cubicBezTo>
                  <a:cubicBezTo>
                    <a:pt x="52" y="43"/>
                    <a:pt x="49" y="30"/>
                    <a:pt x="77" y="0"/>
                  </a:cubicBezTo>
                  <a:cubicBezTo>
                    <a:pt x="76" y="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367A8A"/>
            </a:solidFill>
            <a:ln w="3175" cap="flat">
              <a:solidFill>
                <a:srgbClr val="367A8A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6" name="Freeform 88"/>
            <p:cNvSpPr>
              <a:spLocks/>
            </p:cNvSpPr>
            <p:nvPr/>
          </p:nvSpPr>
          <p:spPr bwMode="auto">
            <a:xfrm>
              <a:off x="525" y="18"/>
              <a:ext cx="9" cy="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cubicBezTo>
                    <a:pt x="5" y="3"/>
                    <a:pt x="2" y="6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6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FF0000"/>
            </a:solidFill>
            <a:ln w="3175" cap="flat">
              <a:solidFill>
                <a:srgbClr val="FF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7" name="Freeform 89"/>
            <p:cNvSpPr>
              <a:spLocks/>
            </p:cNvSpPr>
            <p:nvPr/>
          </p:nvSpPr>
          <p:spPr bwMode="auto">
            <a:xfrm>
              <a:off x="515" y="18"/>
              <a:ext cx="10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8"/>
                </a:cxn>
                <a:cxn ang="0">
                  <a:pos x="9" y="8"/>
                </a:cxn>
                <a:cxn ang="0">
                  <a:pos x="0" y="0"/>
                </a:cxn>
              </a:cxnLst>
              <a:rect l="0" t="0" r="r" b="b"/>
              <a:pathLst>
                <a:path w="9" h="8">
                  <a:moveTo>
                    <a:pt x="0" y="0"/>
                  </a:moveTo>
                  <a:cubicBezTo>
                    <a:pt x="3" y="3"/>
                    <a:pt x="6" y="6"/>
                    <a:pt x="8" y="8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6" y="6"/>
                    <a:pt x="3" y="3"/>
                    <a:pt x="0" y="0"/>
                  </a:cubicBezTo>
                  <a:close/>
                </a:path>
              </a:pathLst>
            </a:custGeom>
            <a:solidFill>
              <a:srgbClr val="FF0000"/>
            </a:solidFill>
            <a:ln w="31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8" name="Freeform 90"/>
            <p:cNvSpPr>
              <a:spLocks/>
            </p:cNvSpPr>
            <p:nvPr/>
          </p:nvSpPr>
          <p:spPr bwMode="auto">
            <a:xfrm>
              <a:off x="438" y="18"/>
              <a:ext cx="87" cy="87"/>
            </a:xfrm>
            <a:custGeom>
              <a:avLst/>
              <a:gdLst/>
              <a:ahLst/>
              <a:cxnLst>
                <a:cxn ang="0">
                  <a:pos x="77" y="9"/>
                </a:cxn>
                <a:cxn ang="0">
                  <a:pos x="76" y="8"/>
                </a:cxn>
                <a:cxn ang="0">
                  <a:pos x="0" y="0"/>
                </a:cxn>
                <a:cxn ang="0">
                  <a:pos x="8" y="76"/>
                </a:cxn>
                <a:cxn ang="0">
                  <a:pos x="9" y="77"/>
                </a:cxn>
                <a:cxn ang="0">
                  <a:pos x="76" y="77"/>
                </a:cxn>
                <a:cxn ang="0">
                  <a:pos x="76" y="76"/>
                </a:cxn>
                <a:cxn ang="0">
                  <a:pos x="77" y="76"/>
                </a:cxn>
                <a:cxn ang="0">
                  <a:pos x="77" y="9"/>
                </a:cxn>
              </a:cxnLst>
              <a:rect l="0" t="0" r="r" b="b"/>
              <a:pathLst>
                <a:path w="77" h="77">
                  <a:moveTo>
                    <a:pt x="77" y="9"/>
                  </a:moveTo>
                  <a:cubicBezTo>
                    <a:pt x="76" y="9"/>
                    <a:pt x="76" y="9"/>
                    <a:pt x="76" y="8"/>
                  </a:cubicBezTo>
                  <a:cubicBezTo>
                    <a:pt x="46" y="36"/>
                    <a:pt x="33" y="33"/>
                    <a:pt x="0" y="0"/>
                  </a:cubicBezTo>
                  <a:cubicBezTo>
                    <a:pt x="33" y="33"/>
                    <a:pt x="36" y="46"/>
                    <a:pt x="8" y="76"/>
                  </a:cubicBezTo>
                  <a:cubicBezTo>
                    <a:pt x="8" y="76"/>
                    <a:pt x="9" y="77"/>
                    <a:pt x="9" y="77"/>
                  </a:cubicBezTo>
                  <a:cubicBezTo>
                    <a:pt x="36" y="51"/>
                    <a:pt x="49" y="51"/>
                    <a:pt x="76" y="77"/>
                  </a:cubicBezTo>
                  <a:cubicBezTo>
                    <a:pt x="76" y="77"/>
                    <a:pt x="76" y="77"/>
                    <a:pt x="76" y="76"/>
                  </a:cubicBezTo>
                  <a:cubicBezTo>
                    <a:pt x="76" y="76"/>
                    <a:pt x="77" y="76"/>
                    <a:pt x="77" y="76"/>
                  </a:cubicBezTo>
                  <a:cubicBezTo>
                    <a:pt x="51" y="49"/>
                    <a:pt x="51" y="36"/>
                    <a:pt x="77" y="9"/>
                  </a:cubicBezTo>
                  <a:close/>
                </a:path>
              </a:pathLst>
            </a:custGeom>
            <a:solidFill>
              <a:srgbClr val="FF9900"/>
            </a:solidFill>
            <a:ln w="3175" cap="flat">
              <a:solidFill>
                <a:srgbClr val="FF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99" name="Freeform 91"/>
            <p:cNvSpPr>
              <a:spLocks/>
            </p:cNvSpPr>
            <p:nvPr/>
          </p:nvSpPr>
          <p:spPr bwMode="auto">
            <a:xfrm>
              <a:off x="525" y="105"/>
              <a:ext cx="77" cy="76"/>
            </a:xfrm>
            <a:custGeom>
              <a:avLst/>
              <a:gdLst/>
              <a:ahLst/>
              <a:cxnLst>
                <a:cxn ang="0">
                  <a:pos x="67" y="68"/>
                </a:cxn>
                <a:cxn ang="0">
                  <a:pos x="68" y="67"/>
                </a:cxn>
                <a:cxn ang="0">
                  <a:pos x="68" y="0"/>
                </a:cxn>
                <a:cxn ang="0">
                  <a:pos x="67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0" y="68"/>
                </a:cxn>
                <a:cxn ang="0">
                  <a:pos x="67" y="68"/>
                </a:cxn>
              </a:cxnLst>
              <a:rect l="0" t="0" r="r" b="b"/>
              <a:pathLst>
                <a:path w="68" h="68">
                  <a:moveTo>
                    <a:pt x="67" y="68"/>
                  </a:moveTo>
                  <a:cubicBezTo>
                    <a:pt x="68" y="68"/>
                    <a:pt x="68" y="68"/>
                    <a:pt x="68" y="67"/>
                  </a:cubicBezTo>
                  <a:cubicBezTo>
                    <a:pt x="43" y="40"/>
                    <a:pt x="43" y="27"/>
                    <a:pt x="68" y="0"/>
                  </a:cubicBezTo>
                  <a:cubicBezTo>
                    <a:pt x="68" y="0"/>
                    <a:pt x="68" y="0"/>
                    <a:pt x="67" y="0"/>
                  </a:cubicBezTo>
                  <a:cubicBezTo>
                    <a:pt x="40" y="25"/>
                    <a:pt x="27" y="2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27"/>
                    <a:pt x="25" y="40"/>
                    <a:pt x="0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7" y="43"/>
                    <a:pt x="40" y="43"/>
                    <a:pt x="67" y="68"/>
                  </a:cubicBezTo>
                  <a:close/>
                </a:path>
              </a:pathLst>
            </a:custGeom>
            <a:solidFill>
              <a:srgbClr val="8069B0"/>
            </a:solidFill>
            <a:ln w="3175" cap="flat">
              <a:solidFill>
                <a:srgbClr val="8069B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136" name="Group 128"/>
          <p:cNvGrpSpPr>
            <a:grpSpLocks/>
          </p:cNvGrpSpPr>
          <p:nvPr/>
        </p:nvGrpSpPr>
        <p:grpSpPr bwMode="auto">
          <a:xfrm>
            <a:off x="228600" y="179388"/>
            <a:ext cx="169863" cy="85725"/>
            <a:chOff x="144" y="113"/>
            <a:chExt cx="107" cy="54"/>
          </a:xfrm>
        </p:grpSpPr>
        <p:sp>
          <p:nvSpPr>
            <p:cNvPr id="43074" name="Freeform 66"/>
            <p:cNvSpPr>
              <a:spLocks/>
            </p:cNvSpPr>
            <p:nvPr/>
          </p:nvSpPr>
          <p:spPr bwMode="auto">
            <a:xfrm>
              <a:off x="144" y="128"/>
              <a:ext cx="34" cy="3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6" y="0"/>
                </a:cxn>
                <a:cxn ang="0">
                  <a:pos x="13" y="23"/>
                </a:cxn>
                <a:cxn ang="0">
                  <a:pos x="15" y="28"/>
                </a:cxn>
                <a:cxn ang="0">
                  <a:pos x="15" y="28"/>
                </a:cxn>
                <a:cxn ang="0">
                  <a:pos x="17" y="23"/>
                </a:cxn>
                <a:cxn ang="0">
                  <a:pos x="24" y="1"/>
                </a:cxn>
                <a:cxn ang="0">
                  <a:pos x="30" y="1"/>
                </a:cxn>
                <a:cxn ang="0">
                  <a:pos x="17" y="34"/>
                </a:cxn>
                <a:cxn ang="0">
                  <a:pos x="12" y="34"/>
                </a:cxn>
                <a:cxn ang="0">
                  <a:pos x="0" y="1"/>
                </a:cxn>
              </a:cxnLst>
              <a:rect l="0" t="0" r="r" b="b"/>
              <a:pathLst>
                <a:path w="30" h="34">
                  <a:moveTo>
                    <a:pt x="0" y="1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4" y="25"/>
                    <a:pt x="15" y="27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6"/>
                    <a:pt x="16" y="25"/>
                    <a:pt x="17" y="2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2" y="34"/>
                    <a:pt x="12" y="34"/>
                    <a:pt x="12" y="3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5" name="Freeform 67"/>
            <p:cNvSpPr>
              <a:spLocks/>
            </p:cNvSpPr>
            <p:nvPr/>
          </p:nvSpPr>
          <p:spPr bwMode="auto">
            <a:xfrm>
              <a:off x="185" y="113"/>
              <a:ext cx="10" cy="5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6" y="10"/>
                </a:cxn>
                <a:cxn ang="0">
                  <a:pos x="6" y="41"/>
                </a:cxn>
                <a:cxn ang="0">
                  <a:pos x="8" y="44"/>
                </a:cxn>
                <a:cxn ang="0">
                  <a:pos x="8" y="44"/>
                </a:cxn>
                <a:cxn ang="0">
                  <a:pos x="9" y="48"/>
                </a:cxn>
                <a:cxn ang="0">
                  <a:pos x="6" y="48"/>
                </a:cxn>
                <a:cxn ang="0">
                  <a:pos x="2" y="47"/>
                </a:cxn>
                <a:cxn ang="0">
                  <a:pos x="1" y="42"/>
                </a:cxn>
                <a:cxn ang="0">
                  <a:pos x="1" y="10"/>
                </a:cxn>
                <a:cxn ang="0">
                  <a:pos x="0" y="1"/>
                </a:cxn>
              </a:cxnLst>
              <a:rect l="0" t="0" r="r" b="b"/>
              <a:pathLst>
                <a:path w="9" h="48">
                  <a:moveTo>
                    <a:pt x="0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6" y="2"/>
                    <a:pt x="6" y="6"/>
                    <a:pt x="6" y="10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6" y="44"/>
                    <a:pt x="6" y="44"/>
                    <a:pt x="8" y="44"/>
                  </a:cubicBezTo>
                  <a:cubicBezTo>
                    <a:pt x="8" y="44"/>
                    <a:pt x="8" y="44"/>
                    <a:pt x="8" y="44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8" y="48"/>
                    <a:pt x="7" y="48"/>
                    <a:pt x="6" y="48"/>
                  </a:cubicBezTo>
                  <a:cubicBezTo>
                    <a:pt x="4" y="48"/>
                    <a:pt x="3" y="48"/>
                    <a:pt x="2" y="47"/>
                  </a:cubicBezTo>
                  <a:cubicBezTo>
                    <a:pt x="1" y="46"/>
                    <a:pt x="1" y="45"/>
                    <a:pt x="1" y="42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5"/>
                    <a:pt x="0" y="3"/>
                    <a:pt x="0" y="1"/>
                  </a:cubicBezTo>
                  <a:close/>
                </a:path>
              </a:pathLst>
            </a:custGeom>
            <a:solidFill>
              <a:schemeClr val="bg1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76" name="Freeform 68"/>
            <p:cNvSpPr>
              <a:spLocks noEditPoints="1"/>
            </p:cNvSpPr>
            <p:nvPr/>
          </p:nvSpPr>
          <p:spPr bwMode="auto">
            <a:xfrm>
              <a:off x="221" y="128"/>
              <a:ext cx="30" cy="39"/>
            </a:xfrm>
            <a:custGeom>
              <a:avLst/>
              <a:gdLst/>
              <a:ahLst/>
              <a:cxnLst>
                <a:cxn ang="0">
                  <a:pos x="24" y="27"/>
                </a:cxn>
                <a:cxn ang="0">
                  <a:pos x="26" y="30"/>
                </a:cxn>
                <a:cxn ang="0">
                  <a:pos x="15" y="34"/>
                </a:cxn>
                <a:cxn ang="0">
                  <a:pos x="0" y="17"/>
                </a:cxn>
                <a:cxn ang="0">
                  <a:pos x="4" y="4"/>
                </a:cxn>
                <a:cxn ang="0">
                  <a:pos x="14" y="0"/>
                </a:cxn>
                <a:cxn ang="0">
                  <a:pos x="23" y="3"/>
                </a:cxn>
                <a:cxn ang="0">
                  <a:pos x="27" y="17"/>
                </a:cxn>
                <a:cxn ang="0">
                  <a:pos x="27" y="18"/>
                </a:cxn>
                <a:cxn ang="0">
                  <a:pos x="6" y="18"/>
                </a:cxn>
                <a:cxn ang="0">
                  <a:pos x="6" y="19"/>
                </a:cxn>
                <a:cxn ang="0">
                  <a:pos x="8" y="26"/>
                </a:cxn>
                <a:cxn ang="0">
                  <a:pos x="16" y="30"/>
                </a:cxn>
                <a:cxn ang="0">
                  <a:pos x="24" y="27"/>
                </a:cxn>
                <a:cxn ang="0">
                  <a:pos x="6" y="14"/>
                </a:cxn>
                <a:cxn ang="0">
                  <a:pos x="21" y="14"/>
                </a:cxn>
                <a:cxn ang="0">
                  <a:pos x="20" y="7"/>
                </a:cxn>
                <a:cxn ang="0">
                  <a:pos x="14" y="4"/>
                </a:cxn>
                <a:cxn ang="0">
                  <a:pos x="6" y="14"/>
                </a:cxn>
              </a:cxnLst>
              <a:rect l="0" t="0" r="r" b="b"/>
              <a:pathLst>
                <a:path w="27" h="34">
                  <a:moveTo>
                    <a:pt x="24" y="27"/>
                  </a:moveTo>
                  <a:cubicBezTo>
                    <a:pt x="26" y="30"/>
                    <a:pt x="26" y="30"/>
                    <a:pt x="26" y="30"/>
                  </a:cubicBezTo>
                  <a:cubicBezTo>
                    <a:pt x="23" y="33"/>
                    <a:pt x="19" y="34"/>
                    <a:pt x="15" y="34"/>
                  </a:cubicBezTo>
                  <a:cubicBezTo>
                    <a:pt x="6" y="34"/>
                    <a:pt x="0" y="28"/>
                    <a:pt x="0" y="17"/>
                  </a:cubicBezTo>
                  <a:cubicBezTo>
                    <a:pt x="0" y="11"/>
                    <a:pt x="1" y="8"/>
                    <a:pt x="4" y="4"/>
                  </a:cubicBezTo>
                  <a:cubicBezTo>
                    <a:pt x="7" y="1"/>
                    <a:pt x="10" y="0"/>
                    <a:pt x="14" y="0"/>
                  </a:cubicBezTo>
                  <a:cubicBezTo>
                    <a:pt x="18" y="0"/>
                    <a:pt x="21" y="1"/>
                    <a:pt x="23" y="3"/>
                  </a:cubicBezTo>
                  <a:cubicBezTo>
                    <a:pt x="26" y="6"/>
                    <a:pt x="27" y="9"/>
                    <a:pt x="27" y="17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2"/>
                    <a:pt x="7" y="24"/>
                    <a:pt x="8" y="26"/>
                  </a:cubicBezTo>
                  <a:cubicBezTo>
                    <a:pt x="10" y="29"/>
                    <a:pt x="13" y="30"/>
                    <a:pt x="16" y="30"/>
                  </a:cubicBezTo>
                  <a:cubicBezTo>
                    <a:pt x="19" y="30"/>
                    <a:pt x="22" y="29"/>
                    <a:pt x="24" y="27"/>
                  </a:cubicBezTo>
                  <a:close/>
                  <a:moveTo>
                    <a:pt x="6" y="14"/>
                  </a:moveTo>
                  <a:cubicBezTo>
                    <a:pt x="21" y="14"/>
                    <a:pt x="21" y="14"/>
                    <a:pt x="21" y="14"/>
                  </a:cubicBezTo>
                  <a:cubicBezTo>
                    <a:pt x="21" y="11"/>
                    <a:pt x="21" y="8"/>
                    <a:pt x="20" y="7"/>
                  </a:cubicBezTo>
                  <a:cubicBezTo>
                    <a:pt x="19" y="5"/>
                    <a:pt x="16" y="4"/>
                    <a:pt x="14" y="4"/>
                  </a:cubicBezTo>
                  <a:cubicBezTo>
                    <a:pt x="9" y="4"/>
                    <a:pt x="7" y="7"/>
                    <a:pt x="6" y="14"/>
                  </a:cubicBezTo>
                  <a:close/>
                </a:path>
              </a:pathLst>
            </a:custGeom>
            <a:solidFill>
              <a:schemeClr val="bg1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0" name="Rectangle 92"/>
            <p:cNvSpPr>
              <a:spLocks noChangeArrowheads="1"/>
            </p:cNvSpPr>
            <p:nvPr/>
          </p:nvSpPr>
          <p:spPr bwMode="auto">
            <a:xfrm>
              <a:off x="203" y="141"/>
              <a:ext cx="10" cy="9"/>
            </a:xfrm>
            <a:prstGeom prst="rect">
              <a:avLst/>
            </a:prstGeom>
            <a:solidFill>
              <a:schemeClr val="bg1"/>
            </a:solidFill>
            <a:ln w="317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135" name="Group 127"/>
          <p:cNvGrpSpPr>
            <a:grpSpLocks/>
          </p:cNvGrpSpPr>
          <p:nvPr/>
        </p:nvGrpSpPr>
        <p:grpSpPr bwMode="auto">
          <a:xfrm>
            <a:off x="1120775" y="177800"/>
            <a:ext cx="1546225" cy="109538"/>
            <a:chOff x="706" y="112"/>
            <a:chExt cx="974" cy="69"/>
          </a:xfrm>
        </p:grpSpPr>
        <p:sp>
          <p:nvSpPr>
            <p:cNvPr id="43101" name="Freeform 93"/>
            <p:cNvSpPr>
              <a:spLocks/>
            </p:cNvSpPr>
            <p:nvPr/>
          </p:nvSpPr>
          <p:spPr bwMode="auto">
            <a:xfrm>
              <a:off x="706" y="128"/>
              <a:ext cx="33" cy="3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13" y="23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3"/>
                </a:cxn>
                <a:cxn ang="0">
                  <a:pos x="23" y="1"/>
                </a:cxn>
                <a:cxn ang="0">
                  <a:pos x="29" y="1"/>
                </a:cxn>
                <a:cxn ang="0">
                  <a:pos x="17" y="34"/>
                </a:cxn>
                <a:cxn ang="0">
                  <a:pos x="11" y="34"/>
                </a:cxn>
                <a:cxn ang="0">
                  <a:pos x="0" y="1"/>
                </a:cxn>
              </a:cxnLst>
              <a:rect l="0" t="0" r="r" b="b"/>
              <a:pathLst>
                <a:path w="29" h="34">
                  <a:moveTo>
                    <a:pt x="0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5"/>
                    <a:pt x="14" y="27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5" y="26"/>
                    <a:pt x="15" y="25"/>
                    <a:pt x="16" y="23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1" y="34"/>
                    <a:pt x="11" y="34"/>
                    <a:pt x="11" y="3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2" name="Freeform 94"/>
            <p:cNvSpPr>
              <a:spLocks noEditPoints="1"/>
            </p:cNvSpPr>
            <p:nvPr/>
          </p:nvSpPr>
          <p:spPr bwMode="auto">
            <a:xfrm>
              <a:off x="744" y="113"/>
              <a:ext cx="10" cy="5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5"/>
                </a:cxn>
                <a:cxn ang="0">
                  <a:pos x="4" y="9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2" y="15"/>
                </a:cxn>
                <a:cxn ang="0">
                  <a:pos x="7" y="14"/>
                </a:cxn>
                <a:cxn ang="0">
                  <a:pos x="7" y="48"/>
                </a:cxn>
                <a:cxn ang="0">
                  <a:pos x="2" y="48"/>
                </a:cxn>
                <a:cxn ang="0">
                  <a:pos x="2" y="15"/>
                </a:cxn>
              </a:cxnLst>
              <a:rect l="0" t="0" r="r" b="b"/>
              <a:pathLst>
                <a:path w="8" h="48">
                  <a:moveTo>
                    <a:pt x="4" y="0"/>
                  </a:moveTo>
                  <a:cubicBezTo>
                    <a:pt x="7" y="0"/>
                    <a:pt x="8" y="2"/>
                    <a:pt x="8" y="5"/>
                  </a:cubicBezTo>
                  <a:cubicBezTo>
                    <a:pt x="8" y="7"/>
                    <a:pt x="7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lose/>
                  <a:moveTo>
                    <a:pt x="2" y="15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2" y="48"/>
                    <a:pt x="2" y="48"/>
                    <a:pt x="2" y="48"/>
                  </a:cubicBezTo>
                  <a:lnTo>
                    <a:pt x="2" y="15"/>
                  </a:ln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3" name="Freeform 95"/>
            <p:cNvSpPr>
              <a:spLocks/>
            </p:cNvSpPr>
            <p:nvPr/>
          </p:nvSpPr>
          <p:spPr bwMode="auto">
            <a:xfrm>
              <a:off x="764" y="128"/>
              <a:ext cx="20" cy="3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5" y="6"/>
                </a:cxn>
                <a:cxn ang="0">
                  <a:pos x="14" y="5"/>
                </a:cxn>
                <a:cxn ang="0">
                  <a:pos x="8" y="8"/>
                </a:cxn>
                <a:cxn ang="0">
                  <a:pos x="7" y="13"/>
                </a:cxn>
                <a:cxn ang="0">
                  <a:pos x="7" y="34"/>
                </a:cxn>
                <a:cxn ang="0">
                  <a:pos x="1" y="34"/>
                </a:cxn>
                <a:cxn ang="0">
                  <a:pos x="1" y="9"/>
                </a:cxn>
                <a:cxn ang="0">
                  <a:pos x="0" y="1"/>
                </a:cxn>
              </a:cxnLst>
              <a:rect l="0" t="0" r="r" b="b"/>
              <a:pathLst>
                <a:path w="18" h="34">
                  <a:moveTo>
                    <a:pt x="0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6" y="2"/>
                    <a:pt x="6" y="3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17" y="0"/>
                    <a:pt x="18" y="0"/>
                    <a:pt x="18" y="0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5"/>
                    <a:pt x="10" y="6"/>
                    <a:pt x="8" y="8"/>
                  </a:cubicBezTo>
                  <a:cubicBezTo>
                    <a:pt x="7" y="9"/>
                    <a:pt x="7" y="10"/>
                    <a:pt x="7" y="13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5"/>
                    <a:pt x="1" y="3"/>
                    <a:pt x="0" y="1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4" name="Freeform 96"/>
            <p:cNvSpPr>
              <a:spLocks/>
            </p:cNvSpPr>
            <p:nvPr/>
          </p:nvSpPr>
          <p:spPr bwMode="auto">
            <a:xfrm>
              <a:off x="785" y="118"/>
              <a:ext cx="21" cy="50"/>
            </a:xfrm>
            <a:custGeom>
              <a:avLst/>
              <a:gdLst/>
              <a:ahLst/>
              <a:cxnLst>
                <a:cxn ang="0">
                  <a:pos x="18" y="10"/>
                </a:cxn>
                <a:cxn ang="0">
                  <a:pos x="16" y="14"/>
                </a:cxn>
                <a:cxn ang="0">
                  <a:pos x="9" y="14"/>
                </a:cxn>
                <a:cxn ang="0">
                  <a:pos x="9" y="35"/>
                </a:cxn>
                <a:cxn ang="0">
                  <a:pos x="13" y="40"/>
                </a:cxn>
                <a:cxn ang="0">
                  <a:pos x="17" y="39"/>
                </a:cxn>
                <a:cxn ang="0">
                  <a:pos x="17" y="42"/>
                </a:cxn>
                <a:cxn ang="0">
                  <a:pos x="11" y="44"/>
                </a:cxn>
                <a:cxn ang="0">
                  <a:pos x="7" y="43"/>
                </a:cxn>
                <a:cxn ang="0">
                  <a:pos x="4" y="36"/>
                </a:cxn>
                <a:cxn ang="0">
                  <a:pos x="4" y="14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4" y="9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0" y="0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18" h="44">
                  <a:moveTo>
                    <a:pt x="18" y="10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8"/>
                    <a:pt x="10" y="40"/>
                    <a:pt x="13" y="40"/>
                  </a:cubicBezTo>
                  <a:cubicBezTo>
                    <a:pt x="15" y="40"/>
                    <a:pt x="16" y="40"/>
                    <a:pt x="17" y="39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6" y="43"/>
                    <a:pt x="14" y="44"/>
                    <a:pt x="11" y="44"/>
                  </a:cubicBezTo>
                  <a:cubicBezTo>
                    <a:pt x="10" y="44"/>
                    <a:pt x="8" y="43"/>
                    <a:pt x="7" y="43"/>
                  </a:cubicBezTo>
                  <a:cubicBezTo>
                    <a:pt x="5" y="42"/>
                    <a:pt x="4" y="40"/>
                    <a:pt x="4" y="3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6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9" y="5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5" name="Freeform 97"/>
            <p:cNvSpPr>
              <a:spLocks/>
            </p:cNvSpPr>
            <p:nvPr/>
          </p:nvSpPr>
          <p:spPr bwMode="auto">
            <a:xfrm>
              <a:off x="813" y="128"/>
              <a:ext cx="31" cy="4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5" y="24"/>
                </a:cxn>
                <a:cxn ang="0">
                  <a:pos x="7" y="29"/>
                </a:cxn>
                <a:cxn ang="0">
                  <a:pos x="11" y="30"/>
                </a:cxn>
                <a:cxn ang="0">
                  <a:pos x="19" y="24"/>
                </a:cxn>
                <a:cxn ang="0">
                  <a:pos x="19" y="1"/>
                </a:cxn>
                <a:cxn ang="0">
                  <a:pos x="24" y="0"/>
                </a:cxn>
                <a:cxn ang="0">
                  <a:pos x="24" y="24"/>
                </a:cxn>
                <a:cxn ang="0">
                  <a:pos x="25" y="30"/>
                </a:cxn>
                <a:cxn ang="0">
                  <a:pos x="27" y="32"/>
                </a:cxn>
                <a:cxn ang="0">
                  <a:pos x="23" y="35"/>
                </a:cxn>
                <a:cxn ang="0">
                  <a:pos x="20" y="30"/>
                </a:cxn>
                <a:cxn ang="0">
                  <a:pos x="9" y="35"/>
                </a:cxn>
                <a:cxn ang="0">
                  <a:pos x="1" y="30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7" h="35">
                  <a:moveTo>
                    <a:pt x="0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7"/>
                    <a:pt x="5" y="28"/>
                    <a:pt x="7" y="29"/>
                  </a:cubicBezTo>
                  <a:cubicBezTo>
                    <a:pt x="8" y="30"/>
                    <a:pt x="9" y="30"/>
                    <a:pt x="11" y="30"/>
                  </a:cubicBezTo>
                  <a:cubicBezTo>
                    <a:pt x="14" y="30"/>
                    <a:pt x="18" y="28"/>
                    <a:pt x="19" y="24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7"/>
                    <a:pt x="25" y="28"/>
                    <a:pt x="25" y="30"/>
                  </a:cubicBezTo>
                  <a:cubicBezTo>
                    <a:pt x="26" y="30"/>
                    <a:pt x="26" y="31"/>
                    <a:pt x="27" y="32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1" y="33"/>
                    <a:pt x="20" y="32"/>
                    <a:pt x="20" y="30"/>
                  </a:cubicBezTo>
                  <a:cubicBezTo>
                    <a:pt x="17" y="33"/>
                    <a:pt x="14" y="35"/>
                    <a:pt x="9" y="35"/>
                  </a:cubicBezTo>
                  <a:cubicBezTo>
                    <a:pt x="5" y="35"/>
                    <a:pt x="2" y="33"/>
                    <a:pt x="1" y="30"/>
                  </a:cubicBezTo>
                  <a:cubicBezTo>
                    <a:pt x="0" y="29"/>
                    <a:pt x="0" y="27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6" name="Freeform 98"/>
            <p:cNvSpPr>
              <a:spLocks noEditPoints="1"/>
            </p:cNvSpPr>
            <p:nvPr/>
          </p:nvSpPr>
          <p:spPr bwMode="auto">
            <a:xfrm>
              <a:off x="850" y="128"/>
              <a:ext cx="31" cy="40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15" y="0"/>
                </a:cxn>
                <a:cxn ang="0">
                  <a:pos x="25" y="5"/>
                </a:cxn>
                <a:cxn ang="0">
                  <a:pos x="25" y="11"/>
                </a:cxn>
                <a:cxn ang="0">
                  <a:pos x="25" y="12"/>
                </a:cxn>
                <a:cxn ang="0">
                  <a:pos x="25" y="23"/>
                </a:cxn>
                <a:cxn ang="0">
                  <a:pos x="25" y="25"/>
                </a:cxn>
                <a:cxn ang="0">
                  <a:pos x="28" y="31"/>
                </a:cxn>
                <a:cxn ang="0">
                  <a:pos x="25" y="35"/>
                </a:cxn>
                <a:cxn ang="0">
                  <a:pos x="21" y="30"/>
                </a:cxn>
                <a:cxn ang="0">
                  <a:pos x="11" y="35"/>
                </a:cxn>
                <a:cxn ang="0">
                  <a:pos x="3" y="32"/>
                </a:cxn>
                <a:cxn ang="0">
                  <a:pos x="0" y="25"/>
                </a:cxn>
                <a:cxn ang="0">
                  <a:pos x="18" y="13"/>
                </a:cxn>
                <a:cxn ang="0">
                  <a:pos x="20" y="13"/>
                </a:cxn>
                <a:cxn ang="0">
                  <a:pos x="20" y="11"/>
                </a:cxn>
                <a:cxn ang="0">
                  <a:pos x="19" y="6"/>
                </a:cxn>
                <a:cxn ang="0">
                  <a:pos x="15" y="4"/>
                </a:cxn>
                <a:cxn ang="0">
                  <a:pos x="8" y="6"/>
                </a:cxn>
                <a:cxn ang="0">
                  <a:pos x="4" y="8"/>
                </a:cxn>
                <a:cxn ang="0">
                  <a:pos x="2" y="4"/>
                </a:cxn>
                <a:cxn ang="0">
                  <a:pos x="20" y="17"/>
                </a:cxn>
                <a:cxn ang="0">
                  <a:pos x="18" y="17"/>
                </a:cxn>
                <a:cxn ang="0">
                  <a:pos x="8" y="19"/>
                </a:cxn>
                <a:cxn ang="0">
                  <a:pos x="6" y="25"/>
                </a:cxn>
                <a:cxn ang="0">
                  <a:pos x="12" y="31"/>
                </a:cxn>
                <a:cxn ang="0">
                  <a:pos x="20" y="26"/>
                </a:cxn>
                <a:cxn ang="0">
                  <a:pos x="20" y="17"/>
                </a:cxn>
              </a:cxnLst>
              <a:rect l="0" t="0" r="r" b="b"/>
              <a:pathLst>
                <a:path w="28" h="35">
                  <a:moveTo>
                    <a:pt x="2" y="4"/>
                  </a:moveTo>
                  <a:cubicBezTo>
                    <a:pt x="6" y="1"/>
                    <a:pt x="11" y="0"/>
                    <a:pt x="15" y="0"/>
                  </a:cubicBezTo>
                  <a:cubicBezTo>
                    <a:pt x="20" y="0"/>
                    <a:pt x="23" y="2"/>
                    <a:pt x="25" y="5"/>
                  </a:cubicBezTo>
                  <a:cubicBezTo>
                    <a:pt x="25" y="6"/>
                    <a:pt x="25" y="8"/>
                    <a:pt x="25" y="11"/>
                  </a:cubicBezTo>
                  <a:cubicBezTo>
                    <a:pt x="25" y="11"/>
                    <a:pt x="25" y="12"/>
                    <a:pt x="25" y="12"/>
                  </a:cubicBezTo>
                  <a:cubicBezTo>
                    <a:pt x="25" y="23"/>
                    <a:pt x="25" y="23"/>
                    <a:pt x="25" y="23"/>
                  </a:cubicBezTo>
                  <a:cubicBezTo>
                    <a:pt x="25" y="24"/>
                    <a:pt x="25" y="24"/>
                    <a:pt x="25" y="25"/>
                  </a:cubicBezTo>
                  <a:cubicBezTo>
                    <a:pt x="25" y="29"/>
                    <a:pt x="26" y="30"/>
                    <a:pt x="28" y="31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3" y="34"/>
                    <a:pt x="21" y="32"/>
                    <a:pt x="21" y="30"/>
                  </a:cubicBezTo>
                  <a:cubicBezTo>
                    <a:pt x="17" y="33"/>
                    <a:pt x="15" y="35"/>
                    <a:pt x="11" y="35"/>
                  </a:cubicBezTo>
                  <a:cubicBezTo>
                    <a:pt x="7" y="35"/>
                    <a:pt x="5" y="33"/>
                    <a:pt x="3" y="32"/>
                  </a:cubicBezTo>
                  <a:cubicBezTo>
                    <a:pt x="1" y="30"/>
                    <a:pt x="0" y="27"/>
                    <a:pt x="0" y="25"/>
                  </a:cubicBezTo>
                  <a:cubicBezTo>
                    <a:pt x="0" y="18"/>
                    <a:pt x="7" y="13"/>
                    <a:pt x="18" y="13"/>
                  </a:cubicBezTo>
                  <a:cubicBezTo>
                    <a:pt x="19" y="13"/>
                    <a:pt x="19" y="13"/>
                    <a:pt x="20" y="13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8"/>
                    <a:pt x="20" y="7"/>
                    <a:pt x="19" y="6"/>
                  </a:cubicBezTo>
                  <a:cubicBezTo>
                    <a:pt x="18" y="5"/>
                    <a:pt x="17" y="4"/>
                    <a:pt x="15" y="4"/>
                  </a:cubicBezTo>
                  <a:cubicBezTo>
                    <a:pt x="13" y="4"/>
                    <a:pt x="11" y="4"/>
                    <a:pt x="8" y="6"/>
                  </a:cubicBezTo>
                  <a:cubicBezTo>
                    <a:pt x="6" y="6"/>
                    <a:pt x="6" y="7"/>
                    <a:pt x="4" y="8"/>
                  </a:cubicBezTo>
                  <a:lnTo>
                    <a:pt x="2" y="4"/>
                  </a:lnTo>
                  <a:close/>
                  <a:moveTo>
                    <a:pt x="20" y="17"/>
                  </a:moveTo>
                  <a:cubicBezTo>
                    <a:pt x="19" y="17"/>
                    <a:pt x="18" y="17"/>
                    <a:pt x="18" y="17"/>
                  </a:cubicBezTo>
                  <a:cubicBezTo>
                    <a:pt x="12" y="17"/>
                    <a:pt x="10" y="18"/>
                    <a:pt x="8" y="19"/>
                  </a:cubicBezTo>
                  <a:cubicBezTo>
                    <a:pt x="7" y="21"/>
                    <a:pt x="6" y="22"/>
                    <a:pt x="6" y="25"/>
                  </a:cubicBezTo>
                  <a:cubicBezTo>
                    <a:pt x="6" y="29"/>
                    <a:pt x="8" y="31"/>
                    <a:pt x="12" y="31"/>
                  </a:cubicBezTo>
                  <a:cubicBezTo>
                    <a:pt x="15" y="31"/>
                    <a:pt x="18" y="29"/>
                    <a:pt x="20" y="26"/>
                  </a:cubicBezTo>
                  <a:lnTo>
                    <a:pt x="20" y="17"/>
                  </a:ln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7" name="Freeform 99"/>
            <p:cNvSpPr>
              <a:spLocks/>
            </p:cNvSpPr>
            <p:nvPr/>
          </p:nvSpPr>
          <p:spPr bwMode="auto">
            <a:xfrm>
              <a:off x="889" y="113"/>
              <a:ext cx="12" cy="5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6" y="0"/>
                </a:cxn>
                <a:cxn ang="0">
                  <a:pos x="7" y="10"/>
                </a:cxn>
                <a:cxn ang="0">
                  <a:pos x="7" y="41"/>
                </a:cxn>
                <a:cxn ang="0">
                  <a:pos x="8" y="44"/>
                </a:cxn>
                <a:cxn ang="0">
                  <a:pos x="9" y="44"/>
                </a:cxn>
                <a:cxn ang="0">
                  <a:pos x="10" y="48"/>
                </a:cxn>
                <a:cxn ang="0">
                  <a:pos x="7" y="48"/>
                </a:cxn>
                <a:cxn ang="0">
                  <a:pos x="3" y="47"/>
                </a:cxn>
                <a:cxn ang="0">
                  <a:pos x="1" y="42"/>
                </a:cxn>
                <a:cxn ang="0">
                  <a:pos x="1" y="10"/>
                </a:cxn>
                <a:cxn ang="0">
                  <a:pos x="0" y="1"/>
                </a:cxn>
              </a:cxnLst>
              <a:rect l="0" t="0" r="r" b="b"/>
              <a:pathLst>
                <a:path w="10" h="48">
                  <a:moveTo>
                    <a:pt x="0" y="1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2"/>
                    <a:pt x="7" y="6"/>
                    <a:pt x="7" y="10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7" y="44"/>
                    <a:pt x="7" y="44"/>
                    <a:pt x="8" y="44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8"/>
                    <a:pt x="8" y="48"/>
                    <a:pt x="7" y="48"/>
                  </a:cubicBezTo>
                  <a:cubicBezTo>
                    <a:pt x="5" y="48"/>
                    <a:pt x="4" y="48"/>
                    <a:pt x="3" y="47"/>
                  </a:cubicBezTo>
                  <a:cubicBezTo>
                    <a:pt x="2" y="46"/>
                    <a:pt x="1" y="45"/>
                    <a:pt x="1" y="42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5"/>
                    <a:pt x="1" y="3"/>
                    <a:pt x="0" y="1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8" name="Freeform 100"/>
            <p:cNvSpPr>
              <a:spLocks/>
            </p:cNvSpPr>
            <p:nvPr/>
          </p:nvSpPr>
          <p:spPr bwMode="auto">
            <a:xfrm>
              <a:off x="935" y="113"/>
              <a:ext cx="12" cy="5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6" y="10"/>
                </a:cxn>
                <a:cxn ang="0">
                  <a:pos x="6" y="41"/>
                </a:cxn>
                <a:cxn ang="0">
                  <a:pos x="8" y="44"/>
                </a:cxn>
                <a:cxn ang="0">
                  <a:pos x="9" y="44"/>
                </a:cxn>
                <a:cxn ang="0">
                  <a:pos x="10" y="48"/>
                </a:cxn>
                <a:cxn ang="0">
                  <a:pos x="6" y="48"/>
                </a:cxn>
                <a:cxn ang="0">
                  <a:pos x="2" y="47"/>
                </a:cxn>
                <a:cxn ang="0">
                  <a:pos x="1" y="42"/>
                </a:cxn>
                <a:cxn ang="0">
                  <a:pos x="1" y="10"/>
                </a:cxn>
                <a:cxn ang="0">
                  <a:pos x="0" y="1"/>
                </a:cxn>
              </a:cxnLst>
              <a:rect l="0" t="0" r="r" b="b"/>
              <a:pathLst>
                <a:path w="10" h="48">
                  <a:moveTo>
                    <a:pt x="0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6" y="2"/>
                    <a:pt x="6" y="6"/>
                    <a:pt x="6" y="10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6" y="44"/>
                    <a:pt x="7" y="44"/>
                    <a:pt x="8" y="44"/>
                  </a:cubicBezTo>
                  <a:cubicBezTo>
                    <a:pt x="8" y="44"/>
                    <a:pt x="9" y="44"/>
                    <a:pt x="9" y="44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8" y="48"/>
                    <a:pt x="8" y="48"/>
                    <a:pt x="6" y="48"/>
                  </a:cubicBezTo>
                  <a:cubicBezTo>
                    <a:pt x="5" y="48"/>
                    <a:pt x="3" y="48"/>
                    <a:pt x="2" y="47"/>
                  </a:cubicBezTo>
                  <a:cubicBezTo>
                    <a:pt x="1" y="46"/>
                    <a:pt x="1" y="45"/>
                    <a:pt x="1" y="42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5"/>
                    <a:pt x="1" y="3"/>
                    <a:pt x="0" y="1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09" name="Freeform 101"/>
            <p:cNvSpPr>
              <a:spLocks noEditPoints="1"/>
            </p:cNvSpPr>
            <p:nvPr/>
          </p:nvSpPr>
          <p:spPr bwMode="auto">
            <a:xfrm>
              <a:off x="953" y="128"/>
              <a:ext cx="30" cy="40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5" y="0"/>
                </a:cxn>
                <a:cxn ang="0">
                  <a:pos x="24" y="5"/>
                </a:cxn>
                <a:cxn ang="0">
                  <a:pos x="24" y="11"/>
                </a:cxn>
                <a:cxn ang="0">
                  <a:pos x="24" y="12"/>
                </a:cxn>
                <a:cxn ang="0">
                  <a:pos x="24" y="23"/>
                </a:cxn>
                <a:cxn ang="0">
                  <a:pos x="24" y="25"/>
                </a:cxn>
                <a:cxn ang="0">
                  <a:pos x="27" y="31"/>
                </a:cxn>
                <a:cxn ang="0">
                  <a:pos x="24" y="35"/>
                </a:cxn>
                <a:cxn ang="0">
                  <a:pos x="20" y="30"/>
                </a:cxn>
                <a:cxn ang="0">
                  <a:pos x="10" y="35"/>
                </a:cxn>
                <a:cxn ang="0">
                  <a:pos x="2" y="32"/>
                </a:cxn>
                <a:cxn ang="0">
                  <a:pos x="0" y="25"/>
                </a:cxn>
                <a:cxn ang="0">
                  <a:pos x="17" y="13"/>
                </a:cxn>
                <a:cxn ang="0">
                  <a:pos x="19" y="13"/>
                </a:cxn>
                <a:cxn ang="0">
                  <a:pos x="19" y="11"/>
                </a:cxn>
                <a:cxn ang="0">
                  <a:pos x="18" y="6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3" y="8"/>
                </a:cxn>
                <a:cxn ang="0">
                  <a:pos x="1" y="4"/>
                </a:cxn>
                <a:cxn ang="0">
                  <a:pos x="19" y="17"/>
                </a:cxn>
                <a:cxn ang="0">
                  <a:pos x="17" y="17"/>
                </a:cxn>
                <a:cxn ang="0">
                  <a:pos x="7" y="19"/>
                </a:cxn>
                <a:cxn ang="0">
                  <a:pos x="5" y="25"/>
                </a:cxn>
                <a:cxn ang="0">
                  <a:pos x="11" y="31"/>
                </a:cxn>
                <a:cxn ang="0">
                  <a:pos x="19" y="26"/>
                </a:cxn>
                <a:cxn ang="0">
                  <a:pos x="19" y="17"/>
                </a:cxn>
              </a:cxnLst>
              <a:rect l="0" t="0" r="r" b="b"/>
              <a:pathLst>
                <a:path w="27" h="35">
                  <a:moveTo>
                    <a:pt x="1" y="4"/>
                  </a:moveTo>
                  <a:cubicBezTo>
                    <a:pt x="5" y="1"/>
                    <a:pt x="10" y="0"/>
                    <a:pt x="15" y="0"/>
                  </a:cubicBezTo>
                  <a:cubicBezTo>
                    <a:pt x="19" y="0"/>
                    <a:pt x="22" y="2"/>
                    <a:pt x="24" y="5"/>
                  </a:cubicBezTo>
                  <a:cubicBezTo>
                    <a:pt x="24" y="6"/>
                    <a:pt x="24" y="8"/>
                    <a:pt x="24" y="11"/>
                  </a:cubicBezTo>
                  <a:cubicBezTo>
                    <a:pt x="24" y="11"/>
                    <a:pt x="24" y="12"/>
                    <a:pt x="24" y="1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4"/>
                    <a:pt x="24" y="24"/>
                    <a:pt x="24" y="25"/>
                  </a:cubicBezTo>
                  <a:cubicBezTo>
                    <a:pt x="24" y="29"/>
                    <a:pt x="25" y="30"/>
                    <a:pt x="27" y="31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2" y="34"/>
                    <a:pt x="20" y="32"/>
                    <a:pt x="20" y="30"/>
                  </a:cubicBezTo>
                  <a:cubicBezTo>
                    <a:pt x="17" y="33"/>
                    <a:pt x="14" y="35"/>
                    <a:pt x="10" y="35"/>
                  </a:cubicBezTo>
                  <a:cubicBezTo>
                    <a:pt x="6" y="35"/>
                    <a:pt x="4" y="33"/>
                    <a:pt x="2" y="32"/>
                  </a:cubicBezTo>
                  <a:cubicBezTo>
                    <a:pt x="0" y="30"/>
                    <a:pt x="0" y="27"/>
                    <a:pt x="0" y="25"/>
                  </a:cubicBezTo>
                  <a:cubicBezTo>
                    <a:pt x="0" y="18"/>
                    <a:pt x="6" y="13"/>
                    <a:pt x="17" y="13"/>
                  </a:cubicBezTo>
                  <a:cubicBezTo>
                    <a:pt x="18" y="13"/>
                    <a:pt x="18" y="13"/>
                    <a:pt x="19" y="13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9" y="8"/>
                    <a:pt x="19" y="7"/>
                    <a:pt x="18" y="6"/>
                  </a:cubicBezTo>
                  <a:cubicBezTo>
                    <a:pt x="17" y="5"/>
                    <a:pt x="16" y="4"/>
                    <a:pt x="14" y="4"/>
                  </a:cubicBezTo>
                  <a:cubicBezTo>
                    <a:pt x="12" y="4"/>
                    <a:pt x="10" y="4"/>
                    <a:pt x="8" y="6"/>
                  </a:cubicBezTo>
                  <a:cubicBezTo>
                    <a:pt x="6" y="6"/>
                    <a:pt x="5" y="7"/>
                    <a:pt x="3" y="8"/>
                  </a:cubicBezTo>
                  <a:lnTo>
                    <a:pt x="1" y="4"/>
                  </a:lnTo>
                  <a:close/>
                  <a:moveTo>
                    <a:pt x="19" y="17"/>
                  </a:moveTo>
                  <a:cubicBezTo>
                    <a:pt x="18" y="17"/>
                    <a:pt x="18" y="17"/>
                    <a:pt x="17" y="17"/>
                  </a:cubicBezTo>
                  <a:cubicBezTo>
                    <a:pt x="12" y="17"/>
                    <a:pt x="9" y="18"/>
                    <a:pt x="7" y="19"/>
                  </a:cubicBezTo>
                  <a:cubicBezTo>
                    <a:pt x="6" y="21"/>
                    <a:pt x="5" y="22"/>
                    <a:pt x="5" y="25"/>
                  </a:cubicBezTo>
                  <a:cubicBezTo>
                    <a:pt x="5" y="29"/>
                    <a:pt x="7" y="31"/>
                    <a:pt x="11" y="31"/>
                  </a:cubicBezTo>
                  <a:cubicBezTo>
                    <a:pt x="14" y="31"/>
                    <a:pt x="18" y="29"/>
                    <a:pt x="19" y="26"/>
                  </a:cubicBezTo>
                  <a:lnTo>
                    <a:pt x="19" y="17"/>
                  </a:ln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0" name="Freeform 102"/>
            <p:cNvSpPr>
              <a:spLocks noEditPoints="1"/>
            </p:cNvSpPr>
            <p:nvPr/>
          </p:nvSpPr>
          <p:spPr bwMode="auto">
            <a:xfrm>
              <a:off x="991" y="112"/>
              <a:ext cx="33" cy="5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7" y="8"/>
                </a:cxn>
                <a:cxn ang="0">
                  <a:pos x="7" y="16"/>
                </a:cxn>
                <a:cxn ang="0">
                  <a:pos x="6" y="19"/>
                </a:cxn>
                <a:cxn ang="0">
                  <a:pos x="16" y="15"/>
                </a:cxn>
                <a:cxn ang="0">
                  <a:pos x="29" y="32"/>
                </a:cxn>
                <a:cxn ang="0">
                  <a:pos x="16" y="49"/>
                </a:cxn>
                <a:cxn ang="0">
                  <a:pos x="6" y="45"/>
                </a:cxn>
                <a:cxn ang="0">
                  <a:pos x="6" y="49"/>
                </a:cxn>
                <a:cxn ang="0">
                  <a:pos x="0" y="49"/>
                </a:cxn>
                <a:cxn ang="0">
                  <a:pos x="1" y="40"/>
                </a:cxn>
                <a:cxn ang="0">
                  <a:pos x="1" y="9"/>
                </a:cxn>
                <a:cxn ang="0">
                  <a:pos x="0" y="1"/>
                </a:cxn>
                <a:cxn ang="0">
                  <a:pos x="6" y="0"/>
                </a:cxn>
                <a:cxn ang="0">
                  <a:pos x="6" y="24"/>
                </a:cxn>
                <a:cxn ang="0">
                  <a:pos x="6" y="41"/>
                </a:cxn>
                <a:cxn ang="0">
                  <a:pos x="15" y="45"/>
                </a:cxn>
                <a:cxn ang="0">
                  <a:pos x="21" y="42"/>
                </a:cxn>
                <a:cxn ang="0">
                  <a:pos x="23" y="31"/>
                </a:cxn>
                <a:cxn ang="0">
                  <a:pos x="21" y="23"/>
                </a:cxn>
                <a:cxn ang="0">
                  <a:pos x="15" y="20"/>
                </a:cxn>
                <a:cxn ang="0">
                  <a:pos x="9" y="22"/>
                </a:cxn>
                <a:cxn ang="0">
                  <a:pos x="6" y="24"/>
                </a:cxn>
              </a:cxnLst>
              <a:rect l="0" t="0" r="r" b="b"/>
              <a:pathLst>
                <a:path w="29" h="49">
                  <a:moveTo>
                    <a:pt x="6" y="0"/>
                  </a:moveTo>
                  <a:cubicBezTo>
                    <a:pt x="6" y="3"/>
                    <a:pt x="7" y="5"/>
                    <a:pt x="7" y="8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7"/>
                    <a:pt x="6" y="19"/>
                    <a:pt x="6" y="19"/>
                  </a:cubicBezTo>
                  <a:cubicBezTo>
                    <a:pt x="10" y="16"/>
                    <a:pt x="12" y="15"/>
                    <a:pt x="16" y="15"/>
                  </a:cubicBezTo>
                  <a:cubicBezTo>
                    <a:pt x="24" y="15"/>
                    <a:pt x="29" y="21"/>
                    <a:pt x="29" y="32"/>
                  </a:cubicBezTo>
                  <a:cubicBezTo>
                    <a:pt x="29" y="42"/>
                    <a:pt x="23" y="49"/>
                    <a:pt x="16" y="49"/>
                  </a:cubicBezTo>
                  <a:cubicBezTo>
                    <a:pt x="12" y="49"/>
                    <a:pt x="8" y="48"/>
                    <a:pt x="6" y="45"/>
                  </a:cubicBezTo>
                  <a:cubicBezTo>
                    <a:pt x="6" y="47"/>
                    <a:pt x="6" y="47"/>
                    <a:pt x="6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" y="47"/>
                    <a:pt x="1" y="45"/>
                    <a:pt x="1" y="4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6"/>
                    <a:pt x="1" y="3"/>
                    <a:pt x="0" y="1"/>
                  </a:cubicBezTo>
                  <a:lnTo>
                    <a:pt x="6" y="0"/>
                  </a:lnTo>
                  <a:close/>
                  <a:moveTo>
                    <a:pt x="6" y="24"/>
                  </a:moveTo>
                  <a:cubicBezTo>
                    <a:pt x="6" y="41"/>
                    <a:pt x="6" y="41"/>
                    <a:pt x="6" y="41"/>
                  </a:cubicBezTo>
                  <a:cubicBezTo>
                    <a:pt x="8" y="43"/>
                    <a:pt x="11" y="45"/>
                    <a:pt x="15" y="45"/>
                  </a:cubicBezTo>
                  <a:cubicBezTo>
                    <a:pt x="17" y="45"/>
                    <a:pt x="19" y="44"/>
                    <a:pt x="21" y="42"/>
                  </a:cubicBezTo>
                  <a:cubicBezTo>
                    <a:pt x="22" y="40"/>
                    <a:pt x="23" y="37"/>
                    <a:pt x="23" y="31"/>
                  </a:cubicBezTo>
                  <a:cubicBezTo>
                    <a:pt x="23" y="27"/>
                    <a:pt x="22" y="24"/>
                    <a:pt x="21" y="23"/>
                  </a:cubicBezTo>
                  <a:cubicBezTo>
                    <a:pt x="20" y="21"/>
                    <a:pt x="17" y="20"/>
                    <a:pt x="15" y="20"/>
                  </a:cubicBezTo>
                  <a:cubicBezTo>
                    <a:pt x="13" y="20"/>
                    <a:pt x="11" y="20"/>
                    <a:pt x="9" y="22"/>
                  </a:cubicBezTo>
                  <a:cubicBezTo>
                    <a:pt x="7" y="23"/>
                    <a:pt x="7" y="23"/>
                    <a:pt x="6" y="24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1" name="Freeform 103"/>
            <p:cNvSpPr>
              <a:spLocks noEditPoints="1"/>
            </p:cNvSpPr>
            <p:nvPr/>
          </p:nvSpPr>
          <p:spPr bwMode="auto">
            <a:xfrm>
              <a:off x="1032" y="128"/>
              <a:ext cx="33" cy="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6" y="6"/>
                </a:cxn>
                <a:cxn ang="0">
                  <a:pos x="29" y="18"/>
                </a:cxn>
                <a:cxn ang="0">
                  <a:pos x="24" y="32"/>
                </a:cxn>
                <a:cxn ang="0">
                  <a:pos x="15" y="35"/>
                </a:cxn>
                <a:cxn ang="0">
                  <a:pos x="0" y="17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8" y="8"/>
                </a:cxn>
                <a:cxn ang="0">
                  <a:pos x="6" y="16"/>
                </a:cxn>
                <a:cxn ang="0">
                  <a:pos x="8" y="27"/>
                </a:cxn>
                <a:cxn ang="0">
                  <a:pos x="15" y="30"/>
                </a:cxn>
                <a:cxn ang="0">
                  <a:pos x="22" y="26"/>
                </a:cxn>
                <a:cxn ang="0">
                  <a:pos x="23" y="18"/>
                </a:cxn>
                <a:cxn ang="0">
                  <a:pos x="21" y="8"/>
                </a:cxn>
                <a:cxn ang="0">
                  <a:pos x="14" y="4"/>
                </a:cxn>
              </a:cxnLst>
              <a:rect l="0" t="0" r="r" b="b"/>
              <a:pathLst>
                <a:path w="29" h="35">
                  <a:moveTo>
                    <a:pt x="14" y="0"/>
                  </a:moveTo>
                  <a:cubicBezTo>
                    <a:pt x="20" y="0"/>
                    <a:pt x="23" y="2"/>
                    <a:pt x="26" y="6"/>
                  </a:cubicBezTo>
                  <a:cubicBezTo>
                    <a:pt x="28" y="9"/>
                    <a:pt x="29" y="13"/>
                    <a:pt x="29" y="18"/>
                  </a:cubicBezTo>
                  <a:cubicBezTo>
                    <a:pt x="29" y="24"/>
                    <a:pt x="27" y="28"/>
                    <a:pt x="24" y="32"/>
                  </a:cubicBezTo>
                  <a:cubicBezTo>
                    <a:pt x="21" y="34"/>
                    <a:pt x="18" y="35"/>
                    <a:pt x="15" y="35"/>
                  </a:cubicBezTo>
                  <a:cubicBezTo>
                    <a:pt x="6" y="35"/>
                    <a:pt x="0" y="28"/>
                    <a:pt x="0" y="17"/>
                  </a:cubicBezTo>
                  <a:cubicBezTo>
                    <a:pt x="0" y="7"/>
                    <a:pt x="6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6"/>
                    <a:pt x="8" y="8"/>
                  </a:cubicBezTo>
                  <a:cubicBezTo>
                    <a:pt x="7" y="10"/>
                    <a:pt x="6" y="12"/>
                    <a:pt x="6" y="16"/>
                  </a:cubicBezTo>
                  <a:cubicBezTo>
                    <a:pt x="6" y="21"/>
                    <a:pt x="7" y="25"/>
                    <a:pt x="8" y="27"/>
                  </a:cubicBezTo>
                  <a:cubicBezTo>
                    <a:pt x="9" y="29"/>
                    <a:pt x="12" y="30"/>
                    <a:pt x="15" y="30"/>
                  </a:cubicBezTo>
                  <a:cubicBezTo>
                    <a:pt x="18" y="30"/>
                    <a:pt x="21" y="29"/>
                    <a:pt x="22" y="26"/>
                  </a:cubicBezTo>
                  <a:cubicBezTo>
                    <a:pt x="23" y="23"/>
                    <a:pt x="23" y="22"/>
                    <a:pt x="23" y="18"/>
                  </a:cubicBezTo>
                  <a:cubicBezTo>
                    <a:pt x="23" y="14"/>
                    <a:pt x="22" y="11"/>
                    <a:pt x="21" y="8"/>
                  </a:cubicBezTo>
                  <a:cubicBezTo>
                    <a:pt x="20" y="6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2" name="Freeform 104"/>
            <p:cNvSpPr>
              <a:spLocks/>
            </p:cNvSpPr>
            <p:nvPr/>
          </p:nvSpPr>
          <p:spPr bwMode="auto">
            <a:xfrm>
              <a:off x="1074" y="128"/>
              <a:ext cx="20" cy="3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6" y="6"/>
                </a:cxn>
                <a:cxn ang="0">
                  <a:pos x="14" y="5"/>
                </a:cxn>
                <a:cxn ang="0">
                  <a:pos x="9" y="8"/>
                </a:cxn>
                <a:cxn ang="0">
                  <a:pos x="7" y="13"/>
                </a:cxn>
                <a:cxn ang="0">
                  <a:pos x="7" y="34"/>
                </a:cxn>
                <a:cxn ang="0">
                  <a:pos x="2" y="34"/>
                </a:cxn>
                <a:cxn ang="0">
                  <a:pos x="2" y="9"/>
                </a:cxn>
                <a:cxn ang="0">
                  <a:pos x="0" y="1"/>
                </a:cxn>
              </a:cxnLst>
              <a:rect l="0" t="0" r="r" b="b"/>
              <a:pathLst>
                <a:path w="18" h="34">
                  <a:moveTo>
                    <a:pt x="0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6" y="2"/>
                    <a:pt x="7" y="3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17" y="0"/>
                    <a:pt x="18" y="0"/>
                    <a:pt x="18" y="0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5"/>
                    <a:pt x="10" y="6"/>
                    <a:pt x="9" y="8"/>
                  </a:cubicBezTo>
                  <a:cubicBezTo>
                    <a:pt x="7" y="9"/>
                    <a:pt x="7" y="10"/>
                    <a:pt x="7" y="13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5"/>
                    <a:pt x="1" y="3"/>
                    <a:pt x="0" y="1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3" name="Freeform 105"/>
            <p:cNvSpPr>
              <a:spLocks noEditPoints="1"/>
            </p:cNvSpPr>
            <p:nvPr/>
          </p:nvSpPr>
          <p:spPr bwMode="auto">
            <a:xfrm>
              <a:off x="1096" y="128"/>
              <a:ext cx="31" cy="40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5" y="0"/>
                </a:cxn>
                <a:cxn ang="0">
                  <a:pos x="24" y="5"/>
                </a:cxn>
                <a:cxn ang="0">
                  <a:pos x="25" y="11"/>
                </a:cxn>
                <a:cxn ang="0">
                  <a:pos x="25" y="12"/>
                </a:cxn>
                <a:cxn ang="0">
                  <a:pos x="24" y="23"/>
                </a:cxn>
                <a:cxn ang="0">
                  <a:pos x="24" y="25"/>
                </a:cxn>
                <a:cxn ang="0">
                  <a:pos x="27" y="31"/>
                </a:cxn>
                <a:cxn ang="0">
                  <a:pos x="24" y="35"/>
                </a:cxn>
                <a:cxn ang="0">
                  <a:pos x="20" y="30"/>
                </a:cxn>
                <a:cxn ang="0">
                  <a:pos x="10" y="35"/>
                </a:cxn>
                <a:cxn ang="0">
                  <a:pos x="2" y="32"/>
                </a:cxn>
                <a:cxn ang="0">
                  <a:pos x="0" y="25"/>
                </a:cxn>
                <a:cxn ang="0">
                  <a:pos x="17" y="13"/>
                </a:cxn>
                <a:cxn ang="0">
                  <a:pos x="20" y="13"/>
                </a:cxn>
                <a:cxn ang="0">
                  <a:pos x="20" y="11"/>
                </a:cxn>
                <a:cxn ang="0">
                  <a:pos x="19" y="6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4" y="8"/>
                </a:cxn>
                <a:cxn ang="0">
                  <a:pos x="1" y="4"/>
                </a:cxn>
                <a:cxn ang="0">
                  <a:pos x="19" y="17"/>
                </a:cxn>
                <a:cxn ang="0">
                  <a:pos x="17" y="17"/>
                </a:cxn>
                <a:cxn ang="0">
                  <a:pos x="7" y="19"/>
                </a:cxn>
                <a:cxn ang="0">
                  <a:pos x="6" y="25"/>
                </a:cxn>
                <a:cxn ang="0">
                  <a:pos x="11" y="31"/>
                </a:cxn>
                <a:cxn ang="0">
                  <a:pos x="19" y="26"/>
                </a:cxn>
                <a:cxn ang="0">
                  <a:pos x="19" y="17"/>
                </a:cxn>
              </a:cxnLst>
              <a:rect l="0" t="0" r="r" b="b"/>
              <a:pathLst>
                <a:path w="27" h="35">
                  <a:moveTo>
                    <a:pt x="1" y="4"/>
                  </a:moveTo>
                  <a:cubicBezTo>
                    <a:pt x="5" y="1"/>
                    <a:pt x="10" y="0"/>
                    <a:pt x="15" y="0"/>
                  </a:cubicBezTo>
                  <a:cubicBezTo>
                    <a:pt x="19" y="0"/>
                    <a:pt x="23" y="2"/>
                    <a:pt x="24" y="5"/>
                  </a:cubicBezTo>
                  <a:cubicBezTo>
                    <a:pt x="25" y="6"/>
                    <a:pt x="25" y="8"/>
                    <a:pt x="25" y="11"/>
                  </a:cubicBezTo>
                  <a:cubicBezTo>
                    <a:pt x="25" y="11"/>
                    <a:pt x="25" y="12"/>
                    <a:pt x="25" y="12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4"/>
                    <a:pt x="24" y="24"/>
                    <a:pt x="24" y="25"/>
                  </a:cubicBezTo>
                  <a:cubicBezTo>
                    <a:pt x="24" y="29"/>
                    <a:pt x="25" y="30"/>
                    <a:pt x="27" y="31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22" y="34"/>
                    <a:pt x="21" y="32"/>
                    <a:pt x="20" y="30"/>
                  </a:cubicBezTo>
                  <a:cubicBezTo>
                    <a:pt x="17" y="33"/>
                    <a:pt x="14" y="35"/>
                    <a:pt x="10" y="35"/>
                  </a:cubicBezTo>
                  <a:cubicBezTo>
                    <a:pt x="6" y="35"/>
                    <a:pt x="4" y="33"/>
                    <a:pt x="2" y="32"/>
                  </a:cubicBezTo>
                  <a:cubicBezTo>
                    <a:pt x="1" y="30"/>
                    <a:pt x="0" y="27"/>
                    <a:pt x="0" y="25"/>
                  </a:cubicBezTo>
                  <a:cubicBezTo>
                    <a:pt x="0" y="18"/>
                    <a:pt x="6" y="13"/>
                    <a:pt x="17" y="13"/>
                  </a:cubicBezTo>
                  <a:cubicBezTo>
                    <a:pt x="18" y="13"/>
                    <a:pt x="18" y="13"/>
                    <a:pt x="20" y="13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8"/>
                    <a:pt x="19" y="7"/>
                    <a:pt x="19" y="6"/>
                  </a:cubicBezTo>
                  <a:cubicBezTo>
                    <a:pt x="17" y="5"/>
                    <a:pt x="16" y="4"/>
                    <a:pt x="14" y="4"/>
                  </a:cubicBezTo>
                  <a:cubicBezTo>
                    <a:pt x="12" y="4"/>
                    <a:pt x="10" y="4"/>
                    <a:pt x="8" y="6"/>
                  </a:cubicBezTo>
                  <a:cubicBezTo>
                    <a:pt x="6" y="6"/>
                    <a:pt x="5" y="7"/>
                    <a:pt x="4" y="8"/>
                  </a:cubicBezTo>
                  <a:lnTo>
                    <a:pt x="1" y="4"/>
                  </a:lnTo>
                  <a:close/>
                  <a:moveTo>
                    <a:pt x="19" y="17"/>
                  </a:moveTo>
                  <a:cubicBezTo>
                    <a:pt x="18" y="17"/>
                    <a:pt x="18" y="17"/>
                    <a:pt x="17" y="17"/>
                  </a:cubicBezTo>
                  <a:cubicBezTo>
                    <a:pt x="12" y="17"/>
                    <a:pt x="9" y="18"/>
                    <a:pt x="7" y="19"/>
                  </a:cubicBezTo>
                  <a:cubicBezTo>
                    <a:pt x="6" y="21"/>
                    <a:pt x="6" y="22"/>
                    <a:pt x="6" y="25"/>
                  </a:cubicBezTo>
                  <a:cubicBezTo>
                    <a:pt x="6" y="29"/>
                    <a:pt x="7" y="31"/>
                    <a:pt x="11" y="31"/>
                  </a:cubicBezTo>
                  <a:cubicBezTo>
                    <a:pt x="15" y="31"/>
                    <a:pt x="18" y="29"/>
                    <a:pt x="19" y="26"/>
                  </a:cubicBezTo>
                  <a:lnTo>
                    <a:pt x="19" y="17"/>
                  </a:ln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4" name="Freeform 106"/>
            <p:cNvSpPr>
              <a:spLocks/>
            </p:cNvSpPr>
            <p:nvPr/>
          </p:nvSpPr>
          <p:spPr bwMode="auto">
            <a:xfrm>
              <a:off x="1132" y="118"/>
              <a:ext cx="21" cy="50"/>
            </a:xfrm>
            <a:custGeom>
              <a:avLst/>
              <a:gdLst/>
              <a:ahLst/>
              <a:cxnLst>
                <a:cxn ang="0">
                  <a:pos x="18" y="10"/>
                </a:cxn>
                <a:cxn ang="0">
                  <a:pos x="16" y="14"/>
                </a:cxn>
                <a:cxn ang="0">
                  <a:pos x="9" y="14"/>
                </a:cxn>
                <a:cxn ang="0">
                  <a:pos x="9" y="35"/>
                </a:cxn>
                <a:cxn ang="0">
                  <a:pos x="13" y="40"/>
                </a:cxn>
                <a:cxn ang="0">
                  <a:pos x="17" y="39"/>
                </a:cxn>
                <a:cxn ang="0">
                  <a:pos x="17" y="42"/>
                </a:cxn>
                <a:cxn ang="0">
                  <a:pos x="12" y="44"/>
                </a:cxn>
                <a:cxn ang="0">
                  <a:pos x="7" y="43"/>
                </a:cxn>
                <a:cxn ang="0">
                  <a:pos x="4" y="36"/>
                </a:cxn>
                <a:cxn ang="0">
                  <a:pos x="4" y="14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4" y="9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0" y="0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18" h="44">
                  <a:moveTo>
                    <a:pt x="18" y="10"/>
                  </a:moveTo>
                  <a:cubicBezTo>
                    <a:pt x="16" y="14"/>
                    <a:pt x="16" y="14"/>
                    <a:pt x="16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35"/>
                    <a:pt x="9" y="35"/>
                    <a:pt x="9" y="35"/>
                  </a:cubicBezTo>
                  <a:cubicBezTo>
                    <a:pt x="9" y="38"/>
                    <a:pt x="10" y="40"/>
                    <a:pt x="13" y="40"/>
                  </a:cubicBezTo>
                  <a:cubicBezTo>
                    <a:pt x="15" y="40"/>
                    <a:pt x="16" y="40"/>
                    <a:pt x="17" y="39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6" y="43"/>
                    <a:pt x="14" y="44"/>
                    <a:pt x="12" y="44"/>
                  </a:cubicBezTo>
                  <a:cubicBezTo>
                    <a:pt x="10" y="44"/>
                    <a:pt x="9" y="43"/>
                    <a:pt x="7" y="43"/>
                  </a:cubicBezTo>
                  <a:cubicBezTo>
                    <a:pt x="5" y="42"/>
                    <a:pt x="4" y="40"/>
                    <a:pt x="4" y="36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6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9" y="5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5" name="Freeform 107"/>
            <p:cNvSpPr>
              <a:spLocks noEditPoints="1"/>
            </p:cNvSpPr>
            <p:nvPr/>
          </p:nvSpPr>
          <p:spPr bwMode="auto">
            <a:xfrm>
              <a:off x="1159" y="128"/>
              <a:ext cx="32" cy="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6" y="6"/>
                </a:cxn>
                <a:cxn ang="0">
                  <a:pos x="29" y="18"/>
                </a:cxn>
                <a:cxn ang="0">
                  <a:pos x="24" y="32"/>
                </a:cxn>
                <a:cxn ang="0">
                  <a:pos x="15" y="35"/>
                </a:cxn>
                <a:cxn ang="0">
                  <a:pos x="0" y="17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8" y="8"/>
                </a:cxn>
                <a:cxn ang="0">
                  <a:pos x="6" y="16"/>
                </a:cxn>
                <a:cxn ang="0">
                  <a:pos x="8" y="27"/>
                </a:cxn>
                <a:cxn ang="0">
                  <a:pos x="15" y="30"/>
                </a:cxn>
                <a:cxn ang="0">
                  <a:pos x="22" y="26"/>
                </a:cxn>
                <a:cxn ang="0">
                  <a:pos x="23" y="18"/>
                </a:cxn>
                <a:cxn ang="0">
                  <a:pos x="21" y="8"/>
                </a:cxn>
                <a:cxn ang="0">
                  <a:pos x="14" y="4"/>
                </a:cxn>
              </a:cxnLst>
              <a:rect l="0" t="0" r="r" b="b"/>
              <a:pathLst>
                <a:path w="29" h="35">
                  <a:moveTo>
                    <a:pt x="14" y="0"/>
                  </a:moveTo>
                  <a:cubicBezTo>
                    <a:pt x="20" y="0"/>
                    <a:pt x="23" y="2"/>
                    <a:pt x="26" y="6"/>
                  </a:cubicBezTo>
                  <a:cubicBezTo>
                    <a:pt x="28" y="9"/>
                    <a:pt x="29" y="13"/>
                    <a:pt x="29" y="18"/>
                  </a:cubicBezTo>
                  <a:cubicBezTo>
                    <a:pt x="29" y="24"/>
                    <a:pt x="27" y="28"/>
                    <a:pt x="24" y="32"/>
                  </a:cubicBezTo>
                  <a:cubicBezTo>
                    <a:pt x="21" y="34"/>
                    <a:pt x="18" y="35"/>
                    <a:pt x="15" y="35"/>
                  </a:cubicBezTo>
                  <a:cubicBezTo>
                    <a:pt x="6" y="35"/>
                    <a:pt x="0" y="28"/>
                    <a:pt x="0" y="17"/>
                  </a:cubicBezTo>
                  <a:cubicBezTo>
                    <a:pt x="0" y="7"/>
                    <a:pt x="6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6"/>
                    <a:pt x="8" y="8"/>
                  </a:cubicBezTo>
                  <a:cubicBezTo>
                    <a:pt x="6" y="10"/>
                    <a:pt x="6" y="12"/>
                    <a:pt x="6" y="16"/>
                  </a:cubicBezTo>
                  <a:cubicBezTo>
                    <a:pt x="6" y="21"/>
                    <a:pt x="7" y="25"/>
                    <a:pt x="8" y="27"/>
                  </a:cubicBezTo>
                  <a:cubicBezTo>
                    <a:pt x="9" y="29"/>
                    <a:pt x="12" y="30"/>
                    <a:pt x="15" y="30"/>
                  </a:cubicBezTo>
                  <a:cubicBezTo>
                    <a:pt x="18" y="30"/>
                    <a:pt x="21" y="29"/>
                    <a:pt x="22" y="26"/>
                  </a:cubicBezTo>
                  <a:cubicBezTo>
                    <a:pt x="23" y="23"/>
                    <a:pt x="23" y="22"/>
                    <a:pt x="23" y="18"/>
                  </a:cubicBezTo>
                  <a:cubicBezTo>
                    <a:pt x="23" y="14"/>
                    <a:pt x="22" y="11"/>
                    <a:pt x="21" y="8"/>
                  </a:cubicBezTo>
                  <a:cubicBezTo>
                    <a:pt x="20" y="6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6" name="Freeform 108"/>
            <p:cNvSpPr>
              <a:spLocks/>
            </p:cNvSpPr>
            <p:nvPr/>
          </p:nvSpPr>
          <p:spPr bwMode="auto">
            <a:xfrm>
              <a:off x="1200" y="128"/>
              <a:ext cx="21" cy="3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5" y="6"/>
                </a:cxn>
                <a:cxn ang="0">
                  <a:pos x="14" y="5"/>
                </a:cxn>
                <a:cxn ang="0">
                  <a:pos x="8" y="8"/>
                </a:cxn>
                <a:cxn ang="0">
                  <a:pos x="7" y="13"/>
                </a:cxn>
                <a:cxn ang="0">
                  <a:pos x="7" y="34"/>
                </a:cxn>
                <a:cxn ang="0">
                  <a:pos x="1" y="34"/>
                </a:cxn>
                <a:cxn ang="0">
                  <a:pos x="1" y="9"/>
                </a:cxn>
                <a:cxn ang="0">
                  <a:pos x="0" y="1"/>
                </a:cxn>
              </a:cxnLst>
              <a:rect l="0" t="0" r="r" b="b"/>
              <a:pathLst>
                <a:path w="18" h="34">
                  <a:moveTo>
                    <a:pt x="0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6" y="2"/>
                    <a:pt x="6" y="3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17" y="0"/>
                    <a:pt x="18" y="0"/>
                    <a:pt x="18" y="0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5"/>
                    <a:pt x="10" y="6"/>
                    <a:pt x="8" y="8"/>
                  </a:cubicBezTo>
                  <a:cubicBezTo>
                    <a:pt x="7" y="9"/>
                    <a:pt x="7" y="10"/>
                    <a:pt x="7" y="13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5"/>
                    <a:pt x="1" y="3"/>
                    <a:pt x="0" y="1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7" name="Freeform 109"/>
            <p:cNvSpPr>
              <a:spLocks/>
            </p:cNvSpPr>
            <p:nvPr/>
          </p:nvSpPr>
          <p:spPr bwMode="auto">
            <a:xfrm>
              <a:off x="1221" y="128"/>
              <a:ext cx="31" cy="5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12" y="21"/>
                </a:cxn>
                <a:cxn ang="0">
                  <a:pos x="14" y="29"/>
                </a:cxn>
                <a:cxn ang="0">
                  <a:pos x="14" y="29"/>
                </a:cxn>
                <a:cxn ang="0">
                  <a:pos x="16" y="22"/>
                </a:cxn>
                <a:cxn ang="0">
                  <a:pos x="22" y="1"/>
                </a:cxn>
                <a:cxn ang="0">
                  <a:pos x="28" y="1"/>
                </a:cxn>
                <a:cxn ang="0">
                  <a:pos x="17" y="35"/>
                </a:cxn>
                <a:cxn ang="0">
                  <a:pos x="12" y="44"/>
                </a:cxn>
                <a:cxn ang="0">
                  <a:pos x="6" y="47"/>
                </a:cxn>
                <a:cxn ang="0">
                  <a:pos x="5" y="44"/>
                </a:cxn>
                <a:cxn ang="0">
                  <a:pos x="9" y="41"/>
                </a:cxn>
                <a:cxn ang="0">
                  <a:pos x="12" y="34"/>
                </a:cxn>
                <a:cxn ang="0">
                  <a:pos x="10" y="34"/>
                </a:cxn>
                <a:cxn ang="0">
                  <a:pos x="7" y="22"/>
                </a:cxn>
                <a:cxn ang="0">
                  <a:pos x="0" y="1"/>
                </a:cxn>
              </a:cxnLst>
              <a:rect l="0" t="0" r="r" b="b"/>
              <a:pathLst>
                <a:path w="28" h="47">
                  <a:moveTo>
                    <a:pt x="0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3" y="24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5" y="25"/>
                    <a:pt x="16" y="22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8" y="1"/>
                    <a:pt x="28" y="1"/>
                    <a:pt x="28" y="1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8"/>
                    <a:pt x="14" y="42"/>
                    <a:pt x="12" y="44"/>
                  </a:cubicBezTo>
                  <a:cubicBezTo>
                    <a:pt x="10" y="46"/>
                    <a:pt x="8" y="47"/>
                    <a:pt x="6" y="47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6" y="43"/>
                    <a:pt x="8" y="42"/>
                    <a:pt x="9" y="41"/>
                  </a:cubicBezTo>
                  <a:cubicBezTo>
                    <a:pt x="11" y="39"/>
                    <a:pt x="12" y="37"/>
                    <a:pt x="12" y="34"/>
                  </a:cubicBezTo>
                  <a:cubicBezTo>
                    <a:pt x="10" y="34"/>
                    <a:pt x="10" y="34"/>
                    <a:pt x="10" y="34"/>
                  </a:cubicBezTo>
                  <a:cubicBezTo>
                    <a:pt x="10" y="32"/>
                    <a:pt x="8" y="25"/>
                    <a:pt x="7" y="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8" name="Freeform 110"/>
            <p:cNvSpPr>
              <a:spLocks/>
            </p:cNvSpPr>
            <p:nvPr/>
          </p:nvSpPr>
          <p:spPr bwMode="auto">
            <a:xfrm>
              <a:off x="1285" y="113"/>
              <a:ext cx="23" cy="54"/>
            </a:xfrm>
            <a:custGeom>
              <a:avLst/>
              <a:gdLst/>
              <a:ahLst/>
              <a:cxnLst>
                <a:cxn ang="0">
                  <a:pos x="18" y="5"/>
                </a:cxn>
                <a:cxn ang="0">
                  <a:pos x="13" y="4"/>
                </a:cxn>
                <a:cxn ang="0">
                  <a:pos x="9" y="10"/>
                </a:cxn>
                <a:cxn ang="0">
                  <a:pos x="9" y="15"/>
                </a:cxn>
                <a:cxn ang="0">
                  <a:pos x="18" y="15"/>
                </a:cxn>
                <a:cxn ang="0">
                  <a:pos x="16" y="19"/>
                </a:cxn>
                <a:cxn ang="0">
                  <a:pos x="9" y="19"/>
                </a:cxn>
                <a:cxn ang="0">
                  <a:pos x="9" y="48"/>
                </a:cxn>
                <a:cxn ang="0">
                  <a:pos x="3" y="48"/>
                </a:cxn>
                <a:cxn ang="0">
                  <a:pos x="3" y="19"/>
                </a:cxn>
                <a:cxn ang="0">
                  <a:pos x="0" y="19"/>
                </a:cxn>
                <a:cxn ang="0">
                  <a:pos x="0" y="15"/>
                </a:cxn>
                <a:cxn ang="0">
                  <a:pos x="3" y="15"/>
                </a:cxn>
                <a:cxn ang="0">
                  <a:pos x="3" y="10"/>
                </a:cxn>
                <a:cxn ang="0">
                  <a:pos x="7" y="1"/>
                </a:cxn>
                <a:cxn ang="0">
                  <a:pos x="13" y="0"/>
                </a:cxn>
                <a:cxn ang="0">
                  <a:pos x="20" y="2"/>
                </a:cxn>
                <a:cxn ang="0">
                  <a:pos x="18" y="5"/>
                </a:cxn>
              </a:cxnLst>
              <a:rect l="0" t="0" r="r" b="b"/>
              <a:pathLst>
                <a:path w="20" h="48">
                  <a:moveTo>
                    <a:pt x="18" y="5"/>
                  </a:moveTo>
                  <a:cubicBezTo>
                    <a:pt x="17" y="5"/>
                    <a:pt x="15" y="4"/>
                    <a:pt x="13" y="4"/>
                  </a:cubicBezTo>
                  <a:cubicBezTo>
                    <a:pt x="10" y="4"/>
                    <a:pt x="9" y="6"/>
                    <a:pt x="9" y="10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5"/>
                    <a:pt x="5" y="3"/>
                    <a:pt x="7" y="1"/>
                  </a:cubicBezTo>
                  <a:cubicBezTo>
                    <a:pt x="8" y="0"/>
                    <a:pt x="10" y="0"/>
                    <a:pt x="13" y="0"/>
                  </a:cubicBezTo>
                  <a:cubicBezTo>
                    <a:pt x="16" y="0"/>
                    <a:pt x="18" y="0"/>
                    <a:pt x="20" y="2"/>
                  </a:cubicBezTo>
                  <a:lnTo>
                    <a:pt x="18" y="5"/>
                  </a:ln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19" name="Freeform 111"/>
            <p:cNvSpPr>
              <a:spLocks noEditPoints="1"/>
            </p:cNvSpPr>
            <p:nvPr/>
          </p:nvSpPr>
          <p:spPr bwMode="auto">
            <a:xfrm>
              <a:off x="1308" y="128"/>
              <a:ext cx="32" cy="40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5" y="6"/>
                </a:cxn>
                <a:cxn ang="0">
                  <a:pos x="28" y="18"/>
                </a:cxn>
                <a:cxn ang="0">
                  <a:pos x="23" y="32"/>
                </a:cxn>
                <a:cxn ang="0">
                  <a:pos x="14" y="35"/>
                </a:cxn>
                <a:cxn ang="0">
                  <a:pos x="0" y="17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7" y="8"/>
                </a:cxn>
                <a:cxn ang="0">
                  <a:pos x="5" y="16"/>
                </a:cxn>
                <a:cxn ang="0">
                  <a:pos x="7" y="27"/>
                </a:cxn>
                <a:cxn ang="0">
                  <a:pos x="14" y="30"/>
                </a:cxn>
                <a:cxn ang="0">
                  <a:pos x="21" y="26"/>
                </a:cxn>
                <a:cxn ang="0">
                  <a:pos x="22" y="18"/>
                </a:cxn>
                <a:cxn ang="0">
                  <a:pos x="21" y="8"/>
                </a:cxn>
                <a:cxn ang="0">
                  <a:pos x="14" y="4"/>
                </a:cxn>
              </a:cxnLst>
              <a:rect l="0" t="0" r="r" b="b"/>
              <a:pathLst>
                <a:path w="28" h="35">
                  <a:moveTo>
                    <a:pt x="14" y="0"/>
                  </a:moveTo>
                  <a:cubicBezTo>
                    <a:pt x="19" y="0"/>
                    <a:pt x="23" y="2"/>
                    <a:pt x="25" y="6"/>
                  </a:cubicBezTo>
                  <a:cubicBezTo>
                    <a:pt x="27" y="9"/>
                    <a:pt x="28" y="13"/>
                    <a:pt x="28" y="18"/>
                  </a:cubicBezTo>
                  <a:cubicBezTo>
                    <a:pt x="28" y="24"/>
                    <a:pt x="26" y="28"/>
                    <a:pt x="23" y="32"/>
                  </a:cubicBezTo>
                  <a:cubicBezTo>
                    <a:pt x="20" y="34"/>
                    <a:pt x="17" y="35"/>
                    <a:pt x="14" y="35"/>
                  </a:cubicBezTo>
                  <a:cubicBezTo>
                    <a:pt x="5" y="35"/>
                    <a:pt x="0" y="28"/>
                    <a:pt x="0" y="17"/>
                  </a:cubicBezTo>
                  <a:cubicBezTo>
                    <a:pt x="0" y="7"/>
                    <a:pt x="5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8" y="6"/>
                    <a:pt x="7" y="8"/>
                  </a:cubicBezTo>
                  <a:cubicBezTo>
                    <a:pt x="6" y="10"/>
                    <a:pt x="5" y="12"/>
                    <a:pt x="5" y="16"/>
                  </a:cubicBezTo>
                  <a:cubicBezTo>
                    <a:pt x="5" y="21"/>
                    <a:pt x="6" y="25"/>
                    <a:pt x="7" y="27"/>
                  </a:cubicBezTo>
                  <a:cubicBezTo>
                    <a:pt x="8" y="29"/>
                    <a:pt x="11" y="30"/>
                    <a:pt x="14" y="30"/>
                  </a:cubicBezTo>
                  <a:cubicBezTo>
                    <a:pt x="17" y="30"/>
                    <a:pt x="20" y="29"/>
                    <a:pt x="21" y="26"/>
                  </a:cubicBezTo>
                  <a:cubicBezTo>
                    <a:pt x="22" y="23"/>
                    <a:pt x="22" y="22"/>
                    <a:pt x="22" y="18"/>
                  </a:cubicBezTo>
                  <a:cubicBezTo>
                    <a:pt x="22" y="14"/>
                    <a:pt x="22" y="11"/>
                    <a:pt x="21" y="8"/>
                  </a:cubicBezTo>
                  <a:cubicBezTo>
                    <a:pt x="19" y="6"/>
                    <a:pt x="16" y="4"/>
                    <a:pt x="14" y="4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0" name="Freeform 112"/>
            <p:cNvSpPr>
              <a:spLocks/>
            </p:cNvSpPr>
            <p:nvPr/>
          </p:nvSpPr>
          <p:spPr bwMode="auto">
            <a:xfrm>
              <a:off x="1349" y="128"/>
              <a:ext cx="20" cy="3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6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18" y="0"/>
                </a:cxn>
                <a:cxn ang="0">
                  <a:pos x="16" y="6"/>
                </a:cxn>
                <a:cxn ang="0">
                  <a:pos x="14" y="5"/>
                </a:cxn>
                <a:cxn ang="0">
                  <a:pos x="9" y="8"/>
                </a:cxn>
                <a:cxn ang="0">
                  <a:pos x="7" y="13"/>
                </a:cxn>
                <a:cxn ang="0">
                  <a:pos x="7" y="34"/>
                </a:cxn>
                <a:cxn ang="0">
                  <a:pos x="2" y="34"/>
                </a:cxn>
                <a:cxn ang="0">
                  <a:pos x="2" y="9"/>
                </a:cxn>
                <a:cxn ang="0">
                  <a:pos x="0" y="1"/>
                </a:cxn>
              </a:cxnLst>
              <a:rect l="0" t="0" r="r" b="b"/>
              <a:pathLst>
                <a:path w="18" h="34">
                  <a:moveTo>
                    <a:pt x="0" y="1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7" y="3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3" y="0"/>
                    <a:pt x="16" y="0"/>
                  </a:cubicBezTo>
                  <a:cubicBezTo>
                    <a:pt x="17" y="0"/>
                    <a:pt x="18" y="0"/>
                    <a:pt x="18" y="0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5" y="5"/>
                    <a:pt x="15" y="5"/>
                    <a:pt x="14" y="5"/>
                  </a:cubicBezTo>
                  <a:cubicBezTo>
                    <a:pt x="12" y="5"/>
                    <a:pt x="10" y="6"/>
                    <a:pt x="9" y="8"/>
                  </a:cubicBezTo>
                  <a:cubicBezTo>
                    <a:pt x="7" y="9"/>
                    <a:pt x="7" y="10"/>
                    <a:pt x="7" y="13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5"/>
                    <a:pt x="1" y="3"/>
                    <a:pt x="0" y="1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1" name="Freeform 113"/>
            <p:cNvSpPr>
              <a:spLocks noEditPoints="1"/>
            </p:cNvSpPr>
            <p:nvPr/>
          </p:nvSpPr>
          <p:spPr bwMode="auto">
            <a:xfrm>
              <a:off x="1399" y="128"/>
              <a:ext cx="30" cy="39"/>
            </a:xfrm>
            <a:custGeom>
              <a:avLst/>
              <a:gdLst/>
              <a:ahLst/>
              <a:cxnLst>
                <a:cxn ang="0">
                  <a:pos x="23" y="27"/>
                </a:cxn>
                <a:cxn ang="0">
                  <a:pos x="25" y="30"/>
                </a:cxn>
                <a:cxn ang="0">
                  <a:pos x="14" y="34"/>
                </a:cxn>
                <a:cxn ang="0">
                  <a:pos x="0" y="17"/>
                </a:cxn>
                <a:cxn ang="0">
                  <a:pos x="4" y="4"/>
                </a:cxn>
                <a:cxn ang="0">
                  <a:pos x="13" y="0"/>
                </a:cxn>
                <a:cxn ang="0">
                  <a:pos x="22" y="3"/>
                </a:cxn>
                <a:cxn ang="0">
                  <a:pos x="26" y="17"/>
                </a:cxn>
                <a:cxn ang="0">
                  <a:pos x="26" y="18"/>
                </a:cxn>
                <a:cxn ang="0">
                  <a:pos x="5" y="18"/>
                </a:cxn>
                <a:cxn ang="0">
                  <a:pos x="5" y="19"/>
                </a:cxn>
                <a:cxn ang="0">
                  <a:pos x="7" y="26"/>
                </a:cxn>
                <a:cxn ang="0">
                  <a:pos x="15" y="30"/>
                </a:cxn>
                <a:cxn ang="0">
                  <a:pos x="23" y="27"/>
                </a:cxn>
                <a:cxn ang="0">
                  <a:pos x="5" y="14"/>
                </a:cxn>
                <a:cxn ang="0">
                  <a:pos x="21" y="14"/>
                </a:cxn>
                <a:cxn ang="0">
                  <a:pos x="19" y="7"/>
                </a:cxn>
                <a:cxn ang="0">
                  <a:pos x="13" y="4"/>
                </a:cxn>
                <a:cxn ang="0">
                  <a:pos x="5" y="14"/>
                </a:cxn>
              </a:cxnLst>
              <a:rect l="0" t="0" r="r" b="b"/>
              <a:pathLst>
                <a:path w="26" h="34">
                  <a:moveTo>
                    <a:pt x="23" y="27"/>
                  </a:moveTo>
                  <a:cubicBezTo>
                    <a:pt x="25" y="30"/>
                    <a:pt x="25" y="30"/>
                    <a:pt x="25" y="30"/>
                  </a:cubicBezTo>
                  <a:cubicBezTo>
                    <a:pt x="22" y="33"/>
                    <a:pt x="18" y="34"/>
                    <a:pt x="14" y="34"/>
                  </a:cubicBezTo>
                  <a:cubicBezTo>
                    <a:pt x="5" y="34"/>
                    <a:pt x="0" y="28"/>
                    <a:pt x="0" y="17"/>
                  </a:cubicBezTo>
                  <a:cubicBezTo>
                    <a:pt x="0" y="11"/>
                    <a:pt x="1" y="8"/>
                    <a:pt x="4" y="4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7" y="0"/>
                    <a:pt x="20" y="1"/>
                    <a:pt x="22" y="3"/>
                  </a:cubicBezTo>
                  <a:cubicBezTo>
                    <a:pt x="25" y="6"/>
                    <a:pt x="26" y="9"/>
                    <a:pt x="26" y="17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22"/>
                    <a:pt x="6" y="24"/>
                    <a:pt x="7" y="26"/>
                  </a:cubicBezTo>
                  <a:cubicBezTo>
                    <a:pt x="9" y="29"/>
                    <a:pt x="12" y="30"/>
                    <a:pt x="15" y="30"/>
                  </a:cubicBezTo>
                  <a:cubicBezTo>
                    <a:pt x="18" y="30"/>
                    <a:pt x="21" y="29"/>
                    <a:pt x="23" y="27"/>
                  </a:cubicBezTo>
                  <a:close/>
                  <a:moveTo>
                    <a:pt x="5" y="14"/>
                  </a:moveTo>
                  <a:cubicBezTo>
                    <a:pt x="21" y="14"/>
                    <a:pt x="21" y="14"/>
                    <a:pt x="21" y="14"/>
                  </a:cubicBezTo>
                  <a:cubicBezTo>
                    <a:pt x="21" y="11"/>
                    <a:pt x="20" y="8"/>
                    <a:pt x="19" y="7"/>
                  </a:cubicBezTo>
                  <a:cubicBezTo>
                    <a:pt x="18" y="5"/>
                    <a:pt x="16" y="4"/>
                    <a:pt x="13" y="4"/>
                  </a:cubicBezTo>
                  <a:cubicBezTo>
                    <a:pt x="8" y="4"/>
                    <a:pt x="6" y="7"/>
                    <a:pt x="5" y="14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2" name="Oval 114"/>
            <p:cNvSpPr>
              <a:spLocks noChangeArrowheads="1"/>
            </p:cNvSpPr>
            <p:nvPr/>
          </p:nvSpPr>
          <p:spPr bwMode="auto">
            <a:xfrm>
              <a:off x="1438" y="141"/>
              <a:ext cx="10" cy="10"/>
            </a:xfrm>
            <a:prstGeom prst="ellipse">
              <a:avLst/>
            </a:pr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3" name="Freeform 115"/>
            <p:cNvSpPr>
              <a:spLocks/>
            </p:cNvSpPr>
            <p:nvPr/>
          </p:nvSpPr>
          <p:spPr bwMode="auto">
            <a:xfrm>
              <a:off x="1455" y="127"/>
              <a:ext cx="27" cy="41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21" y="7"/>
                </a:cxn>
                <a:cxn ang="0">
                  <a:pos x="13" y="4"/>
                </a:cxn>
                <a:cxn ang="0">
                  <a:pos x="7" y="10"/>
                </a:cxn>
                <a:cxn ang="0">
                  <a:pos x="7" y="13"/>
                </a:cxn>
                <a:cxn ang="0">
                  <a:pos x="11" y="15"/>
                </a:cxn>
                <a:cxn ang="0">
                  <a:pos x="16" y="16"/>
                </a:cxn>
                <a:cxn ang="0">
                  <a:pos x="24" y="25"/>
                </a:cxn>
                <a:cxn ang="0">
                  <a:pos x="12" y="36"/>
                </a:cxn>
                <a:cxn ang="0">
                  <a:pos x="0" y="32"/>
                </a:cxn>
                <a:cxn ang="0">
                  <a:pos x="2" y="28"/>
                </a:cxn>
                <a:cxn ang="0">
                  <a:pos x="12" y="32"/>
                </a:cxn>
                <a:cxn ang="0">
                  <a:pos x="19" y="26"/>
                </a:cxn>
                <a:cxn ang="0">
                  <a:pos x="14" y="20"/>
                </a:cxn>
                <a:cxn ang="0">
                  <a:pos x="10" y="20"/>
                </a:cxn>
                <a:cxn ang="0">
                  <a:pos x="3" y="16"/>
                </a:cxn>
                <a:cxn ang="0">
                  <a:pos x="1" y="11"/>
                </a:cxn>
                <a:cxn ang="0">
                  <a:pos x="13" y="0"/>
                </a:cxn>
                <a:cxn ang="0">
                  <a:pos x="23" y="3"/>
                </a:cxn>
              </a:cxnLst>
              <a:rect l="0" t="0" r="r" b="b"/>
              <a:pathLst>
                <a:path w="24" h="36">
                  <a:moveTo>
                    <a:pt x="23" y="3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18" y="5"/>
                    <a:pt x="16" y="4"/>
                    <a:pt x="13" y="4"/>
                  </a:cubicBezTo>
                  <a:cubicBezTo>
                    <a:pt x="9" y="4"/>
                    <a:pt x="7" y="7"/>
                    <a:pt x="7" y="10"/>
                  </a:cubicBezTo>
                  <a:cubicBezTo>
                    <a:pt x="7" y="11"/>
                    <a:pt x="7" y="12"/>
                    <a:pt x="7" y="13"/>
                  </a:cubicBezTo>
                  <a:cubicBezTo>
                    <a:pt x="8" y="14"/>
                    <a:pt x="9" y="14"/>
                    <a:pt x="11" y="15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2" y="17"/>
                    <a:pt x="24" y="20"/>
                    <a:pt x="24" y="25"/>
                  </a:cubicBezTo>
                  <a:cubicBezTo>
                    <a:pt x="24" y="31"/>
                    <a:pt x="19" y="36"/>
                    <a:pt x="12" y="36"/>
                  </a:cubicBezTo>
                  <a:cubicBezTo>
                    <a:pt x="8" y="36"/>
                    <a:pt x="3" y="34"/>
                    <a:pt x="0" y="32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5" y="30"/>
                    <a:pt x="9" y="32"/>
                    <a:pt x="12" y="32"/>
                  </a:cubicBezTo>
                  <a:cubicBezTo>
                    <a:pt x="16" y="32"/>
                    <a:pt x="19" y="29"/>
                    <a:pt x="19" y="26"/>
                  </a:cubicBezTo>
                  <a:cubicBezTo>
                    <a:pt x="19" y="23"/>
                    <a:pt x="17" y="21"/>
                    <a:pt x="14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7" y="19"/>
                    <a:pt x="5" y="18"/>
                    <a:pt x="3" y="16"/>
                  </a:cubicBezTo>
                  <a:cubicBezTo>
                    <a:pt x="2" y="15"/>
                    <a:pt x="1" y="13"/>
                    <a:pt x="1" y="11"/>
                  </a:cubicBezTo>
                  <a:cubicBezTo>
                    <a:pt x="1" y="5"/>
                    <a:pt x="6" y="0"/>
                    <a:pt x="13" y="0"/>
                  </a:cubicBezTo>
                  <a:cubicBezTo>
                    <a:pt x="16" y="0"/>
                    <a:pt x="20" y="1"/>
                    <a:pt x="23" y="3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4" name="Freeform 116"/>
            <p:cNvSpPr>
              <a:spLocks/>
            </p:cNvSpPr>
            <p:nvPr/>
          </p:nvSpPr>
          <p:spPr bwMode="auto">
            <a:xfrm>
              <a:off x="1490" y="128"/>
              <a:ext cx="27" cy="39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20" y="7"/>
                </a:cxn>
                <a:cxn ang="0">
                  <a:pos x="14" y="4"/>
                </a:cxn>
                <a:cxn ang="0">
                  <a:pos x="8" y="8"/>
                </a:cxn>
                <a:cxn ang="0">
                  <a:pos x="6" y="19"/>
                </a:cxn>
                <a:cxn ang="0">
                  <a:pos x="14" y="30"/>
                </a:cxn>
                <a:cxn ang="0">
                  <a:pos x="21" y="27"/>
                </a:cxn>
                <a:cxn ang="0">
                  <a:pos x="24" y="30"/>
                </a:cxn>
                <a:cxn ang="0">
                  <a:pos x="14" y="34"/>
                </a:cxn>
                <a:cxn ang="0">
                  <a:pos x="3" y="29"/>
                </a:cxn>
                <a:cxn ang="0">
                  <a:pos x="0" y="18"/>
                </a:cxn>
                <a:cxn ang="0">
                  <a:pos x="5" y="4"/>
                </a:cxn>
                <a:cxn ang="0">
                  <a:pos x="14" y="0"/>
                </a:cxn>
                <a:cxn ang="0">
                  <a:pos x="23" y="3"/>
                </a:cxn>
              </a:cxnLst>
              <a:rect l="0" t="0" r="r" b="b"/>
              <a:pathLst>
                <a:path w="24" h="34">
                  <a:moveTo>
                    <a:pt x="23" y="3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18" y="5"/>
                    <a:pt x="16" y="4"/>
                    <a:pt x="14" y="4"/>
                  </a:cubicBezTo>
                  <a:cubicBezTo>
                    <a:pt x="11" y="4"/>
                    <a:pt x="9" y="6"/>
                    <a:pt x="8" y="8"/>
                  </a:cubicBezTo>
                  <a:cubicBezTo>
                    <a:pt x="7" y="10"/>
                    <a:pt x="6" y="14"/>
                    <a:pt x="6" y="19"/>
                  </a:cubicBezTo>
                  <a:cubicBezTo>
                    <a:pt x="6" y="26"/>
                    <a:pt x="9" y="30"/>
                    <a:pt x="14" y="30"/>
                  </a:cubicBezTo>
                  <a:cubicBezTo>
                    <a:pt x="17" y="30"/>
                    <a:pt x="19" y="29"/>
                    <a:pt x="21" y="27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3"/>
                    <a:pt x="18" y="34"/>
                    <a:pt x="14" y="34"/>
                  </a:cubicBezTo>
                  <a:cubicBezTo>
                    <a:pt x="9" y="34"/>
                    <a:pt x="6" y="33"/>
                    <a:pt x="3" y="29"/>
                  </a:cubicBezTo>
                  <a:cubicBezTo>
                    <a:pt x="1" y="26"/>
                    <a:pt x="0" y="23"/>
                    <a:pt x="0" y="18"/>
                  </a:cubicBezTo>
                  <a:cubicBezTo>
                    <a:pt x="0" y="11"/>
                    <a:pt x="2" y="6"/>
                    <a:pt x="5" y="4"/>
                  </a:cubicBezTo>
                  <a:cubicBezTo>
                    <a:pt x="8" y="1"/>
                    <a:pt x="11" y="0"/>
                    <a:pt x="14" y="0"/>
                  </a:cubicBezTo>
                  <a:cubicBezTo>
                    <a:pt x="18" y="0"/>
                    <a:pt x="21" y="1"/>
                    <a:pt x="23" y="3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5" name="Freeform 117"/>
            <p:cNvSpPr>
              <a:spLocks noEditPoints="1"/>
            </p:cNvSpPr>
            <p:nvPr/>
          </p:nvSpPr>
          <p:spPr bwMode="auto">
            <a:xfrm>
              <a:off x="1522" y="113"/>
              <a:ext cx="10" cy="5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8" y="5"/>
                </a:cxn>
                <a:cxn ang="0">
                  <a:pos x="4" y="9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1" y="15"/>
                </a:cxn>
                <a:cxn ang="0">
                  <a:pos x="7" y="14"/>
                </a:cxn>
                <a:cxn ang="0">
                  <a:pos x="7" y="48"/>
                </a:cxn>
                <a:cxn ang="0">
                  <a:pos x="1" y="48"/>
                </a:cxn>
                <a:cxn ang="0">
                  <a:pos x="1" y="15"/>
                </a:cxn>
              </a:cxnLst>
              <a:rect l="0" t="0" r="r" b="b"/>
              <a:pathLst>
                <a:path w="8" h="48">
                  <a:moveTo>
                    <a:pt x="4" y="0"/>
                  </a:moveTo>
                  <a:cubicBezTo>
                    <a:pt x="6" y="0"/>
                    <a:pt x="8" y="2"/>
                    <a:pt x="8" y="5"/>
                  </a:cubicBezTo>
                  <a:cubicBezTo>
                    <a:pt x="8" y="7"/>
                    <a:pt x="6" y="9"/>
                    <a:pt x="4" y="9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lose/>
                  <a:moveTo>
                    <a:pt x="1" y="15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48"/>
                    <a:pt x="7" y="48"/>
                    <a:pt x="7" y="48"/>
                  </a:cubicBezTo>
                  <a:cubicBezTo>
                    <a:pt x="1" y="48"/>
                    <a:pt x="1" y="48"/>
                    <a:pt x="1" y="48"/>
                  </a:cubicBezTo>
                  <a:lnTo>
                    <a:pt x="1" y="15"/>
                  </a:ln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6" name="Freeform 118"/>
            <p:cNvSpPr>
              <a:spLocks noEditPoints="1"/>
            </p:cNvSpPr>
            <p:nvPr/>
          </p:nvSpPr>
          <p:spPr bwMode="auto">
            <a:xfrm>
              <a:off x="1541" y="128"/>
              <a:ext cx="29" cy="39"/>
            </a:xfrm>
            <a:custGeom>
              <a:avLst/>
              <a:gdLst/>
              <a:ahLst/>
              <a:cxnLst>
                <a:cxn ang="0">
                  <a:pos x="23" y="27"/>
                </a:cxn>
                <a:cxn ang="0">
                  <a:pos x="25" y="30"/>
                </a:cxn>
                <a:cxn ang="0">
                  <a:pos x="14" y="34"/>
                </a:cxn>
                <a:cxn ang="0">
                  <a:pos x="0" y="17"/>
                </a:cxn>
                <a:cxn ang="0">
                  <a:pos x="4" y="4"/>
                </a:cxn>
                <a:cxn ang="0">
                  <a:pos x="13" y="0"/>
                </a:cxn>
                <a:cxn ang="0">
                  <a:pos x="22" y="3"/>
                </a:cxn>
                <a:cxn ang="0">
                  <a:pos x="26" y="17"/>
                </a:cxn>
                <a:cxn ang="0">
                  <a:pos x="26" y="18"/>
                </a:cxn>
                <a:cxn ang="0">
                  <a:pos x="6" y="18"/>
                </a:cxn>
                <a:cxn ang="0">
                  <a:pos x="6" y="19"/>
                </a:cxn>
                <a:cxn ang="0">
                  <a:pos x="7" y="26"/>
                </a:cxn>
                <a:cxn ang="0">
                  <a:pos x="15" y="30"/>
                </a:cxn>
                <a:cxn ang="0">
                  <a:pos x="23" y="27"/>
                </a:cxn>
                <a:cxn ang="0">
                  <a:pos x="6" y="14"/>
                </a:cxn>
                <a:cxn ang="0">
                  <a:pos x="21" y="14"/>
                </a:cxn>
                <a:cxn ang="0">
                  <a:pos x="19" y="7"/>
                </a:cxn>
                <a:cxn ang="0">
                  <a:pos x="13" y="4"/>
                </a:cxn>
                <a:cxn ang="0">
                  <a:pos x="6" y="14"/>
                </a:cxn>
              </a:cxnLst>
              <a:rect l="0" t="0" r="r" b="b"/>
              <a:pathLst>
                <a:path w="26" h="34">
                  <a:moveTo>
                    <a:pt x="23" y="27"/>
                  </a:moveTo>
                  <a:cubicBezTo>
                    <a:pt x="25" y="30"/>
                    <a:pt x="25" y="30"/>
                    <a:pt x="25" y="30"/>
                  </a:cubicBezTo>
                  <a:cubicBezTo>
                    <a:pt x="22" y="33"/>
                    <a:pt x="18" y="34"/>
                    <a:pt x="14" y="34"/>
                  </a:cubicBezTo>
                  <a:cubicBezTo>
                    <a:pt x="5" y="34"/>
                    <a:pt x="0" y="28"/>
                    <a:pt x="0" y="17"/>
                  </a:cubicBezTo>
                  <a:cubicBezTo>
                    <a:pt x="0" y="11"/>
                    <a:pt x="1" y="8"/>
                    <a:pt x="4" y="4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7" y="0"/>
                    <a:pt x="20" y="1"/>
                    <a:pt x="22" y="3"/>
                  </a:cubicBezTo>
                  <a:cubicBezTo>
                    <a:pt x="25" y="6"/>
                    <a:pt x="26" y="9"/>
                    <a:pt x="26" y="17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2"/>
                    <a:pt x="6" y="24"/>
                    <a:pt x="7" y="26"/>
                  </a:cubicBezTo>
                  <a:cubicBezTo>
                    <a:pt x="9" y="29"/>
                    <a:pt x="12" y="30"/>
                    <a:pt x="15" y="30"/>
                  </a:cubicBezTo>
                  <a:cubicBezTo>
                    <a:pt x="18" y="30"/>
                    <a:pt x="21" y="29"/>
                    <a:pt x="23" y="27"/>
                  </a:cubicBezTo>
                  <a:close/>
                  <a:moveTo>
                    <a:pt x="6" y="14"/>
                  </a:moveTo>
                  <a:cubicBezTo>
                    <a:pt x="21" y="14"/>
                    <a:pt x="21" y="14"/>
                    <a:pt x="21" y="14"/>
                  </a:cubicBezTo>
                  <a:cubicBezTo>
                    <a:pt x="21" y="11"/>
                    <a:pt x="20" y="8"/>
                    <a:pt x="19" y="7"/>
                  </a:cubicBezTo>
                  <a:cubicBezTo>
                    <a:pt x="18" y="5"/>
                    <a:pt x="16" y="4"/>
                    <a:pt x="13" y="4"/>
                  </a:cubicBezTo>
                  <a:cubicBezTo>
                    <a:pt x="8" y="4"/>
                    <a:pt x="6" y="7"/>
                    <a:pt x="6" y="14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7" name="Freeform 119"/>
            <p:cNvSpPr>
              <a:spLocks/>
            </p:cNvSpPr>
            <p:nvPr/>
          </p:nvSpPr>
          <p:spPr bwMode="auto">
            <a:xfrm>
              <a:off x="1579" y="128"/>
              <a:ext cx="29" cy="3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5" y="0"/>
                </a:cxn>
                <a:cxn ang="0">
                  <a:pos x="6" y="5"/>
                </a:cxn>
                <a:cxn ang="0">
                  <a:pos x="16" y="0"/>
                </a:cxn>
                <a:cxn ang="0">
                  <a:pos x="25" y="5"/>
                </a:cxn>
                <a:cxn ang="0">
                  <a:pos x="25" y="9"/>
                </a:cxn>
                <a:cxn ang="0">
                  <a:pos x="25" y="34"/>
                </a:cxn>
                <a:cxn ang="0">
                  <a:pos x="20" y="34"/>
                </a:cxn>
                <a:cxn ang="0">
                  <a:pos x="20" y="11"/>
                </a:cxn>
                <a:cxn ang="0">
                  <a:pos x="19" y="6"/>
                </a:cxn>
                <a:cxn ang="0">
                  <a:pos x="15" y="4"/>
                </a:cxn>
                <a:cxn ang="0">
                  <a:pos x="6" y="9"/>
                </a:cxn>
                <a:cxn ang="0">
                  <a:pos x="6" y="34"/>
                </a:cxn>
                <a:cxn ang="0">
                  <a:pos x="1" y="34"/>
                </a:cxn>
                <a:cxn ang="0">
                  <a:pos x="1" y="9"/>
                </a:cxn>
                <a:cxn ang="0">
                  <a:pos x="0" y="1"/>
                </a:cxn>
              </a:cxnLst>
              <a:rect l="0" t="0" r="r" b="b"/>
              <a:pathLst>
                <a:path w="25" h="34">
                  <a:moveTo>
                    <a:pt x="0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6" y="2"/>
                    <a:pt x="6" y="3"/>
                    <a:pt x="6" y="5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20" y="0"/>
                    <a:pt x="23" y="2"/>
                    <a:pt x="25" y="5"/>
                  </a:cubicBezTo>
                  <a:cubicBezTo>
                    <a:pt x="25" y="6"/>
                    <a:pt x="25" y="7"/>
                    <a:pt x="25" y="9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8"/>
                    <a:pt x="20" y="7"/>
                    <a:pt x="19" y="6"/>
                  </a:cubicBezTo>
                  <a:cubicBezTo>
                    <a:pt x="18" y="5"/>
                    <a:pt x="17" y="4"/>
                    <a:pt x="15" y="4"/>
                  </a:cubicBezTo>
                  <a:cubicBezTo>
                    <a:pt x="13" y="4"/>
                    <a:pt x="9" y="7"/>
                    <a:pt x="6" y="9"/>
                  </a:cubicBezTo>
                  <a:cubicBezTo>
                    <a:pt x="6" y="34"/>
                    <a:pt x="6" y="34"/>
                    <a:pt x="6" y="34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5"/>
                    <a:pt x="1" y="4"/>
                    <a:pt x="0" y="1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8" name="Freeform 120"/>
            <p:cNvSpPr>
              <a:spLocks/>
            </p:cNvSpPr>
            <p:nvPr/>
          </p:nvSpPr>
          <p:spPr bwMode="auto">
            <a:xfrm>
              <a:off x="1619" y="128"/>
              <a:ext cx="26" cy="39"/>
            </a:xfrm>
            <a:custGeom>
              <a:avLst/>
              <a:gdLst/>
              <a:ahLst/>
              <a:cxnLst>
                <a:cxn ang="0">
                  <a:pos x="22" y="3"/>
                </a:cxn>
                <a:cxn ang="0">
                  <a:pos x="20" y="7"/>
                </a:cxn>
                <a:cxn ang="0">
                  <a:pos x="13" y="4"/>
                </a:cxn>
                <a:cxn ang="0">
                  <a:pos x="7" y="8"/>
                </a:cxn>
                <a:cxn ang="0">
                  <a:pos x="5" y="19"/>
                </a:cxn>
                <a:cxn ang="0">
                  <a:pos x="13" y="30"/>
                </a:cxn>
                <a:cxn ang="0">
                  <a:pos x="20" y="27"/>
                </a:cxn>
                <a:cxn ang="0">
                  <a:pos x="23" y="30"/>
                </a:cxn>
                <a:cxn ang="0">
                  <a:pos x="13" y="34"/>
                </a:cxn>
                <a:cxn ang="0">
                  <a:pos x="3" y="29"/>
                </a:cxn>
                <a:cxn ang="0">
                  <a:pos x="0" y="18"/>
                </a:cxn>
                <a:cxn ang="0">
                  <a:pos x="5" y="4"/>
                </a:cxn>
                <a:cxn ang="0">
                  <a:pos x="13" y="0"/>
                </a:cxn>
                <a:cxn ang="0">
                  <a:pos x="22" y="3"/>
                </a:cxn>
              </a:cxnLst>
              <a:rect l="0" t="0" r="r" b="b"/>
              <a:pathLst>
                <a:path w="23" h="34">
                  <a:moveTo>
                    <a:pt x="22" y="3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17" y="5"/>
                    <a:pt x="16" y="4"/>
                    <a:pt x="13" y="4"/>
                  </a:cubicBezTo>
                  <a:cubicBezTo>
                    <a:pt x="11" y="4"/>
                    <a:pt x="8" y="6"/>
                    <a:pt x="7" y="8"/>
                  </a:cubicBezTo>
                  <a:cubicBezTo>
                    <a:pt x="6" y="10"/>
                    <a:pt x="5" y="14"/>
                    <a:pt x="5" y="19"/>
                  </a:cubicBezTo>
                  <a:cubicBezTo>
                    <a:pt x="5" y="26"/>
                    <a:pt x="8" y="30"/>
                    <a:pt x="13" y="30"/>
                  </a:cubicBezTo>
                  <a:cubicBezTo>
                    <a:pt x="16" y="30"/>
                    <a:pt x="19" y="29"/>
                    <a:pt x="20" y="27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0" y="33"/>
                    <a:pt x="17" y="34"/>
                    <a:pt x="13" y="34"/>
                  </a:cubicBezTo>
                  <a:cubicBezTo>
                    <a:pt x="9" y="34"/>
                    <a:pt x="5" y="33"/>
                    <a:pt x="3" y="29"/>
                  </a:cubicBezTo>
                  <a:cubicBezTo>
                    <a:pt x="1" y="26"/>
                    <a:pt x="0" y="23"/>
                    <a:pt x="0" y="18"/>
                  </a:cubicBezTo>
                  <a:cubicBezTo>
                    <a:pt x="0" y="11"/>
                    <a:pt x="2" y="6"/>
                    <a:pt x="5" y="4"/>
                  </a:cubicBezTo>
                  <a:cubicBezTo>
                    <a:pt x="7" y="1"/>
                    <a:pt x="10" y="0"/>
                    <a:pt x="13" y="0"/>
                  </a:cubicBezTo>
                  <a:cubicBezTo>
                    <a:pt x="18" y="0"/>
                    <a:pt x="20" y="1"/>
                    <a:pt x="22" y="3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129" name="Freeform 121"/>
            <p:cNvSpPr>
              <a:spLocks noEditPoints="1"/>
            </p:cNvSpPr>
            <p:nvPr/>
          </p:nvSpPr>
          <p:spPr bwMode="auto">
            <a:xfrm>
              <a:off x="1649" y="128"/>
              <a:ext cx="31" cy="39"/>
            </a:xfrm>
            <a:custGeom>
              <a:avLst/>
              <a:gdLst/>
              <a:ahLst/>
              <a:cxnLst>
                <a:cxn ang="0">
                  <a:pos x="24" y="27"/>
                </a:cxn>
                <a:cxn ang="0">
                  <a:pos x="26" y="30"/>
                </a:cxn>
                <a:cxn ang="0">
                  <a:pos x="15" y="34"/>
                </a:cxn>
                <a:cxn ang="0">
                  <a:pos x="0" y="17"/>
                </a:cxn>
                <a:cxn ang="0">
                  <a:pos x="4" y="4"/>
                </a:cxn>
                <a:cxn ang="0">
                  <a:pos x="14" y="0"/>
                </a:cxn>
                <a:cxn ang="0">
                  <a:pos x="23" y="3"/>
                </a:cxn>
                <a:cxn ang="0">
                  <a:pos x="27" y="17"/>
                </a:cxn>
                <a:cxn ang="0">
                  <a:pos x="27" y="18"/>
                </a:cxn>
                <a:cxn ang="0">
                  <a:pos x="6" y="18"/>
                </a:cxn>
                <a:cxn ang="0">
                  <a:pos x="6" y="19"/>
                </a:cxn>
                <a:cxn ang="0">
                  <a:pos x="8" y="26"/>
                </a:cxn>
                <a:cxn ang="0">
                  <a:pos x="16" y="30"/>
                </a:cxn>
                <a:cxn ang="0">
                  <a:pos x="24" y="27"/>
                </a:cxn>
                <a:cxn ang="0">
                  <a:pos x="6" y="14"/>
                </a:cxn>
                <a:cxn ang="0">
                  <a:pos x="21" y="14"/>
                </a:cxn>
                <a:cxn ang="0">
                  <a:pos x="20" y="7"/>
                </a:cxn>
                <a:cxn ang="0">
                  <a:pos x="14" y="4"/>
                </a:cxn>
                <a:cxn ang="0">
                  <a:pos x="6" y="14"/>
                </a:cxn>
              </a:cxnLst>
              <a:rect l="0" t="0" r="r" b="b"/>
              <a:pathLst>
                <a:path w="27" h="34">
                  <a:moveTo>
                    <a:pt x="24" y="27"/>
                  </a:moveTo>
                  <a:cubicBezTo>
                    <a:pt x="26" y="30"/>
                    <a:pt x="26" y="30"/>
                    <a:pt x="26" y="30"/>
                  </a:cubicBezTo>
                  <a:cubicBezTo>
                    <a:pt x="23" y="33"/>
                    <a:pt x="19" y="34"/>
                    <a:pt x="15" y="34"/>
                  </a:cubicBezTo>
                  <a:cubicBezTo>
                    <a:pt x="6" y="34"/>
                    <a:pt x="0" y="28"/>
                    <a:pt x="0" y="17"/>
                  </a:cubicBezTo>
                  <a:cubicBezTo>
                    <a:pt x="0" y="11"/>
                    <a:pt x="2" y="8"/>
                    <a:pt x="4" y="4"/>
                  </a:cubicBezTo>
                  <a:cubicBezTo>
                    <a:pt x="7" y="1"/>
                    <a:pt x="10" y="0"/>
                    <a:pt x="14" y="0"/>
                  </a:cubicBezTo>
                  <a:cubicBezTo>
                    <a:pt x="18" y="0"/>
                    <a:pt x="21" y="1"/>
                    <a:pt x="23" y="3"/>
                  </a:cubicBezTo>
                  <a:cubicBezTo>
                    <a:pt x="26" y="6"/>
                    <a:pt x="27" y="9"/>
                    <a:pt x="27" y="17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2"/>
                    <a:pt x="7" y="24"/>
                    <a:pt x="8" y="26"/>
                  </a:cubicBezTo>
                  <a:cubicBezTo>
                    <a:pt x="10" y="29"/>
                    <a:pt x="13" y="30"/>
                    <a:pt x="16" y="30"/>
                  </a:cubicBezTo>
                  <a:cubicBezTo>
                    <a:pt x="19" y="30"/>
                    <a:pt x="22" y="29"/>
                    <a:pt x="24" y="27"/>
                  </a:cubicBezTo>
                  <a:close/>
                  <a:moveTo>
                    <a:pt x="6" y="14"/>
                  </a:moveTo>
                  <a:cubicBezTo>
                    <a:pt x="21" y="14"/>
                    <a:pt x="21" y="14"/>
                    <a:pt x="21" y="14"/>
                  </a:cubicBezTo>
                  <a:cubicBezTo>
                    <a:pt x="21" y="11"/>
                    <a:pt x="21" y="8"/>
                    <a:pt x="20" y="7"/>
                  </a:cubicBezTo>
                  <a:cubicBezTo>
                    <a:pt x="19" y="5"/>
                    <a:pt x="17" y="4"/>
                    <a:pt x="14" y="4"/>
                  </a:cubicBezTo>
                  <a:cubicBezTo>
                    <a:pt x="9" y="4"/>
                    <a:pt x="7" y="7"/>
                    <a:pt x="6" y="14"/>
                  </a:cubicBezTo>
                  <a:close/>
                </a:path>
              </a:pathLst>
            </a:custGeom>
            <a:solidFill>
              <a:srgbClr val="969696"/>
            </a:solidFill>
            <a:ln w="317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142" name="Rectangle 1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77D9EE0B-0F58-46A5-BA11-FF67C9E23435}" type="datetime4">
              <a:rPr lang="en-US"/>
              <a:pPr/>
              <a:t>May 29, 2008</a:t>
            </a:fld>
            <a:endParaRPr lang="en-US"/>
          </a:p>
        </p:txBody>
      </p:sp>
      <p:sp>
        <p:nvSpPr>
          <p:cNvPr id="43143" name="Rectangle 1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3144" name="Rectangle 1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FA919A1-454F-4557-8540-8BF098D848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Towards Production</a:t>
            </a:r>
            <a:br>
              <a:rPr lang="en-US" dirty="0" smtClean="0"/>
            </a:br>
            <a:r>
              <a:rPr lang="en-US" sz="3200" i="1" dirty="0" smtClean="0"/>
              <a:t>VL-e </a:t>
            </a:r>
            <a:r>
              <a:rPr lang="en-US" sz="3200" i="1" dirty="0" err="1" smtClean="0"/>
              <a:t>PoC</a:t>
            </a:r>
            <a:r>
              <a:rPr lang="en-US" sz="3200" i="1" dirty="0" smtClean="0"/>
              <a:t> in 2008 and beyond</a:t>
            </a:r>
            <a:endParaRPr lang="en-US" sz="3200" i="1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Groep</a:t>
            </a:r>
          </a:p>
          <a:p>
            <a:r>
              <a:rPr lang="en-US" dirty="0" smtClean="0"/>
              <a:t>VL-e SP meeting 2008-05-30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VL-e Scaling and Validation “P4”</a:t>
            </a: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50"/>
            <a:ext cx="8101042" cy="445295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The </a:t>
            </a:r>
            <a:r>
              <a:rPr lang="en-US" sz="2000" b="1" dirty="0" smtClean="0"/>
              <a:t>Proof of Concept Environment </a:t>
            </a:r>
            <a:r>
              <a:rPr lang="en-US" sz="2000" dirty="0" smtClean="0"/>
              <a:t>reminder</a:t>
            </a:r>
          </a:p>
          <a:p>
            <a:r>
              <a:rPr lang="en-US" sz="2000" dirty="0" smtClean="0"/>
              <a:t>It is the</a:t>
            </a:r>
            <a:br>
              <a:rPr lang="en-US" sz="2000" dirty="0" smtClean="0"/>
            </a:br>
            <a:r>
              <a:rPr lang="en-US" sz="2000" i="1" dirty="0" smtClean="0"/>
              <a:t>Experimentation environment for e-Science Infrastructure</a:t>
            </a:r>
            <a:br>
              <a:rPr lang="en-US" sz="2000" i="1" dirty="0" smtClean="0"/>
            </a:br>
            <a:endParaRPr lang="en-US" sz="1800" dirty="0" smtClean="0"/>
          </a:p>
          <a:p>
            <a:pPr lvl="1"/>
            <a:r>
              <a:rPr lang="en-US" sz="1800" dirty="0" smtClean="0"/>
              <a:t>Reliable</a:t>
            </a:r>
          </a:p>
          <a:p>
            <a:pPr lvl="1"/>
            <a:r>
              <a:rPr lang="en-US" sz="1800" dirty="0" smtClean="0"/>
              <a:t>Supportable</a:t>
            </a:r>
          </a:p>
          <a:p>
            <a:pPr lvl="1"/>
            <a:r>
              <a:rPr lang="en-US" sz="1800" dirty="0" smtClean="0"/>
              <a:t>Secure</a:t>
            </a:r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000" dirty="0" smtClean="0"/>
              <a:t>Implemented through </a:t>
            </a:r>
            <a:r>
              <a:rPr lang="en-US" sz="2000" b="1" dirty="0" smtClean="0"/>
              <a:t>three actions</a:t>
            </a:r>
          </a:p>
          <a:p>
            <a:r>
              <a:rPr lang="en-US" sz="2000" dirty="0" err="1" smtClean="0"/>
              <a:t>PoC</a:t>
            </a:r>
            <a:r>
              <a:rPr lang="en-US" sz="2000" dirty="0" smtClean="0"/>
              <a:t> Software Distribution</a:t>
            </a:r>
          </a:p>
          <a:p>
            <a:r>
              <a:rPr lang="en-US" sz="2000" dirty="0" err="1" smtClean="0"/>
              <a:t>PoC</a:t>
            </a:r>
            <a:r>
              <a:rPr lang="en-US" sz="2000" dirty="0" smtClean="0"/>
              <a:t> Infrastructure and Environment </a:t>
            </a:r>
            <a:br>
              <a:rPr lang="en-US" sz="2000" dirty="0" smtClean="0"/>
            </a:br>
            <a:r>
              <a:rPr lang="en-US" sz="2000" dirty="0" smtClean="0"/>
              <a:t>(central facilities, distributed and contributed installations)</a:t>
            </a:r>
          </a:p>
          <a:p>
            <a:r>
              <a:rPr lang="en-US" sz="2000" dirty="0" smtClean="0"/>
              <a:t>Software engineering for scalability and supportability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3050"/>
            <a:ext cx="8101042" cy="44529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With the roll-out of the BiG Grid project</a:t>
            </a:r>
            <a:br>
              <a:rPr lang="en-US" sz="2000" dirty="0" smtClean="0"/>
            </a:br>
            <a:r>
              <a:rPr lang="en-US" sz="2000" dirty="0" smtClean="0"/>
              <a:t>the Netherlands gets a full scale e-Science environment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Large-scale hardware infrastructure</a:t>
            </a:r>
            <a:br>
              <a:rPr lang="en-US" sz="2000" dirty="0" smtClean="0"/>
            </a:br>
            <a:r>
              <a:rPr lang="en-US" sz="2000" dirty="0" smtClean="0"/>
              <a:t>(cluster computing, HPC, mass storage)</a:t>
            </a:r>
          </a:p>
          <a:p>
            <a:r>
              <a:rPr lang="en-US" sz="2000" dirty="0" smtClean="0"/>
              <a:t>Support and Development</a:t>
            </a:r>
            <a:br>
              <a:rPr lang="en-US" sz="2000" dirty="0" smtClean="0"/>
            </a:br>
            <a:r>
              <a:rPr lang="en-US" sz="2000" dirty="0" smtClean="0"/>
              <a:t>(problem analysis, implementation of problem solving environments, systems and infrastructure </a:t>
            </a:r>
            <a:r>
              <a:rPr lang="en-US" sz="2000" dirty="0" err="1" smtClean="0"/>
              <a:t>standardisation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Operations Support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(systems help desk, focus in stability, scalability and responsiveness)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VL-e P4 and BiG Grid: a Joint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Amalgamate P4 and BiGGrid operations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Executive Team, with </a:t>
            </a:r>
            <a:r>
              <a:rPr lang="en-US" dirty="0" err="1" smtClean="0"/>
              <a:t>VLeIT</a:t>
            </a:r>
            <a:r>
              <a:rPr lang="en-US" dirty="0" smtClean="0"/>
              <a:t> core members, to oversee operations, support and development for both BiGGrid and VL-e </a:t>
            </a:r>
            <a:r>
              <a:rPr lang="en-US" dirty="0" err="1" smtClean="0"/>
              <a:t>PoC</a:t>
            </a:r>
            <a:endParaRPr lang="en-US" dirty="0" smtClean="0"/>
          </a:p>
          <a:p>
            <a:pPr lvl="1"/>
            <a:r>
              <a:rPr lang="en-US" dirty="0" smtClean="0"/>
              <a:t>BiGGrid environment will be</a:t>
            </a:r>
            <a:br>
              <a:rPr lang="en-US" dirty="0" smtClean="0"/>
            </a:br>
            <a:r>
              <a:rPr lang="en-US" dirty="0" smtClean="0"/>
              <a:t>fully based on the </a:t>
            </a:r>
            <a:br>
              <a:rPr lang="en-US" dirty="0" smtClean="0"/>
            </a:br>
            <a:r>
              <a:rPr lang="en-US" dirty="0" smtClean="0"/>
              <a:t>existing VL-e distribution</a:t>
            </a:r>
          </a:p>
          <a:p>
            <a:pPr lvl="1"/>
            <a:r>
              <a:rPr lang="en-US" dirty="0" smtClean="0"/>
              <a:t>Applications using the VL-e </a:t>
            </a:r>
            <a:br>
              <a:rPr lang="en-US" dirty="0" smtClean="0"/>
            </a:br>
            <a:r>
              <a:rPr lang="en-US" dirty="0" err="1" smtClean="0"/>
              <a:t>PoC</a:t>
            </a:r>
            <a:r>
              <a:rPr lang="en-US" dirty="0"/>
              <a:t> </a:t>
            </a:r>
            <a:r>
              <a:rPr lang="en-US" dirty="0" smtClean="0"/>
              <a:t>also ‘join’ the BiGGrid </a:t>
            </a:r>
            <a:br>
              <a:rPr lang="en-US" dirty="0" smtClean="0"/>
            </a:br>
            <a:r>
              <a:rPr lang="en-US" dirty="0" smtClean="0"/>
              <a:t>environment …</a:t>
            </a:r>
            <a:br>
              <a:rPr lang="en-US" dirty="0" smtClean="0"/>
            </a:br>
            <a:r>
              <a:rPr lang="en-US" dirty="0" smtClean="0"/>
              <a:t>... </a:t>
            </a:r>
            <a:r>
              <a:rPr lang="en-US" i="1" dirty="0" smtClean="0"/>
              <a:t>and thus profit from </a:t>
            </a:r>
            <a:br>
              <a:rPr lang="en-US" i="1" dirty="0" smtClean="0"/>
            </a:br>
            <a:r>
              <a:rPr lang="en-US" i="1" dirty="0" smtClean="0"/>
              <a:t>larger resource base for</a:t>
            </a:r>
            <a:br>
              <a:rPr lang="en-US" i="1" dirty="0" smtClean="0"/>
            </a:br>
            <a:r>
              <a:rPr lang="en-US" i="1" dirty="0" smtClean="0"/>
              <a:t>hardware and support*</a:t>
            </a:r>
            <a:endParaRPr lang="en-US" dirty="0" smtClean="0"/>
          </a:p>
        </p:txBody>
      </p:sp>
      <p:pic>
        <p:nvPicPr>
          <p:cNvPr id="4" name="Picture 3" descr="H:\Home\davidg\ICES3\P4\Plan2009\orgchart-oporg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7647" y="3594636"/>
            <a:ext cx="4274947" cy="319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PoC</a:t>
            </a:r>
            <a:r>
              <a:rPr lang="en-US" dirty="0" smtClean="0"/>
              <a:t> and BiGGrid: Towards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3050"/>
            <a:ext cx="8243918" cy="4452950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/>
              <a:t>PoC</a:t>
            </a:r>
            <a:r>
              <a:rPr lang="en-US" sz="2000" dirty="0" smtClean="0"/>
              <a:t> environment basis for the Infrastructure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Virtually all services in </a:t>
            </a:r>
            <a:r>
              <a:rPr lang="en-US" sz="2000" dirty="0" err="1" smtClean="0"/>
              <a:t>PoC</a:t>
            </a:r>
            <a:r>
              <a:rPr lang="en-US" sz="2000" dirty="0" smtClean="0"/>
              <a:t> ‘R3’ are ‘web services’ </a:t>
            </a:r>
            <a:endParaRPr lang="en-US" sz="2000" dirty="0"/>
          </a:p>
          <a:p>
            <a:pPr lvl="1"/>
            <a:r>
              <a:rPr lang="en-US" sz="1600" dirty="0" smtClean="0"/>
              <a:t>except: SRB – never</a:t>
            </a:r>
          </a:p>
          <a:p>
            <a:pPr lvl="1"/>
            <a:r>
              <a:rPr lang="en-US" sz="1600" dirty="0" smtClean="0"/>
              <a:t>few hidden services – early 2009</a:t>
            </a:r>
          </a:p>
          <a:p>
            <a:r>
              <a:rPr lang="en-US" sz="2000" dirty="0" smtClean="0"/>
              <a:t>Promote use by applications of services through the GAT</a:t>
            </a:r>
          </a:p>
          <a:p>
            <a:r>
              <a:rPr lang="en-US" sz="2000" dirty="0" smtClean="0"/>
              <a:t>SRB: supported till end of VL-e project, but this ‘vertical’ will be split in components</a:t>
            </a:r>
          </a:p>
          <a:p>
            <a:pPr lvl="1"/>
            <a:r>
              <a:rPr lang="en-US" sz="1600" dirty="0" smtClean="0"/>
              <a:t>Basic data storage through robust bulk services 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 err="1" smtClean="0"/>
              <a:t>GridFTP</a:t>
            </a:r>
            <a:r>
              <a:rPr lang="en-US" sz="1600" dirty="0" smtClean="0"/>
              <a:t>, or SRM for those applications that need that)</a:t>
            </a:r>
          </a:p>
          <a:p>
            <a:pPr lvl="1"/>
            <a:r>
              <a:rPr lang="en-US" sz="1600" dirty="0" smtClean="0"/>
              <a:t>SRB-meta-data management (never used in VL-e!) using new components to be selected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Adding simple but robust services for ‘simple’ applications</a:t>
            </a:r>
          </a:p>
          <a:p>
            <a:r>
              <a:rPr lang="en-US" sz="2000" i="1" dirty="0" smtClean="0"/>
              <a:t>but also remain open for communities that </a:t>
            </a:r>
            <a:r>
              <a:rPr lang="en-US" sz="2000" i="1" dirty="0" err="1" smtClean="0"/>
              <a:t>favour</a:t>
            </a:r>
            <a:r>
              <a:rPr lang="en-US" sz="2000" i="1" dirty="0" smtClean="0"/>
              <a:t> complexity and functionality over robustness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Towards production: stability and extensibility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b="1" dirty="0" smtClean="0"/>
              <a:t>‘Core’ </a:t>
            </a:r>
            <a:r>
              <a:rPr lang="en-GB" sz="2000" b="1" dirty="0" err="1" smtClean="0"/>
              <a:t>PoC</a:t>
            </a:r>
            <a:r>
              <a:rPr lang="en-GB" sz="2000" b="1" dirty="0" smtClean="0"/>
              <a:t> distribution focuses on stability</a:t>
            </a:r>
          </a:p>
          <a:p>
            <a:r>
              <a:rPr lang="en-GB" sz="2000" dirty="0" smtClean="0"/>
              <a:t>managed software engineering track</a:t>
            </a:r>
          </a:p>
          <a:p>
            <a:r>
              <a:rPr lang="en-GB" sz="2000" dirty="0" smtClean="0"/>
              <a:t>Components have designated maintainer and supporter</a:t>
            </a:r>
          </a:p>
          <a:p>
            <a:r>
              <a:rPr lang="en-GB" sz="2000" dirty="0" smtClean="0"/>
              <a:t>Bug and vulnerability management</a:t>
            </a:r>
          </a:p>
          <a:p>
            <a:pPr>
              <a:buNone/>
            </a:pPr>
            <a:r>
              <a:rPr lang="en-GB" sz="2000" b="1" dirty="0" smtClean="0"/>
              <a:t>Contributed Software track</a:t>
            </a:r>
            <a:endParaRPr lang="en-GB" sz="2000" b="1" dirty="0"/>
          </a:p>
          <a:p>
            <a:r>
              <a:rPr lang="en-GB" sz="2000" dirty="0" smtClean="0"/>
              <a:t>interesting software that fit </a:t>
            </a:r>
            <a:r>
              <a:rPr lang="en-GB" sz="2000" dirty="0" err="1" smtClean="0"/>
              <a:t>PoC</a:t>
            </a:r>
            <a:r>
              <a:rPr lang="en-GB" sz="2000" dirty="0" smtClean="0"/>
              <a:t> distribution well</a:t>
            </a:r>
          </a:p>
          <a:p>
            <a:r>
              <a:rPr lang="en-GB" sz="2000" dirty="0" smtClean="0"/>
              <a:t>Made available centrally, installed with minimal effort</a:t>
            </a:r>
          </a:p>
          <a:p>
            <a:r>
              <a:rPr lang="en-GB" sz="2000" dirty="0" smtClean="0"/>
              <a:t>Possibility to extend to RESPECT (European equivalent)</a:t>
            </a:r>
          </a:p>
          <a:p>
            <a:pPr>
              <a:buNone/>
            </a:pPr>
            <a:r>
              <a:rPr lang="en-GB" sz="2000" b="1" dirty="0" smtClean="0"/>
              <a:t>Community Software Areas (‘SGM’)</a:t>
            </a:r>
            <a:endParaRPr lang="en-GB" sz="2000" b="1" dirty="0"/>
          </a:p>
          <a:p>
            <a:r>
              <a:rPr lang="en-GB" sz="2000" dirty="0" smtClean="0"/>
              <a:t>Community software area on each facility (site)</a:t>
            </a:r>
          </a:p>
          <a:p>
            <a:r>
              <a:rPr lang="en-GB" sz="2000" dirty="0" smtClean="0"/>
              <a:t>Managed by the community</a:t>
            </a:r>
          </a:p>
          <a:p>
            <a:r>
              <a:rPr lang="en-GB" sz="2000" i="1" dirty="0" smtClean="0"/>
              <a:t>Interface and how-to will be more widely publicized</a:t>
            </a:r>
          </a:p>
          <a:p>
            <a:r>
              <a:rPr lang="en-GB" sz="2000" i="1" dirty="0" smtClean="0"/>
              <a:t>And ‘easier’ management facilities added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production: central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/>
              <a:t>PoC</a:t>
            </a:r>
            <a:r>
              <a:rPr lang="en-US" sz="2000" dirty="0" smtClean="0"/>
              <a:t> facilities become integral part of BiGGrid</a:t>
            </a:r>
          </a:p>
          <a:p>
            <a:r>
              <a:rPr lang="en-US" sz="2000" dirty="0" smtClean="0"/>
              <a:t>Support at least at current levels guaranteed</a:t>
            </a:r>
          </a:p>
          <a:p>
            <a:r>
              <a:rPr lang="en-US" sz="2000" dirty="0" smtClean="0"/>
              <a:t>aim to improve reliability, availability and response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More support for ‘hosting’ environments</a:t>
            </a:r>
          </a:p>
          <a:p>
            <a:r>
              <a:rPr lang="en-US" sz="2000" dirty="0" smtClean="0"/>
              <a:t>Services, repositories, portals, &amp;c</a:t>
            </a:r>
          </a:p>
          <a:p>
            <a:r>
              <a:rPr lang="en-US" sz="2000" dirty="0" smtClean="0"/>
              <a:t>Operation in collaboration with the user community</a:t>
            </a:r>
          </a:p>
          <a:p>
            <a:r>
              <a:rPr lang="en-US" sz="2000" dirty="0" smtClean="0"/>
              <a:t>e.g. life-science web service hosting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Sustainable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3050"/>
            <a:ext cx="8172480" cy="445295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Joint operation, development and support </a:t>
            </a:r>
          </a:p>
          <a:p>
            <a:endParaRPr lang="en-US" dirty="0" smtClean="0"/>
          </a:p>
          <a:p>
            <a:r>
              <a:rPr lang="en-US" dirty="0" smtClean="0"/>
              <a:t>amalgamation of VL-e </a:t>
            </a:r>
            <a:r>
              <a:rPr lang="en-US" dirty="0" err="1" smtClean="0"/>
              <a:t>PoC</a:t>
            </a:r>
            <a:r>
              <a:rPr lang="en-US" dirty="0" smtClean="0"/>
              <a:t> and BiGGrid in 2008</a:t>
            </a:r>
          </a:p>
          <a:p>
            <a:endParaRPr lang="en-US" dirty="0" smtClean="0"/>
          </a:p>
          <a:p>
            <a:r>
              <a:rPr lang="en-US" dirty="0" smtClean="0"/>
              <a:t>continuity after 2009</a:t>
            </a:r>
            <a:br>
              <a:rPr lang="en-US" dirty="0" smtClean="0"/>
            </a:br>
            <a:r>
              <a:rPr lang="en-US" dirty="0" smtClean="0"/>
              <a:t>	BiGGrid continues service as before</a:t>
            </a:r>
          </a:p>
          <a:p>
            <a:endParaRPr lang="en-US" dirty="0" smtClean="0"/>
          </a:p>
          <a:p>
            <a:r>
              <a:rPr lang="en-US" dirty="0" smtClean="0"/>
              <a:t>With the goal of creating a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persistent, sustainable e-science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87" name="Rectangle 3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-1066800" y="0"/>
            <a:ext cx="11090275" cy="6846888"/>
            <a:chOff x="0" y="0"/>
            <a:chExt cx="6986" cy="4313"/>
          </a:xfrm>
        </p:grpSpPr>
        <p:grpSp>
          <p:nvGrpSpPr>
            <p:cNvPr id="74757" name="Group 5"/>
            <p:cNvGrpSpPr>
              <a:grpSpLocks/>
            </p:cNvGrpSpPr>
            <p:nvPr/>
          </p:nvGrpSpPr>
          <p:grpSpPr bwMode="auto">
            <a:xfrm>
              <a:off x="0" y="0"/>
              <a:ext cx="4320" cy="4313"/>
              <a:chOff x="0" y="0"/>
              <a:chExt cx="4320" cy="4313"/>
            </a:xfrm>
          </p:grpSpPr>
          <p:sp>
            <p:nvSpPr>
              <p:cNvPr id="74758" name="Freeform 6"/>
              <p:cNvSpPr>
                <a:spLocks/>
              </p:cNvSpPr>
              <p:nvPr/>
            </p:nvSpPr>
            <p:spPr bwMode="auto">
              <a:xfrm>
                <a:off x="0" y="2823"/>
                <a:ext cx="1652" cy="1490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101"/>
                  </a:cxn>
                  <a:cxn ang="0">
                    <a:pos x="112" y="101"/>
                  </a:cxn>
                  <a:cxn ang="0">
                    <a:pos x="101" y="0"/>
                  </a:cxn>
                  <a:cxn ang="0">
                    <a:pos x="101" y="0"/>
                  </a:cxn>
                </a:cxnLst>
                <a:rect l="0" t="0" r="r" b="b"/>
                <a:pathLst>
                  <a:path w="112" h="101">
                    <a:moveTo>
                      <a:pt x="101" y="0"/>
                    </a:moveTo>
                    <a:cubicBezTo>
                      <a:pt x="65" y="33"/>
                      <a:pt x="47" y="33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48" y="40"/>
                      <a:pt x="44" y="57"/>
                      <a:pt x="0" y="101"/>
                    </a:cubicBezTo>
                    <a:cubicBezTo>
                      <a:pt x="48" y="53"/>
                      <a:pt x="64" y="53"/>
                      <a:pt x="112" y="101"/>
                    </a:cubicBezTo>
                    <a:cubicBezTo>
                      <a:pt x="68" y="57"/>
                      <a:pt x="64" y="40"/>
                      <a:pt x="101" y="0"/>
                    </a:cubicBezTo>
                    <a:cubicBezTo>
                      <a:pt x="101" y="0"/>
                      <a:pt x="101" y="0"/>
                      <a:pt x="101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59" name="Freeform 7"/>
              <p:cNvSpPr>
                <a:spLocks/>
              </p:cNvSpPr>
              <p:nvPr/>
            </p:nvSpPr>
            <p:spPr bwMode="auto">
              <a:xfrm>
                <a:off x="1490" y="1502"/>
                <a:ext cx="1340" cy="1321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90" y="0"/>
                  </a:cxn>
                  <a:cxn ang="0">
                    <a:pos x="91" y="0"/>
                  </a:cxn>
                  <a:cxn ang="0">
                    <a:pos x="90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89"/>
                  </a:cxn>
                  <a:cxn ang="0">
                    <a:pos x="1" y="90"/>
                  </a:cxn>
                  <a:cxn ang="0">
                    <a:pos x="90" y="90"/>
                  </a:cxn>
                  <a:cxn ang="0">
                    <a:pos x="90" y="90"/>
                  </a:cxn>
                  <a:cxn ang="0">
                    <a:pos x="91" y="89"/>
                  </a:cxn>
                  <a:cxn ang="0">
                    <a:pos x="91" y="0"/>
                  </a:cxn>
                </a:cxnLst>
                <a:rect l="0" t="0" r="r" b="b"/>
                <a:pathLst>
                  <a:path w="91" h="90">
                    <a:moveTo>
                      <a:pt x="91" y="0"/>
                    </a:moveTo>
                    <a:cubicBezTo>
                      <a:pt x="90" y="0"/>
                      <a:pt x="90" y="0"/>
                      <a:pt x="90" y="0"/>
                    </a:cubicBezTo>
                    <a:cubicBezTo>
                      <a:pt x="90" y="0"/>
                      <a:pt x="90" y="0"/>
                      <a:pt x="91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54" y="33"/>
                      <a:pt x="37" y="33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4" y="36"/>
                      <a:pt x="34" y="53"/>
                      <a:pt x="0" y="89"/>
                    </a:cubicBezTo>
                    <a:cubicBezTo>
                      <a:pt x="0" y="90"/>
                      <a:pt x="0" y="90"/>
                      <a:pt x="1" y="90"/>
                    </a:cubicBezTo>
                    <a:cubicBezTo>
                      <a:pt x="37" y="57"/>
                      <a:pt x="54" y="57"/>
                      <a:pt x="90" y="90"/>
                    </a:cubicBezTo>
                    <a:cubicBezTo>
                      <a:pt x="90" y="90"/>
                      <a:pt x="90" y="90"/>
                      <a:pt x="90" y="90"/>
                    </a:cubicBezTo>
                    <a:cubicBezTo>
                      <a:pt x="90" y="90"/>
                      <a:pt x="90" y="89"/>
                      <a:pt x="91" y="89"/>
                    </a:cubicBezTo>
                    <a:cubicBezTo>
                      <a:pt x="57" y="53"/>
                      <a:pt x="57" y="36"/>
                      <a:pt x="91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0" name="Freeform 8"/>
              <p:cNvSpPr>
                <a:spLocks/>
              </p:cNvSpPr>
              <p:nvPr/>
            </p:nvSpPr>
            <p:spPr bwMode="auto">
              <a:xfrm>
                <a:off x="1490" y="1502"/>
                <a:ext cx="19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 type="non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1" name="Freeform 9"/>
              <p:cNvSpPr>
                <a:spLocks/>
              </p:cNvSpPr>
              <p:nvPr/>
            </p:nvSpPr>
            <p:spPr bwMode="auto">
              <a:xfrm>
                <a:off x="1490" y="1502"/>
                <a:ext cx="19" cy="6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 type="non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2" name="Freeform 10"/>
              <p:cNvSpPr>
                <a:spLocks/>
              </p:cNvSpPr>
              <p:nvPr/>
            </p:nvSpPr>
            <p:spPr bwMode="auto">
              <a:xfrm>
                <a:off x="0" y="0"/>
                <a:ext cx="1652" cy="1502"/>
              </a:xfrm>
              <a:custGeom>
                <a:avLst/>
                <a:gdLst/>
                <a:ahLst/>
                <a:cxnLst>
                  <a:cxn ang="0">
                    <a:pos x="101" y="102"/>
                  </a:cxn>
                  <a:cxn ang="0">
                    <a:pos x="101" y="101"/>
                  </a:cxn>
                  <a:cxn ang="0">
                    <a:pos x="112" y="0"/>
                  </a:cxn>
                  <a:cxn ang="0">
                    <a:pos x="0" y="0"/>
                  </a:cxn>
                  <a:cxn ang="0">
                    <a:pos x="11" y="101"/>
                  </a:cxn>
                  <a:cxn ang="0">
                    <a:pos x="11" y="102"/>
                  </a:cxn>
                  <a:cxn ang="0">
                    <a:pos x="101" y="102"/>
                  </a:cxn>
                </a:cxnLst>
                <a:rect l="0" t="0" r="r" b="b"/>
                <a:pathLst>
                  <a:path w="112" h="102">
                    <a:moveTo>
                      <a:pt x="101" y="102"/>
                    </a:moveTo>
                    <a:cubicBezTo>
                      <a:pt x="101" y="101"/>
                      <a:pt x="101" y="101"/>
                      <a:pt x="101" y="101"/>
                    </a:cubicBezTo>
                    <a:cubicBezTo>
                      <a:pt x="64" y="61"/>
                      <a:pt x="68" y="44"/>
                      <a:pt x="112" y="0"/>
                    </a:cubicBezTo>
                    <a:cubicBezTo>
                      <a:pt x="64" y="48"/>
                      <a:pt x="48" y="48"/>
                      <a:pt x="0" y="0"/>
                    </a:cubicBezTo>
                    <a:cubicBezTo>
                      <a:pt x="44" y="44"/>
                      <a:pt x="48" y="61"/>
                      <a:pt x="11" y="101"/>
                    </a:cubicBezTo>
                    <a:cubicBezTo>
                      <a:pt x="11" y="101"/>
                      <a:pt x="11" y="101"/>
                      <a:pt x="11" y="102"/>
                    </a:cubicBezTo>
                    <a:cubicBezTo>
                      <a:pt x="47" y="68"/>
                      <a:pt x="65" y="68"/>
                      <a:pt x="101" y="102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3" name="Freeform 11"/>
              <p:cNvSpPr>
                <a:spLocks/>
              </p:cNvSpPr>
              <p:nvPr/>
            </p:nvSpPr>
            <p:spPr bwMode="auto">
              <a:xfrm>
                <a:off x="0" y="1502"/>
                <a:ext cx="162" cy="162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11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cubicBezTo>
                      <a:pt x="4" y="7"/>
                      <a:pt x="7" y="3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3"/>
                      <a:pt x="4" y="7"/>
                      <a:pt x="0" y="11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4" name="Freeform 12"/>
              <p:cNvSpPr>
                <a:spLocks/>
              </p:cNvSpPr>
              <p:nvPr/>
            </p:nvSpPr>
            <p:spPr bwMode="auto">
              <a:xfrm>
                <a:off x="0" y="1328"/>
                <a:ext cx="162" cy="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2"/>
                  </a:cxn>
                  <a:cxn ang="0">
                    <a:pos x="11" y="11"/>
                  </a:cxn>
                  <a:cxn ang="0">
                    <a:pos x="0" y="0"/>
                  </a:cxn>
                </a:cxnLst>
                <a:rect l="0" t="0" r="r" b="b"/>
                <a:pathLst>
                  <a:path w="11" h="12">
                    <a:moveTo>
                      <a:pt x="0" y="0"/>
                    </a:moveTo>
                    <a:cubicBezTo>
                      <a:pt x="4" y="4"/>
                      <a:pt x="7" y="8"/>
                      <a:pt x="11" y="12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7" y="8"/>
                      <a:pt x="4" y="4"/>
                      <a:pt x="0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5" name="Freeform 13"/>
              <p:cNvSpPr>
                <a:spLocks/>
              </p:cNvSpPr>
              <p:nvPr/>
            </p:nvSpPr>
            <p:spPr bwMode="auto">
              <a:xfrm>
                <a:off x="1490" y="1490"/>
                <a:ext cx="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 type="non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6" name="Freeform 14"/>
              <p:cNvSpPr>
                <a:spLocks/>
              </p:cNvSpPr>
              <p:nvPr/>
            </p:nvSpPr>
            <p:spPr bwMode="auto">
              <a:xfrm>
                <a:off x="1490" y="1490"/>
                <a:ext cx="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1" y="1"/>
                    </a:cubicBezTo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 type="non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7" name="Freeform 15"/>
              <p:cNvSpPr>
                <a:spLocks/>
              </p:cNvSpPr>
              <p:nvPr/>
            </p:nvSpPr>
            <p:spPr bwMode="auto">
              <a:xfrm>
                <a:off x="2818" y="0"/>
                <a:ext cx="1502" cy="1502"/>
              </a:xfrm>
              <a:custGeom>
                <a:avLst/>
                <a:gdLst/>
                <a:ahLst/>
                <a:cxnLst>
                  <a:cxn ang="0">
                    <a:pos x="90" y="102"/>
                  </a:cxn>
                  <a:cxn ang="0">
                    <a:pos x="91" y="101"/>
                  </a:cxn>
                  <a:cxn ang="0">
                    <a:pos x="102" y="0"/>
                  </a:cxn>
                  <a:cxn ang="0">
                    <a:pos x="1" y="11"/>
                  </a:cxn>
                  <a:cxn ang="0">
                    <a:pos x="0" y="12"/>
                  </a:cxn>
                  <a:cxn ang="0">
                    <a:pos x="1" y="101"/>
                  </a:cxn>
                  <a:cxn ang="0">
                    <a:pos x="1" y="101"/>
                  </a:cxn>
                  <a:cxn ang="0">
                    <a:pos x="1" y="101"/>
                  </a:cxn>
                  <a:cxn ang="0">
                    <a:pos x="1" y="102"/>
                  </a:cxn>
                  <a:cxn ang="0">
                    <a:pos x="90" y="102"/>
                  </a:cxn>
                </a:cxnLst>
                <a:rect l="0" t="0" r="r" b="b"/>
                <a:pathLst>
                  <a:path w="102" h="102">
                    <a:moveTo>
                      <a:pt x="90" y="102"/>
                    </a:moveTo>
                    <a:cubicBezTo>
                      <a:pt x="91" y="101"/>
                      <a:pt x="91" y="101"/>
                      <a:pt x="91" y="101"/>
                    </a:cubicBezTo>
                    <a:cubicBezTo>
                      <a:pt x="54" y="61"/>
                      <a:pt x="58" y="44"/>
                      <a:pt x="102" y="0"/>
                    </a:cubicBezTo>
                    <a:cubicBezTo>
                      <a:pt x="58" y="44"/>
                      <a:pt x="41" y="48"/>
                      <a:pt x="1" y="11"/>
                    </a:cubicBezTo>
                    <a:cubicBezTo>
                      <a:pt x="1" y="11"/>
                      <a:pt x="1" y="11"/>
                      <a:pt x="0" y="12"/>
                    </a:cubicBezTo>
                    <a:cubicBezTo>
                      <a:pt x="34" y="48"/>
                      <a:pt x="34" y="65"/>
                      <a:pt x="1" y="101"/>
                    </a:cubicBezTo>
                    <a:cubicBezTo>
                      <a:pt x="1" y="101"/>
                      <a:pt x="1" y="101"/>
                      <a:pt x="1" y="101"/>
                    </a:cubicBezTo>
                    <a:cubicBezTo>
                      <a:pt x="1" y="101"/>
                      <a:pt x="1" y="101"/>
                      <a:pt x="1" y="101"/>
                    </a:cubicBezTo>
                    <a:cubicBezTo>
                      <a:pt x="1" y="101"/>
                      <a:pt x="1" y="101"/>
                      <a:pt x="1" y="102"/>
                    </a:cubicBezTo>
                    <a:cubicBezTo>
                      <a:pt x="37" y="68"/>
                      <a:pt x="54" y="68"/>
                      <a:pt x="90" y="102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8" name="Freeform 16"/>
              <p:cNvSpPr>
                <a:spLocks/>
              </p:cNvSpPr>
              <p:nvPr/>
            </p:nvSpPr>
            <p:spPr bwMode="auto">
              <a:xfrm>
                <a:off x="2656" y="2823"/>
                <a:ext cx="1664" cy="1490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0" y="101"/>
                  </a:cxn>
                  <a:cxn ang="0">
                    <a:pos x="113" y="101"/>
                  </a:cxn>
                  <a:cxn ang="0">
                    <a:pos x="102" y="0"/>
                  </a:cxn>
                  <a:cxn ang="0">
                    <a:pos x="101" y="0"/>
                  </a:cxn>
                </a:cxnLst>
                <a:rect l="0" t="0" r="r" b="b"/>
                <a:pathLst>
                  <a:path w="113" h="101">
                    <a:moveTo>
                      <a:pt x="101" y="0"/>
                    </a:moveTo>
                    <a:cubicBezTo>
                      <a:pt x="65" y="33"/>
                      <a:pt x="48" y="33"/>
                      <a:pt x="12" y="0"/>
                    </a:cubicBezTo>
                    <a:cubicBezTo>
                      <a:pt x="12" y="0"/>
                      <a:pt x="12" y="0"/>
                      <a:pt x="11" y="0"/>
                    </a:cubicBezTo>
                    <a:cubicBezTo>
                      <a:pt x="48" y="40"/>
                      <a:pt x="44" y="57"/>
                      <a:pt x="0" y="101"/>
                    </a:cubicBezTo>
                    <a:cubicBezTo>
                      <a:pt x="49" y="53"/>
                      <a:pt x="65" y="53"/>
                      <a:pt x="113" y="101"/>
                    </a:cubicBezTo>
                    <a:cubicBezTo>
                      <a:pt x="69" y="57"/>
                      <a:pt x="65" y="40"/>
                      <a:pt x="102" y="0"/>
                    </a:cubicBezTo>
                    <a:cubicBezTo>
                      <a:pt x="102" y="0"/>
                      <a:pt x="102" y="0"/>
                      <a:pt x="101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9" name="Freeform 17"/>
              <p:cNvSpPr>
                <a:spLocks/>
              </p:cNvSpPr>
              <p:nvPr/>
            </p:nvSpPr>
            <p:spPr bwMode="auto">
              <a:xfrm>
                <a:off x="0" y="2823"/>
                <a:ext cx="162" cy="162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0" y="11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cubicBezTo>
                      <a:pt x="4" y="7"/>
                      <a:pt x="7" y="4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7" y="3"/>
                      <a:pt x="4" y="7"/>
                      <a:pt x="0" y="11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0" name="Freeform 18"/>
              <p:cNvSpPr>
                <a:spLocks/>
              </p:cNvSpPr>
              <p:nvPr/>
            </p:nvSpPr>
            <p:spPr bwMode="auto">
              <a:xfrm>
                <a:off x="0" y="2661"/>
                <a:ext cx="162" cy="1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1"/>
                  </a:cxn>
                  <a:cxn ang="0">
                    <a:pos x="11" y="10"/>
                  </a:cxn>
                  <a:cxn ang="0">
                    <a:pos x="0" y="0"/>
                  </a:cxn>
                </a:cxnLst>
                <a:rect l="0" t="0" r="r" b="b"/>
                <a:pathLst>
                  <a:path w="11" h="11">
                    <a:moveTo>
                      <a:pt x="0" y="0"/>
                    </a:moveTo>
                    <a:cubicBezTo>
                      <a:pt x="4" y="3"/>
                      <a:pt x="7" y="7"/>
                      <a:pt x="11" y="11"/>
                    </a:cubicBezTo>
                    <a:cubicBezTo>
                      <a:pt x="11" y="11"/>
                      <a:pt x="11" y="11"/>
                      <a:pt x="11" y="10"/>
                    </a:cubicBezTo>
                    <a:cubicBezTo>
                      <a:pt x="7" y="7"/>
                      <a:pt x="4" y="3"/>
                      <a:pt x="0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1" name="Freeform 19"/>
              <p:cNvSpPr>
                <a:spLocks/>
              </p:cNvSpPr>
              <p:nvPr/>
            </p:nvSpPr>
            <p:spPr bwMode="auto">
              <a:xfrm>
                <a:off x="162" y="1502"/>
                <a:ext cx="1328" cy="1321"/>
              </a:xfrm>
              <a:custGeom>
                <a:avLst/>
                <a:gdLst/>
                <a:ahLst/>
                <a:cxnLst>
                  <a:cxn ang="0">
                    <a:pos x="90" y="90"/>
                  </a:cxn>
                  <a:cxn ang="0">
                    <a:pos x="90" y="89"/>
                  </a:cxn>
                  <a:cxn ang="0">
                    <a:pos x="90" y="0"/>
                  </a:cxn>
                  <a:cxn ang="0">
                    <a:pos x="9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9"/>
                  </a:cxn>
                  <a:cxn ang="0">
                    <a:pos x="0" y="90"/>
                  </a:cxn>
                  <a:cxn ang="0">
                    <a:pos x="90" y="90"/>
                  </a:cxn>
                </a:cxnLst>
                <a:rect l="0" t="0" r="r" b="b"/>
                <a:pathLst>
                  <a:path w="90" h="90">
                    <a:moveTo>
                      <a:pt x="90" y="90"/>
                    </a:moveTo>
                    <a:cubicBezTo>
                      <a:pt x="90" y="90"/>
                      <a:pt x="90" y="90"/>
                      <a:pt x="90" y="89"/>
                    </a:cubicBezTo>
                    <a:cubicBezTo>
                      <a:pt x="57" y="53"/>
                      <a:pt x="57" y="36"/>
                      <a:pt x="90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54" y="33"/>
                      <a:pt x="36" y="3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3" y="36"/>
                      <a:pt x="33" y="53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36" y="57"/>
                      <a:pt x="54" y="57"/>
                      <a:pt x="90" y="9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2" name="Freeform 20"/>
              <p:cNvSpPr>
                <a:spLocks/>
              </p:cNvSpPr>
              <p:nvPr/>
            </p:nvSpPr>
            <p:spPr bwMode="auto">
              <a:xfrm>
                <a:off x="1328" y="2823"/>
                <a:ext cx="1664" cy="1490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0" y="101"/>
                  </a:cxn>
                  <a:cxn ang="0">
                    <a:pos x="113" y="101"/>
                  </a:cxn>
                  <a:cxn ang="0">
                    <a:pos x="102" y="0"/>
                  </a:cxn>
                  <a:cxn ang="0">
                    <a:pos x="101" y="0"/>
                  </a:cxn>
                </a:cxnLst>
                <a:rect l="0" t="0" r="r" b="b"/>
                <a:pathLst>
                  <a:path w="113" h="101">
                    <a:moveTo>
                      <a:pt x="101" y="0"/>
                    </a:moveTo>
                    <a:cubicBezTo>
                      <a:pt x="65" y="33"/>
                      <a:pt x="48" y="33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48" y="40"/>
                      <a:pt x="44" y="57"/>
                      <a:pt x="0" y="101"/>
                    </a:cubicBezTo>
                    <a:cubicBezTo>
                      <a:pt x="48" y="53"/>
                      <a:pt x="64" y="53"/>
                      <a:pt x="113" y="101"/>
                    </a:cubicBezTo>
                    <a:cubicBezTo>
                      <a:pt x="69" y="57"/>
                      <a:pt x="65" y="40"/>
                      <a:pt x="102" y="0"/>
                    </a:cubicBezTo>
                    <a:cubicBezTo>
                      <a:pt x="101" y="0"/>
                      <a:pt x="101" y="0"/>
                      <a:pt x="101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3" name="Freeform 21"/>
              <p:cNvSpPr>
                <a:spLocks/>
              </p:cNvSpPr>
              <p:nvPr/>
            </p:nvSpPr>
            <p:spPr bwMode="auto">
              <a:xfrm>
                <a:off x="2830" y="0"/>
                <a:ext cx="162" cy="162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0"/>
                  </a:cxn>
                </a:cxnLst>
                <a:rect l="0" t="0" r="r" b="b"/>
                <a:pathLst>
                  <a:path w="11" h="11">
                    <a:moveTo>
                      <a:pt x="11" y="0"/>
                    </a:moveTo>
                    <a:cubicBezTo>
                      <a:pt x="7" y="4"/>
                      <a:pt x="3" y="8"/>
                      <a:pt x="0" y="11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" y="8"/>
                      <a:pt x="7" y="4"/>
                      <a:pt x="11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4" name="Freeform 22"/>
              <p:cNvSpPr>
                <a:spLocks/>
              </p:cNvSpPr>
              <p:nvPr/>
            </p:nvSpPr>
            <p:spPr bwMode="auto">
              <a:xfrm>
                <a:off x="2656" y="0"/>
                <a:ext cx="174" cy="1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1"/>
                  </a:cxn>
                  <a:cxn ang="0">
                    <a:pos x="12" y="11"/>
                  </a:cxn>
                  <a:cxn ang="0">
                    <a:pos x="0" y="0"/>
                  </a:cxn>
                </a:cxnLst>
                <a:rect l="0" t="0" r="r" b="b"/>
                <a:pathLst>
                  <a:path w="12" h="11">
                    <a:moveTo>
                      <a:pt x="0" y="0"/>
                    </a:moveTo>
                    <a:cubicBezTo>
                      <a:pt x="4" y="4"/>
                      <a:pt x="8" y="8"/>
                      <a:pt x="11" y="11"/>
                    </a:cubicBezTo>
                    <a:cubicBezTo>
                      <a:pt x="11" y="11"/>
                      <a:pt x="11" y="11"/>
                      <a:pt x="12" y="11"/>
                    </a:cubicBezTo>
                    <a:cubicBezTo>
                      <a:pt x="8" y="8"/>
                      <a:pt x="4" y="4"/>
                      <a:pt x="0" y="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5" name="Freeform 23"/>
              <p:cNvSpPr>
                <a:spLocks/>
              </p:cNvSpPr>
              <p:nvPr/>
            </p:nvSpPr>
            <p:spPr bwMode="auto">
              <a:xfrm>
                <a:off x="1328" y="0"/>
                <a:ext cx="1502" cy="1502"/>
              </a:xfrm>
              <a:custGeom>
                <a:avLst/>
                <a:gdLst/>
                <a:ahLst/>
                <a:cxnLst>
                  <a:cxn ang="0">
                    <a:pos x="101" y="12"/>
                  </a:cxn>
                  <a:cxn ang="0">
                    <a:pos x="101" y="11"/>
                  </a:cxn>
                  <a:cxn ang="0">
                    <a:pos x="0" y="0"/>
                  </a:cxn>
                  <a:cxn ang="0">
                    <a:pos x="11" y="101"/>
                  </a:cxn>
                  <a:cxn ang="0">
                    <a:pos x="12" y="102"/>
                  </a:cxn>
                  <a:cxn ang="0">
                    <a:pos x="101" y="102"/>
                  </a:cxn>
                  <a:cxn ang="0">
                    <a:pos x="101" y="101"/>
                  </a:cxn>
                  <a:cxn ang="0">
                    <a:pos x="102" y="101"/>
                  </a:cxn>
                  <a:cxn ang="0">
                    <a:pos x="101" y="12"/>
                  </a:cxn>
                </a:cxnLst>
                <a:rect l="0" t="0" r="r" b="b"/>
                <a:pathLst>
                  <a:path w="102" h="102">
                    <a:moveTo>
                      <a:pt x="101" y="12"/>
                    </a:moveTo>
                    <a:cubicBezTo>
                      <a:pt x="101" y="11"/>
                      <a:pt x="101" y="11"/>
                      <a:pt x="101" y="11"/>
                    </a:cubicBezTo>
                    <a:cubicBezTo>
                      <a:pt x="61" y="48"/>
                      <a:pt x="44" y="44"/>
                      <a:pt x="0" y="0"/>
                    </a:cubicBezTo>
                    <a:cubicBezTo>
                      <a:pt x="44" y="44"/>
                      <a:pt x="48" y="61"/>
                      <a:pt x="11" y="101"/>
                    </a:cubicBezTo>
                    <a:cubicBezTo>
                      <a:pt x="11" y="101"/>
                      <a:pt x="11" y="101"/>
                      <a:pt x="12" y="102"/>
                    </a:cubicBezTo>
                    <a:cubicBezTo>
                      <a:pt x="48" y="68"/>
                      <a:pt x="65" y="68"/>
                      <a:pt x="101" y="102"/>
                    </a:cubicBezTo>
                    <a:cubicBezTo>
                      <a:pt x="101" y="101"/>
                      <a:pt x="101" y="101"/>
                      <a:pt x="101" y="101"/>
                    </a:cubicBezTo>
                    <a:cubicBezTo>
                      <a:pt x="101" y="101"/>
                      <a:pt x="101" y="101"/>
                      <a:pt x="102" y="101"/>
                    </a:cubicBezTo>
                    <a:cubicBezTo>
                      <a:pt x="68" y="65"/>
                      <a:pt x="68" y="48"/>
                      <a:pt x="101" y="12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6" name="Freeform 24"/>
              <p:cNvSpPr>
                <a:spLocks/>
              </p:cNvSpPr>
              <p:nvPr/>
            </p:nvSpPr>
            <p:spPr bwMode="auto">
              <a:xfrm>
                <a:off x="2830" y="1502"/>
                <a:ext cx="1328" cy="1321"/>
              </a:xfrm>
              <a:custGeom>
                <a:avLst/>
                <a:gdLst/>
                <a:ahLst/>
                <a:cxnLst>
                  <a:cxn ang="0">
                    <a:pos x="89" y="90"/>
                  </a:cxn>
                  <a:cxn ang="0">
                    <a:pos x="90" y="89"/>
                  </a:cxn>
                  <a:cxn ang="0">
                    <a:pos x="90" y="0"/>
                  </a:cxn>
                  <a:cxn ang="0">
                    <a:pos x="89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89"/>
                  </a:cxn>
                  <a:cxn ang="0">
                    <a:pos x="0" y="90"/>
                  </a:cxn>
                  <a:cxn ang="0">
                    <a:pos x="89" y="90"/>
                  </a:cxn>
                </a:cxnLst>
                <a:rect l="0" t="0" r="r" b="b"/>
                <a:pathLst>
                  <a:path w="90" h="90">
                    <a:moveTo>
                      <a:pt x="89" y="90"/>
                    </a:moveTo>
                    <a:cubicBezTo>
                      <a:pt x="90" y="90"/>
                      <a:pt x="90" y="90"/>
                      <a:pt x="90" y="89"/>
                    </a:cubicBezTo>
                    <a:cubicBezTo>
                      <a:pt x="56" y="53"/>
                      <a:pt x="56" y="36"/>
                      <a:pt x="90" y="0"/>
                    </a:cubicBezTo>
                    <a:cubicBezTo>
                      <a:pt x="90" y="0"/>
                      <a:pt x="90" y="0"/>
                      <a:pt x="89" y="0"/>
                    </a:cubicBezTo>
                    <a:cubicBezTo>
                      <a:pt x="53" y="33"/>
                      <a:pt x="36" y="33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3" y="36"/>
                      <a:pt x="33" y="53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89"/>
                      <a:pt x="0" y="89"/>
                      <a:pt x="0" y="89"/>
                    </a:cubicBezTo>
                    <a:cubicBezTo>
                      <a:pt x="0" y="90"/>
                      <a:pt x="0" y="90"/>
                      <a:pt x="0" y="90"/>
                    </a:cubicBezTo>
                    <a:cubicBezTo>
                      <a:pt x="36" y="57"/>
                      <a:pt x="53" y="57"/>
                      <a:pt x="89" y="90"/>
                    </a:cubicBezTo>
                    <a:close/>
                  </a:path>
                </a:pathLst>
              </a:custGeom>
              <a:noFill/>
              <a:ln w="12700" cap="flat">
                <a:solidFill>
                  <a:srgbClr val="1C1C1C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777" name="Freeform 25"/>
            <p:cNvSpPr>
              <a:spLocks/>
            </p:cNvSpPr>
            <p:nvPr/>
          </p:nvSpPr>
          <p:spPr bwMode="auto">
            <a:xfrm>
              <a:off x="3994" y="2823"/>
              <a:ext cx="1652" cy="1490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0" y="101"/>
                </a:cxn>
                <a:cxn ang="0">
                  <a:pos x="112" y="101"/>
                </a:cxn>
                <a:cxn ang="0">
                  <a:pos x="101" y="0"/>
                </a:cxn>
                <a:cxn ang="0">
                  <a:pos x="101" y="0"/>
                </a:cxn>
              </a:cxnLst>
              <a:rect l="0" t="0" r="r" b="b"/>
              <a:pathLst>
                <a:path w="112" h="101">
                  <a:moveTo>
                    <a:pt x="101" y="0"/>
                  </a:moveTo>
                  <a:cubicBezTo>
                    <a:pt x="65" y="33"/>
                    <a:pt x="47" y="33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48" y="40"/>
                    <a:pt x="44" y="57"/>
                    <a:pt x="0" y="101"/>
                  </a:cubicBezTo>
                  <a:cubicBezTo>
                    <a:pt x="48" y="53"/>
                    <a:pt x="64" y="53"/>
                    <a:pt x="112" y="101"/>
                  </a:cubicBezTo>
                  <a:cubicBezTo>
                    <a:pt x="68" y="57"/>
                    <a:pt x="64" y="40"/>
                    <a:pt x="101" y="0"/>
                  </a:cubicBezTo>
                  <a:cubicBezTo>
                    <a:pt x="101" y="0"/>
                    <a:pt x="101" y="0"/>
                    <a:pt x="101" y="0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8" name="Freeform 26"/>
            <p:cNvSpPr>
              <a:spLocks/>
            </p:cNvSpPr>
            <p:nvPr/>
          </p:nvSpPr>
          <p:spPr bwMode="auto">
            <a:xfrm>
              <a:off x="5484" y="1502"/>
              <a:ext cx="1340" cy="1321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90" y="0"/>
                </a:cxn>
                <a:cxn ang="0">
                  <a:pos x="91" y="0"/>
                </a:cxn>
                <a:cxn ang="0">
                  <a:pos x="9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89"/>
                </a:cxn>
                <a:cxn ang="0">
                  <a:pos x="1" y="90"/>
                </a:cxn>
                <a:cxn ang="0">
                  <a:pos x="90" y="90"/>
                </a:cxn>
                <a:cxn ang="0">
                  <a:pos x="90" y="90"/>
                </a:cxn>
                <a:cxn ang="0">
                  <a:pos x="91" y="89"/>
                </a:cxn>
                <a:cxn ang="0">
                  <a:pos x="91" y="0"/>
                </a:cxn>
              </a:cxnLst>
              <a:rect l="0" t="0" r="r" b="b"/>
              <a:pathLst>
                <a:path w="91" h="90">
                  <a:moveTo>
                    <a:pt x="91" y="0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90" y="0"/>
                    <a:pt x="91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54" y="33"/>
                    <a:pt x="37" y="33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4" y="36"/>
                    <a:pt x="34" y="53"/>
                    <a:pt x="0" y="89"/>
                  </a:cubicBezTo>
                  <a:cubicBezTo>
                    <a:pt x="0" y="90"/>
                    <a:pt x="0" y="90"/>
                    <a:pt x="1" y="90"/>
                  </a:cubicBezTo>
                  <a:cubicBezTo>
                    <a:pt x="37" y="57"/>
                    <a:pt x="54" y="57"/>
                    <a:pt x="90" y="90"/>
                  </a:cubicBezTo>
                  <a:cubicBezTo>
                    <a:pt x="90" y="90"/>
                    <a:pt x="90" y="90"/>
                    <a:pt x="90" y="90"/>
                  </a:cubicBezTo>
                  <a:cubicBezTo>
                    <a:pt x="90" y="90"/>
                    <a:pt x="90" y="89"/>
                    <a:pt x="91" y="89"/>
                  </a:cubicBezTo>
                  <a:cubicBezTo>
                    <a:pt x="57" y="53"/>
                    <a:pt x="57" y="36"/>
                    <a:pt x="91" y="0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79" name="Freeform 27"/>
            <p:cNvSpPr>
              <a:spLocks/>
            </p:cNvSpPr>
            <p:nvPr/>
          </p:nvSpPr>
          <p:spPr bwMode="auto">
            <a:xfrm>
              <a:off x="5484" y="1502"/>
              <a:ext cx="19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 type="non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0" name="Freeform 28"/>
            <p:cNvSpPr>
              <a:spLocks/>
            </p:cNvSpPr>
            <p:nvPr/>
          </p:nvSpPr>
          <p:spPr bwMode="auto">
            <a:xfrm>
              <a:off x="5484" y="1502"/>
              <a:ext cx="19" cy="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 type="non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1" name="Freeform 29"/>
            <p:cNvSpPr>
              <a:spLocks/>
            </p:cNvSpPr>
            <p:nvPr/>
          </p:nvSpPr>
          <p:spPr bwMode="auto">
            <a:xfrm>
              <a:off x="3994" y="0"/>
              <a:ext cx="1652" cy="1502"/>
            </a:xfrm>
            <a:custGeom>
              <a:avLst/>
              <a:gdLst/>
              <a:ahLst/>
              <a:cxnLst>
                <a:cxn ang="0">
                  <a:pos x="101" y="102"/>
                </a:cxn>
                <a:cxn ang="0">
                  <a:pos x="101" y="101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11" y="101"/>
                </a:cxn>
                <a:cxn ang="0">
                  <a:pos x="11" y="102"/>
                </a:cxn>
                <a:cxn ang="0">
                  <a:pos x="101" y="102"/>
                </a:cxn>
              </a:cxnLst>
              <a:rect l="0" t="0" r="r" b="b"/>
              <a:pathLst>
                <a:path w="112" h="102">
                  <a:moveTo>
                    <a:pt x="101" y="102"/>
                  </a:moveTo>
                  <a:cubicBezTo>
                    <a:pt x="101" y="101"/>
                    <a:pt x="101" y="101"/>
                    <a:pt x="101" y="101"/>
                  </a:cubicBezTo>
                  <a:cubicBezTo>
                    <a:pt x="64" y="61"/>
                    <a:pt x="68" y="44"/>
                    <a:pt x="112" y="0"/>
                  </a:cubicBezTo>
                  <a:cubicBezTo>
                    <a:pt x="64" y="48"/>
                    <a:pt x="48" y="48"/>
                    <a:pt x="0" y="0"/>
                  </a:cubicBezTo>
                  <a:cubicBezTo>
                    <a:pt x="44" y="44"/>
                    <a:pt x="48" y="61"/>
                    <a:pt x="11" y="101"/>
                  </a:cubicBezTo>
                  <a:cubicBezTo>
                    <a:pt x="11" y="101"/>
                    <a:pt x="11" y="101"/>
                    <a:pt x="11" y="102"/>
                  </a:cubicBezTo>
                  <a:cubicBezTo>
                    <a:pt x="47" y="68"/>
                    <a:pt x="65" y="68"/>
                    <a:pt x="101" y="102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2" name="Freeform 30"/>
            <p:cNvSpPr>
              <a:spLocks/>
            </p:cNvSpPr>
            <p:nvPr/>
          </p:nvSpPr>
          <p:spPr bwMode="auto">
            <a:xfrm>
              <a:off x="5484" y="1490"/>
              <a:ext cx="19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 type="non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3" name="Freeform 31"/>
            <p:cNvSpPr>
              <a:spLocks/>
            </p:cNvSpPr>
            <p:nvPr/>
          </p:nvSpPr>
          <p:spPr bwMode="auto">
            <a:xfrm>
              <a:off x="5484" y="1490"/>
              <a:ext cx="19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1" y="1"/>
                  </a:cubicBezTo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 type="non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4" name="Freeform 32"/>
            <p:cNvSpPr>
              <a:spLocks/>
            </p:cNvSpPr>
            <p:nvPr/>
          </p:nvSpPr>
          <p:spPr bwMode="auto">
            <a:xfrm>
              <a:off x="4156" y="1502"/>
              <a:ext cx="1328" cy="1321"/>
            </a:xfrm>
            <a:custGeom>
              <a:avLst/>
              <a:gdLst/>
              <a:ahLst/>
              <a:cxnLst>
                <a:cxn ang="0">
                  <a:pos x="90" y="90"/>
                </a:cxn>
                <a:cxn ang="0">
                  <a:pos x="90" y="89"/>
                </a:cxn>
                <a:cxn ang="0">
                  <a:pos x="90" y="0"/>
                </a:cxn>
                <a:cxn ang="0">
                  <a:pos x="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9"/>
                </a:cxn>
                <a:cxn ang="0">
                  <a:pos x="0" y="90"/>
                </a:cxn>
                <a:cxn ang="0">
                  <a:pos x="90" y="90"/>
                </a:cxn>
              </a:cxnLst>
              <a:rect l="0" t="0" r="r" b="b"/>
              <a:pathLst>
                <a:path w="90" h="90">
                  <a:moveTo>
                    <a:pt x="90" y="90"/>
                  </a:moveTo>
                  <a:cubicBezTo>
                    <a:pt x="90" y="90"/>
                    <a:pt x="90" y="90"/>
                    <a:pt x="90" y="89"/>
                  </a:cubicBezTo>
                  <a:cubicBezTo>
                    <a:pt x="57" y="53"/>
                    <a:pt x="57" y="36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54" y="33"/>
                    <a:pt x="36" y="3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" y="36"/>
                    <a:pt x="33" y="53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6" y="57"/>
                    <a:pt x="54" y="57"/>
                    <a:pt x="90" y="90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5" name="Freeform 33"/>
            <p:cNvSpPr>
              <a:spLocks/>
            </p:cNvSpPr>
            <p:nvPr/>
          </p:nvSpPr>
          <p:spPr bwMode="auto">
            <a:xfrm>
              <a:off x="5322" y="2823"/>
              <a:ext cx="1664" cy="1490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0" y="101"/>
                </a:cxn>
                <a:cxn ang="0">
                  <a:pos x="113" y="101"/>
                </a:cxn>
                <a:cxn ang="0">
                  <a:pos x="102" y="0"/>
                </a:cxn>
                <a:cxn ang="0">
                  <a:pos x="101" y="0"/>
                </a:cxn>
              </a:cxnLst>
              <a:rect l="0" t="0" r="r" b="b"/>
              <a:pathLst>
                <a:path w="113" h="101">
                  <a:moveTo>
                    <a:pt x="101" y="0"/>
                  </a:moveTo>
                  <a:cubicBezTo>
                    <a:pt x="65" y="33"/>
                    <a:pt x="48" y="33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48" y="40"/>
                    <a:pt x="44" y="57"/>
                    <a:pt x="0" y="101"/>
                  </a:cubicBezTo>
                  <a:cubicBezTo>
                    <a:pt x="48" y="53"/>
                    <a:pt x="64" y="53"/>
                    <a:pt x="113" y="101"/>
                  </a:cubicBezTo>
                  <a:cubicBezTo>
                    <a:pt x="69" y="57"/>
                    <a:pt x="65" y="40"/>
                    <a:pt x="102" y="0"/>
                  </a:cubicBezTo>
                  <a:cubicBezTo>
                    <a:pt x="101" y="0"/>
                    <a:pt x="101" y="0"/>
                    <a:pt x="101" y="0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6" name="Freeform 34"/>
            <p:cNvSpPr>
              <a:spLocks/>
            </p:cNvSpPr>
            <p:nvPr/>
          </p:nvSpPr>
          <p:spPr bwMode="auto">
            <a:xfrm>
              <a:off x="5322" y="0"/>
              <a:ext cx="1502" cy="1502"/>
            </a:xfrm>
            <a:custGeom>
              <a:avLst/>
              <a:gdLst/>
              <a:ahLst/>
              <a:cxnLst>
                <a:cxn ang="0">
                  <a:pos x="101" y="12"/>
                </a:cxn>
                <a:cxn ang="0">
                  <a:pos x="101" y="11"/>
                </a:cxn>
                <a:cxn ang="0">
                  <a:pos x="0" y="0"/>
                </a:cxn>
                <a:cxn ang="0">
                  <a:pos x="11" y="101"/>
                </a:cxn>
                <a:cxn ang="0">
                  <a:pos x="12" y="102"/>
                </a:cxn>
                <a:cxn ang="0">
                  <a:pos x="101" y="102"/>
                </a:cxn>
                <a:cxn ang="0">
                  <a:pos x="101" y="101"/>
                </a:cxn>
                <a:cxn ang="0">
                  <a:pos x="102" y="101"/>
                </a:cxn>
                <a:cxn ang="0">
                  <a:pos x="101" y="12"/>
                </a:cxn>
              </a:cxnLst>
              <a:rect l="0" t="0" r="r" b="b"/>
              <a:pathLst>
                <a:path w="102" h="102">
                  <a:moveTo>
                    <a:pt x="101" y="12"/>
                  </a:moveTo>
                  <a:cubicBezTo>
                    <a:pt x="101" y="11"/>
                    <a:pt x="101" y="11"/>
                    <a:pt x="101" y="11"/>
                  </a:cubicBezTo>
                  <a:cubicBezTo>
                    <a:pt x="61" y="48"/>
                    <a:pt x="44" y="44"/>
                    <a:pt x="0" y="0"/>
                  </a:cubicBezTo>
                  <a:cubicBezTo>
                    <a:pt x="44" y="44"/>
                    <a:pt x="48" y="61"/>
                    <a:pt x="11" y="101"/>
                  </a:cubicBezTo>
                  <a:cubicBezTo>
                    <a:pt x="11" y="101"/>
                    <a:pt x="11" y="101"/>
                    <a:pt x="12" y="102"/>
                  </a:cubicBezTo>
                  <a:cubicBezTo>
                    <a:pt x="48" y="68"/>
                    <a:pt x="65" y="68"/>
                    <a:pt x="101" y="102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01" y="101"/>
                    <a:pt x="101" y="101"/>
                    <a:pt x="102" y="101"/>
                  </a:cubicBezTo>
                  <a:cubicBezTo>
                    <a:pt x="68" y="65"/>
                    <a:pt x="68" y="48"/>
                    <a:pt x="101" y="12"/>
                  </a:cubicBezTo>
                  <a:close/>
                </a:path>
              </a:pathLst>
            </a:custGeom>
            <a:noFill/>
            <a:ln w="12700" cap="flat">
              <a:solidFill>
                <a:srgbClr val="1C1C1C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93" name="Freeform 41"/>
          <p:cNvSpPr>
            <a:spLocks/>
          </p:cNvSpPr>
          <p:nvPr/>
        </p:nvSpPr>
        <p:spPr bwMode="auto">
          <a:xfrm>
            <a:off x="4141788" y="2424113"/>
            <a:ext cx="665162" cy="660400"/>
          </a:xfrm>
          <a:custGeom>
            <a:avLst/>
            <a:gdLst/>
            <a:ahLst/>
            <a:cxnLst>
              <a:cxn ang="0">
                <a:pos x="91" y="0"/>
              </a:cxn>
              <a:cxn ang="0">
                <a:pos x="90" y="0"/>
              </a:cxn>
              <a:cxn ang="0">
                <a:pos x="91" y="0"/>
              </a:cxn>
              <a:cxn ang="0">
                <a:pos x="90" y="0"/>
              </a:cxn>
              <a:cxn ang="0">
                <a:pos x="1" y="0"/>
              </a:cxn>
              <a:cxn ang="0">
                <a:pos x="0" y="0"/>
              </a:cxn>
              <a:cxn ang="0">
                <a:pos x="0" y="89"/>
              </a:cxn>
              <a:cxn ang="0">
                <a:pos x="1" y="90"/>
              </a:cxn>
              <a:cxn ang="0">
                <a:pos x="90" y="90"/>
              </a:cxn>
              <a:cxn ang="0">
                <a:pos x="90" y="90"/>
              </a:cxn>
              <a:cxn ang="0">
                <a:pos x="91" y="89"/>
              </a:cxn>
              <a:cxn ang="0">
                <a:pos x="91" y="0"/>
              </a:cxn>
            </a:cxnLst>
            <a:rect l="0" t="0" r="r" b="b"/>
            <a:pathLst>
              <a:path w="91" h="90">
                <a:moveTo>
                  <a:pt x="91" y="0"/>
                </a:moveTo>
                <a:cubicBezTo>
                  <a:pt x="90" y="0"/>
                  <a:pt x="90" y="0"/>
                  <a:pt x="90" y="0"/>
                </a:cubicBezTo>
                <a:cubicBezTo>
                  <a:pt x="90" y="0"/>
                  <a:pt x="90" y="0"/>
                  <a:pt x="91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54" y="33"/>
                  <a:pt x="37" y="33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34" y="36"/>
                  <a:pt x="34" y="53"/>
                  <a:pt x="0" y="89"/>
                </a:cubicBezTo>
                <a:cubicBezTo>
                  <a:pt x="0" y="90"/>
                  <a:pt x="0" y="90"/>
                  <a:pt x="1" y="90"/>
                </a:cubicBezTo>
                <a:cubicBezTo>
                  <a:pt x="37" y="57"/>
                  <a:pt x="54" y="57"/>
                  <a:pt x="90" y="90"/>
                </a:cubicBezTo>
                <a:cubicBezTo>
                  <a:pt x="90" y="90"/>
                  <a:pt x="90" y="90"/>
                  <a:pt x="90" y="90"/>
                </a:cubicBezTo>
                <a:cubicBezTo>
                  <a:pt x="90" y="90"/>
                  <a:pt x="90" y="89"/>
                  <a:pt x="91" y="89"/>
                </a:cubicBezTo>
                <a:cubicBezTo>
                  <a:pt x="57" y="53"/>
                  <a:pt x="57" y="36"/>
                  <a:pt x="91" y="0"/>
                </a:cubicBezTo>
                <a:close/>
              </a:path>
            </a:pathLst>
          </a:custGeom>
          <a:solidFill>
            <a:srgbClr val="FFFFFF"/>
          </a:solidFill>
          <a:ln w="3175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95" name="Freeform 43"/>
          <p:cNvSpPr>
            <a:spLocks/>
          </p:cNvSpPr>
          <p:nvPr/>
        </p:nvSpPr>
        <p:spPr bwMode="auto">
          <a:xfrm>
            <a:off x="4141788" y="2424113"/>
            <a:ext cx="6350" cy="31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rgbClr val="B3DC10"/>
          </a:solidFill>
          <a:ln w="3175" cap="flat">
            <a:solidFill>
              <a:srgbClr val="B3DC1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96" name="Freeform 44"/>
          <p:cNvSpPr>
            <a:spLocks/>
          </p:cNvSpPr>
          <p:nvPr/>
        </p:nvSpPr>
        <p:spPr bwMode="auto">
          <a:xfrm>
            <a:off x="4141788" y="2424113"/>
            <a:ext cx="6350" cy="31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</a:path>
            </a:pathLst>
          </a:custGeom>
          <a:noFill/>
          <a:ln w="3175" cap="flat">
            <a:solidFill>
              <a:srgbClr val="B3DC1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97" name="Freeform 45"/>
          <p:cNvSpPr>
            <a:spLocks/>
          </p:cNvSpPr>
          <p:nvPr/>
        </p:nvSpPr>
        <p:spPr bwMode="auto">
          <a:xfrm>
            <a:off x="3400425" y="2424113"/>
            <a:ext cx="80963" cy="79375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0"/>
              </a:cxn>
              <a:cxn ang="0">
                <a:pos x="11" y="0"/>
              </a:cxn>
              <a:cxn ang="0">
                <a:pos x="0" y="11"/>
              </a:cxn>
            </a:cxnLst>
            <a:rect l="0" t="0" r="r" b="b"/>
            <a:pathLst>
              <a:path w="11" h="11">
                <a:moveTo>
                  <a:pt x="0" y="11"/>
                </a:moveTo>
                <a:cubicBezTo>
                  <a:pt x="4" y="7"/>
                  <a:pt x="7" y="3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7" y="3"/>
                  <a:pt x="4" y="7"/>
                  <a:pt x="0" y="11"/>
                </a:cubicBezTo>
                <a:close/>
              </a:path>
            </a:pathLst>
          </a:custGeom>
          <a:noFill/>
          <a:ln w="3175" cap="flat">
            <a:solidFill>
              <a:srgbClr val="FFFF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98" name="Freeform 46"/>
          <p:cNvSpPr>
            <a:spLocks/>
          </p:cNvSpPr>
          <p:nvPr/>
        </p:nvSpPr>
        <p:spPr bwMode="auto">
          <a:xfrm>
            <a:off x="3400425" y="2336800"/>
            <a:ext cx="80963" cy="87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2"/>
              </a:cxn>
              <a:cxn ang="0">
                <a:pos x="11" y="11"/>
              </a:cxn>
              <a:cxn ang="0">
                <a:pos x="0" y="0"/>
              </a:cxn>
            </a:cxnLst>
            <a:rect l="0" t="0" r="r" b="b"/>
            <a:pathLst>
              <a:path w="11" h="12">
                <a:moveTo>
                  <a:pt x="0" y="0"/>
                </a:moveTo>
                <a:cubicBezTo>
                  <a:pt x="4" y="4"/>
                  <a:pt x="7" y="8"/>
                  <a:pt x="11" y="12"/>
                </a:cubicBezTo>
                <a:cubicBezTo>
                  <a:pt x="11" y="11"/>
                  <a:pt x="11" y="11"/>
                  <a:pt x="11" y="11"/>
                </a:cubicBezTo>
                <a:cubicBezTo>
                  <a:pt x="7" y="8"/>
                  <a:pt x="4" y="4"/>
                  <a:pt x="0" y="0"/>
                </a:cubicBezTo>
                <a:close/>
              </a:path>
            </a:pathLst>
          </a:custGeom>
          <a:solidFill>
            <a:srgbClr val="B3DC10"/>
          </a:solidFill>
          <a:ln w="3175" cap="flat">
            <a:solidFill>
              <a:srgbClr val="B3DC1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99" name="Freeform 47"/>
          <p:cNvSpPr>
            <a:spLocks/>
          </p:cNvSpPr>
          <p:nvPr/>
        </p:nvSpPr>
        <p:spPr bwMode="auto">
          <a:xfrm>
            <a:off x="4141788" y="2417763"/>
            <a:ext cx="63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0"/>
                  <a:pt x="0" y="0"/>
                  <a:pt x="1" y="1"/>
                </a:cubicBezTo>
              </a:path>
            </a:pathLst>
          </a:custGeom>
          <a:solidFill>
            <a:srgbClr val="B3DC10"/>
          </a:solidFill>
          <a:ln w="3175" cap="flat">
            <a:solidFill>
              <a:srgbClr val="B3DC1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800" name="Freeform 48"/>
          <p:cNvSpPr>
            <a:spLocks/>
          </p:cNvSpPr>
          <p:nvPr/>
        </p:nvSpPr>
        <p:spPr bwMode="auto">
          <a:xfrm>
            <a:off x="4141788" y="2417763"/>
            <a:ext cx="635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"/>
              </a:cxn>
            </a:cxnLst>
            <a:rect l="0" t="0" r="r" b="b"/>
            <a:pathLst>
              <a:path w="1" h="1">
                <a:moveTo>
                  <a:pt x="0" y="0"/>
                </a:moveTo>
                <a:cubicBezTo>
                  <a:pt x="0" y="0"/>
                  <a:pt x="0" y="0"/>
                  <a:pt x="1" y="1"/>
                </a:cubicBezTo>
              </a:path>
            </a:pathLst>
          </a:custGeom>
          <a:noFill/>
          <a:ln w="3175" cap="flat">
            <a:solidFill>
              <a:srgbClr val="B3DC1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801" name="Freeform 49"/>
          <p:cNvSpPr>
            <a:spLocks/>
          </p:cNvSpPr>
          <p:nvPr/>
        </p:nvSpPr>
        <p:spPr bwMode="auto">
          <a:xfrm>
            <a:off x="5464175" y="2424113"/>
            <a:ext cx="80963" cy="79375"/>
          </a:xfrm>
          <a:custGeom>
            <a:avLst/>
            <a:gdLst/>
            <a:ahLst/>
            <a:cxnLst>
              <a:cxn ang="0">
                <a:pos x="11" y="11"/>
              </a:cxn>
              <a:cxn ang="0">
                <a:pos x="0" y="0"/>
              </a:cxn>
              <a:cxn ang="0">
                <a:pos x="0" y="0"/>
              </a:cxn>
              <a:cxn ang="0">
                <a:pos x="11" y="11"/>
              </a:cxn>
            </a:cxnLst>
            <a:rect l="0" t="0" r="r" b="b"/>
            <a:pathLst>
              <a:path w="11" h="11">
                <a:moveTo>
                  <a:pt x="11" y="11"/>
                </a:moveTo>
                <a:cubicBezTo>
                  <a:pt x="7" y="7"/>
                  <a:pt x="3" y="3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3" y="3"/>
                  <a:pt x="7" y="7"/>
                  <a:pt x="11" y="11"/>
                </a:cubicBezTo>
                <a:close/>
              </a:path>
            </a:pathLst>
          </a:custGeom>
          <a:solidFill>
            <a:srgbClr val="8054A6"/>
          </a:solidFill>
          <a:ln w="3175" cap="flat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802" name="Freeform 50"/>
          <p:cNvSpPr>
            <a:spLocks/>
          </p:cNvSpPr>
          <p:nvPr/>
        </p:nvSpPr>
        <p:spPr bwMode="auto">
          <a:xfrm>
            <a:off x="5464175" y="2336800"/>
            <a:ext cx="80963" cy="87313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0" y="12"/>
              </a:cxn>
              <a:cxn ang="0">
                <a:pos x="11" y="0"/>
              </a:cxn>
              <a:cxn ang="0">
                <a:pos x="0" y="11"/>
              </a:cxn>
            </a:cxnLst>
            <a:rect l="0" t="0" r="r" b="b"/>
            <a:pathLst>
              <a:path w="11" h="12">
                <a:moveTo>
                  <a:pt x="0" y="11"/>
                </a:moveTo>
                <a:cubicBezTo>
                  <a:pt x="0" y="11"/>
                  <a:pt x="0" y="11"/>
                  <a:pt x="0" y="12"/>
                </a:cubicBezTo>
                <a:cubicBezTo>
                  <a:pt x="3" y="8"/>
                  <a:pt x="7" y="4"/>
                  <a:pt x="11" y="0"/>
                </a:cubicBezTo>
                <a:cubicBezTo>
                  <a:pt x="7" y="4"/>
                  <a:pt x="3" y="8"/>
                  <a:pt x="0" y="11"/>
                </a:cubicBezTo>
                <a:close/>
              </a:path>
            </a:pathLst>
          </a:custGeom>
          <a:solidFill>
            <a:srgbClr val="8054A6"/>
          </a:solidFill>
          <a:ln w="3175" cap="flat">
            <a:solidFill>
              <a:srgbClr val="8069B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805" name="Freeform 53"/>
          <p:cNvSpPr>
            <a:spLocks/>
          </p:cNvSpPr>
          <p:nvPr/>
        </p:nvSpPr>
        <p:spPr bwMode="auto">
          <a:xfrm>
            <a:off x="3400425" y="3084513"/>
            <a:ext cx="80963" cy="79375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11" y="0"/>
              </a:cxn>
              <a:cxn ang="0">
                <a:pos x="11" y="0"/>
              </a:cxn>
              <a:cxn ang="0">
                <a:pos x="0" y="11"/>
              </a:cxn>
            </a:cxnLst>
            <a:rect l="0" t="0" r="r" b="b"/>
            <a:pathLst>
              <a:path w="11" h="11">
                <a:moveTo>
                  <a:pt x="0" y="11"/>
                </a:moveTo>
                <a:cubicBezTo>
                  <a:pt x="4" y="7"/>
                  <a:pt x="7" y="4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7" y="3"/>
                  <a:pt x="4" y="7"/>
                  <a:pt x="0" y="11"/>
                </a:cubicBezTo>
                <a:close/>
              </a:path>
            </a:pathLst>
          </a:custGeom>
          <a:noFill/>
          <a:ln w="3175" cap="flat">
            <a:solidFill>
              <a:srgbClr val="B3DC1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806" name="Freeform 54"/>
          <p:cNvSpPr>
            <a:spLocks/>
          </p:cNvSpPr>
          <p:nvPr/>
        </p:nvSpPr>
        <p:spPr bwMode="auto">
          <a:xfrm>
            <a:off x="3400425" y="3003550"/>
            <a:ext cx="80963" cy="80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1"/>
              </a:cxn>
              <a:cxn ang="0">
                <a:pos x="11" y="10"/>
              </a:cxn>
              <a:cxn ang="0">
                <a:pos x="0" y="0"/>
              </a:cxn>
            </a:cxnLst>
            <a:rect l="0" t="0" r="r" b="b"/>
            <a:pathLst>
              <a:path w="11" h="11">
                <a:moveTo>
                  <a:pt x="0" y="0"/>
                </a:moveTo>
                <a:cubicBezTo>
                  <a:pt x="4" y="4"/>
                  <a:pt x="7" y="7"/>
                  <a:pt x="11" y="11"/>
                </a:cubicBezTo>
                <a:cubicBezTo>
                  <a:pt x="11" y="11"/>
                  <a:pt x="11" y="11"/>
                  <a:pt x="11" y="10"/>
                </a:cubicBezTo>
                <a:cubicBezTo>
                  <a:pt x="7" y="7"/>
                  <a:pt x="4" y="3"/>
                  <a:pt x="0" y="0"/>
                </a:cubicBezTo>
                <a:close/>
              </a:path>
            </a:pathLst>
          </a:custGeom>
          <a:solidFill>
            <a:srgbClr val="409625"/>
          </a:solidFill>
          <a:ln w="3175" cap="flat">
            <a:solidFill>
              <a:srgbClr val="40852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807" name="Freeform 55"/>
          <p:cNvSpPr>
            <a:spLocks/>
          </p:cNvSpPr>
          <p:nvPr/>
        </p:nvSpPr>
        <p:spPr bwMode="auto">
          <a:xfrm>
            <a:off x="5464175" y="3084513"/>
            <a:ext cx="80963" cy="79375"/>
          </a:xfrm>
          <a:custGeom>
            <a:avLst/>
            <a:gdLst/>
            <a:ahLst/>
            <a:cxnLst>
              <a:cxn ang="0">
                <a:pos x="11" y="11"/>
              </a:cxn>
              <a:cxn ang="0">
                <a:pos x="0" y="0"/>
              </a:cxn>
              <a:cxn ang="0">
                <a:pos x="0" y="0"/>
              </a:cxn>
              <a:cxn ang="0">
                <a:pos x="11" y="11"/>
              </a:cxn>
            </a:cxnLst>
            <a:rect l="0" t="0" r="r" b="b"/>
            <a:pathLst>
              <a:path w="11" h="11">
                <a:moveTo>
                  <a:pt x="11" y="11"/>
                </a:moveTo>
                <a:cubicBezTo>
                  <a:pt x="7" y="7"/>
                  <a:pt x="3" y="3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3" y="4"/>
                  <a:pt x="7" y="7"/>
                  <a:pt x="11" y="11"/>
                </a:cubicBezTo>
                <a:close/>
              </a:path>
            </a:pathLst>
          </a:custGeom>
          <a:noFill/>
          <a:ln w="3175" cap="flat">
            <a:solidFill>
              <a:srgbClr val="8069B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808" name="Freeform 56"/>
          <p:cNvSpPr>
            <a:spLocks/>
          </p:cNvSpPr>
          <p:nvPr/>
        </p:nvSpPr>
        <p:spPr bwMode="auto">
          <a:xfrm>
            <a:off x="5464175" y="3003550"/>
            <a:ext cx="80963" cy="80963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10"/>
              </a:cxn>
              <a:cxn ang="0">
                <a:pos x="0" y="11"/>
              </a:cxn>
              <a:cxn ang="0">
                <a:pos x="11" y="0"/>
              </a:cxn>
            </a:cxnLst>
            <a:rect l="0" t="0" r="r" b="b"/>
            <a:pathLst>
              <a:path w="11" h="11">
                <a:moveTo>
                  <a:pt x="11" y="0"/>
                </a:moveTo>
                <a:cubicBezTo>
                  <a:pt x="7" y="3"/>
                  <a:pt x="3" y="7"/>
                  <a:pt x="0" y="10"/>
                </a:cubicBezTo>
                <a:cubicBezTo>
                  <a:pt x="0" y="11"/>
                  <a:pt x="0" y="11"/>
                  <a:pt x="0" y="11"/>
                </a:cubicBezTo>
                <a:cubicBezTo>
                  <a:pt x="3" y="7"/>
                  <a:pt x="7" y="4"/>
                  <a:pt x="11" y="0"/>
                </a:cubicBezTo>
                <a:close/>
              </a:path>
            </a:pathLst>
          </a:custGeom>
          <a:solidFill>
            <a:srgbClr val="322D91"/>
          </a:solidFill>
          <a:ln w="3175" cap="flat">
            <a:solidFill>
              <a:srgbClr val="322D9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811" name="Freeform 59"/>
          <p:cNvSpPr>
            <a:spLocks/>
          </p:cNvSpPr>
          <p:nvPr/>
        </p:nvSpPr>
        <p:spPr bwMode="auto">
          <a:xfrm>
            <a:off x="4806950" y="1676400"/>
            <a:ext cx="80963" cy="80963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0" y="11"/>
              </a:cxn>
              <a:cxn ang="0">
                <a:pos x="0" y="11"/>
              </a:cxn>
              <a:cxn ang="0">
                <a:pos x="11" y="0"/>
              </a:cxn>
            </a:cxnLst>
            <a:rect l="0" t="0" r="r" b="b"/>
            <a:pathLst>
              <a:path w="11" h="11">
                <a:moveTo>
                  <a:pt x="11" y="0"/>
                </a:moveTo>
                <a:cubicBezTo>
                  <a:pt x="7" y="4"/>
                  <a:pt x="3" y="8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3" y="8"/>
                  <a:pt x="7" y="4"/>
                  <a:pt x="11" y="0"/>
                </a:cubicBez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99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812" name="Freeform 60"/>
          <p:cNvSpPr>
            <a:spLocks/>
          </p:cNvSpPr>
          <p:nvPr/>
        </p:nvSpPr>
        <p:spPr bwMode="auto">
          <a:xfrm>
            <a:off x="4718050" y="1676400"/>
            <a:ext cx="88900" cy="80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11"/>
              </a:cxn>
              <a:cxn ang="0">
                <a:pos x="12" y="11"/>
              </a:cxn>
              <a:cxn ang="0">
                <a:pos x="0" y="0"/>
              </a:cxn>
            </a:cxnLst>
            <a:rect l="0" t="0" r="r" b="b"/>
            <a:pathLst>
              <a:path w="12" h="11">
                <a:moveTo>
                  <a:pt x="0" y="0"/>
                </a:moveTo>
                <a:cubicBezTo>
                  <a:pt x="4" y="4"/>
                  <a:pt x="8" y="8"/>
                  <a:pt x="11" y="11"/>
                </a:cubicBezTo>
                <a:cubicBezTo>
                  <a:pt x="11" y="11"/>
                  <a:pt x="11" y="11"/>
                  <a:pt x="12" y="11"/>
                </a:cubicBezTo>
                <a:cubicBezTo>
                  <a:pt x="8" y="8"/>
                  <a:pt x="4" y="4"/>
                  <a:pt x="0" y="0"/>
                </a:cubicBezTo>
                <a:close/>
              </a:path>
            </a:pathLst>
          </a:custGeom>
          <a:solidFill>
            <a:srgbClr val="FF0000"/>
          </a:solidFill>
          <a:ln w="3175" cap="flat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4816" name="Group 64"/>
          <p:cNvGrpSpPr>
            <a:grpSpLocks/>
          </p:cNvGrpSpPr>
          <p:nvPr/>
        </p:nvGrpSpPr>
        <p:grpSpPr bwMode="auto">
          <a:xfrm>
            <a:off x="3400425" y="1676400"/>
            <a:ext cx="2144713" cy="3360738"/>
            <a:chOff x="2142" y="1248"/>
            <a:chExt cx="1351" cy="2117"/>
          </a:xfrm>
        </p:grpSpPr>
        <p:sp>
          <p:nvSpPr>
            <p:cNvPr id="74789" name="Freeform 37"/>
            <p:cNvSpPr>
              <a:spLocks/>
            </p:cNvSpPr>
            <p:nvPr/>
          </p:nvSpPr>
          <p:spPr bwMode="auto">
            <a:xfrm>
              <a:off x="2210" y="2924"/>
              <a:ext cx="379" cy="4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5" y="0"/>
                </a:cxn>
                <a:cxn ang="0">
                  <a:pos x="36" y="63"/>
                </a:cxn>
                <a:cxn ang="0">
                  <a:pos x="41" y="79"/>
                </a:cxn>
                <a:cxn ang="0">
                  <a:pos x="41" y="79"/>
                </a:cxn>
                <a:cxn ang="0">
                  <a:pos x="46" y="63"/>
                </a:cxn>
                <a:cxn ang="0">
                  <a:pos x="67" y="2"/>
                </a:cxn>
                <a:cxn ang="0">
                  <a:pos x="82" y="2"/>
                </a:cxn>
                <a:cxn ang="0">
                  <a:pos x="48" y="95"/>
                </a:cxn>
                <a:cxn ang="0">
                  <a:pos x="33" y="95"/>
                </a:cxn>
                <a:cxn ang="0">
                  <a:pos x="0" y="3"/>
                </a:cxn>
              </a:cxnLst>
              <a:rect l="0" t="0" r="r" b="b"/>
              <a:pathLst>
                <a:path w="82" h="95">
                  <a:moveTo>
                    <a:pt x="0" y="3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36" y="63"/>
                    <a:pt x="36" y="63"/>
                    <a:pt x="36" y="63"/>
                  </a:cubicBezTo>
                  <a:cubicBezTo>
                    <a:pt x="38" y="69"/>
                    <a:pt x="40" y="75"/>
                    <a:pt x="41" y="79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4"/>
                    <a:pt x="44" y="70"/>
                    <a:pt x="46" y="63"/>
                  </a:cubicBezTo>
                  <a:cubicBezTo>
                    <a:pt x="67" y="2"/>
                    <a:pt x="67" y="2"/>
                    <a:pt x="67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48" y="95"/>
                    <a:pt x="48" y="95"/>
                    <a:pt x="48" y="95"/>
                  </a:cubicBezTo>
                  <a:cubicBezTo>
                    <a:pt x="33" y="95"/>
                    <a:pt x="33" y="95"/>
                    <a:pt x="33" y="95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0" name="Freeform 38"/>
            <p:cNvSpPr>
              <a:spLocks/>
            </p:cNvSpPr>
            <p:nvPr/>
          </p:nvSpPr>
          <p:spPr bwMode="auto">
            <a:xfrm>
              <a:off x="2667" y="2738"/>
              <a:ext cx="125" cy="62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5" y="0"/>
                </a:cxn>
                <a:cxn ang="0">
                  <a:pos x="17" y="28"/>
                </a:cxn>
                <a:cxn ang="0">
                  <a:pos x="17" y="116"/>
                </a:cxn>
                <a:cxn ang="0">
                  <a:pos x="22" y="125"/>
                </a:cxn>
                <a:cxn ang="0">
                  <a:pos x="24" y="125"/>
                </a:cxn>
                <a:cxn ang="0">
                  <a:pos x="27" y="134"/>
                </a:cxn>
                <a:cxn ang="0">
                  <a:pos x="18" y="136"/>
                </a:cxn>
                <a:cxn ang="0">
                  <a:pos x="7" y="132"/>
                </a:cxn>
                <a:cxn ang="0">
                  <a:pos x="3" y="119"/>
                </a:cxn>
                <a:cxn ang="0">
                  <a:pos x="3" y="28"/>
                </a:cxn>
                <a:cxn ang="0">
                  <a:pos x="0" y="3"/>
                </a:cxn>
              </a:cxnLst>
              <a:rect l="0" t="0" r="r" b="b"/>
              <a:pathLst>
                <a:path w="27" h="136">
                  <a:moveTo>
                    <a:pt x="0" y="3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7" y="7"/>
                    <a:pt x="17" y="17"/>
                    <a:pt x="17" y="28"/>
                  </a:cubicBezTo>
                  <a:cubicBezTo>
                    <a:pt x="17" y="116"/>
                    <a:pt x="17" y="116"/>
                    <a:pt x="17" y="116"/>
                  </a:cubicBezTo>
                  <a:cubicBezTo>
                    <a:pt x="17" y="123"/>
                    <a:pt x="18" y="125"/>
                    <a:pt x="22" y="125"/>
                  </a:cubicBezTo>
                  <a:cubicBezTo>
                    <a:pt x="23" y="125"/>
                    <a:pt x="24" y="125"/>
                    <a:pt x="24" y="125"/>
                  </a:cubicBezTo>
                  <a:cubicBezTo>
                    <a:pt x="27" y="134"/>
                    <a:pt x="27" y="134"/>
                    <a:pt x="27" y="134"/>
                  </a:cubicBezTo>
                  <a:cubicBezTo>
                    <a:pt x="24" y="136"/>
                    <a:pt x="22" y="136"/>
                    <a:pt x="18" y="136"/>
                  </a:cubicBezTo>
                  <a:cubicBezTo>
                    <a:pt x="13" y="136"/>
                    <a:pt x="10" y="135"/>
                    <a:pt x="7" y="132"/>
                  </a:cubicBezTo>
                  <a:cubicBezTo>
                    <a:pt x="4" y="129"/>
                    <a:pt x="3" y="126"/>
                    <a:pt x="3" y="119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14"/>
                    <a:pt x="2" y="9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1" name="Freeform 39"/>
            <p:cNvSpPr>
              <a:spLocks noEditPoints="1"/>
            </p:cNvSpPr>
            <p:nvPr/>
          </p:nvSpPr>
          <p:spPr bwMode="auto">
            <a:xfrm>
              <a:off x="3093" y="2918"/>
              <a:ext cx="341" cy="447"/>
            </a:xfrm>
            <a:custGeom>
              <a:avLst/>
              <a:gdLst/>
              <a:ahLst/>
              <a:cxnLst>
                <a:cxn ang="0">
                  <a:pos x="66" y="77"/>
                </a:cxn>
                <a:cxn ang="0">
                  <a:pos x="72" y="86"/>
                </a:cxn>
                <a:cxn ang="0">
                  <a:pos x="41" y="97"/>
                </a:cxn>
                <a:cxn ang="0">
                  <a:pos x="0" y="48"/>
                </a:cxn>
                <a:cxn ang="0">
                  <a:pos x="11" y="13"/>
                </a:cxn>
                <a:cxn ang="0">
                  <a:pos x="38" y="0"/>
                </a:cxn>
                <a:cxn ang="0">
                  <a:pos x="63" y="11"/>
                </a:cxn>
                <a:cxn ang="0">
                  <a:pos x="74" y="50"/>
                </a:cxn>
                <a:cxn ang="0">
                  <a:pos x="74" y="52"/>
                </a:cxn>
                <a:cxn ang="0">
                  <a:pos x="16" y="52"/>
                </a:cxn>
                <a:cxn ang="0">
                  <a:pos x="16" y="54"/>
                </a:cxn>
                <a:cxn ang="0">
                  <a:pos x="21" y="74"/>
                </a:cxn>
                <a:cxn ang="0">
                  <a:pos x="44" y="85"/>
                </a:cxn>
                <a:cxn ang="0">
                  <a:pos x="66" y="77"/>
                </a:cxn>
                <a:cxn ang="0">
                  <a:pos x="16" y="41"/>
                </a:cxn>
                <a:cxn ang="0">
                  <a:pos x="59" y="41"/>
                </a:cxn>
                <a:cxn ang="0">
                  <a:pos x="54" y="20"/>
                </a:cxn>
                <a:cxn ang="0">
                  <a:pos x="38" y="12"/>
                </a:cxn>
                <a:cxn ang="0">
                  <a:pos x="16" y="41"/>
                </a:cxn>
              </a:cxnLst>
              <a:rect l="0" t="0" r="r" b="b"/>
              <a:pathLst>
                <a:path w="74" h="97">
                  <a:moveTo>
                    <a:pt x="66" y="77"/>
                  </a:moveTo>
                  <a:cubicBezTo>
                    <a:pt x="72" y="86"/>
                    <a:pt x="72" y="86"/>
                    <a:pt x="72" y="86"/>
                  </a:cubicBezTo>
                  <a:cubicBezTo>
                    <a:pt x="64" y="93"/>
                    <a:pt x="52" y="97"/>
                    <a:pt x="41" y="97"/>
                  </a:cubicBezTo>
                  <a:cubicBezTo>
                    <a:pt x="15" y="97"/>
                    <a:pt x="0" y="79"/>
                    <a:pt x="0" y="48"/>
                  </a:cubicBezTo>
                  <a:cubicBezTo>
                    <a:pt x="0" y="33"/>
                    <a:pt x="3" y="23"/>
                    <a:pt x="11" y="13"/>
                  </a:cubicBezTo>
                  <a:cubicBezTo>
                    <a:pt x="18" y="5"/>
                    <a:pt x="27" y="0"/>
                    <a:pt x="38" y="0"/>
                  </a:cubicBezTo>
                  <a:cubicBezTo>
                    <a:pt x="48" y="0"/>
                    <a:pt x="57" y="4"/>
                    <a:pt x="63" y="11"/>
                  </a:cubicBezTo>
                  <a:cubicBezTo>
                    <a:pt x="71" y="19"/>
                    <a:pt x="74" y="28"/>
                    <a:pt x="74" y="50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6" y="63"/>
                    <a:pt x="17" y="69"/>
                    <a:pt x="21" y="74"/>
                  </a:cubicBezTo>
                  <a:cubicBezTo>
                    <a:pt x="26" y="82"/>
                    <a:pt x="34" y="85"/>
                    <a:pt x="44" y="85"/>
                  </a:cubicBezTo>
                  <a:cubicBezTo>
                    <a:pt x="52" y="85"/>
                    <a:pt x="60" y="83"/>
                    <a:pt x="66" y="77"/>
                  </a:cubicBezTo>
                  <a:close/>
                  <a:moveTo>
                    <a:pt x="16" y="41"/>
                  </a:moveTo>
                  <a:cubicBezTo>
                    <a:pt x="59" y="41"/>
                    <a:pt x="59" y="41"/>
                    <a:pt x="59" y="41"/>
                  </a:cubicBezTo>
                  <a:cubicBezTo>
                    <a:pt x="58" y="31"/>
                    <a:pt x="57" y="25"/>
                    <a:pt x="54" y="20"/>
                  </a:cubicBezTo>
                  <a:cubicBezTo>
                    <a:pt x="51" y="15"/>
                    <a:pt x="45" y="12"/>
                    <a:pt x="38" y="12"/>
                  </a:cubicBezTo>
                  <a:cubicBezTo>
                    <a:pt x="24" y="12"/>
                    <a:pt x="17" y="22"/>
                    <a:pt x="16" y="4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2" name="Freeform 40"/>
            <p:cNvSpPr>
              <a:spLocks/>
            </p:cNvSpPr>
            <p:nvPr/>
          </p:nvSpPr>
          <p:spPr bwMode="auto">
            <a:xfrm>
              <a:off x="2142" y="2135"/>
              <a:ext cx="517" cy="464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0" y="101"/>
                </a:cxn>
                <a:cxn ang="0">
                  <a:pos x="112" y="101"/>
                </a:cxn>
                <a:cxn ang="0">
                  <a:pos x="101" y="0"/>
                </a:cxn>
                <a:cxn ang="0">
                  <a:pos x="101" y="0"/>
                </a:cxn>
              </a:cxnLst>
              <a:rect l="0" t="0" r="r" b="b"/>
              <a:pathLst>
                <a:path w="112" h="101">
                  <a:moveTo>
                    <a:pt x="101" y="0"/>
                  </a:moveTo>
                  <a:cubicBezTo>
                    <a:pt x="65" y="33"/>
                    <a:pt x="47" y="33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48" y="40"/>
                    <a:pt x="44" y="57"/>
                    <a:pt x="0" y="101"/>
                  </a:cubicBezTo>
                  <a:cubicBezTo>
                    <a:pt x="48" y="53"/>
                    <a:pt x="64" y="53"/>
                    <a:pt x="112" y="101"/>
                  </a:cubicBezTo>
                  <a:cubicBezTo>
                    <a:pt x="68" y="57"/>
                    <a:pt x="64" y="40"/>
                    <a:pt x="101" y="0"/>
                  </a:cubicBezTo>
                  <a:cubicBezTo>
                    <a:pt x="1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rgbClr val="408521"/>
            </a:solidFill>
            <a:ln w="3175" cap="flat">
              <a:solidFill>
                <a:srgbClr val="40852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4" name="Freeform 42"/>
            <p:cNvSpPr>
              <a:spLocks/>
            </p:cNvSpPr>
            <p:nvPr/>
          </p:nvSpPr>
          <p:spPr bwMode="auto">
            <a:xfrm>
              <a:off x="2142" y="1248"/>
              <a:ext cx="517" cy="471"/>
            </a:xfrm>
            <a:custGeom>
              <a:avLst/>
              <a:gdLst/>
              <a:ahLst/>
              <a:cxnLst>
                <a:cxn ang="0">
                  <a:pos x="101" y="102"/>
                </a:cxn>
                <a:cxn ang="0">
                  <a:pos x="101" y="101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11" y="101"/>
                </a:cxn>
                <a:cxn ang="0">
                  <a:pos x="11" y="102"/>
                </a:cxn>
                <a:cxn ang="0">
                  <a:pos x="101" y="102"/>
                </a:cxn>
              </a:cxnLst>
              <a:rect l="0" t="0" r="r" b="b"/>
              <a:pathLst>
                <a:path w="112" h="102">
                  <a:moveTo>
                    <a:pt x="101" y="102"/>
                  </a:moveTo>
                  <a:cubicBezTo>
                    <a:pt x="101" y="101"/>
                    <a:pt x="101" y="101"/>
                    <a:pt x="101" y="101"/>
                  </a:cubicBezTo>
                  <a:cubicBezTo>
                    <a:pt x="64" y="61"/>
                    <a:pt x="68" y="44"/>
                    <a:pt x="112" y="0"/>
                  </a:cubicBezTo>
                  <a:cubicBezTo>
                    <a:pt x="64" y="48"/>
                    <a:pt x="48" y="48"/>
                    <a:pt x="0" y="0"/>
                  </a:cubicBezTo>
                  <a:cubicBezTo>
                    <a:pt x="44" y="44"/>
                    <a:pt x="48" y="61"/>
                    <a:pt x="11" y="101"/>
                  </a:cubicBezTo>
                  <a:cubicBezTo>
                    <a:pt x="11" y="101"/>
                    <a:pt x="11" y="101"/>
                    <a:pt x="11" y="102"/>
                  </a:cubicBezTo>
                  <a:cubicBezTo>
                    <a:pt x="47" y="68"/>
                    <a:pt x="65" y="68"/>
                    <a:pt x="101" y="102"/>
                  </a:cubicBezTo>
                  <a:close/>
                </a:path>
              </a:pathLst>
            </a:custGeom>
            <a:solidFill>
              <a:srgbClr val="FFFF00"/>
            </a:solidFill>
            <a:ln w="3175" cap="flat">
              <a:solidFill>
                <a:srgbClr val="FFFF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03" name="Freeform 51"/>
            <p:cNvSpPr>
              <a:spLocks/>
            </p:cNvSpPr>
            <p:nvPr/>
          </p:nvSpPr>
          <p:spPr bwMode="auto">
            <a:xfrm>
              <a:off x="3022" y="1248"/>
              <a:ext cx="471" cy="471"/>
            </a:xfrm>
            <a:custGeom>
              <a:avLst/>
              <a:gdLst/>
              <a:ahLst/>
              <a:cxnLst>
                <a:cxn ang="0">
                  <a:pos x="90" y="102"/>
                </a:cxn>
                <a:cxn ang="0">
                  <a:pos x="91" y="101"/>
                </a:cxn>
                <a:cxn ang="0">
                  <a:pos x="102" y="0"/>
                </a:cxn>
                <a:cxn ang="0">
                  <a:pos x="1" y="11"/>
                </a:cxn>
                <a:cxn ang="0">
                  <a:pos x="0" y="12"/>
                </a:cxn>
                <a:cxn ang="0">
                  <a:pos x="1" y="101"/>
                </a:cxn>
                <a:cxn ang="0">
                  <a:pos x="1" y="101"/>
                </a:cxn>
                <a:cxn ang="0">
                  <a:pos x="1" y="101"/>
                </a:cxn>
                <a:cxn ang="0">
                  <a:pos x="1" y="102"/>
                </a:cxn>
                <a:cxn ang="0">
                  <a:pos x="90" y="102"/>
                </a:cxn>
              </a:cxnLst>
              <a:rect l="0" t="0" r="r" b="b"/>
              <a:pathLst>
                <a:path w="102" h="102">
                  <a:moveTo>
                    <a:pt x="90" y="102"/>
                  </a:moveTo>
                  <a:cubicBezTo>
                    <a:pt x="91" y="101"/>
                    <a:pt x="91" y="101"/>
                    <a:pt x="91" y="101"/>
                  </a:cubicBezTo>
                  <a:cubicBezTo>
                    <a:pt x="54" y="61"/>
                    <a:pt x="58" y="44"/>
                    <a:pt x="102" y="0"/>
                  </a:cubicBezTo>
                  <a:cubicBezTo>
                    <a:pt x="58" y="44"/>
                    <a:pt x="41" y="48"/>
                    <a:pt x="1" y="11"/>
                  </a:cubicBezTo>
                  <a:cubicBezTo>
                    <a:pt x="1" y="11"/>
                    <a:pt x="1" y="11"/>
                    <a:pt x="0" y="12"/>
                  </a:cubicBezTo>
                  <a:cubicBezTo>
                    <a:pt x="34" y="48"/>
                    <a:pt x="34" y="65"/>
                    <a:pt x="1" y="101"/>
                  </a:cubicBezTo>
                  <a:cubicBezTo>
                    <a:pt x="1" y="101"/>
                    <a:pt x="1" y="101"/>
                    <a:pt x="1" y="101"/>
                  </a:cubicBezTo>
                  <a:cubicBezTo>
                    <a:pt x="1" y="101"/>
                    <a:pt x="1" y="101"/>
                    <a:pt x="1" y="101"/>
                  </a:cubicBezTo>
                  <a:cubicBezTo>
                    <a:pt x="1" y="101"/>
                    <a:pt x="1" y="101"/>
                    <a:pt x="1" y="102"/>
                  </a:cubicBezTo>
                  <a:cubicBezTo>
                    <a:pt x="37" y="68"/>
                    <a:pt x="54" y="68"/>
                    <a:pt x="90" y="102"/>
                  </a:cubicBezTo>
                  <a:close/>
                </a:path>
              </a:pathLst>
            </a:custGeom>
            <a:solidFill>
              <a:srgbClr val="FF0000"/>
            </a:solidFill>
            <a:ln w="3175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04" name="Freeform 52"/>
            <p:cNvSpPr>
              <a:spLocks/>
            </p:cNvSpPr>
            <p:nvPr/>
          </p:nvSpPr>
          <p:spPr bwMode="auto">
            <a:xfrm>
              <a:off x="2972" y="2135"/>
              <a:ext cx="521" cy="464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0" y="101"/>
                </a:cxn>
                <a:cxn ang="0">
                  <a:pos x="113" y="101"/>
                </a:cxn>
                <a:cxn ang="0">
                  <a:pos x="102" y="0"/>
                </a:cxn>
                <a:cxn ang="0">
                  <a:pos x="101" y="0"/>
                </a:cxn>
              </a:cxnLst>
              <a:rect l="0" t="0" r="r" b="b"/>
              <a:pathLst>
                <a:path w="113" h="101">
                  <a:moveTo>
                    <a:pt x="101" y="0"/>
                  </a:moveTo>
                  <a:cubicBezTo>
                    <a:pt x="65" y="33"/>
                    <a:pt x="48" y="33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48" y="40"/>
                    <a:pt x="44" y="57"/>
                    <a:pt x="0" y="101"/>
                  </a:cubicBezTo>
                  <a:cubicBezTo>
                    <a:pt x="49" y="53"/>
                    <a:pt x="65" y="53"/>
                    <a:pt x="113" y="101"/>
                  </a:cubicBezTo>
                  <a:cubicBezTo>
                    <a:pt x="69" y="57"/>
                    <a:pt x="65" y="40"/>
                    <a:pt x="102" y="0"/>
                  </a:cubicBezTo>
                  <a:cubicBezTo>
                    <a:pt x="102" y="0"/>
                    <a:pt x="102" y="0"/>
                    <a:pt x="101" y="0"/>
                  </a:cubicBezTo>
                  <a:close/>
                </a:path>
              </a:pathLst>
            </a:custGeom>
            <a:solidFill>
              <a:srgbClr val="0C419A"/>
            </a:solidFill>
            <a:ln w="3175" cap="flat">
              <a:solidFill>
                <a:srgbClr val="0C419A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09" name="Freeform 57"/>
            <p:cNvSpPr>
              <a:spLocks/>
            </p:cNvSpPr>
            <p:nvPr/>
          </p:nvSpPr>
          <p:spPr bwMode="auto">
            <a:xfrm>
              <a:off x="2193" y="1719"/>
              <a:ext cx="416" cy="416"/>
            </a:xfrm>
            <a:custGeom>
              <a:avLst/>
              <a:gdLst/>
              <a:ahLst/>
              <a:cxnLst>
                <a:cxn ang="0">
                  <a:pos x="90" y="90"/>
                </a:cxn>
                <a:cxn ang="0">
                  <a:pos x="90" y="89"/>
                </a:cxn>
                <a:cxn ang="0">
                  <a:pos x="90" y="0"/>
                </a:cxn>
                <a:cxn ang="0">
                  <a:pos x="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9"/>
                </a:cxn>
                <a:cxn ang="0">
                  <a:pos x="0" y="90"/>
                </a:cxn>
                <a:cxn ang="0">
                  <a:pos x="90" y="90"/>
                </a:cxn>
              </a:cxnLst>
              <a:rect l="0" t="0" r="r" b="b"/>
              <a:pathLst>
                <a:path w="90" h="90">
                  <a:moveTo>
                    <a:pt x="90" y="90"/>
                  </a:moveTo>
                  <a:cubicBezTo>
                    <a:pt x="90" y="90"/>
                    <a:pt x="90" y="90"/>
                    <a:pt x="90" y="89"/>
                  </a:cubicBezTo>
                  <a:cubicBezTo>
                    <a:pt x="57" y="53"/>
                    <a:pt x="57" y="36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54" y="33"/>
                    <a:pt x="36" y="3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" y="36"/>
                    <a:pt x="33" y="53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6" y="57"/>
                    <a:pt x="54" y="57"/>
                    <a:pt x="90" y="90"/>
                  </a:cubicBezTo>
                  <a:close/>
                </a:path>
              </a:pathLst>
            </a:custGeom>
            <a:solidFill>
              <a:srgbClr val="B3DC10"/>
            </a:solidFill>
            <a:ln w="3175" cap="flat">
              <a:solidFill>
                <a:srgbClr val="B3DC1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10" name="Freeform 58"/>
            <p:cNvSpPr>
              <a:spLocks/>
            </p:cNvSpPr>
            <p:nvPr/>
          </p:nvSpPr>
          <p:spPr bwMode="auto">
            <a:xfrm>
              <a:off x="2558" y="2135"/>
              <a:ext cx="521" cy="464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12" y="0"/>
                </a:cxn>
                <a:cxn ang="0">
                  <a:pos x="11" y="0"/>
                </a:cxn>
                <a:cxn ang="0">
                  <a:pos x="0" y="101"/>
                </a:cxn>
                <a:cxn ang="0">
                  <a:pos x="113" y="101"/>
                </a:cxn>
                <a:cxn ang="0">
                  <a:pos x="102" y="0"/>
                </a:cxn>
                <a:cxn ang="0">
                  <a:pos x="101" y="0"/>
                </a:cxn>
              </a:cxnLst>
              <a:rect l="0" t="0" r="r" b="b"/>
              <a:pathLst>
                <a:path w="113" h="101">
                  <a:moveTo>
                    <a:pt x="101" y="0"/>
                  </a:moveTo>
                  <a:cubicBezTo>
                    <a:pt x="65" y="33"/>
                    <a:pt x="48" y="33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48" y="40"/>
                    <a:pt x="44" y="57"/>
                    <a:pt x="0" y="101"/>
                  </a:cubicBezTo>
                  <a:cubicBezTo>
                    <a:pt x="48" y="53"/>
                    <a:pt x="64" y="53"/>
                    <a:pt x="113" y="101"/>
                  </a:cubicBezTo>
                  <a:cubicBezTo>
                    <a:pt x="69" y="57"/>
                    <a:pt x="65" y="40"/>
                    <a:pt x="102" y="0"/>
                  </a:cubicBezTo>
                  <a:cubicBezTo>
                    <a:pt x="101" y="0"/>
                    <a:pt x="101" y="0"/>
                    <a:pt x="101" y="0"/>
                  </a:cubicBezTo>
                  <a:close/>
                </a:path>
              </a:pathLst>
            </a:custGeom>
            <a:solidFill>
              <a:srgbClr val="367A8A"/>
            </a:solidFill>
            <a:ln w="3175" cap="flat">
              <a:solidFill>
                <a:srgbClr val="367A8A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13" name="Freeform 61"/>
            <p:cNvSpPr>
              <a:spLocks/>
            </p:cNvSpPr>
            <p:nvPr/>
          </p:nvSpPr>
          <p:spPr bwMode="auto">
            <a:xfrm>
              <a:off x="2558" y="1248"/>
              <a:ext cx="470" cy="471"/>
            </a:xfrm>
            <a:custGeom>
              <a:avLst/>
              <a:gdLst/>
              <a:ahLst/>
              <a:cxnLst>
                <a:cxn ang="0">
                  <a:pos x="101" y="12"/>
                </a:cxn>
                <a:cxn ang="0">
                  <a:pos x="101" y="11"/>
                </a:cxn>
                <a:cxn ang="0">
                  <a:pos x="0" y="0"/>
                </a:cxn>
                <a:cxn ang="0">
                  <a:pos x="11" y="101"/>
                </a:cxn>
                <a:cxn ang="0">
                  <a:pos x="12" y="102"/>
                </a:cxn>
                <a:cxn ang="0">
                  <a:pos x="101" y="102"/>
                </a:cxn>
                <a:cxn ang="0">
                  <a:pos x="101" y="101"/>
                </a:cxn>
                <a:cxn ang="0">
                  <a:pos x="102" y="101"/>
                </a:cxn>
                <a:cxn ang="0">
                  <a:pos x="101" y="12"/>
                </a:cxn>
              </a:cxnLst>
              <a:rect l="0" t="0" r="r" b="b"/>
              <a:pathLst>
                <a:path w="102" h="102">
                  <a:moveTo>
                    <a:pt x="101" y="12"/>
                  </a:moveTo>
                  <a:cubicBezTo>
                    <a:pt x="101" y="11"/>
                    <a:pt x="101" y="11"/>
                    <a:pt x="101" y="11"/>
                  </a:cubicBezTo>
                  <a:cubicBezTo>
                    <a:pt x="61" y="48"/>
                    <a:pt x="44" y="44"/>
                    <a:pt x="0" y="0"/>
                  </a:cubicBezTo>
                  <a:cubicBezTo>
                    <a:pt x="44" y="44"/>
                    <a:pt x="48" y="61"/>
                    <a:pt x="11" y="101"/>
                  </a:cubicBezTo>
                  <a:cubicBezTo>
                    <a:pt x="11" y="101"/>
                    <a:pt x="11" y="101"/>
                    <a:pt x="12" y="102"/>
                  </a:cubicBezTo>
                  <a:cubicBezTo>
                    <a:pt x="48" y="68"/>
                    <a:pt x="65" y="68"/>
                    <a:pt x="101" y="102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01" y="101"/>
                    <a:pt x="101" y="101"/>
                    <a:pt x="102" y="101"/>
                  </a:cubicBezTo>
                  <a:cubicBezTo>
                    <a:pt x="68" y="65"/>
                    <a:pt x="68" y="48"/>
                    <a:pt x="101" y="12"/>
                  </a:cubicBezTo>
                  <a:close/>
                </a:path>
              </a:pathLst>
            </a:custGeom>
            <a:solidFill>
              <a:srgbClr val="FF9900"/>
            </a:solidFill>
            <a:ln w="3175" cap="flat">
              <a:solidFill>
                <a:srgbClr val="FF99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14" name="Freeform 62"/>
            <p:cNvSpPr>
              <a:spLocks/>
            </p:cNvSpPr>
            <p:nvPr/>
          </p:nvSpPr>
          <p:spPr bwMode="auto">
            <a:xfrm>
              <a:off x="3028" y="1719"/>
              <a:ext cx="414" cy="416"/>
            </a:xfrm>
            <a:custGeom>
              <a:avLst/>
              <a:gdLst/>
              <a:ahLst/>
              <a:cxnLst>
                <a:cxn ang="0">
                  <a:pos x="89" y="90"/>
                </a:cxn>
                <a:cxn ang="0">
                  <a:pos x="90" y="89"/>
                </a:cxn>
                <a:cxn ang="0">
                  <a:pos x="90" y="0"/>
                </a:cxn>
                <a:cxn ang="0">
                  <a:pos x="8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0" y="90"/>
                </a:cxn>
                <a:cxn ang="0">
                  <a:pos x="89" y="90"/>
                </a:cxn>
              </a:cxnLst>
              <a:rect l="0" t="0" r="r" b="b"/>
              <a:pathLst>
                <a:path w="90" h="90">
                  <a:moveTo>
                    <a:pt x="89" y="90"/>
                  </a:moveTo>
                  <a:cubicBezTo>
                    <a:pt x="90" y="90"/>
                    <a:pt x="90" y="90"/>
                    <a:pt x="90" y="89"/>
                  </a:cubicBezTo>
                  <a:cubicBezTo>
                    <a:pt x="56" y="53"/>
                    <a:pt x="56" y="36"/>
                    <a:pt x="90" y="0"/>
                  </a:cubicBezTo>
                  <a:cubicBezTo>
                    <a:pt x="90" y="0"/>
                    <a:pt x="90" y="0"/>
                    <a:pt x="89" y="0"/>
                  </a:cubicBezTo>
                  <a:cubicBezTo>
                    <a:pt x="53" y="33"/>
                    <a:pt x="36" y="3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3" y="36"/>
                    <a:pt x="33" y="53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36" y="57"/>
                    <a:pt x="53" y="57"/>
                    <a:pt x="89" y="90"/>
                  </a:cubicBezTo>
                  <a:close/>
                </a:path>
              </a:pathLst>
            </a:custGeom>
            <a:solidFill>
              <a:srgbClr val="8069B0"/>
            </a:solidFill>
            <a:ln w="3175" cap="flat">
              <a:solidFill>
                <a:srgbClr val="8069B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815" name="Rectangle 63"/>
            <p:cNvSpPr>
              <a:spLocks noChangeArrowheads="1"/>
            </p:cNvSpPr>
            <p:nvPr/>
          </p:nvSpPr>
          <p:spPr bwMode="auto">
            <a:xfrm>
              <a:off x="2880" y="3066"/>
              <a:ext cx="105" cy="10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818" name="Text Box 66"/>
          <p:cNvSpPr txBox="1">
            <a:spLocks noChangeArrowheads="1"/>
          </p:cNvSpPr>
          <p:nvPr/>
        </p:nvSpPr>
        <p:spPr bwMode="auto">
          <a:xfrm>
            <a:off x="3276600" y="5486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http://www.vl-e.nl/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5400000">
                                      <p:cBhvr>
                                        <p:cTn id="6" dur="500" fill="hold"/>
                                        <p:tgtEl>
                                          <p:spTgt spid="747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93" grpId="0" animBg="1"/>
    </p:bldLst>
  </p:timing>
</p:sld>
</file>

<file path=ppt/theme/theme1.xml><?xml version="1.0" encoding="utf-8"?>
<a:theme xmlns:a="http://schemas.openxmlformats.org/drawingml/2006/main" name="VL-e_presentation_design_A">
  <a:themeElements>
    <a:clrScheme name="VL-e presentation design 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L-e presentation design 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VL-e presentation design 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-e presentation design 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-e presentation design 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-e presentation design 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-e presentation design 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-e presentation design 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-e presentation design 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VL-e_presentation_design_A</Template>
  <TotalTime>49</TotalTime>
  <Words>312</Words>
  <Application>Microsoft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Verdana</vt:lpstr>
      <vt:lpstr>Arial</vt:lpstr>
      <vt:lpstr>VL-e_presentation_design_A</vt:lpstr>
      <vt:lpstr>Towards Production VL-e PoC in 2008 and beyond</vt:lpstr>
      <vt:lpstr>VL-e Scaling and Validation “P4”</vt:lpstr>
      <vt:lpstr>BiG Grid</vt:lpstr>
      <vt:lpstr>VL-e P4 and BiG Grid: a Joint Strategy</vt:lpstr>
      <vt:lpstr>PoC and BiGGrid: Towards Production</vt:lpstr>
      <vt:lpstr>Towards production: stability and extensibility</vt:lpstr>
      <vt:lpstr>Towards production: central facilities</vt:lpstr>
      <vt:lpstr>A Sustainable Infrastructure</vt:lpstr>
      <vt:lpstr>Slide 9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davidg</dc:creator>
  <cp:lastModifiedBy>davidg</cp:lastModifiedBy>
  <cp:revision>5</cp:revision>
  <dcterms:created xsi:type="dcterms:W3CDTF">2008-05-29T07:43:38Z</dcterms:created>
  <dcterms:modified xsi:type="dcterms:W3CDTF">2008-05-29T08:33:15Z</dcterms:modified>
</cp:coreProperties>
</file>