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77" r:id="rId3"/>
    <p:sldId id="266" r:id="rId4"/>
    <p:sldId id="258" r:id="rId5"/>
    <p:sldId id="267" r:id="rId6"/>
    <p:sldId id="280" r:id="rId7"/>
    <p:sldId id="268" r:id="rId8"/>
    <p:sldId id="269" r:id="rId9"/>
    <p:sldId id="270" r:id="rId10"/>
    <p:sldId id="279" r:id="rId11"/>
    <p:sldId id="271" r:id="rId12"/>
    <p:sldId id="274" r:id="rId13"/>
    <p:sldId id="272" r:id="rId14"/>
    <p:sldId id="260" r:id="rId15"/>
    <p:sldId id="263" r:id="rId16"/>
    <p:sldId id="275" r:id="rId17"/>
    <p:sldId id="261" r:id="rId18"/>
    <p:sldId id="262" r:id="rId19"/>
    <p:sldId id="276" r:id="rId20"/>
    <p:sldId id="273" r:id="rId21"/>
    <p:sldId id="264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-128"/>
        <a:cs typeface="+mn-cs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-128"/>
        <a:cs typeface="+mn-cs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-128"/>
        <a:cs typeface="+mn-cs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-128"/>
        <a:cs typeface="+mn-cs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-128"/>
        <a:cs typeface="+mn-cs"/>
        <a:sym typeface="Arial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-128"/>
        <a:cs typeface="+mn-cs"/>
        <a:sym typeface="Arial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-128"/>
        <a:cs typeface="+mn-cs"/>
        <a:sym typeface="Arial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-128"/>
        <a:cs typeface="+mn-cs"/>
        <a:sym typeface="Arial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-128"/>
        <a:cs typeface="+mn-cs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BF"/>
    <a:srgbClr val="333300"/>
    <a:srgbClr val="CC0099"/>
    <a:srgbClr val="4366B3"/>
    <a:srgbClr val="4376B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5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ヒラギノ角ゴ ProN W3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EFC29D5-AAA0-470B-909B-BF6889907171}" type="datetime1">
              <a:rPr lang="de-DE"/>
              <a:pPr>
                <a:defRPr/>
              </a:pPr>
              <a:t>17.03.2010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ヒラギノ角ゴ ProN W3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87711FC-A712-4A35-B6BE-8C37F51F72E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0C07EC-0455-44D3-ACCB-596B16E999DE}" type="slidenum">
              <a:rPr lang="de-DE" smtClean="0"/>
              <a:pPr/>
              <a:t>21</a:t>
            </a:fld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rgbClr val="4376B3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6452" y="3886200"/>
            <a:ext cx="6400800" cy="17526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Master-Untertitelformat bearbeiten</a:t>
            </a:r>
            <a:endParaRPr lang="de-DE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542460"/>
            <a:ext cx="8229600" cy="500058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910262"/>
          </a:xfrm>
          <a:prstGeom prst="rect">
            <a:avLst/>
          </a:prstGeom>
        </p:spPr>
        <p:txBody>
          <a:bodyPr vert="eaVert"/>
          <a:lstStyle>
            <a:lvl1pPr>
              <a:defRPr sz="2800">
                <a:solidFill>
                  <a:srgbClr val="4366B3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142984"/>
            <a:ext cx="6019800" cy="5041916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42460"/>
            <a:ext cx="8229600" cy="500058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2800" b="1" cap="all">
                <a:solidFill>
                  <a:srgbClr val="4376B3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84200" y="1193800"/>
            <a:ext cx="3917950" cy="4991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4550" y="1193800"/>
            <a:ext cx="3917950" cy="4991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542460"/>
            <a:ext cx="8229600" cy="500058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542460"/>
            <a:ext cx="8229600" cy="500058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457200" y="542460"/>
            <a:ext cx="8229600" cy="500058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428736"/>
            <a:ext cx="5111750" cy="4697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542460"/>
            <a:ext cx="8229600" cy="500058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21442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>
              <a:sym typeface="Arial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542460"/>
            <a:ext cx="8229600" cy="500058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DA3D2"/>
            </a:gs>
            <a:gs pos="100000">
              <a:srgbClr val="6DA3D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/>
          </p:cNvSpPr>
          <p:nvPr userDrawn="1"/>
        </p:nvSpPr>
        <p:spPr bwMode="auto">
          <a:xfrm>
            <a:off x="495300" y="1117600"/>
            <a:ext cx="8153400" cy="5143500"/>
          </a:xfrm>
          <a:prstGeom prst="rect">
            <a:avLst/>
          </a:prstGeom>
          <a:solidFill>
            <a:srgbClr val="F2F2F2"/>
          </a:solidFill>
          <a:ln w="3175" cap="rnd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de-DE"/>
          </a:p>
        </p:txBody>
      </p:sp>
      <p:sp>
        <p:nvSpPr>
          <p:cNvPr id="3075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584200" y="1193800"/>
            <a:ext cx="7988300" cy="4991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  <p:sp>
        <p:nvSpPr>
          <p:cNvPr id="4" name="Rectangle 1"/>
          <p:cNvSpPr>
            <a:spLocks/>
          </p:cNvSpPr>
          <p:nvPr userDrawn="1"/>
        </p:nvSpPr>
        <p:spPr bwMode="auto">
          <a:xfrm>
            <a:off x="1430338" y="528638"/>
            <a:ext cx="7213600" cy="587375"/>
          </a:xfrm>
          <a:prstGeom prst="rect">
            <a:avLst/>
          </a:prstGeom>
          <a:solidFill>
            <a:srgbClr val="006EBF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de-DE"/>
          </a:p>
        </p:txBody>
      </p:sp>
      <p:pic>
        <p:nvPicPr>
          <p:cNvPr id="3077" name="Picture 4"/>
          <p:cNvPicPr>
            <a:picLocks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57188" y="285750"/>
            <a:ext cx="1111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39688" indent="-39688" algn="r" rtl="0" eaLnBrk="0" fontAlgn="base" hangingPunct="0">
        <a:spcBef>
          <a:spcPct val="0"/>
        </a:spcBef>
        <a:spcAft>
          <a:spcPct val="0"/>
        </a:spcAft>
        <a:defRPr sz="2000">
          <a:solidFill>
            <a:srgbClr val="F2F2F2"/>
          </a:solidFill>
          <a:latin typeface="+mj-lt"/>
          <a:ea typeface="+mj-ea"/>
          <a:cs typeface="+mj-cs"/>
          <a:sym typeface="Arial" charset="0"/>
        </a:defRPr>
      </a:lvl1pPr>
      <a:lvl2pPr marL="39688" indent="-39688" algn="r" rtl="0" eaLnBrk="0" fontAlgn="base" hangingPunct="0">
        <a:spcBef>
          <a:spcPct val="0"/>
        </a:spcBef>
        <a:spcAft>
          <a:spcPct val="0"/>
        </a:spcAft>
        <a:defRPr sz="2000">
          <a:solidFill>
            <a:srgbClr val="F2F2F2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2pPr>
      <a:lvl3pPr marL="39688" indent="-39688" algn="r" rtl="0" eaLnBrk="0" fontAlgn="base" hangingPunct="0">
        <a:spcBef>
          <a:spcPct val="0"/>
        </a:spcBef>
        <a:spcAft>
          <a:spcPct val="0"/>
        </a:spcAft>
        <a:defRPr sz="2000">
          <a:solidFill>
            <a:srgbClr val="F2F2F2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3pPr>
      <a:lvl4pPr marL="39688" indent="-39688" algn="r" rtl="0" eaLnBrk="0" fontAlgn="base" hangingPunct="0">
        <a:spcBef>
          <a:spcPct val="0"/>
        </a:spcBef>
        <a:spcAft>
          <a:spcPct val="0"/>
        </a:spcAft>
        <a:defRPr sz="2000">
          <a:solidFill>
            <a:srgbClr val="F2F2F2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4pPr>
      <a:lvl5pPr marL="39688" indent="-39688" algn="r" rtl="0" eaLnBrk="0" fontAlgn="base" hangingPunct="0">
        <a:spcBef>
          <a:spcPct val="0"/>
        </a:spcBef>
        <a:spcAft>
          <a:spcPct val="0"/>
        </a:spcAft>
        <a:defRPr sz="2000">
          <a:solidFill>
            <a:srgbClr val="F2F2F2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5pPr>
      <a:lvl6pPr marL="496888" algn="r" rtl="0" fontAlgn="base">
        <a:spcBef>
          <a:spcPct val="0"/>
        </a:spcBef>
        <a:spcAft>
          <a:spcPct val="0"/>
        </a:spcAft>
        <a:defRPr sz="2000">
          <a:solidFill>
            <a:srgbClr val="F2F2F2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6pPr>
      <a:lvl7pPr marL="954088" algn="r" rtl="0" fontAlgn="base">
        <a:spcBef>
          <a:spcPct val="0"/>
        </a:spcBef>
        <a:spcAft>
          <a:spcPct val="0"/>
        </a:spcAft>
        <a:defRPr sz="2000">
          <a:solidFill>
            <a:srgbClr val="F2F2F2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7pPr>
      <a:lvl8pPr marL="1411288" algn="r" rtl="0" fontAlgn="base">
        <a:spcBef>
          <a:spcPct val="0"/>
        </a:spcBef>
        <a:spcAft>
          <a:spcPct val="0"/>
        </a:spcAft>
        <a:defRPr sz="2000">
          <a:solidFill>
            <a:srgbClr val="F2F2F2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8pPr>
      <a:lvl9pPr marL="1868488" algn="r" rtl="0" fontAlgn="base">
        <a:spcBef>
          <a:spcPct val="0"/>
        </a:spcBef>
        <a:spcAft>
          <a:spcPct val="0"/>
        </a:spcAft>
        <a:defRPr sz="2000">
          <a:solidFill>
            <a:srgbClr val="F2F2F2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21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en-US" smtClean="0"/>
              <a:t>Security services in Globus </a:t>
            </a:r>
            <a:br>
              <a:rPr lang="en-US" smtClean="0"/>
            </a:br>
            <a:r>
              <a:rPr lang="en-US" sz="2800" i="1" smtClean="0"/>
              <a:t>new models for authentication and authorization</a:t>
            </a:r>
          </a:p>
        </p:txBody>
      </p:sp>
      <p:sp>
        <p:nvSpPr>
          <p:cNvPr id="2051" name="Subtitle 22"/>
          <p:cNvSpPr>
            <a:spLocks noGrp="1"/>
          </p:cNvSpPr>
          <p:nvPr>
            <p:ph type="subTitle" idx="1"/>
          </p:nvPr>
        </p:nvSpPr>
        <p:spPr>
          <a:xfrm>
            <a:off x="685800" y="5000625"/>
            <a:ext cx="7672388" cy="6381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David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Groep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Nikhef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100" name="Picture 4" descr="H:\Home\davidg\Template\Logos\NIKHEF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5545138"/>
            <a:ext cx="1357312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 bwMode="auto">
          <a:xfrm>
            <a:off x="428596" y="3929066"/>
            <a:ext cx="3143272" cy="1857388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rgbClr val="006EBF"/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rPr>
              <a:t>RLS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GT components levering common security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857224" y="2643182"/>
            <a:ext cx="3643338" cy="214314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rgbClr val="006EBF"/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rPr>
              <a:t>GridFTP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786050" y="1643050"/>
            <a:ext cx="3643338" cy="214314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rgbClr val="006EBF"/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rPr>
              <a:t>gsiSSH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143108" y="3643314"/>
            <a:ext cx="3643338" cy="2143140"/>
          </a:xfrm>
          <a:prstGeom prst="ellipse">
            <a:avLst/>
          </a:prstGeom>
          <a:solidFill>
            <a:srgbClr val="333300"/>
          </a:solidFill>
          <a:ln w="9525" cap="flat" cmpd="sng" algn="ctr">
            <a:solidFill>
              <a:srgbClr val="006EBF"/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rPr>
              <a:t>container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rPr>
              <a:t>hosted 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rPr>
              <a:t>services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500662" y="2571744"/>
            <a:ext cx="3643338" cy="214314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rgbClr val="006EBF"/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rPr>
              <a:t>Catalogues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786182" y="3000372"/>
            <a:ext cx="3643338" cy="21431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rgbClr val="006EBF"/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rPr>
              <a:t>OGSA-DAI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500034" y="1285860"/>
            <a:ext cx="3643338" cy="2143140"/>
          </a:xfrm>
          <a:prstGeom prst="ellipse">
            <a:avLst/>
          </a:prstGeom>
          <a:solidFill>
            <a:srgbClr val="006EBF"/>
          </a:solidFill>
          <a:ln w="9525" cap="flat" cmpd="sng" algn="ctr">
            <a:solidFill>
              <a:srgbClr val="006EBF"/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rPr>
              <a:t>Gatekeeper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rPr>
              <a:t>GRAM5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857752" y="1142984"/>
            <a:ext cx="3643338" cy="214314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006EBF"/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rPr>
              <a:t>MyProxy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413" y="5834659"/>
            <a:ext cx="80938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6EBF"/>
                </a:solidFill>
              </a:rPr>
              <a:t>or hide credential management fully inside globus.org</a:t>
            </a:r>
          </a:p>
          <a:p>
            <a:pPr algn="ctr"/>
            <a:r>
              <a:rPr lang="en-US" sz="2000" i="1" dirty="0" smtClean="0"/>
              <a:t>new private key protection guidelines enable this for keys issued </a:t>
            </a:r>
            <a:br>
              <a:rPr lang="en-US" sz="2000" i="1" dirty="0" smtClean="0"/>
            </a:br>
            <a:r>
              <a:rPr lang="en-US" sz="2000" i="1" dirty="0" smtClean="0"/>
              <a:t>by IGTF accredited CAs for such well-managed central services</a:t>
            </a:r>
            <a:endParaRPr lang="en-US" sz="2000" i="1" dirty="0"/>
          </a:p>
        </p:txBody>
      </p:sp>
      <p:sp>
        <p:nvSpPr>
          <p:cNvPr id="16" name="Oval 15"/>
          <p:cNvSpPr/>
          <p:nvPr/>
        </p:nvSpPr>
        <p:spPr bwMode="auto">
          <a:xfrm>
            <a:off x="5072066" y="4000504"/>
            <a:ext cx="3643338" cy="2143140"/>
          </a:xfrm>
          <a:prstGeom prst="ellipse">
            <a:avLst/>
          </a:prstGeom>
          <a:solidFill>
            <a:srgbClr val="006EBF"/>
          </a:solidFill>
          <a:ln w="9525" cap="flat" cmpd="sng" algn="ctr">
            <a:solidFill>
              <a:srgbClr val="006EBF"/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rPr>
              <a:t>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28662" y="2786058"/>
          <a:ext cx="6858000" cy="3689350"/>
        </p:xfrm>
        <a:graphic>
          <a:graphicData uri="http://schemas.openxmlformats.org/presentationml/2006/ole">
            <p:oleObj spid="_x0000_s1026" name="Document" r:id="rId3" imgW="5140410" imgH="2922762" progId="Word.Document.8">
              <p:embed/>
            </p:oleObj>
          </a:graphicData>
        </a:graphic>
      </p:graphicFrame>
      <p:sp>
        <p:nvSpPr>
          <p:cNvPr id="1027" name="Title 1"/>
          <p:cNvSpPr>
            <a:spLocks noGrp="1"/>
          </p:cNvSpPr>
          <p:nvPr>
            <p:ph type="title"/>
          </p:nvPr>
        </p:nvSpPr>
        <p:spPr bwMode="auto">
          <a:xfrm>
            <a:off x="457200" y="542925"/>
            <a:ext cx="8229600" cy="5000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Globus Toolkit: a flexible security model</a:t>
            </a:r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>
          <a:xfrm>
            <a:off x="584200" y="1142984"/>
            <a:ext cx="7988300" cy="4991100"/>
          </a:xfrm>
        </p:spPr>
        <p:txBody>
          <a:bodyPr/>
          <a:lstStyle/>
          <a:p>
            <a:r>
              <a:rPr lang="en-US" smtClean="0"/>
              <a:t>Globus Authorization Framework</a:t>
            </a:r>
          </a:p>
          <a:p>
            <a:pPr lvl="1"/>
            <a:r>
              <a:rPr lang="en-US" smtClean="0"/>
              <a:t>Designed to process any kind of security assertion or policy language, local or remote: </a:t>
            </a:r>
            <a:br>
              <a:rPr lang="en-US" smtClean="0"/>
            </a:br>
            <a:r>
              <a:rPr lang="en-US" smtClean="0"/>
              <a:t>SAML, XACML, Proxies, VOMS, PKI, files, …</a:t>
            </a:r>
          </a:p>
        </p:txBody>
      </p:sp>
      <p:sp>
        <p:nvSpPr>
          <p:cNvPr id="1029" name="TextBox 4"/>
          <p:cNvSpPr txBox="1">
            <a:spLocks noChangeArrowheads="1"/>
          </p:cNvSpPr>
          <p:nvPr/>
        </p:nvSpPr>
        <p:spPr bwMode="auto">
          <a:xfrm>
            <a:off x="428625" y="6286500"/>
            <a:ext cx="35988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Graphic: Frank Siebenlist, Globus and ANL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 bwMode="auto">
          <a:xfrm>
            <a:off x="457200" y="542925"/>
            <a:ext cx="8229600" cy="5000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Common Decision modules (Java A&amp;A)</a:t>
            </a:r>
          </a:p>
        </p:txBody>
      </p:sp>
      <p:sp>
        <p:nvSpPr>
          <p:cNvPr id="2052" name="Content Placeholder 2"/>
          <p:cNvSpPr>
            <a:spLocks noGrp="1"/>
          </p:cNvSpPr>
          <p:nvPr>
            <p:ph idx="1"/>
          </p:nvPr>
        </p:nvSpPr>
        <p:spPr>
          <a:xfrm>
            <a:off x="533400" y="1193800"/>
            <a:ext cx="8274050" cy="4991100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/>
              <a:t>But: why would you grant access? A site’s decision needs input</a:t>
            </a:r>
          </a:p>
          <a:p>
            <a:r>
              <a:rPr lang="en-US" sz="2000" dirty="0" smtClean="0"/>
              <a:t>Network Access </a:t>
            </a:r>
            <a:r>
              <a:rPr lang="en-US" sz="2000" dirty="0" smtClean="0"/>
              <a:t>Control </a:t>
            </a:r>
            <a:r>
              <a:rPr lang="en-US" sz="2000" dirty="0" smtClean="0"/>
              <a:t>List</a:t>
            </a:r>
            <a:endParaRPr lang="en-US" sz="2000" dirty="0" smtClean="0"/>
          </a:p>
          <a:p>
            <a:r>
              <a:rPr lang="en-US" sz="2000" b="1" dirty="0" err="1" smtClean="0"/>
              <a:t>GridMap</a:t>
            </a:r>
            <a:r>
              <a:rPr lang="en-US" sz="2000" b="1" dirty="0" smtClean="0"/>
              <a:t> Authorization</a:t>
            </a:r>
          </a:p>
          <a:p>
            <a:r>
              <a:rPr lang="en-US" sz="2000" dirty="0" smtClean="0"/>
              <a:t>Host Or Self Authorization, </a:t>
            </a:r>
            <a:r>
              <a:rPr lang="en-US" sz="2000" dirty="0" err="1" smtClean="0"/>
              <a:t>IdentityAuthorization</a:t>
            </a:r>
            <a:endParaRPr lang="en-US" sz="2000" dirty="0" smtClean="0"/>
          </a:p>
          <a:p>
            <a:r>
              <a:rPr lang="en-US" sz="2000" dirty="0" err="1" smtClean="0"/>
              <a:t>ResourceProperties</a:t>
            </a:r>
            <a:r>
              <a:rPr lang="en-US" sz="2000" dirty="0" smtClean="0"/>
              <a:t> Authorization</a:t>
            </a:r>
          </a:p>
          <a:p>
            <a:r>
              <a:rPr lang="en-US" sz="2000" dirty="0" smtClean="0"/>
              <a:t>SAML Authorization Callout</a:t>
            </a:r>
          </a:p>
          <a:p>
            <a:r>
              <a:rPr lang="en-US" sz="2000" dirty="0" smtClean="0"/>
              <a:t>SAML Authorization Assertion PDP</a:t>
            </a:r>
          </a:p>
          <a:p>
            <a:r>
              <a:rPr lang="en-US" sz="2000" dirty="0" smtClean="0"/>
              <a:t>Self Authorization</a:t>
            </a:r>
          </a:p>
          <a:p>
            <a:r>
              <a:rPr lang="en-US" sz="2000" dirty="0" smtClean="0"/>
              <a:t>Username Authorization</a:t>
            </a:r>
          </a:p>
          <a:p>
            <a:r>
              <a:rPr lang="en-US" sz="2000" dirty="0" smtClean="0"/>
              <a:t>XACML Authorization Callout (Since GT 4.2.1)</a:t>
            </a:r>
          </a:p>
          <a:p>
            <a:r>
              <a:rPr lang="en-US" sz="2000" b="1" dirty="0" smtClean="0"/>
              <a:t>VOMS, and VOMS + </a:t>
            </a:r>
            <a:r>
              <a:rPr lang="en-US" sz="2000" b="1" dirty="0" err="1" smtClean="0"/>
              <a:t>AuthZ-Interop</a:t>
            </a:r>
            <a:r>
              <a:rPr lang="en-US" sz="2000" b="1" dirty="0" smtClean="0"/>
              <a:t> Profile (in Incubator)</a:t>
            </a:r>
          </a:p>
          <a:p>
            <a:pPr>
              <a:buFont typeface="Arial" charset="0"/>
              <a:buNone/>
            </a:pPr>
            <a:endParaRPr lang="en-US" sz="2000" dirty="0" smtClean="0"/>
          </a:p>
          <a:p>
            <a:pPr>
              <a:buFont typeface="Arial" charset="0"/>
              <a:buNone/>
            </a:pPr>
            <a:r>
              <a:rPr lang="en-US" sz="2000" i="1" dirty="0" smtClean="0"/>
              <a:t>When access is granted, </a:t>
            </a:r>
            <a:r>
              <a:rPr lang="en-US" sz="2000" b="1" i="1" dirty="0" smtClean="0">
                <a:solidFill>
                  <a:srgbClr val="006EBF"/>
                </a:solidFill>
              </a:rPr>
              <a:t>attributes made available to the application</a:t>
            </a:r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428625" y="6273800"/>
            <a:ext cx="8215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http://www.globus.org/toolkit/docs/4.2/4.2.1/security/wsaajava/pdp/</a:t>
            </a:r>
          </a:p>
          <a:p>
            <a:r>
              <a:rPr lang="en-US" sz="1600">
                <a:solidFill>
                  <a:schemeClr val="bg1"/>
                </a:solidFill>
              </a:rPr>
              <a:t>http://dev.globus.org/wiki/Incubator/VOMS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000750" y="2798768"/>
          <a:ext cx="2500313" cy="1344612"/>
        </p:xfrm>
        <a:graphic>
          <a:graphicData uri="http://schemas.openxmlformats.org/presentationml/2006/ole">
            <p:oleObj spid="_x0000_s2050" name="Document" r:id="rId3" imgW="5140410" imgH="2922762" progId="Word.Documen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 bwMode="auto">
          <a:xfrm>
            <a:off x="457200" y="542925"/>
            <a:ext cx="8229600" cy="5000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GT security services in C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84200" y="1193800"/>
            <a:ext cx="8202613" cy="4991100"/>
          </a:xfrm>
        </p:spPr>
        <p:txBody>
          <a:bodyPr/>
          <a:lstStyle/>
          <a:p>
            <a:r>
              <a:rPr lang="en-US" sz="2400" dirty="0" smtClean="0">
                <a:solidFill>
                  <a:srgbClr val="006EBF"/>
                </a:solidFill>
              </a:rPr>
              <a:t>For system services: </a:t>
            </a:r>
            <a:r>
              <a:rPr lang="en-US" sz="2400" dirty="0" err="1" smtClean="0">
                <a:solidFill>
                  <a:srgbClr val="006EBF"/>
                </a:solidFill>
              </a:rPr>
              <a:t>GridFTP</a:t>
            </a:r>
            <a:r>
              <a:rPr lang="en-US" sz="2400" dirty="0" smtClean="0">
                <a:solidFill>
                  <a:srgbClr val="006EBF"/>
                </a:solidFill>
              </a:rPr>
              <a:t>, Gatekeeper, </a:t>
            </a:r>
            <a:r>
              <a:rPr lang="en-US" sz="2400" dirty="0" err="1" smtClean="0">
                <a:solidFill>
                  <a:srgbClr val="006EBF"/>
                </a:solidFill>
              </a:rPr>
              <a:t>gsiSSH</a:t>
            </a:r>
            <a:r>
              <a:rPr lang="en-US" sz="2400" dirty="0" smtClean="0">
                <a:solidFill>
                  <a:srgbClr val="006EBF"/>
                </a:solidFill>
              </a:rPr>
              <a:t>, …</a:t>
            </a:r>
          </a:p>
          <a:p>
            <a:pPr lvl="1"/>
            <a:r>
              <a:rPr lang="en-US" sz="2000" dirty="0" smtClean="0"/>
              <a:t>Authorization call-out available since GT2.4+</a:t>
            </a:r>
          </a:p>
          <a:p>
            <a:pPr lvl="1"/>
            <a:r>
              <a:rPr lang="en-US" sz="2000" dirty="0" smtClean="0"/>
              <a:t>Provides access control hooks for local and remote processing</a:t>
            </a:r>
          </a:p>
          <a:p>
            <a:pPr lvl="1"/>
            <a:r>
              <a:rPr lang="en-US" sz="2000" dirty="0" smtClean="0"/>
              <a:t>Several backend available: LCAS/LCMAPS, </a:t>
            </a:r>
            <a:r>
              <a:rPr lang="en-US" sz="2000" dirty="0" smtClean="0"/>
              <a:t>PRIMA/GUMS, …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/etc/grid-security/</a:t>
            </a:r>
            <a:r>
              <a:rPr lang="en-US" sz="2000" dirty="0" err="1" smtClean="0"/>
              <a:t>gsi-authz.conf</a:t>
            </a:r>
            <a:endParaRPr lang="en-US" sz="2000" dirty="0" smtClean="0"/>
          </a:p>
          <a:p>
            <a:r>
              <a:rPr lang="en-US" sz="2400" dirty="0" smtClean="0">
                <a:solidFill>
                  <a:srgbClr val="006EBF"/>
                </a:solidFill>
              </a:rPr>
              <a:t>LCAS &amp; LCMAPS</a:t>
            </a:r>
          </a:p>
          <a:p>
            <a:pPr lvl="1"/>
            <a:r>
              <a:rPr lang="en-US" sz="2000" dirty="0" smtClean="0"/>
              <a:t>Products from the EGEE </a:t>
            </a:r>
            <a:r>
              <a:rPr lang="en-US" sz="2000" dirty="0" err="1" smtClean="0"/>
              <a:t>gLite</a:t>
            </a:r>
            <a:r>
              <a:rPr lang="en-US" sz="2000" dirty="0" smtClean="0"/>
              <a:t> suite (based on EDG work)</a:t>
            </a:r>
          </a:p>
          <a:p>
            <a:pPr lvl="1"/>
            <a:r>
              <a:rPr lang="en-US" sz="2000" b="1" dirty="0" smtClean="0"/>
              <a:t>LCAS</a:t>
            </a:r>
            <a:r>
              <a:rPr lang="en-US" sz="2000" dirty="0" smtClean="0"/>
              <a:t>	  </a:t>
            </a:r>
            <a:r>
              <a:rPr lang="en-US" sz="2000" dirty="0" smtClean="0"/>
              <a:t>yes-or-no </a:t>
            </a:r>
            <a:r>
              <a:rPr lang="en-US" sz="2000" dirty="0" smtClean="0"/>
              <a:t>decisions</a:t>
            </a:r>
          </a:p>
          <a:p>
            <a:pPr lvl="1"/>
            <a:r>
              <a:rPr lang="en-US" sz="2000" b="1" dirty="0" smtClean="0"/>
              <a:t>LCMAPS</a:t>
            </a:r>
            <a:r>
              <a:rPr lang="en-US" sz="2000" dirty="0" smtClean="0"/>
              <a:t>	  credential mapping and procurement</a:t>
            </a:r>
            <a:br>
              <a:rPr lang="en-US" sz="2000" dirty="0" smtClean="0"/>
            </a:br>
            <a:r>
              <a:rPr lang="en-US" sz="2000" dirty="0" smtClean="0"/>
              <a:t>		  remote </a:t>
            </a:r>
            <a:r>
              <a:rPr lang="en-US" sz="2000" dirty="0" err="1" smtClean="0"/>
              <a:t>authZ</a:t>
            </a:r>
            <a:r>
              <a:rPr lang="en-US" sz="2000" dirty="0" smtClean="0"/>
              <a:t> service and call-outs</a:t>
            </a:r>
            <a:br>
              <a:rPr lang="en-US" sz="2000" dirty="0" smtClean="0"/>
            </a:br>
            <a:r>
              <a:rPr lang="en-US" sz="2000" dirty="0" smtClean="0"/>
              <a:t>		  integration with AFS and LDAP</a:t>
            </a:r>
          </a:p>
          <a:p>
            <a:pPr lvl="1"/>
            <a:endParaRPr lang="en-US" sz="1200" dirty="0" smtClean="0"/>
          </a:p>
          <a:p>
            <a:pPr lvl="1">
              <a:buFont typeface="Arial" charset="0"/>
              <a:buNone/>
            </a:pPr>
            <a:r>
              <a:rPr lang="en-US" sz="1800" dirty="0" smtClean="0">
                <a:cs typeface="Courier New" pitchFamily="49" charset="0"/>
              </a:rPr>
              <a:t>These tools themselves expected to be part of </a:t>
            </a:r>
            <a:r>
              <a:rPr lang="en-US" sz="1800" dirty="0" err="1" smtClean="0">
                <a:cs typeface="Courier New" pitchFamily="49" charset="0"/>
              </a:rPr>
              <a:t>gLite</a:t>
            </a:r>
            <a:r>
              <a:rPr lang="en-US" sz="1800" dirty="0" smtClean="0">
                <a:cs typeface="Courier New" pitchFamily="49" charset="0"/>
              </a:rPr>
              <a:t>/EMI from 2010+</a:t>
            </a:r>
          </a:p>
          <a:p>
            <a:pPr lvl="1">
              <a:buFont typeface="Arial" charset="0"/>
              <a:buNone/>
            </a:pPr>
            <a:r>
              <a:rPr lang="en-US" sz="1800" dirty="0" smtClean="0">
                <a:cs typeface="Courier New" pitchFamily="49" charset="0"/>
              </a:rPr>
              <a:t>Enhancement of and integration into GT5+ expected in IGE in 2010+</a:t>
            </a:r>
            <a:endParaRPr lang="en-US" sz="1400" dirty="0" smtClean="0">
              <a:cs typeface="Courier New" pitchFamily="49" charset="0"/>
            </a:endParaRPr>
          </a:p>
          <a:p>
            <a:pPr lvl="1">
              <a:buFont typeface="Arial" charset="0"/>
              <a:buNone/>
            </a:pPr>
            <a:endParaRPr lang="en-US" sz="2000" dirty="0" smtClean="0"/>
          </a:p>
        </p:txBody>
      </p:sp>
      <p:pic>
        <p:nvPicPr>
          <p:cNvPr id="13316" name="Picture 2" descr="H:\Home\davidg\Template\Logos\EGEElogoNEW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3459" y="4143375"/>
            <a:ext cx="984266" cy="571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5292725" y="6273800"/>
            <a:ext cx="34226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http://www.nikhef.nl/grid/lcaslcmaps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457200" y="542925"/>
            <a:ext cx="8229600" cy="5000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Authorization Call-out: pluggable C hooks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84200" y="1089025"/>
            <a:ext cx="7988300" cy="49911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400" smtClean="0"/>
              <a:t>Globus AuthZ Call-out</a:t>
            </a:r>
          </a:p>
          <a:p>
            <a:pPr lvl="1"/>
            <a:r>
              <a:rPr lang="en-US" sz="2000" b="1" smtClean="0"/>
              <a:t>In</a:t>
            </a:r>
            <a:r>
              <a:rPr lang="en-US" sz="2000" smtClean="0"/>
              <a:t> </a:t>
            </a:r>
            <a:br>
              <a:rPr lang="en-US" sz="2000" smtClean="0"/>
            </a:br>
            <a:r>
              <a:rPr lang="en-US" sz="2000" smtClean="0"/>
              <a:t>proxy chain, </a:t>
            </a:r>
            <a:br>
              <a:rPr lang="en-US" sz="2000" smtClean="0"/>
            </a:br>
            <a:r>
              <a:rPr lang="en-US" sz="2000" smtClean="0"/>
              <a:t>service name</a:t>
            </a:r>
          </a:p>
          <a:p>
            <a:pPr lvl="1"/>
            <a:r>
              <a:rPr lang="en-US" sz="2000" b="1" smtClean="0"/>
              <a:t>Out</a:t>
            </a: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>yes/no decision,</a:t>
            </a:r>
            <a:br>
              <a:rPr lang="en-US" sz="2000" smtClean="0"/>
            </a:br>
            <a:r>
              <a:rPr lang="en-US" sz="2000" smtClean="0"/>
              <a:t>target identity</a:t>
            </a:r>
          </a:p>
          <a:p>
            <a:endParaRPr lang="en-US" sz="2000" smtClean="0"/>
          </a:p>
          <a:p>
            <a:r>
              <a:rPr lang="en-US" sz="2000" smtClean="0"/>
              <a:t>Extended GT5.x may add </a:t>
            </a:r>
            <a:br>
              <a:rPr lang="en-US" sz="2000" smtClean="0"/>
            </a:br>
            <a:r>
              <a:rPr lang="en-US" sz="2000" smtClean="0"/>
              <a:t>more attributes</a:t>
            </a:r>
            <a:br>
              <a:rPr lang="en-US" sz="2000" smtClean="0"/>
            </a:br>
            <a:r>
              <a:rPr lang="en-US" sz="2000" smtClean="0"/>
              <a:t>(task to execute, target resource)</a:t>
            </a:r>
            <a:br>
              <a:rPr lang="en-US" sz="2000" smtClean="0"/>
            </a:br>
            <a:r>
              <a:rPr lang="en-US" sz="2000" i="1" smtClean="0"/>
              <a:t>depends on user, site demand</a:t>
            </a:r>
            <a:endParaRPr lang="en-US" sz="2000" smtClean="0"/>
          </a:p>
          <a:p>
            <a:r>
              <a:rPr lang="en-US" sz="2000" smtClean="0"/>
              <a:t>LCAS/LCMAPS may become the default Globus authorization solution for C-based services</a:t>
            </a:r>
            <a:br>
              <a:rPr lang="en-US" sz="2000" smtClean="0"/>
            </a:br>
            <a:r>
              <a:rPr lang="en-US" sz="2000" i="1" smtClean="0"/>
              <a:t>using an enriched AuthZ callout structure</a:t>
            </a:r>
          </a:p>
        </p:txBody>
      </p:sp>
      <p:pic>
        <p:nvPicPr>
          <p:cNvPr id="14340" name="Picture 4" descr="H:\Home\davidg\Projects-misc\IGE\Service-With-LCASLCMAP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8125" y="1143000"/>
            <a:ext cx="4371975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xfrm>
            <a:off x="457200" y="542925"/>
            <a:ext cx="8229600" cy="5000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Leveraging the AuthZ callout in Europe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Glue ‘lcas-lcmaps-gt4-interface’ (</a:t>
            </a:r>
            <a:r>
              <a:rPr lang="en-US" sz="2400" dirty="0" smtClean="0"/>
              <a:t>today by </a:t>
            </a:r>
            <a:r>
              <a:rPr lang="en-US" sz="2400" dirty="0" smtClean="0"/>
              <a:t>EGEE </a:t>
            </a:r>
            <a:r>
              <a:rPr lang="en-US" sz="2400" dirty="0" err="1" smtClean="0"/>
              <a:t>gLite</a:t>
            </a:r>
            <a:r>
              <a:rPr lang="en-US" sz="2400" dirty="0" smtClean="0"/>
              <a:t>)</a:t>
            </a:r>
          </a:p>
          <a:p>
            <a:pPr lvl="1">
              <a:buFont typeface="Arial" charset="0"/>
              <a:buNone/>
            </a:pP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globus_mapping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br>
              <a:rPr lang="en-US" sz="18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/opt/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glite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/lib/liblcas_lcmaps_gt4_mapping_gcc32.so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lcmaps_callout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800" b="1" dirty="0" smtClean="0">
                <a:latin typeface="Courier New" pitchFamily="49" charset="0"/>
                <a:cs typeface="Courier New" pitchFamily="49" charset="0"/>
              </a:rPr>
            </a:br>
            <a:endParaRPr lang="en-US" sz="1800" dirty="0" smtClean="0"/>
          </a:p>
          <a:p>
            <a:r>
              <a:rPr lang="en-US" sz="2000" dirty="0" smtClean="0">
                <a:solidFill>
                  <a:srgbClr val="006EBF"/>
                </a:solidFill>
              </a:rPr>
              <a:t>Enables the Gatekeeper, </a:t>
            </a:r>
            <a:r>
              <a:rPr lang="en-US" sz="2000" dirty="0" err="1" smtClean="0">
                <a:solidFill>
                  <a:srgbClr val="006EBF"/>
                </a:solidFill>
              </a:rPr>
              <a:t>GridFTP</a:t>
            </a:r>
            <a:r>
              <a:rPr lang="en-US" sz="2000" dirty="0" smtClean="0">
                <a:solidFill>
                  <a:srgbClr val="006EBF"/>
                </a:solidFill>
              </a:rPr>
              <a:t> server, and – to some extent – </a:t>
            </a:r>
            <a:r>
              <a:rPr lang="en-US" sz="2000" dirty="0" err="1" smtClean="0">
                <a:solidFill>
                  <a:srgbClr val="006EBF"/>
                </a:solidFill>
              </a:rPr>
              <a:t>gsissh</a:t>
            </a:r>
            <a:r>
              <a:rPr lang="en-US" sz="2000" dirty="0" smtClean="0">
                <a:solidFill>
                  <a:srgbClr val="006EBF"/>
                </a:solidFill>
              </a:rPr>
              <a:t> to use:</a:t>
            </a:r>
          </a:p>
          <a:p>
            <a:pPr lvl="1"/>
            <a:r>
              <a:rPr lang="en-US" sz="1800" dirty="0" smtClean="0"/>
              <a:t>User ban lists</a:t>
            </a:r>
          </a:p>
          <a:p>
            <a:pPr lvl="1"/>
            <a:r>
              <a:rPr lang="en-US" sz="1800" dirty="0" smtClean="0"/>
              <a:t>GACL DN and VOMS based controls</a:t>
            </a:r>
          </a:p>
          <a:p>
            <a:pPr lvl="1"/>
            <a:r>
              <a:rPr lang="en-US" sz="1800" dirty="0" smtClean="0"/>
              <a:t>Pool-account credential mapping (also per VOMS </a:t>
            </a:r>
            <a:r>
              <a:rPr lang="en-US" sz="1800" dirty="0" err="1" smtClean="0"/>
              <a:t>group&amp;role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Pool-groups and dynamic access control on </a:t>
            </a:r>
            <a:r>
              <a:rPr lang="en-US" sz="1800" dirty="0" err="1" smtClean="0"/>
              <a:t>GridFTP</a:t>
            </a:r>
            <a:r>
              <a:rPr lang="en-US" sz="1800" dirty="0" smtClean="0"/>
              <a:t> storage</a:t>
            </a:r>
          </a:p>
          <a:p>
            <a:pPr lvl="1"/>
            <a:r>
              <a:rPr lang="en-US" sz="1800" dirty="0" smtClean="0"/>
              <a:t>Home-directory-on-AFS support for pool accounts</a:t>
            </a:r>
            <a:endParaRPr lang="en-US" sz="2000" dirty="0" smtClean="0"/>
          </a:p>
          <a:p>
            <a:pPr lvl="1"/>
            <a:r>
              <a:rPr lang="en-US" sz="1800" dirty="0" smtClean="0"/>
              <a:t>LDAP cross-cluster local account configuration</a:t>
            </a:r>
          </a:p>
          <a:p>
            <a:pPr lvl="1"/>
            <a:r>
              <a:rPr lang="en-US" sz="1800" dirty="0" smtClean="0"/>
              <a:t>Call site-central authorization services (Argus, SCAS, GUMS)</a:t>
            </a:r>
          </a:p>
          <a:p>
            <a:pPr lvl="1"/>
            <a:r>
              <a:rPr lang="en-US" sz="1800" i="1" dirty="0" smtClean="0"/>
              <a:t>And many third-party </a:t>
            </a:r>
            <a:r>
              <a:rPr lang="en-US" sz="1800" i="1" dirty="0" err="1" smtClean="0"/>
              <a:t>plugins</a:t>
            </a:r>
            <a:endParaRPr lang="en-US" sz="1800" i="1" dirty="0" smtClean="0"/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395288" y="6232525"/>
            <a:ext cx="6273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Argus: EGEE gLite, see https://twiki.cern.ch/twiki/bin/view/EGEE/AuthorizationFramework</a:t>
            </a:r>
            <a:br>
              <a:rPr lang="en-US" sz="1200">
                <a:solidFill>
                  <a:schemeClr val="bg1"/>
                </a:solidFill>
              </a:rPr>
            </a:br>
            <a:r>
              <a:rPr lang="en-US" sz="1200">
                <a:solidFill>
                  <a:schemeClr val="bg1"/>
                </a:solidFill>
              </a:rPr>
              <a:t>SCAS: EGEE gLite (transitional), see http://www.nikhef.nl/grid/lcaslcmaps/</a:t>
            </a:r>
          </a:p>
          <a:p>
            <a:r>
              <a:rPr lang="en-US" sz="1200">
                <a:solidFill>
                  <a:schemeClr val="bg1"/>
                </a:solidFill>
              </a:rPr>
              <a:t>GUMS: OSG and VO Privilege, see https://www.racf.bnl.gov/Facility/GUMS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457200" y="542925"/>
            <a:ext cx="8229600" cy="5000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Granting access for GT System/C services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Mostly the grid-</a:t>
            </a:r>
            <a:r>
              <a:rPr lang="en-US" sz="2400" dirty="0" err="1" smtClean="0"/>
              <a:t>mapfile</a:t>
            </a:r>
            <a:r>
              <a:rPr lang="en-US" sz="2400" dirty="0" smtClean="0"/>
              <a:t> is auto-populated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But then, you want to ban people or actions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or do that based on GACL (‘</a:t>
            </a:r>
            <a:r>
              <a:rPr lang="en-US" sz="2400" dirty="0" err="1" smtClean="0"/>
              <a:t>authformat</a:t>
            </a:r>
            <a:r>
              <a:rPr lang="en-US" sz="2400" dirty="0" smtClean="0"/>
              <a:t> </a:t>
            </a:r>
            <a:r>
              <a:rPr lang="en-US" sz="2400" dirty="0" err="1" smtClean="0"/>
              <a:t>gacl</a:t>
            </a:r>
            <a:r>
              <a:rPr lang="en-US" sz="2400" dirty="0" smtClean="0"/>
              <a:t>’)</a:t>
            </a:r>
          </a:p>
          <a:p>
            <a:pPr lvl="1"/>
            <a:r>
              <a:rPr lang="en-US" sz="2000" dirty="0" smtClean="0"/>
              <a:t>Bans both users and VOMS groups, roles </a:t>
            </a:r>
          </a:p>
          <a:p>
            <a:pPr lvl="1"/>
            <a:r>
              <a:rPr lang="en-US" sz="2000" dirty="0" smtClean="0"/>
              <a:t>New </a:t>
            </a:r>
            <a:r>
              <a:rPr lang="en-US" sz="2000" dirty="0" smtClean="0"/>
              <a:t>GT callout </a:t>
            </a:r>
            <a:r>
              <a:rPr lang="en-US" sz="2000" dirty="0" smtClean="0"/>
              <a:t>to enable </a:t>
            </a:r>
            <a:r>
              <a:rPr lang="en-US" sz="2000" dirty="0" smtClean="0"/>
              <a:t>request (RSL)-based </a:t>
            </a:r>
            <a:r>
              <a:rPr lang="en-US" sz="2000" dirty="0" smtClean="0"/>
              <a:t>ACLs foreseen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1438" y="3000375"/>
            <a:ext cx="9001125" cy="18161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# LCAS database/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plugin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list</a:t>
            </a:r>
          </a:p>
          <a:p>
            <a:pPr>
              <a:defRPr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#</a:t>
            </a:r>
          </a:p>
          <a:p>
            <a:pPr>
              <a:defRPr/>
            </a:pP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pluginname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lcas_userban.mod,pluginargs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ban_users.db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pluginname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lcas_voms.mod,pluginargs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=“... -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authfile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br>
              <a:rPr lang="en-US" sz="1600" dirty="0">
                <a:latin typeface="Courier New" pitchFamily="49" charset="0"/>
                <a:cs typeface="Courier New" pitchFamily="49" charset="0"/>
              </a:rPr>
            </a:br>
            <a:r>
              <a:rPr lang="en-US" sz="1600" dirty="0">
                <a:latin typeface="Courier New" pitchFamily="49" charset="0"/>
                <a:cs typeface="Courier New" pitchFamily="49" charset="0"/>
              </a:rPr>
              <a:t>   /etc/grid-security/grid-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mapfile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-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authformat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simple -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use_user_dn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“</a:t>
            </a:r>
          </a:p>
          <a:p>
            <a:pPr>
              <a:defRPr/>
            </a:pP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pluginname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=lcas_check_executable.mod,</a:t>
            </a:r>
            <a:br>
              <a:rPr lang="en-US" sz="1600" dirty="0">
                <a:latin typeface="Courier New" pitchFamily="49" charset="0"/>
                <a:cs typeface="Courier New" pitchFamily="49" charset="0"/>
              </a:rPr>
            </a:br>
            <a:r>
              <a:rPr lang="en-US" sz="160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pluginargs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=-exec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usr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/bin/id:/opt/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globus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libexec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/grid_monitor_lite.sh</a:t>
            </a: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1000125" y="3008313"/>
            <a:ext cx="80724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>
                <a:solidFill>
                  <a:srgbClr val="C00000"/>
                </a:solidFill>
              </a:rPr>
              <a:t> example lcas.db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741488"/>
            <a:ext cx="9001125" cy="83026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"/O=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dutchgrid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/O=users/O=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nikhef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/CN=David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Groep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"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davidg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"/O=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dutchgrid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/O=users/O=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nikhef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/CN=Jan Just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Keijser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" .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pvier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"/enmr.eu/Role=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SoftwareManager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" .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enmrsm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928688" y="1719263"/>
            <a:ext cx="8072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>
                <a:solidFill>
                  <a:srgbClr val="C00000"/>
                </a:solidFill>
              </a:rPr>
              <a:t>/etc/grid-security/grid-mapfile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457200" y="542925"/>
            <a:ext cx="8229600" cy="5000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Extended capabilities in system services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584200" y="1193800"/>
            <a:ext cx="8059738" cy="4991100"/>
          </a:xfrm>
        </p:spPr>
        <p:txBody>
          <a:bodyPr/>
          <a:lstStyle/>
          <a:p>
            <a:r>
              <a:rPr lang="en-US" smtClean="0"/>
              <a:t>Authorization and credential mapping</a:t>
            </a:r>
          </a:p>
          <a:p>
            <a:pPr lvl="1"/>
            <a:r>
              <a:rPr lang="en-US" smtClean="0"/>
              <a:t>Locally on each node or service</a:t>
            </a:r>
            <a:br>
              <a:rPr lang="en-US" smtClean="0"/>
            </a:br>
            <a:r>
              <a:rPr lang="en-US" smtClean="0"/>
              <a:t>fast, self-contained, but needs consistent fabric mngt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z="1600" smtClean="0"/>
          </a:p>
          <a:p>
            <a:pPr lvl="1"/>
            <a:endParaRPr lang="en-US" smtClean="0"/>
          </a:p>
          <a:p>
            <a:pPr lvl="1">
              <a:buFont typeface="Arial" charset="0"/>
              <a:buNone/>
            </a:pPr>
            <a:endParaRPr lang="en-US" smtClean="0"/>
          </a:p>
          <a:p>
            <a:pPr lvl="1"/>
            <a:r>
              <a:rPr lang="en-US" smtClean="0"/>
              <a:t>Remote, as a service</a:t>
            </a:r>
            <a:br>
              <a:rPr lang="en-US" smtClean="0"/>
            </a:br>
            <a:r>
              <a:rPr lang="en-US" smtClean="0"/>
              <a:t>coherent management across services in the site</a:t>
            </a:r>
            <a:br>
              <a:rPr lang="en-US" smtClean="0"/>
            </a:br>
            <a:r>
              <a:rPr lang="en-US" smtClean="0"/>
              <a:t>allows policy management across a whole grid</a:t>
            </a:r>
          </a:p>
        </p:txBody>
      </p:sp>
      <p:pic>
        <p:nvPicPr>
          <p:cNvPr id="17412" name="Picture 5" descr="H:\Home\davidg\EGEE\JRA3\SAC-gLExec-paper\LCMAPS-framewor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0700" y="2651125"/>
            <a:ext cx="5567363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xfrm>
            <a:off x="457200" y="542925"/>
            <a:ext cx="8229600" cy="5000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Integrated authorization solutions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New generation authorization frameworks bring coordinated management and site or grid-wide policy distribution</a:t>
            </a:r>
          </a:p>
        </p:txBody>
      </p:sp>
      <p:sp>
        <p:nvSpPr>
          <p:cNvPr id="18436" name="TextBox 24"/>
          <p:cNvSpPr txBox="1">
            <a:spLocks noChangeArrowheads="1"/>
          </p:cNvSpPr>
          <p:nvPr/>
        </p:nvSpPr>
        <p:spPr bwMode="auto">
          <a:xfrm>
            <a:off x="5075238" y="6215063"/>
            <a:ext cx="36433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>
                <a:solidFill>
                  <a:schemeClr val="bg1"/>
                </a:solidFill>
              </a:rPr>
              <a:t>Graphic: Gabriele Garzoglio, FNAL</a:t>
            </a:r>
            <a:endParaRPr lang="en-GB" sz="1200">
              <a:solidFill>
                <a:schemeClr val="bg1"/>
              </a:solidFill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631881"/>
            <a:ext cx="3643338" cy="336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6EBF">
                <a:alpha val="60000"/>
              </a:srgbClr>
            </a:glow>
          </a:effectLst>
        </p:spPr>
      </p:pic>
      <p:grpSp>
        <p:nvGrpSpPr>
          <p:cNvPr id="18438" name="Group 3"/>
          <p:cNvGrpSpPr>
            <a:grpSpLocks/>
          </p:cNvGrpSpPr>
          <p:nvPr/>
        </p:nvGrpSpPr>
        <p:grpSpPr bwMode="auto">
          <a:xfrm>
            <a:off x="3857625" y="2786063"/>
            <a:ext cx="4678363" cy="1568450"/>
            <a:chOff x="1670050" y="4695825"/>
            <a:chExt cx="5865813" cy="1967044"/>
          </a:xfrm>
        </p:grpSpPr>
        <p:sp>
          <p:nvSpPr>
            <p:cNvPr id="18439" name="AutoShape 12"/>
            <p:cNvSpPr>
              <a:spLocks noChangeArrowheads="1"/>
            </p:cNvSpPr>
            <p:nvPr/>
          </p:nvSpPr>
          <p:spPr bwMode="auto">
            <a:xfrm>
              <a:off x="1873250" y="4695825"/>
              <a:ext cx="5662613" cy="1908175"/>
            </a:xfrm>
            <a:prstGeom prst="roundRect">
              <a:avLst>
                <a:gd name="adj" fmla="val 647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  <p:grpSp>
          <p:nvGrpSpPr>
            <p:cNvPr id="18440" name="Group 154"/>
            <p:cNvGrpSpPr>
              <a:grpSpLocks/>
            </p:cNvGrpSpPr>
            <p:nvPr/>
          </p:nvGrpSpPr>
          <p:grpSpPr bwMode="auto">
            <a:xfrm>
              <a:off x="5915025" y="5078413"/>
              <a:ext cx="1362075" cy="900112"/>
              <a:chOff x="3648075" y="1609725"/>
              <a:chExt cx="1352550" cy="1066800"/>
            </a:xfrm>
          </p:grpSpPr>
          <p:sp>
            <p:nvSpPr>
              <p:cNvPr id="22" name="Rectangle 14"/>
              <p:cNvSpPr>
                <a:spLocks noChangeArrowheads="1"/>
              </p:cNvSpPr>
              <p:nvPr/>
            </p:nvSpPr>
            <p:spPr bwMode="auto">
              <a:xfrm>
                <a:off x="3648695" y="1609336"/>
                <a:ext cx="1351937" cy="106655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>
                    <a:lumMod val="85000"/>
                    <a:lumOff val="1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400"/>
              </a:p>
            </p:txBody>
          </p:sp>
          <p:sp>
            <p:nvSpPr>
              <p:cNvPr id="23" name="AutoShape 15"/>
              <p:cNvSpPr>
                <a:spLocks noChangeArrowheads="1"/>
              </p:cNvSpPr>
              <p:nvPr/>
            </p:nvSpPr>
            <p:spPr bwMode="auto">
              <a:xfrm>
                <a:off x="3850300" y="2140251"/>
                <a:ext cx="915127" cy="422374"/>
              </a:xfrm>
              <a:prstGeom prst="roundRect">
                <a:avLst>
                  <a:gd name="adj" fmla="val 16667"/>
                </a:avLst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050"/>
                  <a:t>PDP</a:t>
                </a:r>
              </a:p>
            </p:txBody>
          </p:sp>
          <p:sp>
            <p:nvSpPr>
              <p:cNvPr id="24" name="Text Box 16"/>
              <p:cNvSpPr txBox="1">
                <a:spLocks noChangeArrowheads="1"/>
              </p:cNvSpPr>
              <p:nvPr/>
            </p:nvSpPr>
            <p:spPr bwMode="auto">
              <a:xfrm>
                <a:off x="3717872" y="1675405"/>
                <a:ext cx="1221487" cy="342145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900"/>
                  <a:t>Site Services</a:t>
                </a:r>
                <a:endParaRPr lang="en-US" sz="1050"/>
              </a:p>
            </p:txBody>
          </p:sp>
        </p:grpSp>
        <p:grpSp>
          <p:nvGrpSpPr>
            <p:cNvPr id="18441" name="Group 153"/>
            <p:cNvGrpSpPr>
              <a:grpSpLocks/>
            </p:cNvGrpSpPr>
            <p:nvPr/>
          </p:nvGrpSpPr>
          <p:grpSpPr bwMode="auto">
            <a:xfrm>
              <a:off x="2149475" y="5091113"/>
              <a:ext cx="1433513" cy="896937"/>
              <a:chOff x="5973370" y="2495550"/>
              <a:chExt cx="1359454" cy="1358901"/>
            </a:xfrm>
          </p:grpSpPr>
          <p:sp>
            <p:nvSpPr>
              <p:cNvPr id="17" name="Rectangle 28"/>
              <p:cNvSpPr>
                <a:spLocks noChangeArrowheads="1"/>
              </p:cNvSpPr>
              <p:nvPr/>
            </p:nvSpPr>
            <p:spPr bwMode="auto">
              <a:xfrm>
                <a:off x="5973627" y="2496926"/>
                <a:ext cx="1359075" cy="135736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>
                    <a:lumMod val="85000"/>
                    <a:lumOff val="1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400"/>
              </a:p>
            </p:txBody>
          </p:sp>
          <p:sp>
            <p:nvSpPr>
              <p:cNvPr id="18452" name="Text Box 16"/>
              <p:cNvSpPr txBox="1">
                <a:spLocks noChangeArrowheads="1"/>
              </p:cNvSpPr>
              <p:nvPr/>
            </p:nvSpPr>
            <p:spPr bwMode="auto">
              <a:xfrm>
                <a:off x="6029573" y="2552697"/>
                <a:ext cx="1249060" cy="438485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900"/>
                  <a:t>CE / SE / WN</a:t>
                </a:r>
              </a:p>
            </p:txBody>
          </p:sp>
          <p:grpSp>
            <p:nvGrpSpPr>
              <p:cNvPr id="18453" name="Group 30"/>
              <p:cNvGrpSpPr>
                <a:grpSpLocks/>
              </p:cNvGrpSpPr>
              <p:nvPr/>
            </p:nvGrpSpPr>
            <p:grpSpPr bwMode="auto">
              <a:xfrm>
                <a:off x="6030764" y="3025775"/>
                <a:ext cx="1252588" cy="771525"/>
                <a:chOff x="2260" y="2590"/>
                <a:chExt cx="1010" cy="486"/>
              </a:xfrm>
            </p:grpSpPr>
            <p:sp>
              <p:nvSpPr>
                <p:cNvPr id="18454" name="AutoShape 31"/>
                <p:cNvSpPr>
                  <a:spLocks noChangeArrowheads="1"/>
                </p:cNvSpPr>
                <p:nvPr/>
              </p:nvSpPr>
              <p:spPr bwMode="auto">
                <a:xfrm>
                  <a:off x="2260" y="2590"/>
                  <a:ext cx="1010" cy="486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tIns="0"/>
                <a:lstStyle/>
                <a:p>
                  <a:pPr algn="ctr"/>
                  <a:r>
                    <a:rPr lang="en-US" sz="1000"/>
                    <a:t>Gateway</a:t>
                  </a:r>
                </a:p>
              </p:txBody>
            </p:sp>
            <p:sp>
              <p:nvSpPr>
                <p:cNvPr id="18455" name="AutoShape 32"/>
                <p:cNvSpPr>
                  <a:spLocks noChangeArrowheads="1"/>
                </p:cNvSpPr>
                <p:nvPr/>
              </p:nvSpPr>
              <p:spPr bwMode="auto">
                <a:xfrm>
                  <a:off x="2325" y="2802"/>
                  <a:ext cx="865" cy="24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99CC"/>
                </a:solidFill>
                <a:ln w="9525">
                  <a:solidFill>
                    <a:srgbClr val="5A99A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900"/>
                    <a:t>PEP</a:t>
                  </a:r>
                </a:p>
              </p:txBody>
            </p:sp>
          </p:grpSp>
        </p:grpSp>
        <p:sp>
          <p:nvSpPr>
            <p:cNvPr id="8" name="Curved Down Arrow 7"/>
            <p:cNvSpPr/>
            <p:nvPr/>
          </p:nvSpPr>
          <p:spPr>
            <a:xfrm>
              <a:off x="3509212" y="5103966"/>
              <a:ext cx="2681117" cy="513661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XACML Request</a:t>
              </a:r>
            </a:p>
          </p:txBody>
        </p:sp>
        <p:sp>
          <p:nvSpPr>
            <p:cNvPr id="9" name="Curved Down Arrow 8"/>
            <p:cNvSpPr/>
            <p:nvPr/>
          </p:nvSpPr>
          <p:spPr>
            <a:xfrm flipH="1" flipV="1">
              <a:off x="3411681" y="5741065"/>
              <a:ext cx="2681116" cy="515653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8444" name="TextBox 18"/>
            <p:cNvSpPr txBox="1">
              <a:spLocks noChangeArrowheads="1"/>
            </p:cNvSpPr>
            <p:nvPr/>
          </p:nvSpPr>
          <p:spPr bwMode="auto">
            <a:xfrm>
              <a:off x="3810000" y="5767386"/>
              <a:ext cx="2072254" cy="385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XACML Response</a:t>
              </a:r>
            </a:p>
          </p:txBody>
        </p:sp>
        <p:sp>
          <p:nvSpPr>
            <p:cNvPr id="18445" name="Text Box 13"/>
            <p:cNvSpPr txBox="1">
              <a:spLocks noChangeArrowheads="1"/>
            </p:cNvSpPr>
            <p:nvPr/>
          </p:nvSpPr>
          <p:spPr bwMode="auto">
            <a:xfrm>
              <a:off x="1966913" y="6276974"/>
              <a:ext cx="1105830" cy="385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Grid Site</a:t>
              </a:r>
            </a:p>
          </p:txBody>
        </p:sp>
        <p:sp>
          <p:nvSpPr>
            <p:cNvPr id="18446" name="TextBox 20"/>
            <p:cNvSpPr txBox="1">
              <a:spLocks noChangeArrowheads="1"/>
            </p:cNvSpPr>
            <p:nvPr/>
          </p:nvSpPr>
          <p:spPr bwMode="auto">
            <a:xfrm>
              <a:off x="1670050" y="4730749"/>
              <a:ext cx="5859462" cy="289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63550" lvl="1"/>
              <a:r>
                <a:rPr lang="en-US" sz="900" i="1" u="sng"/>
                <a:t>Subject </a:t>
              </a:r>
              <a:r>
                <a:rPr lang="en-US" sz="900" u="sng"/>
                <a:t>S requests to perform </a:t>
              </a:r>
              <a:r>
                <a:rPr lang="en-US" sz="900" i="1" u="sng"/>
                <a:t>Action </a:t>
              </a:r>
              <a:r>
                <a:rPr lang="en-US" sz="900" u="sng"/>
                <a:t>A on </a:t>
              </a:r>
              <a:r>
                <a:rPr lang="en-US" sz="900" i="1" u="sng"/>
                <a:t>Resource </a:t>
              </a:r>
              <a:r>
                <a:rPr lang="en-US" sz="900" u="sng"/>
                <a:t>R within </a:t>
              </a:r>
              <a:r>
                <a:rPr lang="en-US" sz="900" i="1" u="sng"/>
                <a:t>Environment </a:t>
              </a:r>
              <a:r>
                <a:rPr lang="en-US" sz="900" u="sng"/>
                <a:t>E</a:t>
              </a:r>
            </a:p>
          </p:txBody>
        </p:sp>
        <p:sp>
          <p:nvSpPr>
            <p:cNvPr id="18447" name="TextBox 21"/>
            <p:cNvSpPr txBox="1">
              <a:spLocks noChangeArrowheads="1"/>
            </p:cNvSpPr>
            <p:nvPr/>
          </p:nvSpPr>
          <p:spPr bwMode="auto">
            <a:xfrm>
              <a:off x="4108450" y="6321424"/>
              <a:ext cx="3206750" cy="289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lvl="1"/>
              <a:r>
                <a:rPr lang="en-US" sz="900" i="1"/>
                <a:t>Decision </a:t>
              </a:r>
              <a:r>
                <a:rPr lang="en-US" sz="900"/>
                <a:t>Permit, but must fulfill </a:t>
              </a:r>
              <a:r>
                <a:rPr lang="en-US" sz="900" i="1"/>
                <a:t>Obligation </a:t>
              </a:r>
              <a:r>
                <a:rPr lang="en-US" sz="900"/>
                <a:t>O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4199894" y="6382147"/>
              <a:ext cx="2929921" cy="1992"/>
            </a:xfrm>
            <a:prstGeom prst="line">
              <a:avLst/>
            </a:prstGeom>
            <a:ln w="8890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4918440" y="4944691"/>
              <a:ext cx="376193" cy="300632"/>
            </a:xfrm>
            <a:prstGeom prst="line">
              <a:avLst/>
            </a:prstGeom>
            <a:ln w="8890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812948" y="6041697"/>
              <a:ext cx="463771" cy="334477"/>
            </a:xfrm>
            <a:prstGeom prst="line">
              <a:avLst/>
            </a:prstGeom>
            <a:ln w="8890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:\Home\davidg\EGEE\JRA3\glExec\SCAS-scenarios-WN-gL-SCAS-sitecentra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643182"/>
            <a:ext cx="4498985" cy="284319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glow rad="101600">
              <a:srgbClr val="006EBF">
                <a:alpha val="60000"/>
              </a:srgbClr>
            </a:glow>
          </a:effectLst>
        </p:spPr>
      </p:pic>
      <p:sp>
        <p:nvSpPr>
          <p:cNvPr id="19459" name="Title 1"/>
          <p:cNvSpPr>
            <a:spLocks noGrp="1"/>
          </p:cNvSpPr>
          <p:nvPr>
            <p:ph type="title"/>
          </p:nvPr>
        </p:nvSpPr>
        <p:spPr bwMode="auto">
          <a:xfrm>
            <a:off x="457200" y="542925"/>
            <a:ext cx="8229600" cy="5000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Several ‘centralised’ frameworks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8" y="1143000"/>
            <a:ext cx="4572000" cy="2163763"/>
          </a:xfrm>
        </p:spPr>
        <p:txBody>
          <a:bodyPr/>
          <a:lstStyle/>
          <a:p>
            <a:pPr lvl="1">
              <a:defRPr/>
            </a:pPr>
            <a:r>
              <a:rPr lang="en-US" dirty="0" smtClean="0"/>
              <a:t>Argus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GUMSv2/SAZ</a:t>
            </a:r>
          </a:p>
          <a:p>
            <a:pPr lvl="1">
              <a:defRPr/>
            </a:pPr>
            <a:r>
              <a:rPr lang="en-US" dirty="0" smtClean="0"/>
              <a:t>SCAS</a:t>
            </a:r>
            <a:endParaRPr lang="en-US" dirty="0" smtClean="0"/>
          </a:p>
          <a:p>
            <a:pPr marL="439738" lvl="1" indent="6350">
              <a:buFont typeface="Arial" charset="0"/>
              <a:buNone/>
              <a:defRPr/>
            </a:pPr>
            <a:r>
              <a:rPr lang="en-US" dirty="0" smtClean="0"/>
              <a:t>Each provides different elements or models</a:t>
            </a:r>
            <a:endParaRPr lang="en-US" dirty="0"/>
          </a:p>
        </p:txBody>
      </p:sp>
      <p:pic>
        <p:nvPicPr>
          <p:cNvPr id="32770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285860"/>
            <a:ext cx="4052897" cy="2405960"/>
          </a:xfrm>
          <a:prstGeom prst="rect">
            <a:avLst/>
          </a:prstGeom>
          <a:noFill/>
          <a:ln w="9525">
            <a:noFill/>
            <a:prstDash val="solid"/>
            <a:miter lim="800000"/>
            <a:headEnd/>
            <a:tailEnd/>
          </a:ln>
          <a:effectLst>
            <a:glow rad="101600">
              <a:srgbClr val="006EBF">
                <a:alpha val="60000"/>
              </a:srgbClr>
            </a:glow>
          </a:effectLst>
        </p:spPr>
      </p:pic>
      <p:sp>
        <p:nvSpPr>
          <p:cNvPr id="19462" name="TextBox 4"/>
          <p:cNvSpPr txBox="1">
            <a:spLocks noChangeArrowheads="1"/>
          </p:cNvSpPr>
          <p:nvPr/>
        </p:nvSpPr>
        <p:spPr bwMode="auto">
          <a:xfrm>
            <a:off x="1003300" y="6286500"/>
            <a:ext cx="7666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400" i="1" dirty="0">
                <a:solidFill>
                  <a:schemeClr val="bg1"/>
                </a:solidFill>
              </a:rPr>
              <a:t>GUMS-SAZ graphic: Dave Dykstra, Fermi National Accelerator Laboratory, CHEP, March 2009</a:t>
            </a:r>
          </a:p>
          <a:p>
            <a:pPr algn="r"/>
            <a:r>
              <a:rPr lang="en-US" sz="1400" i="1" dirty="0">
                <a:solidFill>
                  <a:schemeClr val="bg1"/>
                </a:solidFill>
              </a:rPr>
              <a:t>Argus graphic: </a:t>
            </a:r>
            <a:r>
              <a:rPr lang="en-US" sz="1400" i="1" dirty="0" err="1">
                <a:solidFill>
                  <a:schemeClr val="bg1"/>
                </a:solidFill>
              </a:rPr>
              <a:t>Christoph</a:t>
            </a:r>
            <a:r>
              <a:rPr lang="en-US" sz="1400" i="1" dirty="0">
                <a:solidFill>
                  <a:schemeClr val="bg1"/>
                </a:solidFill>
              </a:rPr>
              <a:t> </a:t>
            </a:r>
            <a:r>
              <a:rPr lang="en-US" sz="1400" i="1" dirty="0" err="1">
                <a:solidFill>
                  <a:schemeClr val="bg1"/>
                </a:solidFill>
              </a:rPr>
              <a:t>Witzig</a:t>
            </a:r>
            <a:r>
              <a:rPr lang="en-US" sz="1400" i="1" dirty="0">
                <a:solidFill>
                  <a:schemeClr val="bg1"/>
                </a:solidFill>
              </a:rPr>
              <a:t>, SWITCH, EGEE </a:t>
            </a:r>
            <a:r>
              <a:rPr lang="en-US" sz="1400" i="1" dirty="0" err="1">
                <a:solidFill>
                  <a:schemeClr val="bg1"/>
                </a:solidFill>
              </a:rPr>
              <a:t>gLite</a:t>
            </a:r>
            <a:r>
              <a:rPr lang="en-US" sz="1400" i="1" dirty="0">
                <a:solidFill>
                  <a:schemeClr val="bg1"/>
                </a:solidFill>
              </a:rPr>
              <a:t> 2009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500438"/>
            <a:ext cx="409013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6EBF">
                <a:alpha val="60000"/>
              </a:srgbClr>
            </a:glow>
          </a:effectLst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752975" y="5429250"/>
            <a:ext cx="4214813" cy="928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bIns="50800"/>
          <a:lstStyle/>
          <a:p>
            <a:pPr marL="11113" indent="-11113" eaLnBrk="0" hangingPunct="0"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kern="0" dirty="0">
                <a:solidFill>
                  <a:schemeClr val="tx1"/>
                </a:solidFill>
                <a:latin typeface="+mn-lt"/>
                <a:ea typeface="+mn-ea"/>
              </a:rPr>
              <a:t>Site will want to run just one</a:t>
            </a:r>
          </a:p>
          <a:p>
            <a:pPr marL="11113" indent="-11113" eaLnBrk="0" hangingPunct="0"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kern="0" dirty="0">
                <a:solidFill>
                  <a:schemeClr val="tx1"/>
                </a:solidFill>
                <a:latin typeface="+mn-lt"/>
                <a:ea typeface="+mn-ea"/>
              </a:rPr>
              <a:t>Globus can talk too all</a:t>
            </a:r>
            <a:endParaRPr lang="en-US" kern="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-20671" y="6643710"/>
            <a:ext cx="21114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i="1" dirty="0" smtClean="0">
                <a:solidFill>
                  <a:schemeClr val="bg1"/>
                </a:solidFill>
              </a:rPr>
              <a:t>* supported transitional service</a:t>
            </a:r>
            <a:endParaRPr lang="en-US" sz="1100" i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88537" y="2087225"/>
            <a:ext cx="2551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*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>
                <a:solidFill>
                  <a:srgbClr val="006EBF"/>
                </a:solidFill>
              </a:rPr>
              <a:t>A User view on Security</a:t>
            </a:r>
          </a:p>
          <a:p>
            <a:r>
              <a:rPr lang="en-US" sz="2000" dirty="0" smtClean="0"/>
              <a:t>Your </a:t>
            </a:r>
            <a:r>
              <a:rPr lang="en-US" sz="2000" dirty="0" smtClean="0"/>
              <a:t>credentials</a:t>
            </a:r>
          </a:p>
          <a:p>
            <a:r>
              <a:rPr lang="en-US" sz="2000" dirty="0" smtClean="0"/>
              <a:t>There is more than your proxy</a:t>
            </a:r>
          </a:p>
          <a:p>
            <a:r>
              <a:rPr lang="en-US" sz="2000" dirty="0" smtClean="0"/>
              <a:t>Leveraging </a:t>
            </a:r>
            <a:r>
              <a:rPr lang="en-US" sz="2000" dirty="0" smtClean="0"/>
              <a:t>federations</a:t>
            </a:r>
            <a:br>
              <a:rPr lang="en-US" sz="2000" dirty="0" smtClean="0"/>
            </a:br>
            <a:r>
              <a:rPr lang="en-US" sz="2000" dirty="0" smtClean="0"/>
              <a:t>in Europe</a:t>
            </a:r>
            <a:endParaRPr lang="en-US" sz="2000" dirty="0" smtClean="0"/>
          </a:p>
          <a:p>
            <a:r>
              <a:rPr lang="en-US" sz="2000" dirty="0" smtClean="0"/>
              <a:t>Common Access to Services</a:t>
            </a:r>
          </a:p>
        </p:txBody>
      </p:sp>
      <p:sp>
        <p:nvSpPr>
          <p:cNvPr id="5123" name="Content Placeholder 5"/>
          <p:cNvSpPr>
            <a:spLocks noGrp="1"/>
          </p:cNvSpPr>
          <p:nvPr>
            <p:ph sz="half" idx="2"/>
          </p:nvPr>
        </p:nvSpPr>
        <p:spPr>
          <a:xfrm>
            <a:off x="4654550" y="2816240"/>
            <a:ext cx="3917950" cy="347028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dirty="0" smtClean="0">
                <a:solidFill>
                  <a:srgbClr val="006EBF"/>
                </a:solidFill>
              </a:rPr>
              <a:t>A Provider view on Security</a:t>
            </a:r>
          </a:p>
          <a:p>
            <a:r>
              <a:rPr lang="en-US" sz="2000" dirty="0" smtClean="0"/>
              <a:t>Extensible </a:t>
            </a:r>
            <a:r>
              <a:rPr lang="en-US" sz="2000" dirty="0" smtClean="0"/>
              <a:t>frameworks</a:t>
            </a:r>
          </a:p>
          <a:p>
            <a:r>
              <a:rPr lang="en-US" sz="2000" dirty="0" smtClean="0"/>
              <a:t>Authorization call outs</a:t>
            </a:r>
          </a:p>
          <a:p>
            <a:r>
              <a:rPr lang="en-US" sz="2000" dirty="0" smtClean="0"/>
              <a:t>Integrating other elements in your Globus Setup</a:t>
            </a:r>
          </a:p>
          <a:p>
            <a:pPr lvl="1"/>
            <a:r>
              <a:rPr lang="en-US" sz="1600" dirty="0" err="1" smtClean="0"/>
              <a:t>gLite</a:t>
            </a:r>
            <a:r>
              <a:rPr lang="en-US" sz="1600" dirty="0" smtClean="0"/>
              <a:t> LCAS/LCMAPS, VOMS</a:t>
            </a:r>
          </a:p>
          <a:p>
            <a:r>
              <a:rPr lang="en-US" sz="2000" dirty="0" smtClean="0"/>
              <a:t>Extended access control</a:t>
            </a:r>
          </a:p>
          <a:p>
            <a:r>
              <a:rPr lang="en-US" sz="2000" dirty="0" smtClean="0"/>
              <a:t>Talking to central services</a:t>
            </a:r>
          </a:p>
          <a:p>
            <a:r>
              <a:rPr lang="en-US" sz="2000" dirty="0" smtClean="0"/>
              <a:t>Coherent </a:t>
            </a:r>
            <a:r>
              <a:rPr lang="en-US" sz="2000" dirty="0" err="1" smtClean="0"/>
              <a:t>authZ</a:t>
            </a:r>
            <a:r>
              <a:rPr lang="en-US" sz="2000" dirty="0" smtClean="0"/>
              <a:t> in your site</a:t>
            </a:r>
          </a:p>
        </p:txBody>
      </p:sp>
      <p:sp>
        <p:nvSpPr>
          <p:cNvPr id="5124" name="Title 3"/>
          <p:cNvSpPr>
            <a:spLocks noGrp="1"/>
          </p:cNvSpPr>
          <p:nvPr>
            <p:ph type="title"/>
          </p:nvPr>
        </p:nvSpPr>
        <p:spPr bwMode="auto">
          <a:xfrm>
            <a:off x="457200" y="542925"/>
            <a:ext cx="8229600" cy="5000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Outline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xfrm>
            <a:off x="457200" y="542925"/>
            <a:ext cx="8229600" cy="5000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Interop for central authorization services </a:t>
            </a:r>
          </a:p>
        </p:txBody>
      </p:sp>
      <p:pic>
        <p:nvPicPr>
          <p:cNvPr id="20483" name="Picture 2" descr="H:\Home\davidg\Projects-misc\Privilege\authz-interop-diagram-0.8.gif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2286000" y="1928813"/>
            <a:ext cx="63119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 descr="H:\Home\davidg\Template\Logos\EGEElogoNEW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1" y="4776813"/>
            <a:ext cx="1000104" cy="5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H:\Home\davidg\Template\Logos\globusprojec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102" y="4071942"/>
            <a:ext cx="198333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9"/>
          <p:cNvSpPr txBox="1">
            <a:spLocks noChangeArrowheads="1"/>
          </p:cNvSpPr>
          <p:nvPr/>
        </p:nvSpPr>
        <p:spPr bwMode="auto">
          <a:xfrm>
            <a:off x="533400" y="3429000"/>
            <a:ext cx="1500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VO Privilege </a:t>
            </a:r>
            <a:br>
              <a:rPr lang="en-US" sz="1600" b="1" dirty="0">
                <a:solidFill>
                  <a:srgbClr val="C00000"/>
                </a:solidFill>
              </a:rPr>
            </a:br>
            <a:r>
              <a:rPr lang="en-US" sz="1600" b="1" dirty="0">
                <a:solidFill>
                  <a:srgbClr val="C00000"/>
                </a:solidFill>
              </a:rPr>
              <a:t>project</a:t>
            </a:r>
          </a:p>
        </p:txBody>
      </p:sp>
      <p:pic>
        <p:nvPicPr>
          <p:cNvPr id="20487" name="Picture 7" descr="H:\Home\davidg\Template\Logos\OSG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" y="5440363"/>
            <a:ext cx="1357312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xtBox 11"/>
          <p:cNvSpPr txBox="1">
            <a:spLocks noChangeArrowheads="1"/>
          </p:cNvSpPr>
          <p:nvPr/>
        </p:nvSpPr>
        <p:spPr bwMode="auto">
          <a:xfrm>
            <a:off x="3681413" y="6500813"/>
            <a:ext cx="4962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Graphic: Gabriele Garzoglio, VO Privilege Project and FNAL</a:t>
            </a:r>
          </a:p>
        </p:txBody>
      </p:sp>
      <p:sp>
        <p:nvSpPr>
          <p:cNvPr id="20489" name="Content Placeholder 2"/>
          <p:cNvSpPr>
            <a:spLocks noGrp="1"/>
          </p:cNvSpPr>
          <p:nvPr>
            <p:ph idx="1"/>
          </p:nvPr>
        </p:nvSpPr>
        <p:spPr>
          <a:xfrm>
            <a:off x="584200" y="1071546"/>
            <a:ext cx="7988300" cy="520700"/>
          </a:xfrm>
        </p:spPr>
        <p:txBody>
          <a:bodyPr/>
          <a:lstStyle/>
          <a:p>
            <a:r>
              <a:rPr lang="en-US" sz="2000" dirty="0" smtClean="0"/>
              <a:t>Globus:	core </a:t>
            </a:r>
            <a:r>
              <a:rPr lang="en-US" sz="2000" dirty="0" smtClean="0"/>
              <a:t>library for SAML2XACML2 connection (C</a:t>
            </a:r>
            <a:r>
              <a:rPr lang="en-US" sz="2000" dirty="0" smtClean="0"/>
              <a:t>)</a:t>
            </a:r>
            <a:br>
              <a:rPr lang="en-US" sz="2000" dirty="0" smtClean="0"/>
            </a:br>
            <a:r>
              <a:rPr lang="en-US" sz="2000" dirty="0" smtClean="0"/>
              <a:t>	</a:t>
            </a:r>
            <a:r>
              <a:rPr lang="en-US" sz="2000" dirty="0" smtClean="0"/>
              <a:t>	leverages third-party library for Java </a:t>
            </a:r>
            <a:r>
              <a:rPr lang="en-US" sz="2000" dirty="0" err="1" smtClean="0"/>
              <a:t>AuthZ</a:t>
            </a:r>
            <a:r>
              <a:rPr lang="en-US" sz="2000" dirty="0" smtClean="0"/>
              <a:t> FW</a:t>
            </a: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>
          <a:xfrm>
            <a:off x="457200" y="542925"/>
            <a:ext cx="8229600" cy="5000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Native security flexibility in the Globus Toolkit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584200" y="1193800"/>
            <a:ext cx="8131175" cy="4991100"/>
          </a:xfrm>
        </p:spPr>
        <p:txBody>
          <a:bodyPr/>
          <a:lstStyle/>
          <a:p>
            <a:r>
              <a:rPr lang="en-US" sz="2400" dirty="0" smtClean="0"/>
              <a:t>Usability improved by developments from many sources</a:t>
            </a:r>
          </a:p>
          <a:p>
            <a:r>
              <a:rPr lang="en-US" sz="2400" dirty="0" smtClean="0"/>
              <a:t>Globus elements such as </a:t>
            </a:r>
            <a:r>
              <a:rPr lang="en-US" sz="2400" dirty="0" err="1" smtClean="0"/>
              <a:t>MyProxy</a:t>
            </a:r>
            <a:r>
              <a:rPr lang="en-US" sz="2400" dirty="0" smtClean="0"/>
              <a:t> facilitate access</a:t>
            </a:r>
          </a:p>
          <a:p>
            <a:r>
              <a:rPr lang="en-US" sz="2400" dirty="0" smtClean="0"/>
              <a:t>Support for VOMS has been there for long </a:t>
            </a:r>
            <a:r>
              <a:rPr lang="en-US" sz="2400" dirty="0" smtClean="0"/>
              <a:t>(</a:t>
            </a:r>
            <a:r>
              <a:rPr lang="en-US" sz="2000" dirty="0" smtClean="0"/>
              <a:t>EGEE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Previous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‘native’ GT limited authorization to ‘maps’</a:t>
            </a:r>
          </a:p>
          <a:p>
            <a:r>
              <a:rPr lang="en-US" sz="2400" dirty="0" smtClean="0"/>
              <a:t>Latest and new GT releases enhance this model</a:t>
            </a:r>
          </a:p>
          <a:p>
            <a:pPr lvl="1"/>
            <a:r>
              <a:rPr lang="en-US" sz="2000" dirty="0" smtClean="0"/>
              <a:t>Allow more information to pass </a:t>
            </a:r>
            <a:br>
              <a:rPr lang="en-US" sz="2000" dirty="0" smtClean="0"/>
            </a:br>
            <a:r>
              <a:rPr lang="en-US" sz="2000" dirty="0" smtClean="0"/>
              <a:t>(like in Java Authorization Framework, or the </a:t>
            </a:r>
            <a:r>
              <a:rPr lang="en-US" sz="2000" dirty="0" err="1" smtClean="0"/>
              <a:t>edg</a:t>
            </a:r>
            <a:r>
              <a:rPr lang="en-US" sz="2000" dirty="0" smtClean="0"/>
              <a:t>-gatekeeper)</a:t>
            </a:r>
          </a:p>
          <a:p>
            <a:pPr lvl="1"/>
            <a:r>
              <a:rPr lang="en-US" sz="2000" dirty="0" smtClean="0"/>
              <a:t>New bridge and links to e.g. LCMAPS to provide flexible </a:t>
            </a:r>
            <a:r>
              <a:rPr lang="en-US" sz="2000" dirty="0" err="1" smtClean="0"/>
              <a:t>authZ</a:t>
            </a:r>
            <a:r>
              <a:rPr lang="en-US" sz="2000" dirty="0" smtClean="0"/>
              <a:t> and credential mapping natively to more GT services</a:t>
            </a:r>
          </a:p>
          <a:p>
            <a:pPr lvl="1"/>
            <a:r>
              <a:rPr lang="en-US" sz="2000" dirty="0" smtClean="0"/>
              <a:t>Obtain additional attributes or call to site central </a:t>
            </a:r>
            <a:r>
              <a:rPr lang="en-US" sz="2000" dirty="0" err="1" smtClean="0"/>
              <a:t>AuthZ</a:t>
            </a:r>
            <a:r>
              <a:rPr lang="en-US" sz="2000" dirty="0" smtClean="0"/>
              <a:t> services</a:t>
            </a:r>
            <a:endParaRPr lang="en-US" dirty="0" smtClean="0"/>
          </a:p>
          <a:p>
            <a:pPr lvl="1"/>
            <a:r>
              <a:rPr lang="en-US" sz="2000" dirty="0" smtClean="0"/>
              <a:t>GT integrates with the site security systems</a:t>
            </a:r>
          </a:p>
          <a:p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86910" y="1494541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User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435374" y="4007252"/>
            <a:ext cx="13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Provider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768" y="6396335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Summary</a:t>
            </a:r>
            <a:endParaRPr lang="en-US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457200" y="542925"/>
            <a:ext cx="8229600" cy="5000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Security: the end-user view you will know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643313" y="1285875"/>
            <a:ext cx="5500687" cy="1470025"/>
          </a:xfrm>
        </p:spPr>
        <p:txBody>
          <a:bodyPr/>
          <a:lstStyle/>
          <a:p>
            <a:r>
              <a:rPr lang="en-US" sz="2400" smtClean="0"/>
              <a:t>Authentication based on ‘PKI’ </a:t>
            </a:r>
            <a:br>
              <a:rPr lang="en-US" sz="2400" smtClean="0"/>
            </a:br>
            <a:r>
              <a:rPr lang="en-US" sz="2400" smtClean="0"/>
              <a:t>certificates for each user</a:t>
            </a:r>
          </a:p>
          <a:p>
            <a:r>
              <a:rPr lang="en-US" sz="2400" smtClean="0"/>
              <a:t>Authorization based on mapfiles</a:t>
            </a:r>
            <a:br>
              <a:rPr lang="en-US" sz="2400" smtClean="0"/>
            </a:br>
            <a:r>
              <a:rPr lang="en-US" sz="2400" smtClean="0"/>
              <a:t>or on attributes carried in </a:t>
            </a:r>
            <a:br>
              <a:rPr lang="en-US" sz="2400" smtClean="0"/>
            </a:br>
            <a:r>
              <a:rPr lang="en-US" sz="2400" smtClean="0"/>
              <a:t>proxy certificates</a:t>
            </a:r>
          </a:p>
        </p:txBody>
      </p:sp>
      <p:pic>
        <p:nvPicPr>
          <p:cNvPr id="614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357313"/>
            <a:ext cx="2857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2286000"/>
            <a:ext cx="1571625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500063" y="3000375"/>
            <a:ext cx="20457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6EBF"/>
                </a:solidFill>
              </a:rPr>
              <a:t>http://wiki.cogkit.org/</a:t>
            </a:r>
          </a:p>
        </p:txBody>
      </p:sp>
      <p:pic>
        <p:nvPicPr>
          <p:cNvPr id="6151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4429125"/>
            <a:ext cx="3286125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71500" y="3643313"/>
            <a:ext cx="4929188" cy="928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bIns="50800"/>
          <a:lstStyle/>
          <a:p>
            <a:pPr marL="382588" indent="-34290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kern="0" dirty="0">
                <a:solidFill>
                  <a:schemeClr val="tx1"/>
                </a:solidFill>
                <a:latin typeface="+mn-lt"/>
                <a:ea typeface="+mn-ea"/>
              </a:rPr>
              <a:t>Proxies support delegation </a:t>
            </a:r>
            <a:br>
              <a:rPr lang="en-US" kern="0" dirty="0">
                <a:solidFill>
                  <a:schemeClr val="tx1"/>
                </a:solidFill>
                <a:latin typeface="+mn-lt"/>
                <a:ea typeface="+mn-ea"/>
              </a:rPr>
            </a:br>
            <a:r>
              <a:rPr lang="en-US" kern="0" dirty="0">
                <a:solidFill>
                  <a:schemeClr val="tx1"/>
                </a:solidFill>
                <a:latin typeface="+mn-lt"/>
                <a:ea typeface="+mn-ea"/>
              </a:rPr>
              <a:t>use cases and batch operations</a:t>
            </a:r>
          </a:p>
        </p:txBody>
      </p:sp>
      <p:pic>
        <p:nvPicPr>
          <p:cNvPr id="6153" name="Picture 9" descr="H:\Home\davidg\UvA\Onderwijs\GM2006\proxychain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3" y="4572000"/>
            <a:ext cx="444817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7"/>
          <p:cNvSpPr>
            <a:spLocks noGrp="1"/>
          </p:cNvSpPr>
          <p:nvPr>
            <p:ph type="body" idx="1"/>
          </p:nvPr>
        </p:nvSpPr>
        <p:spPr>
          <a:xfrm>
            <a:off x="457200" y="1519238"/>
            <a:ext cx="2257425" cy="639762"/>
          </a:xfrm>
        </p:spPr>
        <p:txBody>
          <a:bodyPr/>
          <a:lstStyle/>
          <a:p>
            <a:r>
              <a:rPr lang="en-US" sz="2000" dirty="0" smtClean="0">
                <a:solidFill>
                  <a:srgbClr val="006EBF"/>
                </a:solidFill>
              </a:rPr>
              <a:t>VOMS enabled</a:t>
            </a:r>
            <a:br>
              <a:rPr lang="en-US" sz="2000" dirty="0" smtClean="0">
                <a:solidFill>
                  <a:srgbClr val="006EBF"/>
                </a:solidFill>
              </a:rPr>
            </a:br>
            <a:r>
              <a:rPr lang="en-US" sz="2000" dirty="0" smtClean="0">
                <a:solidFill>
                  <a:srgbClr val="006EBF"/>
                </a:solidFill>
              </a:rPr>
              <a:t>GSI </a:t>
            </a:r>
            <a:r>
              <a:rPr lang="en-US" sz="2000" dirty="0" smtClean="0">
                <a:solidFill>
                  <a:srgbClr val="006EBF"/>
                </a:solidFill>
              </a:rPr>
              <a:t>with proxies</a:t>
            </a:r>
          </a:p>
        </p:txBody>
      </p:sp>
      <p:sp>
        <p:nvSpPr>
          <p:cNvPr id="7171" name="Content Placeholder 8"/>
          <p:cNvSpPr>
            <a:spLocks noGrp="1"/>
          </p:cNvSpPr>
          <p:nvPr>
            <p:ph sz="half" idx="2"/>
          </p:nvPr>
        </p:nvSpPr>
        <p:spPr>
          <a:xfrm>
            <a:off x="457200" y="2317750"/>
            <a:ext cx="2543175" cy="3951288"/>
          </a:xfrm>
        </p:spPr>
        <p:txBody>
          <a:bodyPr/>
          <a:lstStyle/>
          <a:p>
            <a:pPr marL="173038" indent="-133350"/>
            <a:r>
              <a:rPr lang="en-US" sz="1800" dirty="0" smtClean="0"/>
              <a:t>Well-known PKI base</a:t>
            </a:r>
            <a:endParaRPr lang="en-US" sz="1800" dirty="0" smtClean="0"/>
          </a:p>
          <a:p>
            <a:pPr marL="173038" indent="-133350"/>
            <a:r>
              <a:rPr lang="en-US" sz="1800" dirty="0" smtClean="0"/>
              <a:t>Users hold certificate and private key</a:t>
            </a:r>
          </a:p>
          <a:p>
            <a:pPr marL="173038" indent="-133350"/>
            <a:r>
              <a:rPr lang="en-US" sz="1800" dirty="0" smtClean="0"/>
              <a:t>grid-proxy-init or </a:t>
            </a:r>
            <a:r>
              <a:rPr lang="en-US" sz="1800" dirty="0" err="1" smtClean="0"/>
              <a:t>voms</a:t>
            </a:r>
            <a:r>
              <a:rPr lang="en-US" sz="1800" dirty="0" smtClean="0"/>
              <a:t>-proxy-init</a:t>
            </a:r>
          </a:p>
          <a:p>
            <a:pPr marL="173038" indent="-133350"/>
            <a:r>
              <a:rPr lang="en-US" sz="1800" dirty="0" smtClean="0"/>
              <a:t>Authorization by grid-</a:t>
            </a:r>
            <a:r>
              <a:rPr lang="en-US" sz="1800" dirty="0" err="1" smtClean="0"/>
              <a:t>mapfile</a:t>
            </a:r>
            <a:r>
              <a:rPr lang="en-US" sz="1800" dirty="0" smtClean="0"/>
              <a:t> or based on VOMS attribute ACs (LCAS/LCMAPS)</a:t>
            </a:r>
          </a:p>
        </p:txBody>
      </p:sp>
      <p:sp>
        <p:nvSpPr>
          <p:cNvPr id="7172" name="Title 6"/>
          <p:cNvSpPr>
            <a:spLocks noGrp="1"/>
          </p:cNvSpPr>
          <p:nvPr>
            <p:ph type="title"/>
          </p:nvPr>
        </p:nvSpPr>
        <p:spPr bwMode="auto">
          <a:xfrm>
            <a:off x="457200" y="542925"/>
            <a:ext cx="8229600" cy="5000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There are more </a:t>
            </a:r>
            <a:r>
              <a:rPr lang="en-US" dirty="0" smtClean="0"/>
              <a:t>authentication </a:t>
            </a:r>
            <a:r>
              <a:rPr lang="en-US" dirty="0" smtClean="0"/>
              <a:t>options</a:t>
            </a:r>
            <a:endParaRPr lang="en-US" dirty="0" smtClean="0"/>
          </a:p>
        </p:txBody>
      </p:sp>
      <p:sp>
        <p:nvSpPr>
          <p:cNvPr id="7173" name="Text Placeholder 7"/>
          <p:cNvSpPr>
            <a:spLocks noGrp="1"/>
          </p:cNvSpPr>
          <p:nvPr>
            <p:ph type="body" idx="1"/>
          </p:nvPr>
        </p:nvSpPr>
        <p:spPr>
          <a:xfrm>
            <a:off x="3386138" y="1531938"/>
            <a:ext cx="2257425" cy="639762"/>
          </a:xfrm>
        </p:spPr>
        <p:txBody>
          <a:bodyPr/>
          <a:lstStyle/>
          <a:p>
            <a:r>
              <a:rPr lang="en-US" sz="2000" smtClean="0">
                <a:solidFill>
                  <a:srgbClr val="006EBF"/>
                </a:solidFill>
              </a:rPr>
              <a:t>Federation, AAI, and Shib </a:t>
            </a:r>
            <a:br>
              <a:rPr lang="en-US" sz="2000" smtClean="0">
                <a:solidFill>
                  <a:srgbClr val="006EBF"/>
                </a:solidFill>
              </a:rPr>
            </a:br>
            <a:r>
              <a:rPr lang="en-US" sz="2000" smtClean="0">
                <a:solidFill>
                  <a:srgbClr val="006EBF"/>
                </a:solidFill>
              </a:rPr>
              <a:t>supported GSI</a:t>
            </a:r>
          </a:p>
        </p:txBody>
      </p:sp>
      <p:sp>
        <p:nvSpPr>
          <p:cNvPr id="7174" name="Content Placeholder 8"/>
          <p:cNvSpPr>
            <a:spLocks noGrp="1"/>
          </p:cNvSpPr>
          <p:nvPr>
            <p:ph sz="half" idx="2"/>
          </p:nvPr>
        </p:nvSpPr>
        <p:spPr>
          <a:xfrm>
            <a:off x="3214688" y="2335213"/>
            <a:ext cx="2571750" cy="3951287"/>
          </a:xfrm>
        </p:spPr>
        <p:txBody>
          <a:bodyPr/>
          <a:lstStyle/>
          <a:p>
            <a:pPr marL="173038" indent="-133350"/>
            <a:r>
              <a:rPr lang="en-US" sz="1800" smtClean="0"/>
              <a:t>Federation-enabled PKI, or GridShib CA, or MyProxy CA</a:t>
            </a:r>
          </a:p>
          <a:p>
            <a:pPr marL="173038" indent="-133350"/>
            <a:r>
              <a:rPr lang="en-US" sz="1800" smtClean="0"/>
              <a:t>Users generate certificate on demand </a:t>
            </a:r>
          </a:p>
          <a:p>
            <a:pPr marL="173038" indent="-133350"/>
            <a:r>
              <a:rPr lang="en-US" sz="1800" smtClean="0"/>
              <a:t>short-lived ‘proxy’ or long-lived cert</a:t>
            </a:r>
          </a:p>
          <a:p>
            <a:pPr marL="173038" indent="-133350"/>
            <a:r>
              <a:rPr lang="en-US" sz="1800" smtClean="0"/>
              <a:t>grid/voms proxy init</a:t>
            </a:r>
          </a:p>
          <a:p>
            <a:pPr marL="173038" indent="-133350"/>
            <a:r>
              <a:rPr lang="en-US" sz="1800" smtClean="0"/>
              <a:t>Authorization by mapfile or VOMS via LCAS/LCMAPS</a:t>
            </a:r>
          </a:p>
        </p:txBody>
      </p:sp>
      <p:sp>
        <p:nvSpPr>
          <p:cNvPr id="7175" name="Text Placeholder 7"/>
          <p:cNvSpPr>
            <a:spLocks noGrp="1"/>
          </p:cNvSpPr>
          <p:nvPr>
            <p:ph type="body" idx="1"/>
          </p:nvPr>
        </p:nvSpPr>
        <p:spPr>
          <a:xfrm>
            <a:off x="6315075" y="1520825"/>
            <a:ext cx="2257425" cy="639763"/>
          </a:xfrm>
        </p:spPr>
        <p:txBody>
          <a:bodyPr/>
          <a:lstStyle/>
          <a:p>
            <a:pPr algn="r"/>
            <a:r>
              <a:rPr lang="en-US" sz="2000" smtClean="0">
                <a:solidFill>
                  <a:srgbClr val="006EBF"/>
                </a:solidFill>
              </a:rPr>
              <a:t>Shib and SAML – enhanced GSI</a:t>
            </a:r>
          </a:p>
        </p:txBody>
      </p:sp>
      <p:sp>
        <p:nvSpPr>
          <p:cNvPr id="7176" name="Content Placeholder 8"/>
          <p:cNvSpPr>
            <a:spLocks noGrp="1"/>
          </p:cNvSpPr>
          <p:nvPr>
            <p:ph sz="half" idx="2"/>
          </p:nvPr>
        </p:nvSpPr>
        <p:spPr>
          <a:xfrm>
            <a:off x="6000750" y="2335213"/>
            <a:ext cx="2571750" cy="3951287"/>
          </a:xfrm>
        </p:spPr>
        <p:txBody>
          <a:bodyPr/>
          <a:lstStyle/>
          <a:p>
            <a:pPr marL="173038" indent="-133350"/>
            <a:r>
              <a:rPr lang="en-US" sz="1800" smtClean="0"/>
              <a:t>Java only (for now)</a:t>
            </a:r>
          </a:p>
          <a:p>
            <a:pPr marL="173038" indent="-133350"/>
            <a:r>
              <a:rPr lang="en-US" sz="1800" smtClean="0"/>
              <a:t>SAML assertions embedded in proxies</a:t>
            </a:r>
          </a:p>
          <a:p>
            <a:pPr marL="173038" indent="-133350"/>
            <a:r>
              <a:rPr lang="en-US" sz="1800" smtClean="0"/>
              <a:t>Proxies on short-lived cert issued by GridShib or federated CA</a:t>
            </a:r>
          </a:p>
          <a:p>
            <a:pPr marL="173038" indent="-133350"/>
            <a:r>
              <a:rPr lang="en-US" sz="1800" smtClean="0"/>
              <a:t>GT Java AuthZ FW authorized and maps based on attributes from IdP</a:t>
            </a:r>
          </a:p>
        </p:txBody>
      </p:sp>
      <p:cxnSp>
        <p:nvCxnSpPr>
          <p:cNvPr id="7177" name="Straight Connector 16"/>
          <p:cNvCxnSpPr>
            <a:cxnSpLocks noChangeShapeType="1"/>
          </p:cNvCxnSpPr>
          <p:nvPr/>
        </p:nvCxnSpPr>
        <p:spPr bwMode="auto">
          <a:xfrm>
            <a:off x="484188" y="2159000"/>
            <a:ext cx="8143875" cy="0"/>
          </a:xfrm>
          <a:prstGeom prst="line">
            <a:avLst/>
          </a:prstGeom>
          <a:noFill/>
          <a:ln w="9525" algn="ctr">
            <a:solidFill>
              <a:srgbClr val="006EBF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4" descr="IGTF-document-stru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500438"/>
            <a:ext cx="3368677" cy="2634166"/>
          </a:xfrm>
          <a:prstGeom prst="rect">
            <a:avLst/>
          </a:prstGeom>
          <a:noFill/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xfrm>
            <a:off x="457200" y="542925"/>
            <a:ext cx="8229600" cy="5000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There is always a PKI close to you</a:t>
            </a:r>
            <a:endParaRPr lang="en-US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84200" y="1193800"/>
            <a:ext cx="7988300" cy="2735263"/>
          </a:xfrm>
        </p:spPr>
        <p:txBody>
          <a:bodyPr/>
          <a:lstStyle/>
          <a:p>
            <a:r>
              <a:rPr lang="en-US" sz="2400" dirty="0" smtClean="0">
                <a:solidFill>
                  <a:srgbClr val="006EBF"/>
                </a:solidFill>
              </a:rPr>
              <a:t>Certificates and proxies work with all common middleware. Globally.</a:t>
            </a:r>
          </a:p>
          <a:p>
            <a:pPr lvl="1"/>
            <a:r>
              <a:rPr lang="en-US" sz="2000" dirty="0" smtClean="0"/>
              <a:t>Everyone in the world can get one</a:t>
            </a:r>
            <a:endParaRPr lang="en-US" dirty="0" smtClean="0"/>
          </a:p>
          <a:p>
            <a:pPr lvl="1"/>
            <a:r>
              <a:rPr lang="en-US" sz="2000" dirty="0" smtClean="0"/>
              <a:t>Proxy format standardized in RFC3820</a:t>
            </a:r>
          </a:p>
          <a:p>
            <a:pPr lvl="1"/>
            <a:r>
              <a:rPr lang="en-US" sz="2000" dirty="0" smtClean="0"/>
              <a:t>Simplest way to support </a:t>
            </a:r>
            <a:r>
              <a:rPr lang="en-US" sz="2000" i="1" dirty="0" smtClean="0"/>
              <a:t>delegation</a:t>
            </a:r>
            <a:r>
              <a:rPr lang="en-US" sz="2000" dirty="0" smtClean="0"/>
              <a:t>, </a:t>
            </a:r>
            <a:r>
              <a:rPr lang="en-US" sz="2000" dirty="0" smtClean="0"/>
              <a:t>solving key grid use cases</a:t>
            </a:r>
            <a:endParaRPr lang="en-US" sz="2000" dirty="0" smtClean="0"/>
          </a:p>
        </p:txBody>
      </p:sp>
      <p:pic>
        <p:nvPicPr>
          <p:cNvPr id="8200" name="Picture 7" descr="H:\Home\davidg\EUGridPMA\Presentations\images\igtf-worldstatus-201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1" y="3643314"/>
            <a:ext cx="5515067" cy="265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 descr="H:\Home\davidg\EUGridPMA\IGTF\IGTF-logos\IGTF-verified-15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5572140"/>
            <a:ext cx="893703" cy="57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Globus with VO membership and VOMS</a:t>
            </a:r>
            <a:endParaRPr lang="en-US" dirty="0"/>
          </a:p>
        </p:txBody>
      </p:sp>
      <p:pic>
        <p:nvPicPr>
          <p:cNvPr id="4" name="Picture 4" descr="H:\Home\davidg\Template\Logos\EGEElogoN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857892"/>
            <a:ext cx="895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VOMS-proxy-conten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8" y="4000504"/>
            <a:ext cx="5072062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143504" y="3786190"/>
            <a:ext cx="3571875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bIns="50800"/>
          <a:lstStyle/>
          <a:p>
            <a:pPr marL="731838" lvl="1" indent="-28575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sz="2000" kern="0" dirty="0">
                <a:solidFill>
                  <a:schemeClr val="tx1"/>
                </a:solidFill>
                <a:latin typeface="+mn-lt"/>
                <a:ea typeface="+mn-ea"/>
              </a:rPr>
              <a:t>Backward-compatible with ‘traditional’ proxies</a:t>
            </a:r>
          </a:p>
          <a:p>
            <a:pPr marL="731838" lvl="1" indent="-28575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sz="2000" kern="0" dirty="0">
                <a:solidFill>
                  <a:schemeClr val="tx1"/>
                </a:solidFill>
                <a:latin typeface="+mn-lt"/>
                <a:ea typeface="+mn-ea"/>
              </a:rPr>
              <a:t>Supported in GT2+ via LCAS and LCMAPS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42910" y="1142984"/>
            <a:ext cx="7988300" cy="2735263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solidFill>
                  <a:srgbClr val="006EBF"/>
                </a:solidFill>
              </a:rPr>
              <a:t>Access provisioning</a:t>
            </a:r>
          </a:p>
          <a:p>
            <a:r>
              <a:rPr lang="en-US" sz="2400" dirty="0" smtClean="0">
                <a:solidFill>
                  <a:srgbClr val="006EBF"/>
                </a:solidFill>
              </a:rPr>
              <a:t>Map-files </a:t>
            </a:r>
          </a:p>
          <a:p>
            <a:r>
              <a:rPr lang="en-US" sz="2400" dirty="0" smtClean="0">
                <a:solidFill>
                  <a:srgbClr val="006EBF"/>
                </a:solidFill>
              </a:rPr>
              <a:t>Map-files populated from LDAP</a:t>
            </a:r>
          </a:p>
          <a:p>
            <a:pPr>
              <a:defRPr/>
            </a:pPr>
            <a:r>
              <a:rPr lang="en-US" sz="2400" dirty="0" smtClean="0">
                <a:solidFill>
                  <a:srgbClr val="006EBF"/>
                </a:solidFill>
              </a:rPr>
              <a:t>VOMS: Virtual Organization </a:t>
            </a:r>
            <a:r>
              <a:rPr lang="en-US" sz="2400" dirty="0" err="1" smtClean="0">
                <a:solidFill>
                  <a:srgbClr val="006EBF"/>
                </a:solidFill>
              </a:rPr>
              <a:t>Mngt</a:t>
            </a:r>
            <a:r>
              <a:rPr lang="en-US" sz="2400" dirty="0" smtClean="0">
                <a:solidFill>
                  <a:srgbClr val="006EBF"/>
                </a:solidFill>
              </a:rPr>
              <a:t> Service</a:t>
            </a:r>
          </a:p>
          <a:p>
            <a:pPr lvl="1">
              <a:defRPr/>
            </a:pPr>
            <a:r>
              <a:rPr lang="en-US" sz="2000" dirty="0" smtClean="0"/>
              <a:t>Supports scalable user community management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via </a:t>
            </a:r>
            <a:r>
              <a:rPr lang="en-US" sz="2000" dirty="0" smtClean="0"/>
              <a:t>‘bearer tokens’, ubiquitous in Europe</a:t>
            </a:r>
          </a:p>
          <a:p>
            <a:pPr lvl="1">
              <a:defRPr/>
            </a:pP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457200" y="542925"/>
            <a:ext cx="8229600" cy="5000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Integrating PKI in your institute or country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i="1" smtClean="0">
                <a:solidFill>
                  <a:srgbClr val="006EBF"/>
                </a:solidFill>
              </a:rPr>
              <a:t>But end-users do not want to deal with PKI</a:t>
            </a:r>
          </a:p>
          <a:p>
            <a:pPr>
              <a:buFont typeface="Arial" charset="0"/>
              <a:buNone/>
            </a:pPr>
            <a:r>
              <a:rPr lang="en-US" b="1" smtClean="0"/>
              <a:t>So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85813" y="1747838"/>
            <a:ext cx="8358187" cy="2633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bIns="50800"/>
          <a:lstStyle/>
          <a:p>
            <a:pPr marL="731838" lvl="1" indent="-28575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kern="0" dirty="0">
                <a:solidFill>
                  <a:schemeClr val="tx1"/>
                </a:solidFill>
                <a:latin typeface="+mn-lt"/>
                <a:ea typeface="+mn-ea"/>
              </a:rPr>
              <a:t>Make it simple and transparent to get credentials</a:t>
            </a:r>
          </a:p>
          <a:p>
            <a:pPr marL="731838" lvl="1" indent="-28575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kern="0" dirty="0">
                <a:solidFill>
                  <a:schemeClr val="tx1"/>
                </a:solidFill>
                <a:latin typeface="+mn-lt"/>
                <a:ea typeface="+mn-ea"/>
              </a:rPr>
              <a:t>Store these in a repository invisible to the user</a:t>
            </a:r>
          </a:p>
          <a:p>
            <a:pPr marL="731838" lvl="1" indent="-28575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kern="0" dirty="0">
                <a:solidFill>
                  <a:schemeClr val="tx1"/>
                </a:solidFill>
                <a:latin typeface="+mn-lt"/>
                <a:ea typeface="+mn-ea"/>
              </a:rPr>
              <a:t>Create them on demand at the back</a:t>
            </a:r>
            <a:endParaRPr lang="en-US" kern="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pic>
        <p:nvPicPr>
          <p:cNvPr id="9221" name="Picture 2" descr="H:\Home\davidg\EUGridPMA\Presentations\images\JanMeijer\map-eugridpma-emea-JM-C-TCSPersonalSharedPortal.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43250"/>
            <a:ext cx="4357688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3571875" y="3143250"/>
            <a:ext cx="5357813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300" b="1"/>
              <a:t>Federated PKI uses your institution</a:t>
            </a:r>
            <a:r>
              <a:rPr lang="en-US" sz="2300"/>
              <a:t/>
            </a:r>
            <a:br>
              <a:rPr lang="en-US" sz="2300"/>
            </a:br>
            <a:r>
              <a:rPr lang="en-US" sz="2300" i="1"/>
              <a:t>issue grid-ready certificate in minutes</a:t>
            </a:r>
            <a:br>
              <a:rPr lang="en-US" sz="2300" i="1"/>
            </a:br>
            <a:r>
              <a:rPr lang="en-US" sz="2300" i="1"/>
              <a:t>without need for any further checking</a:t>
            </a:r>
            <a:endParaRPr lang="en-US" sz="2300"/>
          </a:p>
          <a:p>
            <a:endParaRPr lang="en-US" sz="2300"/>
          </a:p>
        </p:txBody>
      </p:sp>
      <p:pic>
        <p:nvPicPr>
          <p:cNvPr id="9223" name="Picture 4" descr="H:\Home\davidg\Template\Logos\terena-new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5429250"/>
            <a:ext cx="9286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5810250"/>
            <a:ext cx="64293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8" descr="H:\Home\davidg\Template\Logos\SWITCHaai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76" y="6000768"/>
            <a:ext cx="1142984" cy="23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TextBox 14"/>
          <p:cNvSpPr txBox="1">
            <a:spLocks noChangeArrowheads="1"/>
          </p:cNvSpPr>
          <p:nvPr/>
        </p:nvSpPr>
        <p:spPr bwMode="auto">
          <a:xfrm>
            <a:off x="4071967" y="4564081"/>
            <a:ext cx="4786313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300" b="1" dirty="0" smtClean="0"/>
              <a:t>    Available </a:t>
            </a:r>
            <a:r>
              <a:rPr lang="en-US" sz="2300" b="1" dirty="0"/>
              <a:t>today</a:t>
            </a:r>
          </a:p>
          <a:p>
            <a:pPr>
              <a:buFontTx/>
              <a:buChar char="-"/>
            </a:pPr>
            <a:r>
              <a:rPr lang="en-US" sz="2300" b="1" dirty="0">
                <a:solidFill>
                  <a:srgbClr val="006EBF"/>
                </a:solidFill>
              </a:rPr>
              <a:t>TERENA </a:t>
            </a:r>
            <a:r>
              <a:rPr lang="en-US" sz="2300" b="1" dirty="0" err="1">
                <a:solidFill>
                  <a:srgbClr val="006EBF"/>
                </a:solidFill>
              </a:rPr>
              <a:t>eScience</a:t>
            </a:r>
            <a:r>
              <a:rPr lang="en-US" sz="2300" b="1" dirty="0">
                <a:solidFill>
                  <a:srgbClr val="006EBF"/>
                </a:solidFill>
              </a:rPr>
              <a:t> Personal CA</a:t>
            </a:r>
          </a:p>
          <a:p>
            <a:pPr>
              <a:buFontTx/>
              <a:buChar char="-"/>
            </a:pPr>
            <a:r>
              <a:rPr lang="en-US" sz="2300" dirty="0"/>
              <a:t> </a:t>
            </a:r>
            <a:r>
              <a:rPr lang="en-US" sz="2300" dirty="0" err="1"/>
              <a:t>SWITCHaai</a:t>
            </a:r>
            <a:r>
              <a:rPr lang="en-US" sz="2300" dirty="0"/>
              <a:t> SLCS service (CH)</a:t>
            </a:r>
          </a:p>
          <a:p>
            <a:pPr>
              <a:buFontTx/>
              <a:buChar char="-"/>
            </a:pPr>
            <a:r>
              <a:rPr lang="en-US" sz="2300" dirty="0"/>
              <a:t> DFN SLCS (DE)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40211" y="6550247"/>
            <a:ext cx="5048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Comparable to nascent efforts in the US: </a:t>
            </a:r>
            <a:r>
              <a:rPr lang="en-US" sz="1400" dirty="0" err="1" smtClean="0">
                <a:solidFill>
                  <a:schemeClr val="bg1"/>
                </a:solidFill>
              </a:rPr>
              <a:t>CIlogin</a:t>
            </a:r>
            <a:r>
              <a:rPr lang="en-US" sz="1400" dirty="0" smtClean="0">
                <a:solidFill>
                  <a:schemeClr val="bg1"/>
                </a:solidFill>
              </a:rPr>
              <a:t>, Jim </a:t>
            </a:r>
            <a:r>
              <a:rPr lang="en-US" sz="1400" dirty="0" err="1" smtClean="0">
                <a:solidFill>
                  <a:schemeClr val="bg1"/>
                </a:solidFill>
              </a:rPr>
              <a:t>Basney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xfrm>
            <a:off x="457200" y="542925"/>
            <a:ext cx="8229600" cy="5000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Tighter integration: MyProxy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Store and manage</a:t>
            </a:r>
            <a:br>
              <a:rPr lang="en-US" sz="2400" dirty="0" smtClean="0"/>
            </a:br>
            <a:r>
              <a:rPr lang="en-US" sz="2400" dirty="0" smtClean="0"/>
              <a:t>credentials for users</a:t>
            </a:r>
          </a:p>
          <a:p>
            <a:pPr lvl="1"/>
            <a:r>
              <a:rPr lang="en-US" sz="2000" dirty="0" smtClean="0"/>
              <a:t>Traditionally used with portals</a:t>
            </a:r>
          </a:p>
          <a:p>
            <a:pPr lvl="1"/>
            <a:r>
              <a:rPr lang="en-US" sz="2000" dirty="0" smtClean="0"/>
              <a:t>Back-end to the proxy-renewal </a:t>
            </a:r>
            <a:r>
              <a:rPr lang="en-US" sz="2000" dirty="0" smtClean="0"/>
              <a:t>daemon</a:t>
            </a:r>
          </a:p>
          <a:p>
            <a:pPr lvl="1"/>
            <a:r>
              <a:rPr lang="en-US" sz="2000" dirty="0" smtClean="0"/>
              <a:t>Used worldwide, with VOMS support (recently added by AIST)</a:t>
            </a:r>
            <a:endParaRPr lang="en-US" sz="2000" dirty="0" smtClean="0"/>
          </a:p>
          <a:p>
            <a:r>
              <a:rPr lang="en-US" sz="2400" dirty="0" smtClean="0"/>
              <a:t>Or </a:t>
            </a:r>
            <a:r>
              <a:rPr lang="en-US" sz="2400" dirty="0" smtClean="0"/>
              <a:t>generate them</a:t>
            </a:r>
          </a:p>
          <a:p>
            <a:pPr lvl="1"/>
            <a:r>
              <a:rPr lang="en-US" sz="2000" dirty="0" smtClean="0"/>
              <a:t>Useful for novel scenarios where the user never touches the key material, </a:t>
            </a:r>
            <a:br>
              <a:rPr lang="en-US" sz="2000" dirty="0" smtClean="0"/>
            </a:br>
            <a:r>
              <a:rPr lang="en-US" sz="2000" dirty="0" smtClean="0"/>
              <a:t>but a trusted portal does that on the user’s behalf</a:t>
            </a:r>
          </a:p>
          <a:p>
            <a:pPr>
              <a:buFont typeface="Arial" charset="0"/>
              <a:buNone/>
            </a:pPr>
            <a:endParaRPr lang="en-US" sz="1800" dirty="0" smtClean="0">
              <a:solidFill>
                <a:srgbClr val="006EBF"/>
              </a:solidFill>
            </a:endParaRPr>
          </a:p>
          <a:p>
            <a:pPr>
              <a:buFont typeface="Arial" charset="0"/>
              <a:buNone/>
            </a:pPr>
            <a:r>
              <a:rPr lang="en-US" sz="2400" dirty="0" err="1" smtClean="0">
                <a:solidFill>
                  <a:srgbClr val="006EBF"/>
                </a:solidFill>
              </a:rPr>
              <a:t>MyProxy</a:t>
            </a:r>
            <a:r>
              <a:rPr lang="en-US" sz="2400" dirty="0" smtClean="0">
                <a:solidFill>
                  <a:srgbClr val="006EBF"/>
                </a:solidFill>
              </a:rPr>
              <a:t> ships also as part of the Globus Toolkit</a:t>
            </a:r>
          </a:p>
          <a:p>
            <a:pPr lvl="1"/>
            <a:r>
              <a:rPr lang="en-US" sz="2000" dirty="0" smtClean="0"/>
              <a:t>but you may already have it from VDT, EPEL, …</a:t>
            </a:r>
          </a:p>
          <a:p>
            <a:pPr lvl="1"/>
            <a:r>
              <a:rPr lang="en-US" sz="2000" b="1" i="1" dirty="0" smtClean="0"/>
              <a:t>running a Repository needs secure environment</a:t>
            </a:r>
          </a:p>
        </p:txBody>
      </p:sp>
      <p:pic>
        <p:nvPicPr>
          <p:cNvPr id="10244" name="Picture 4" descr="H:\Home\davidg\Template\Logos\MyProxy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8" y="1214438"/>
            <a:ext cx="310991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5551488" y="1928813"/>
            <a:ext cx="30210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400">
                <a:solidFill>
                  <a:srgbClr val="006EBF"/>
                </a:solidFill>
              </a:rPr>
              <a:t>http://grid.ncsa.illinois.edu/myproxy/</a:t>
            </a:r>
          </a:p>
          <a:p>
            <a:pPr algn="r"/>
            <a:r>
              <a:rPr lang="en-US" sz="1400">
                <a:solidFill>
                  <a:srgbClr val="006EBF"/>
                </a:solidFill>
              </a:rPr>
              <a:t>Jim Basney, NCSA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457200" y="542925"/>
            <a:ext cx="8229600" cy="5000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Integrating with SAML federations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84200" y="1193800"/>
            <a:ext cx="8202613" cy="4991100"/>
          </a:xfrm>
        </p:spPr>
        <p:txBody>
          <a:bodyPr/>
          <a:lstStyle/>
          <a:p>
            <a:r>
              <a:rPr lang="en-US" sz="2400" dirty="0" smtClean="0">
                <a:solidFill>
                  <a:srgbClr val="006EBF"/>
                </a:solidFill>
              </a:rPr>
              <a:t>There is more in the world than just the VO</a:t>
            </a:r>
          </a:p>
          <a:p>
            <a:pPr lvl="1"/>
            <a:r>
              <a:rPr lang="en-US" sz="2000" dirty="0" smtClean="0"/>
              <a:t>Your own institute holds information about you</a:t>
            </a:r>
          </a:p>
          <a:p>
            <a:pPr lvl="1"/>
            <a:r>
              <a:rPr lang="en-US" sz="2000" dirty="0" smtClean="0"/>
              <a:t>Your VO may be largely web based and rely on a ‘SAML’-based federation (some cases: “Shibboleth</a:t>
            </a:r>
            <a:r>
              <a:rPr lang="en-US" sz="2000" dirty="0" smtClean="0"/>
              <a:t>”)</a:t>
            </a:r>
          </a:p>
          <a:p>
            <a:pPr lvl="1"/>
            <a:endParaRPr lang="en-US" sz="2000" dirty="0" smtClean="0"/>
          </a:p>
          <a:p>
            <a:r>
              <a:rPr lang="en-US" sz="2400" dirty="0" smtClean="0">
                <a:solidFill>
                  <a:srgbClr val="006EBF"/>
                </a:solidFill>
              </a:rPr>
              <a:t>The </a:t>
            </a:r>
            <a:r>
              <a:rPr lang="en-US" sz="2400" dirty="0" err="1" smtClean="0">
                <a:solidFill>
                  <a:srgbClr val="006EBF"/>
                </a:solidFill>
              </a:rPr>
              <a:t>GridShib</a:t>
            </a:r>
            <a:r>
              <a:rPr lang="en-US" sz="2400" dirty="0" smtClean="0">
                <a:solidFill>
                  <a:srgbClr val="006EBF"/>
                </a:solidFill>
              </a:rPr>
              <a:t> project interlinks these world</a:t>
            </a:r>
          </a:p>
          <a:p>
            <a:pPr lvl="1"/>
            <a:r>
              <a:rPr lang="en-US" sz="2000" dirty="0" smtClean="0"/>
              <a:t>Embed SAML assertions (‘</a:t>
            </a:r>
            <a:r>
              <a:rPr lang="en-US" sz="2000" b="1" dirty="0" smtClean="0"/>
              <a:t>I</a:t>
            </a:r>
            <a:r>
              <a:rPr lang="en-US" sz="2000" dirty="0" smtClean="0"/>
              <a:t> say that </a:t>
            </a:r>
            <a:r>
              <a:rPr lang="en-US" sz="2000" i="1" dirty="0" smtClean="0"/>
              <a:t>name </a:t>
            </a:r>
            <a:r>
              <a:rPr lang="en-US" sz="2000" dirty="0" smtClean="0"/>
              <a:t>is a </a:t>
            </a:r>
            <a:br>
              <a:rPr lang="en-US" sz="2000" dirty="0" smtClean="0"/>
            </a:br>
            <a:r>
              <a:rPr lang="en-US" sz="2000" dirty="0" smtClean="0"/>
              <a:t>library walk-in’, but then in XML) in a proxy cert,</a:t>
            </a:r>
            <a:br>
              <a:rPr lang="en-US" sz="2000" dirty="0" smtClean="0"/>
            </a:br>
            <a:r>
              <a:rPr lang="en-US" sz="2000" dirty="0" smtClean="0"/>
              <a:t>similar to VOMS (also experimental VOMS does this)</a:t>
            </a:r>
          </a:p>
          <a:p>
            <a:pPr lvl="1"/>
            <a:r>
              <a:rPr lang="en-US" sz="2000" dirty="0" smtClean="0"/>
              <a:t>Java Globus libraries can natively use these assertions for access control and security</a:t>
            </a:r>
          </a:p>
          <a:p>
            <a:pPr lvl="1"/>
            <a:r>
              <a:rPr lang="en-US" sz="2000" dirty="0" smtClean="0"/>
              <a:t>When linked with a </a:t>
            </a:r>
            <a:r>
              <a:rPr lang="en-US" sz="2000" dirty="0" err="1" smtClean="0"/>
              <a:t>MyProxy</a:t>
            </a:r>
            <a:r>
              <a:rPr lang="en-US" sz="2000" dirty="0" smtClean="0"/>
              <a:t> or federated CA, Globus becomes a transparent extension of your </a:t>
            </a:r>
            <a:r>
              <a:rPr lang="en-US" sz="2000" dirty="0" smtClean="0"/>
              <a:t>federation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G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IGE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lnDef>
  </a:objectDefaults>
  <a:extraClrSchemeLst>
    <a:extraClrScheme>
      <a:clrScheme name="I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10339</TotalTime>
  <Pages>0</Pages>
  <Words>939</Words>
  <Characters>0</Characters>
  <Application>Microsoft Office PowerPoint</Application>
  <PresentationFormat>On-screen Show (4:3)</PresentationFormat>
  <Lines>0</Lines>
  <Paragraphs>227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ヒラギノ角ゴ ProN W3</vt:lpstr>
      <vt:lpstr>Calibri</vt:lpstr>
      <vt:lpstr>ＭＳ Ｐゴシック</vt:lpstr>
      <vt:lpstr>Courier New</vt:lpstr>
      <vt:lpstr>IGE</vt:lpstr>
      <vt:lpstr>Document</vt:lpstr>
      <vt:lpstr>Security services in Globus  new models for authentication and authorization</vt:lpstr>
      <vt:lpstr>Outline</vt:lpstr>
      <vt:lpstr>Security: the end-user view you will know</vt:lpstr>
      <vt:lpstr>There are more authentication options</vt:lpstr>
      <vt:lpstr>There is always a PKI close to you</vt:lpstr>
      <vt:lpstr>Globus with VO membership and VOMS</vt:lpstr>
      <vt:lpstr>Integrating PKI in your institute or country</vt:lpstr>
      <vt:lpstr>Tighter integration: MyProxy</vt:lpstr>
      <vt:lpstr>Integrating with SAML federations</vt:lpstr>
      <vt:lpstr>GT components levering common security</vt:lpstr>
      <vt:lpstr>Globus Toolkit: a flexible security model</vt:lpstr>
      <vt:lpstr>Common Decision modules (Java A&amp;A)</vt:lpstr>
      <vt:lpstr>GT security services in C</vt:lpstr>
      <vt:lpstr>Authorization Call-out: pluggable C hooks</vt:lpstr>
      <vt:lpstr>Leveraging the AuthZ callout in Europe</vt:lpstr>
      <vt:lpstr>Granting access for GT System/C services</vt:lpstr>
      <vt:lpstr>Extended capabilities in system services</vt:lpstr>
      <vt:lpstr>Integrated authorization solutions</vt:lpstr>
      <vt:lpstr>Several ‘centralised’ frameworks</vt:lpstr>
      <vt:lpstr>Interop for central authorization services </vt:lpstr>
      <vt:lpstr>Native security flexibility in the Globus Toolkit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Helmut Heller</dc:creator>
  <cp:keywords>IGE, Initiative, Globus Europe</cp:keywords>
  <cp:lastModifiedBy>davidg</cp:lastModifiedBy>
  <cp:revision>162</cp:revision>
  <dcterms:created xsi:type="dcterms:W3CDTF">2010-02-03T14:53:10Z</dcterms:created>
  <dcterms:modified xsi:type="dcterms:W3CDTF">2010-03-18T13:02:55Z</dcterms:modified>
</cp:coreProperties>
</file>