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60" r:id="rId2"/>
  </p:sldMasterIdLst>
  <p:notesMasterIdLst>
    <p:notesMasterId r:id="rId8"/>
  </p:notesMasterIdLst>
  <p:handoutMasterIdLst>
    <p:handoutMasterId r:id="rId9"/>
  </p:handoutMasterIdLst>
  <p:sldIdLst>
    <p:sldId id="256" r:id="rId3"/>
    <p:sldId id="401" r:id="rId4"/>
    <p:sldId id="411" r:id="rId5"/>
    <p:sldId id="448" r:id="rId6"/>
    <p:sldId id="438" r:id="rId7"/>
  </p:sldIdLst>
  <p:sldSz cx="9144000" cy="6858000" type="screen4x3"/>
  <p:notesSz cx="7099300" cy="10234613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0066"/>
    <a:srgbClr val="000099"/>
    <a:srgbClr val="FF0000"/>
    <a:srgbClr val="FFFFFF"/>
    <a:srgbClr val="F8F8F8"/>
    <a:srgbClr val="333399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 autoAdjust="0"/>
    <p:restoredTop sz="94737" autoAdjust="0"/>
  </p:normalViewPr>
  <p:slideViewPr>
    <p:cSldViewPr snapToGrid="0">
      <p:cViewPr varScale="1">
        <p:scale>
          <a:sx n="55" d="100"/>
          <a:sy n="55" d="100"/>
        </p:scale>
        <p:origin x="-5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l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l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912416A-E282-4D53-A9AF-909C07926B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l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l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8"/>
            <a:ext cx="30749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447CF99-B11B-4B28-BFA7-2EAF2FAF526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1D95D6-B770-4263-9F76-ECAE4A0A29CC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08587" cy="4610100"/>
          </a:xfrm>
          <a:noFill/>
          <a:ln/>
        </p:spPr>
        <p:txBody>
          <a:bodyPr wrap="none" anchor="ctr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BEB468-6BF5-44E2-B769-A2C6D61F5268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4" name="Picture 18" descr="eugridpma-02v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1463" y="550863"/>
            <a:ext cx="6024562" cy="256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3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810000"/>
            <a:ext cx="7772400" cy="2514600"/>
          </a:xfrm>
          <a:noFill/>
        </p:spPr>
        <p:txBody>
          <a:bodyPr lIns="91440" tIns="45720" rIns="91440" bIns="45720"/>
          <a:lstStyle>
            <a:lvl1pPr algn="ctr">
              <a:defRPr sz="4000"/>
            </a:lvl1pPr>
          </a:lstStyle>
          <a:p>
            <a:r>
              <a:rPr lang="en-GB"/>
              <a:t>Haga clic para modificar el estilo de título del patrón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2288" y="152400"/>
            <a:ext cx="2011362" cy="6311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52400"/>
            <a:ext cx="5881688" cy="6311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latin typeface="Calibri"/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latin typeface="Calibri"/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latin typeface="Calibri"/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latin typeface="Calibri"/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latin typeface="Calibri"/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latin typeface="Calibri"/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latin typeface="Calibri"/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12/09/2010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>
                <a:solidFill>
                  <a:prstClr val="white"/>
                </a:solidFill>
              </a:rPr>
              <a:t>EGI Technical Forum 2010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7679C11-4AD5-4B40-BCC2-7EABAD915DD6}" type="slidenum">
              <a:rPr lang="en-GB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6410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white"/>
                </a:solidFill>
              </a:rPr>
              <a:t>12/09/2010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prstClr val="white"/>
                </a:solidFill>
              </a:rPr>
              <a:t>EGI Technical Forum 2010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79C11-4AD5-4B40-BCC2-7EABAD915DD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8490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12/09/2010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white"/>
                </a:solidFill>
              </a:rPr>
              <a:t>EGI Technical Forum 2010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9C11-4AD5-4B40-BCC2-7EABAD915DD6}" type="slidenum">
              <a:rPr lang="en-GB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7632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95400"/>
            <a:ext cx="3943350" cy="5168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950" y="1295400"/>
            <a:ext cx="3944938" cy="5168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eugridpma.org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057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20" descr="eugridpma-02v03trozo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67575" y="1905000"/>
            <a:ext cx="1876425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8" name="Group 9"/>
          <p:cNvGrpSpPr>
            <a:grpSpLocks/>
          </p:cNvGrpSpPr>
          <p:nvPr/>
        </p:nvGrpSpPr>
        <p:grpSpPr bwMode="auto">
          <a:xfrm>
            <a:off x="5259388" y="6597650"/>
            <a:ext cx="3629025" cy="260350"/>
            <a:chOff x="3648" y="4156"/>
            <a:chExt cx="1951" cy="164"/>
          </a:xfrm>
        </p:grpSpPr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3648" y="4156"/>
              <a:ext cx="1951" cy="164"/>
            </a:xfrm>
            <a:prstGeom prst="roundRect">
              <a:avLst>
                <a:gd name="adj" fmla="val 606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3648" y="4156"/>
              <a:ext cx="1951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0" hangingPunct="0">
                <a:lnSpc>
                  <a:spcPct val="91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sz="1200" dirty="0" smtClean="0">
                  <a:solidFill>
                    <a:srgbClr val="8C8274"/>
                  </a:solidFill>
                  <a:latin typeface="Lucida Sans" pitchFamily="34" charset="0"/>
                </a:rPr>
                <a:t>TAGPMA 13 and OGF32</a:t>
              </a:r>
              <a:r>
                <a:rPr lang="en-GB" sz="1200" baseline="0" dirty="0" smtClean="0">
                  <a:solidFill>
                    <a:srgbClr val="8C8274"/>
                  </a:solidFill>
                  <a:latin typeface="Lucida Sans" pitchFamily="34" charset="0"/>
                </a:rPr>
                <a:t> </a:t>
              </a:r>
              <a:r>
                <a:rPr lang="en-GB" sz="1200" dirty="0" smtClean="0">
                  <a:solidFill>
                    <a:srgbClr val="8C8274"/>
                  </a:solidFill>
                  <a:latin typeface="Lucida Sans" pitchFamily="34" charset="0"/>
                </a:rPr>
                <a:t>– Jul 2011 </a:t>
              </a:r>
              <a:r>
                <a:rPr lang="en-GB" sz="1200" dirty="0">
                  <a:solidFill>
                    <a:srgbClr val="8C8274"/>
                  </a:solidFill>
                  <a:latin typeface="Lucida Sans" pitchFamily="34" charset="0"/>
                </a:rPr>
                <a:t>- </a:t>
              </a:r>
              <a:fld id="{6C7C44ED-0C97-4216-861F-F0541DDA0AD4}" type="slidenum">
                <a:rPr lang="en-GB" sz="1200">
                  <a:solidFill>
                    <a:srgbClr val="8C8274"/>
                  </a:solidFill>
                  <a:latin typeface="Lucida Sans" pitchFamily="34" charset="0"/>
                </a:rPr>
                <a:pPr algn="r" eaLnBrk="0" hangingPunct="0">
                  <a:lnSpc>
                    <a:spcPct val="91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t>‹#›</a:t>
              </a:fld>
              <a:endParaRPr lang="en-GB" sz="1200" dirty="0">
                <a:solidFill>
                  <a:srgbClr val="8C8274"/>
                </a:solidFill>
                <a:latin typeface="Lucida Sans" pitchFamily="34" charset="0"/>
              </a:endParaRPr>
            </a:p>
          </p:txBody>
        </p:sp>
      </p:grpSp>
      <p:grpSp>
        <p:nvGrpSpPr>
          <p:cNvPr id="1029" name="Group 12"/>
          <p:cNvGrpSpPr>
            <a:grpSpLocks/>
          </p:cNvGrpSpPr>
          <p:nvPr/>
        </p:nvGrpSpPr>
        <p:grpSpPr bwMode="auto">
          <a:xfrm>
            <a:off x="1219200" y="6596063"/>
            <a:ext cx="3886200" cy="261937"/>
            <a:chOff x="834" y="4155"/>
            <a:chExt cx="2766" cy="165"/>
          </a:xfrm>
        </p:grpSpPr>
        <p:sp>
          <p:nvSpPr>
            <p:cNvPr id="1037" name="AutoShape 13"/>
            <p:cNvSpPr>
              <a:spLocks noChangeArrowheads="1"/>
            </p:cNvSpPr>
            <p:nvPr/>
          </p:nvSpPr>
          <p:spPr bwMode="auto">
            <a:xfrm>
              <a:off x="834" y="4155"/>
              <a:ext cx="2766" cy="165"/>
            </a:xfrm>
            <a:prstGeom prst="roundRect">
              <a:avLst>
                <a:gd name="adj" fmla="val 606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834" y="4155"/>
              <a:ext cx="2766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lnSpc>
                  <a:spcPct val="91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sz="1200">
                  <a:solidFill>
                    <a:srgbClr val="8C8274"/>
                  </a:solidFill>
                  <a:latin typeface="Lucida Sans" pitchFamily="34" charset="0"/>
                </a:rPr>
                <a:t>David </a:t>
              </a:r>
              <a:r>
                <a:rPr lang="en-GB" sz="1200" dirty="0" err="1">
                  <a:solidFill>
                    <a:srgbClr val="8C8274"/>
                  </a:solidFill>
                  <a:latin typeface="Lucida Sans" pitchFamily="34" charset="0"/>
                </a:rPr>
                <a:t>Groep</a:t>
              </a:r>
              <a:r>
                <a:rPr lang="en-GB" sz="1200" dirty="0">
                  <a:solidFill>
                    <a:srgbClr val="8C8274"/>
                  </a:solidFill>
                  <a:latin typeface="Lucida Sans" pitchFamily="34" charset="0"/>
                </a:rPr>
                <a:t> – davidg@eugridpma.org</a:t>
              </a:r>
              <a:endParaRPr lang="en-GB" sz="1200" dirty="0">
                <a:solidFill>
                  <a:srgbClr val="048284"/>
                </a:solidFill>
                <a:latin typeface="Lucida Sans" pitchFamily="34" charset="0"/>
                <a:hlinkClick r:id="rId14"/>
              </a:endParaRPr>
            </a:p>
          </p:txBody>
        </p:sp>
      </p:grpSp>
      <p:sp>
        <p:nvSpPr>
          <p:cNvPr id="1030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804545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1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295400"/>
            <a:ext cx="8040688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pic>
        <p:nvPicPr>
          <p:cNvPr id="2" name="Picture 21" descr="eugridpma-02v0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200" y="6356350"/>
            <a:ext cx="990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24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Symbol" pitchFamily="18" charset="2"/>
        <a:buChar char="·"/>
        <a:defRPr sz="20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24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12/09/2010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>
                <a:solidFill>
                  <a:prstClr val="white"/>
                </a:solidFill>
              </a:rPr>
              <a:t>EGI Technical Forum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7679C11-4AD5-4B40-BCC2-7EABAD915DD6}" type="slidenum">
              <a:rPr lang="en-GB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latin typeface="Calibri"/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latin typeface="Calibri"/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latin typeface="Calibri"/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latin typeface="Calibri"/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5625" y="3376613"/>
            <a:ext cx="8067675" cy="312896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990000"/>
                </a:solidFill>
              </a:rPr>
              <a:t>Updates from the </a:t>
            </a:r>
            <a:br>
              <a:rPr lang="en-US" dirty="0" smtClean="0">
                <a:solidFill>
                  <a:srgbClr val="990000"/>
                </a:solidFill>
              </a:rPr>
            </a:br>
            <a:r>
              <a:rPr lang="en-US" dirty="0" smtClean="0">
                <a:solidFill>
                  <a:srgbClr val="990000"/>
                </a:solidFill>
              </a:rPr>
              <a:t>EUGridPMA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David </a:t>
            </a:r>
            <a:r>
              <a:rPr lang="en-US" sz="2000" dirty="0" err="1" smtClean="0"/>
              <a:t>Groep</a:t>
            </a:r>
            <a:r>
              <a:rPr lang="en-US" sz="2000" dirty="0" smtClean="0"/>
              <a:t>, Oct 11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2011</a:t>
            </a:r>
            <a:endParaRPr lang="en-GB" sz="1800" b="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Home\davidg\EUGridPMA\Presentations\images\map-pma-emea-afr-gis-2011101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586" y="2021621"/>
            <a:ext cx="8257680" cy="4836379"/>
          </a:xfrm>
          <a:prstGeom prst="rect">
            <a:avLst/>
          </a:prstGeom>
          <a:noFill/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400" smtClean="0"/>
              <a:t>Geographical coverage of the EUGridPMA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412750" y="987425"/>
            <a:ext cx="8424863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2900" indent="-342900" algn="l">
              <a:spcBef>
                <a:spcPct val="20000"/>
              </a:spcBef>
              <a:buFont typeface="Symbol" pitchFamily="18" charset="2"/>
              <a:buChar char="·"/>
            </a:pPr>
            <a:r>
              <a:rPr lang="en-US" dirty="0" smtClean="0">
                <a:solidFill>
                  <a:srgbClr val="008000"/>
                </a:solidFill>
                <a:latin typeface="Lucida Sans" pitchFamily="34" charset="0"/>
              </a:rPr>
              <a:t>25 </a:t>
            </a:r>
            <a:r>
              <a:rPr lang="en-US" dirty="0">
                <a:solidFill>
                  <a:srgbClr val="008000"/>
                </a:solidFill>
                <a:latin typeface="Lucida Sans" pitchFamily="34" charset="0"/>
              </a:rPr>
              <a:t>of </a:t>
            </a:r>
            <a:r>
              <a:rPr lang="en-US" dirty="0" smtClean="0">
                <a:solidFill>
                  <a:srgbClr val="008000"/>
                </a:solidFill>
                <a:latin typeface="Lucida Sans" pitchFamily="34" charset="0"/>
              </a:rPr>
              <a:t>27 </a:t>
            </a:r>
            <a:r>
              <a:rPr lang="en-US" dirty="0">
                <a:solidFill>
                  <a:srgbClr val="008000"/>
                </a:solidFill>
                <a:latin typeface="Lucida Sans" pitchFamily="34" charset="0"/>
              </a:rPr>
              <a:t>EU member states (all except LU, MT)</a:t>
            </a:r>
          </a:p>
          <a:p>
            <a:pPr marL="342900" indent="-342900" algn="l">
              <a:spcBef>
                <a:spcPct val="20000"/>
              </a:spcBef>
              <a:buFont typeface="Symbol" pitchFamily="18" charset="2"/>
              <a:buChar char="·"/>
            </a:pPr>
            <a:r>
              <a:rPr lang="en-US" dirty="0">
                <a:solidFill>
                  <a:srgbClr val="008000"/>
                </a:solidFill>
                <a:latin typeface="Lucida Sans" pitchFamily="34" charset="0"/>
              </a:rPr>
              <a:t>+	AM, CH, </a:t>
            </a:r>
            <a:r>
              <a:rPr lang="en-US" dirty="0" smtClean="0">
                <a:solidFill>
                  <a:srgbClr val="008000"/>
                </a:solidFill>
                <a:latin typeface="Lucida Sans" pitchFamily="34" charset="0"/>
              </a:rPr>
              <a:t>DZ, HR</a:t>
            </a:r>
            <a:r>
              <a:rPr lang="en-US" dirty="0">
                <a:solidFill>
                  <a:srgbClr val="008000"/>
                </a:solidFill>
                <a:latin typeface="Lucida Sans" pitchFamily="34" charset="0"/>
              </a:rPr>
              <a:t>, IL, IR, IS, MA, </a:t>
            </a:r>
            <a:r>
              <a:rPr lang="en-US" dirty="0" smtClean="0">
                <a:solidFill>
                  <a:srgbClr val="008000"/>
                </a:solidFill>
                <a:latin typeface="Lucida Sans" pitchFamily="34" charset="0"/>
              </a:rPr>
              <a:t>MD, ME</a:t>
            </a:r>
            <a:r>
              <a:rPr lang="en-US" dirty="0">
                <a:solidFill>
                  <a:srgbClr val="008000"/>
                </a:solidFill>
                <a:latin typeface="Lucida Sans" pitchFamily="34" charset="0"/>
              </a:rPr>
              <a:t>, MK, NO, PK, RO, </a:t>
            </a:r>
            <a:r>
              <a:rPr lang="en-US" dirty="0" smtClean="0">
                <a:solidFill>
                  <a:srgbClr val="008000"/>
                </a:solidFill>
                <a:latin typeface="Lucida Sans" pitchFamily="34" charset="0"/>
              </a:rPr>
              <a:t/>
            </a:r>
            <a:br>
              <a:rPr lang="en-US" dirty="0" smtClean="0">
                <a:solidFill>
                  <a:srgbClr val="008000"/>
                </a:solidFill>
                <a:latin typeface="Lucida Sans" pitchFamily="34" charset="0"/>
              </a:rPr>
            </a:br>
            <a:r>
              <a:rPr lang="en-US" dirty="0" smtClean="0">
                <a:solidFill>
                  <a:srgbClr val="008000"/>
                </a:solidFill>
                <a:latin typeface="Lucida Sans" pitchFamily="34" charset="0"/>
              </a:rPr>
              <a:t>	RS</a:t>
            </a:r>
            <a:r>
              <a:rPr lang="en-US" dirty="0">
                <a:solidFill>
                  <a:srgbClr val="008000"/>
                </a:solidFill>
                <a:latin typeface="Lucida Sans" pitchFamily="34" charset="0"/>
              </a:rPr>
              <a:t>, </a:t>
            </a:r>
            <a:r>
              <a:rPr lang="en-US" dirty="0" smtClean="0">
                <a:solidFill>
                  <a:srgbClr val="008000"/>
                </a:solidFill>
                <a:latin typeface="Lucida Sans" pitchFamily="34" charset="0"/>
              </a:rPr>
              <a:t>RU</a:t>
            </a:r>
            <a:r>
              <a:rPr lang="en-US" dirty="0">
                <a:solidFill>
                  <a:srgbClr val="008000"/>
                </a:solidFill>
                <a:latin typeface="Lucida Sans" pitchFamily="34" charset="0"/>
              </a:rPr>
              <a:t>, </a:t>
            </a:r>
            <a:r>
              <a:rPr lang="en-US" dirty="0" smtClean="0">
                <a:solidFill>
                  <a:srgbClr val="008000"/>
                </a:solidFill>
                <a:latin typeface="Lucida Sans" pitchFamily="34" charset="0"/>
              </a:rPr>
              <a:t>SY, TR, UA</a:t>
            </a:r>
            <a:r>
              <a:rPr lang="en-US" dirty="0">
                <a:solidFill>
                  <a:srgbClr val="008000"/>
                </a:solidFill>
                <a:latin typeface="Lucida Sans" pitchFamily="34" charset="0"/>
              </a:rPr>
              <a:t>, </a:t>
            </a:r>
            <a:r>
              <a:rPr lang="en-US" dirty="0" smtClean="0">
                <a:solidFill>
                  <a:srgbClr val="008000"/>
                </a:solidFill>
                <a:latin typeface="Lucida Sans" pitchFamily="34" charset="0"/>
              </a:rPr>
              <a:t>CERN </a:t>
            </a:r>
            <a:r>
              <a:rPr lang="en-US" dirty="0">
                <a:solidFill>
                  <a:srgbClr val="008000"/>
                </a:solidFill>
                <a:latin typeface="Lucida Sans" pitchFamily="34" charset="0"/>
              </a:rPr>
              <a:t>(</a:t>
            </a:r>
            <a:r>
              <a:rPr lang="en-US" dirty="0" err="1">
                <a:solidFill>
                  <a:srgbClr val="008000"/>
                </a:solidFill>
                <a:latin typeface="Lucida Sans" pitchFamily="34" charset="0"/>
              </a:rPr>
              <a:t>int</a:t>
            </a:r>
            <a:r>
              <a:rPr lang="en-US" dirty="0">
                <a:solidFill>
                  <a:srgbClr val="008000"/>
                </a:solidFill>
                <a:latin typeface="Lucida Sans" pitchFamily="34" charset="0"/>
              </a:rPr>
              <a:t>), </a:t>
            </a:r>
            <a:r>
              <a:rPr lang="en-US" dirty="0" err="1">
                <a:solidFill>
                  <a:srgbClr val="008000"/>
                </a:solidFill>
                <a:latin typeface="Lucida Sans" pitchFamily="34" charset="0"/>
              </a:rPr>
              <a:t>DoEGrids</a:t>
            </a:r>
            <a:r>
              <a:rPr lang="en-US" dirty="0">
                <a:solidFill>
                  <a:srgbClr val="008000"/>
                </a:solidFill>
                <a:latin typeface="Lucida Sans" pitchFamily="34" charset="0"/>
              </a:rPr>
              <a:t>(US</a:t>
            </a:r>
            <a:r>
              <a:rPr lang="en-US" dirty="0" smtClean="0">
                <a:solidFill>
                  <a:srgbClr val="008000"/>
                </a:solidFill>
                <a:latin typeface="Lucida Sans" pitchFamily="34" charset="0"/>
              </a:rPr>
              <a:t>)* + TCS (EU)</a:t>
            </a:r>
            <a:endParaRPr lang="en-US" dirty="0">
              <a:solidFill>
                <a:srgbClr val="000066"/>
              </a:solidFill>
              <a:latin typeface="Lucida Sans" pitchFamily="34" charset="0"/>
            </a:endParaRPr>
          </a:p>
          <a:p>
            <a:pPr marL="342900" indent="-342900" algn="l">
              <a:spcBef>
                <a:spcPct val="20000"/>
              </a:spcBef>
              <a:buFont typeface="Symbol" pitchFamily="18" charset="2"/>
              <a:buNone/>
            </a:pPr>
            <a:endParaRPr lang="en-US" dirty="0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5773738" y="5864225"/>
            <a:ext cx="32131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20000"/>
              </a:spcBef>
              <a:buFont typeface="Symbol" pitchFamily="18" charset="2"/>
              <a:buNone/>
            </a:pPr>
            <a:r>
              <a:rPr lang="en-US" dirty="0">
                <a:solidFill>
                  <a:srgbClr val="000066"/>
                </a:solidFill>
                <a:latin typeface="Lucida Sans" pitchFamily="34" charset="0"/>
              </a:rPr>
              <a:t>Pending or in progress</a:t>
            </a:r>
          </a:p>
          <a:p>
            <a:pPr marL="342900" indent="-342900" algn="l">
              <a:spcBef>
                <a:spcPct val="20000"/>
              </a:spcBef>
              <a:buFont typeface="Symbol" pitchFamily="18" charset="2"/>
              <a:buChar char="·"/>
            </a:pPr>
            <a:r>
              <a:rPr lang="en-US" sz="1600" dirty="0" smtClean="0">
                <a:solidFill>
                  <a:srgbClr val="000066"/>
                </a:solidFill>
                <a:latin typeface="Lucida Sans" pitchFamily="34" charset="0"/>
              </a:rPr>
              <a:t>ZA</a:t>
            </a:r>
            <a:r>
              <a:rPr lang="en-US" sz="1600" dirty="0">
                <a:solidFill>
                  <a:srgbClr val="000066"/>
                </a:solidFill>
                <a:latin typeface="Lucida Sans" pitchFamily="34" charset="0"/>
              </a:rPr>
              <a:t>, </a:t>
            </a:r>
            <a:r>
              <a:rPr lang="en-US" sz="1600" dirty="0" smtClean="0">
                <a:solidFill>
                  <a:srgbClr val="000066"/>
                </a:solidFill>
                <a:latin typeface="Lucida Sans" pitchFamily="34" charset="0"/>
              </a:rPr>
              <a:t>SN, TN, EG, AE</a:t>
            </a:r>
            <a:endParaRPr lang="en-US" sz="1600" dirty="0">
              <a:solidFill>
                <a:srgbClr val="000066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IGTF Release Process and Web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IGTF Trust Anchor Releases</a:t>
            </a:r>
          </a:p>
          <a:p>
            <a:pPr lvl="1"/>
            <a:r>
              <a:rPr lang="en-US" dirty="0" smtClean="0"/>
              <a:t>Releases (preferably) last Monday of the Month</a:t>
            </a:r>
          </a:p>
          <a:p>
            <a:pPr lvl="1"/>
            <a:r>
              <a:rPr lang="en-US" dirty="0" smtClean="0"/>
              <a:t>Only when there is actually new content</a:t>
            </a:r>
          </a:p>
          <a:p>
            <a:pPr lvl="1"/>
            <a:r>
              <a:rPr lang="en-US" dirty="0" smtClean="0"/>
              <a:t>1.42 released on September 30</a:t>
            </a:r>
            <a:r>
              <a:rPr lang="en-US" baseline="30000" dirty="0" smtClean="0"/>
              <a:t>th</a:t>
            </a:r>
            <a:r>
              <a:rPr lang="en-US" dirty="0" smtClean="0"/>
              <a:t> following an incident</a:t>
            </a:r>
          </a:p>
          <a:p>
            <a:pPr lvl="1"/>
            <a:r>
              <a:rPr lang="en-US" dirty="0" smtClean="0"/>
              <a:t>More unit-tests added to the release build process</a:t>
            </a:r>
          </a:p>
          <a:p>
            <a:endParaRPr lang="en-US" dirty="0" smtClean="0"/>
          </a:p>
          <a:p>
            <a:r>
              <a:rPr lang="en-US" dirty="0" smtClean="0"/>
              <a:t>Process appears simple, but involves many people</a:t>
            </a:r>
          </a:p>
          <a:p>
            <a:pPr lvl="1"/>
            <a:r>
              <a:rPr lang="en-US" dirty="0" smtClean="0"/>
              <a:t>E.g.: https://wiki.egi.eu/wiki/EGI_IGTF_Release_Process</a:t>
            </a:r>
          </a:p>
          <a:p>
            <a:pPr lvl="1"/>
            <a:r>
              <a:rPr lang="en-US" dirty="0" smtClean="0"/>
              <a:t>Added more unit tests to validate release (SHA1FP, CRL)</a:t>
            </a:r>
          </a:p>
          <a:p>
            <a:pPr lvl="1"/>
            <a:r>
              <a:rPr lang="en-US" dirty="0" smtClean="0"/>
              <a:t>New EGI probes test more aspects of the release</a:t>
            </a:r>
          </a:p>
          <a:p>
            <a:pPr lvl="1"/>
            <a:r>
              <a:rPr lang="en-US" dirty="0" smtClean="0"/>
              <a:t>Use Common Source automation where possible</a:t>
            </a:r>
            <a:br>
              <a:rPr lang="en-US" dirty="0" smtClean="0"/>
            </a:br>
            <a:r>
              <a:rPr lang="en-US" dirty="0" smtClean="0"/>
              <a:t>(e.g. for SHA1 fingerprints)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Topics in the EUGridPMA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8305800" cy="5168900"/>
          </a:xfrm>
        </p:spPr>
        <p:txBody>
          <a:bodyPr/>
          <a:lstStyle/>
          <a:p>
            <a:r>
              <a:rPr lang="en-GB" dirty="0" smtClean="0"/>
              <a:t>New TACAR policy (simpler!) approved</a:t>
            </a:r>
          </a:p>
          <a:p>
            <a:r>
              <a:rPr lang="en-GB" smtClean="0">
                <a:solidFill>
                  <a:srgbClr val="990000"/>
                </a:solidFill>
              </a:rPr>
              <a:t>Scaling </a:t>
            </a:r>
            <a:r>
              <a:rPr lang="en-GB" smtClean="0">
                <a:solidFill>
                  <a:srgbClr val="990000"/>
                </a:solidFill>
              </a:rPr>
              <a:t>issues </a:t>
            </a:r>
            <a:r>
              <a:rPr lang="en-GB" dirty="0" smtClean="0">
                <a:solidFill>
                  <a:srgbClr val="990000"/>
                </a:solidFill>
              </a:rPr>
              <a:t>for host certificates and automation</a:t>
            </a:r>
          </a:p>
          <a:p>
            <a:r>
              <a:rPr lang="en-GB" dirty="0" smtClean="0">
                <a:solidFill>
                  <a:srgbClr val="990000"/>
                </a:solidFill>
              </a:rPr>
              <a:t>More smooth portal </a:t>
            </a:r>
            <a:r>
              <a:rPr lang="en-GB" dirty="0" smtClean="0">
                <a:solidFill>
                  <a:srgbClr val="990000"/>
                </a:solidFill>
              </a:rPr>
              <a:t>integration</a:t>
            </a:r>
            <a:endParaRPr lang="en-GB" dirty="0" smtClean="0">
              <a:solidFill>
                <a:srgbClr val="990000"/>
              </a:solidFill>
            </a:endParaRPr>
          </a:p>
          <a:p>
            <a:r>
              <a:rPr lang="en-GB" dirty="0" smtClean="0"/>
              <a:t>Catering to </a:t>
            </a:r>
            <a:r>
              <a:rPr lang="en-GB" i="1" dirty="0" smtClean="0"/>
              <a:t>non-expert </a:t>
            </a:r>
            <a:r>
              <a:rPr lang="en-GB" dirty="0" smtClean="0"/>
              <a:t>end-user needs: focus of the EEF </a:t>
            </a:r>
            <a:r>
              <a:rPr lang="en-GB" dirty="0" err="1" smtClean="0"/>
              <a:t>IdM</a:t>
            </a:r>
            <a:r>
              <a:rPr lang="en-GB" dirty="0" smtClean="0"/>
              <a:t> Workshop series (next: UK 2-3 Nov)</a:t>
            </a:r>
          </a:p>
          <a:p>
            <a:r>
              <a:rPr lang="en-GB" dirty="0" smtClean="0"/>
              <a:t>PKP Guidelines clarification: Jens to propose an orthogonal representation by November 2011</a:t>
            </a:r>
          </a:p>
          <a:p>
            <a:r>
              <a:rPr lang="en-GB" dirty="0" smtClean="0"/>
              <a:t>Dedication of half-day ‘technical programme’ </a:t>
            </a:r>
            <a:br>
              <a:rPr lang="en-GB" dirty="0" smtClean="0"/>
            </a:br>
            <a:r>
              <a:rPr lang="en-GB" dirty="0" smtClean="0"/>
              <a:t>to each meeting</a:t>
            </a:r>
          </a:p>
          <a:p>
            <a:pPr lvl="1"/>
            <a:r>
              <a:rPr lang="en-GB" dirty="0" smtClean="0"/>
              <a:t>e.g. on </a:t>
            </a:r>
            <a:r>
              <a:rPr lang="en-GB" dirty="0" err="1" smtClean="0"/>
              <a:t>Moonshot</a:t>
            </a:r>
            <a:r>
              <a:rPr lang="en-GB" dirty="0" smtClean="0"/>
              <a:t> demo, OCSP&amp;HSM, RPDNC, release models, other PKI apps, EEF federation results, </a:t>
            </a:r>
            <a:r>
              <a:rPr lang="en-GB" dirty="0" err="1" smtClean="0"/>
              <a:t>IdP</a:t>
            </a:r>
            <a:r>
              <a:rPr lang="en-GB" dirty="0" smtClean="0"/>
              <a:t> </a:t>
            </a:r>
            <a:r>
              <a:rPr lang="en-GB" dirty="0" err="1" smtClean="0"/>
              <a:t>interop</a:t>
            </a:r>
            <a:r>
              <a:rPr lang="en-GB" dirty="0" smtClean="0"/>
              <a:t>, </a:t>
            </a:r>
          </a:p>
          <a:p>
            <a:r>
              <a:rPr lang="en-GB" dirty="0" smtClean="0">
                <a:solidFill>
                  <a:srgbClr val="990000"/>
                </a:solidFill>
              </a:rPr>
              <a:t>Coordinated action by EGI.eu towards</a:t>
            </a:r>
            <a:br>
              <a:rPr lang="en-GB" dirty="0" smtClean="0">
                <a:solidFill>
                  <a:srgbClr val="990000"/>
                </a:solidFill>
              </a:rPr>
            </a:br>
            <a:r>
              <a:rPr lang="en-GB" dirty="0" smtClean="0">
                <a:solidFill>
                  <a:srgbClr val="990000"/>
                </a:solidFill>
              </a:rPr>
              <a:t>middleware providers for </a:t>
            </a:r>
            <a:r>
              <a:rPr lang="en-GB" dirty="0" err="1" smtClean="0">
                <a:solidFill>
                  <a:srgbClr val="990000"/>
                </a:solidFill>
              </a:rPr>
              <a:t>AuthN</a:t>
            </a:r>
            <a:r>
              <a:rPr lang="en-GB" dirty="0" smtClean="0">
                <a:solidFill>
                  <a:srgbClr val="990000"/>
                </a:solidFill>
              </a:rPr>
              <a:t> needs</a:t>
            </a:r>
          </a:p>
          <a:p>
            <a:endParaRPr lang="en-GB" dirty="0"/>
          </a:p>
        </p:txBody>
      </p:sp>
      <p:pic>
        <p:nvPicPr>
          <p:cNvPr id="2050" name="Picture 2" descr="H:\Home\davidg\EGI\Logo\EGI-logo-n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7947" y="5855602"/>
            <a:ext cx="645264" cy="493437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Agenda</a:t>
            </a: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>
          <a:xfrm>
            <a:off x="820947" y="1160495"/>
            <a:ext cx="8040688" cy="5168900"/>
          </a:xfrm>
        </p:spPr>
        <p:txBody>
          <a:bodyPr/>
          <a:lstStyle/>
          <a:p>
            <a:r>
              <a:rPr lang="en-GB" dirty="0" smtClean="0"/>
              <a:t>24</a:t>
            </a:r>
            <a:r>
              <a:rPr lang="en-GB" baseline="30000" dirty="0" smtClean="0"/>
              <a:t>rd</a:t>
            </a:r>
            <a:r>
              <a:rPr lang="en-GB" dirty="0" smtClean="0"/>
              <a:t> EUGridPMA meeting</a:t>
            </a:r>
            <a:br>
              <a:rPr lang="en-GB" dirty="0" smtClean="0"/>
            </a:br>
            <a:r>
              <a:rPr lang="en-GB" dirty="0" smtClean="0">
                <a:solidFill>
                  <a:srgbClr val="990000"/>
                </a:solidFill>
              </a:rPr>
              <a:t>Ljubljana, 16 – 18 January 2012</a:t>
            </a:r>
          </a:p>
          <a:p>
            <a:r>
              <a:rPr lang="en-GB" dirty="0" smtClean="0"/>
              <a:t>25</a:t>
            </a:r>
            <a:r>
              <a:rPr lang="en-GB" baseline="30000" dirty="0" smtClean="0"/>
              <a:t>rd</a:t>
            </a:r>
            <a:r>
              <a:rPr lang="en-GB" dirty="0" smtClean="0"/>
              <a:t> EUGridPMA meeting</a:t>
            </a:r>
            <a:br>
              <a:rPr lang="en-GB" dirty="0" smtClean="0"/>
            </a:br>
            <a:r>
              <a:rPr lang="en-GB" dirty="0" smtClean="0">
                <a:solidFill>
                  <a:srgbClr val="990000"/>
                </a:solidFill>
              </a:rPr>
              <a:t>Karlsruhe, May 2012</a:t>
            </a:r>
          </a:p>
          <a:p>
            <a:endParaRPr lang="en-GB" dirty="0" smtClean="0"/>
          </a:p>
          <a:p>
            <a:r>
              <a:rPr lang="en-GB" dirty="0" smtClean="0"/>
              <a:t>26</a:t>
            </a:r>
            <a:r>
              <a:rPr lang="en-GB" baseline="30000" dirty="0" smtClean="0"/>
              <a:t>rd</a:t>
            </a:r>
            <a:r>
              <a:rPr lang="en-GB" dirty="0" smtClean="0"/>
              <a:t> EUGridPMA meeting</a:t>
            </a:r>
            <a:br>
              <a:rPr lang="en-GB" dirty="0" smtClean="0"/>
            </a:br>
            <a:r>
              <a:rPr lang="en-GB" dirty="0" smtClean="0">
                <a:solidFill>
                  <a:srgbClr val="990000"/>
                </a:solidFill>
              </a:rPr>
              <a:t>Belgrade (tentative), September 2012</a:t>
            </a:r>
          </a:p>
          <a:p>
            <a:r>
              <a:rPr lang="en-GB" dirty="0" smtClean="0"/>
              <a:t>27</a:t>
            </a:r>
            <a:r>
              <a:rPr lang="en-GB" baseline="30000" dirty="0" smtClean="0"/>
              <a:t>th</a:t>
            </a:r>
            <a:r>
              <a:rPr lang="en-GB" dirty="0" smtClean="0"/>
              <a:t> EUGridPMA meeting</a:t>
            </a:r>
            <a:br>
              <a:rPr lang="en-GB" dirty="0" smtClean="0"/>
            </a:br>
            <a:r>
              <a:rPr lang="en-GB" dirty="0" smtClean="0">
                <a:solidFill>
                  <a:srgbClr val="990000"/>
                </a:solidFill>
              </a:rPr>
              <a:t>Abu Dhabi (tentative), January 2013</a:t>
            </a:r>
            <a:endParaRPr lang="en-GB" dirty="0" smtClean="0"/>
          </a:p>
          <a:p>
            <a:r>
              <a:rPr lang="en-GB" dirty="0" smtClean="0"/>
              <a:t>28</a:t>
            </a:r>
            <a:r>
              <a:rPr lang="en-GB" baseline="30000" dirty="0" smtClean="0"/>
              <a:t>rd</a:t>
            </a:r>
            <a:r>
              <a:rPr lang="en-GB" dirty="0" smtClean="0"/>
              <a:t> EUGridPMA meeting</a:t>
            </a:r>
            <a:br>
              <a:rPr lang="en-GB" dirty="0" smtClean="0"/>
            </a:br>
            <a:r>
              <a:rPr lang="en-GB" dirty="0" smtClean="0">
                <a:solidFill>
                  <a:srgbClr val="990000"/>
                </a:solidFill>
              </a:rPr>
              <a:t>Kyiv (tentative), May 2013</a:t>
            </a:r>
          </a:p>
          <a:p>
            <a:endParaRPr lang="en-GB" sz="2000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ugridpma">
  <a:themeElements>
    <a:clrScheme name="eugridpm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ugridpma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ugridpm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ugridpm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D:\Home\davidg\Template\eugridpma.pot</Template>
  <TotalTime>72733</TotalTime>
  <Words>185</Words>
  <Application>Microsoft Office PowerPoint</Application>
  <PresentationFormat>On-screen Show (4:3)</PresentationFormat>
  <Paragraphs>36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eugridpma</vt:lpstr>
      <vt:lpstr>EG-InSPIRE</vt:lpstr>
      <vt:lpstr>Updates from the  EUGridPMA  David Groep, Oct 11th, 2011</vt:lpstr>
      <vt:lpstr>Geographical coverage of the EUGridPMA</vt:lpstr>
      <vt:lpstr>IGTF Release Process and Web</vt:lpstr>
      <vt:lpstr>Current Topics in the EUGridPMA</vt:lpstr>
      <vt:lpstr>Agenda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Grid Policy Management Authority</dc:title>
  <dc:creator>David Groep</dc:creator>
  <cp:lastModifiedBy>davidg</cp:lastModifiedBy>
  <cp:revision>526</cp:revision>
  <dcterms:created xsi:type="dcterms:W3CDTF">2004-04-13T08:36:56Z</dcterms:created>
  <dcterms:modified xsi:type="dcterms:W3CDTF">2011-10-07T09:52:01Z</dcterms:modified>
</cp:coreProperties>
</file>