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6"/>
  </p:notesMasterIdLst>
  <p:sldIdLst>
    <p:sldId id="279" r:id="rId6"/>
    <p:sldId id="280" r:id="rId7"/>
    <p:sldId id="282" r:id="rId8"/>
    <p:sldId id="284" r:id="rId9"/>
    <p:sldId id="285" r:id="rId10"/>
    <p:sldId id="286" r:id="rId11"/>
    <p:sldId id="287" r:id="rId12"/>
    <p:sldId id="288" r:id="rId13"/>
    <p:sldId id="283" r:id="rId14"/>
    <p:sldId id="281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5E"/>
    <a:srgbClr val="EC0E51"/>
    <a:srgbClr val="1C4161"/>
    <a:srgbClr val="004361"/>
    <a:srgbClr val="ED1556"/>
    <a:srgbClr val="00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0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8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-44450" y="1596504"/>
            <a:ext cx="9232900" cy="35469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169" y="204538"/>
            <a:ext cx="9023685" cy="89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8388" y="475247"/>
            <a:ext cx="1568588" cy="836196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1836091"/>
            <a:ext cx="3822700" cy="28146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414566"/>
            <a:ext cx="3752453" cy="3272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1373001"/>
            <a:ext cx="3759596" cy="37759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998621"/>
            <a:ext cx="3759596" cy="35493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3691293"/>
            <a:ext cx="3752453" cy="321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7644" y="2115826"/>
            <a:ext cx="3822700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97643" y="2374505"/>
            <a:ext cx="5029917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320" y="2761626"/>
            <a:ext cx="685800" cy="1427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66964" y="228600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18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8955" y="998625"/>
            <a:ext cx="7857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400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400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400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400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400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400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1400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355189" y="4224431"/>
            <a:ext cx="496936" cy="48232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Oval 9"/>
          <p:cNvSpPr/>
          <p:nvPr userDrawn="1"/>
        </p:nvSpPr>
        <p:spPr>
          <a:xfrm>
            <a:off x="8355189" y="3587102"/>
            <a:ext cx="496936" cy="482321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0932" y="74792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14134" y="3580162"/>
            <a:ext cx="3115734" cy="898800"/>
            <a:chOff x="4003396" y="4773547"/>
            <a:chExt cx="4154312" cy="119840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068125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5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2938"/>
            <a:ext cx="9144000" cy="3857625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470932" y="76814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014133" y="3844855"/>
            <a:ext cx="3115734" cy="898800"/>
            <a:chOff x="4003396" y="5126471"/>
            <a:chExt cx="4154312" cy="119840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9" y="3163543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143003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4843418"/>
            <a:ext cx="3115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smtClean="0">
                <a:solidFill>
                  <a:srgbClr val="003F5E"/>
                </a:solidFill>
              </a:rPr>
              <a:t>Networks </a:t>
            </a:r>
            <a:r>
              <a:rPr lang="en-GB" sz="75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75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750" baseline="0" dirty="0" smtClean="0">
                <a:solidFill>
                  <a:srgbClr val="003F5E"/>
                </a:solidFill>
              </a:rPr>
              <a:t> </a:t>
            </a:r>
            <a:endParaRPr lang="en-GB" sz="75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61759"/>
            <a:ext cx="8678778" cy="23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64736"/>
            <a:ext cx="1268579" cy="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ikhef.nl/~davidg/presentations/AARC-G048-AEGIS-20200201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dico.cern.ch/event/871628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EnCo</a:t>
            </a:r>
            <a:r>
              <a:rPr lang="en-GB" dirty="0" smtClean="0"/>
              <a:t> monthly update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aarc-community.org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EnCo</a:t>
            </a:r>
            <a:r>
              <a:rPr lang="en-GB" dirty="0" smtClean="0"/>
              <a:t> – science engagement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Feb 28, 2020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Nikhef, PDP group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00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our last (Prague) update meeting: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SCI </a:t>
            </a:r>
            <a:r>
              <a:rPr lang="en-GB" dirty="0"/>
              <a:t>Security for Collaboration v2 and AARC Policy Development </a:t>
            </a:r>
            <a:r>
              <a:rPr lang="en-GB" dirty="0" smtClean="0"/>
              <a:t>Kit &gt; ‘</a:t>
            </a:r>
            <a:r>
              <a:rPr lang="en-GB" dirty="0" err="1" smtClean="0"/>
              <a:t>Smplyfi</a:t>
            </a:r>
            <a:r>
              <a:rPr lang="en-GB" dirty="0" smtClean="0"/>
              <a:t>’</a:t>
            </a:r>
            <a:endParaRPr lang="en-GB" dirty="0"/>
          </a:p>
          <a:p>
            <a:r>
              <a:rPr lang="en-GB" dirty="0" smtClean="0"/>
              <a:t>SCCC </a:t>
            </a:r>
            <a:r>
              <a:rPr lang="en-GB" dirty="0"/>
              <a:t>Communications Challenges Joint Working Group</a:t>
            </a:r>
          </a:p>
          <a:p>
            <a:r>
              <a:rPr lang="en-GB" dirty="0" smtClean="0"/>
              <a:t>Assurance Profiles &gt; ISGC paper</a:t>
            </a:r>
            <a:endParaRPr lang="en-GB" dirty="0"/>
          </a:p>
          <a:p>
            <a:r>
              <a:rPr lang="en-GB" dirty="0" smtClean="0"/>
              <a:t>Sirtfi</a:t>
            </a:r>
            <a:endParaRPr lang="en-GB" dirty="0"/>
          </a:p>
          <a:p>
            <a:r>
              <a:rPr lang="en-GB" dirty="0" smtClean="0"/>
              <a:t>Attribute </a:t>
            </a:r>
            <a:r>
              <a:rPr lang="en-GB" dirty="0"/>
              <a:t>Authority Operations (AARC-G048)</a:t>
            </a:r>
          </a:p>
          <a:p>
            <a:r>
              <a:rPr lang="en-GB" dirty="0" smtClean="0"/>
              <a:t>FIM4R </a:t>
            </a:r>
            <a:r>
              <a:rPr lang="en-GB" dirty="0"/>
              <a:t>- Federated Identity Management for Research</a:t>
            </a:r>
          </a:p>
          <a:p>
            <a:r>
              <a:rPr lang="en-GB" dirty="0" err="1" smtClean="0"/>
              <a:t>OpenID</a:t>
            </a:r>
            <a:r>
              <a:rPr lang="en-GB" dirty="0" smtClean="0"/>
              <a:t> </a:t>
            </a:r>
            <a:r>
              <a:rPr lang="en-GB" dirty="0"/>
              <a:t>Federation for Research</a:t>
            </a:r>
          </a:p>
          <a:p>
            <a:r>
              <a:rPr lang="en-GB" dirty="0" smtClean="0"/>
              <a:t>Outreach </a:t>
            </a:r>
            <a:r>
              <a:rPr lang="en-GB" dirty="0"/>
              <a:t>for policy work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EnCo</a:t>
            </a:r>
            <a:r>
              <a:rPr lang="en-GB" dirty="0" smtClean="0"/>
              <a:t> – policy and best practice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/>
              <a:t>work is needed on the top-level policy (on which more later), since </a:t>
            </a:r>
            <a:r>
              <a:rPr lang="en-GB" dirty="0" smtClean="0"/>
              <a:t>the </a:t>
            </a:r>
            <a:r>
              <a:rPr lang="en-GB" dirty="0"/>
              <a:t>version in the current Policy Development Kit (PDK) - when applied to a </a:t>
            </a:r>
            <a:r>
              <a:rPr lang="en-GB" dirty="0" smtClean="0"/>
              <a:t> new </a:t>
            </a:r>
            <a:r>
              <a:rPr lang="en-GB" dirty="0"/>
              <a:t>infrastructure - depends too much on adopting the PDK as a whole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Work on a new top-level policy that will contain directly applicable </a:t>
            </a:r>
            <a:r>
              <a:rPr lang="en-GB" dirty="0" smtClean="0"/>
              <a:t>high level </a:t>
            </a:r>
            <a:r>
              <a:rPr lang="en-GB" dirty="0"/>
              <a:t>concepts, which is then supported by more specific </a:t>
            </a:r>
            <a:r>
              <a:rPr lang="en-GB" dirty="0" smtClean="0"/>
              <a:t>implementation measures </a:t>
            </a:r>
            <a:r>
              <a:rPr lang="en-GB" dirty="0"/>
              <a:t>for specific target </a:t>
            </a:r>
            <a:r>
              <a:rPr lang="en-GB" dirty="0" smtClean="0"/>
              <a:t>groups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Development Kit / SCIv2 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6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/>
              <a:t>“Signalling the capability for RAF profiles as well as SFA and MFA </a:t>
            </a:r>
            <a:r>
              <a:rPr lang="en-GB" dirty="0" smtClean="0"/>
              <a:t>for (a </a:t>
            </a:r>
            <a:r>
              <a:rPr lang="en-GB" dirty="0"/>
              <a:t>non-</a:t>
            </a:r>
            <a:r>
              <a:rPr lang="en-GB" dirty="0" err="1"/>
              <a:t>negligable</a:t>
            </a:r>
            <a:r>
              <a:rPr lang="en-GB" dirty="0"/>
              <a:t> number of) entities in an </a:t>
            </a:r>
            <a:r>
              <a:rPr lang="en-GB" dirty="0" smtClean="0"/>
              <a:t>IdP, </a:t>
            </a:r>
            <a:r>
              <a:rPr lang="en-GB" dirty="0"/>
              <a:t>or the need for </a:t>
            </a:r>
            <a:r>
              <a:rPr lang="en-GB" dirty="0" smtClean="0"/>
              <a:t>having this </a:t>
            </a:r>
            <a:r>
              <a:rPr lang="en-GB" dirty="0"/>
              <a:t>for SPs, is </a:t>
            </a:r>
            <a:r>
              <a:rPr lang="en-GB" dirty="0" smtClean="0"/>
              <a:t>an open question”</a:t>
            </a:r>
          </a:p>
          <a:p>
            <a:endParaRPr lang="en-GB" dirty="0"/>
          </a:p>
          <a:p>
            <a:r>
              <a:rPr lang="en-GB" dirty="0" smtClean="0"/>
              <a:t>introducing new entity categories is a challenge – and the REFEDS survey is for now </a:t>
            </a:r>
            <a:r>
              <a:rPr lang="en-GB" dirty="0" err="1" smtClean="0"/>
              <a:t>inclonclusive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was also proposed at the TIIME meeting as a topic – similarly inconclusive …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Jim </a:t>
            </a:r>
            <a:r>
              <a:rPr lang="en-GB" dirty="0" err="1"/>
              <a:t>Basney</a:t>
            </a:r>
            <a:r>
              <a:rPr lang="en-GB" dirty="0"/>
              <a:t> has also developed an assessment spreadsheet for REFEDS </a:t>
            </a:r>
            <a:r>
              <a:rPr lang="en-GB" dirty="0" smtClean="0"/>
              <a:t>RAF, MFA </a:t>
            </a:r>
            <a:r>
              <a:rPr lang="en-GB" dirty="0"/>
              <a:t>and SFA, and both XSEDE as well as FNAL (</a:t>
            </a:r>
            <a:r>
              <a:rPr lang="en-GB" dirty="0" err="1"/>
              <a:t>Fermilab</a:t>
            </a:r>
            <a:r>
              <a:rPr lang="en-GB" dirty="0"/>
              <a:t>) have been </a:t>
            </a:r>
            <a:r>
              <a:rPr lang="en-GB" dirty="0" smtClean="0"/>
              <a:t> assessed </a:t>
            </a:r>
            <a:r>
              <a:rPr lang="en-GB" dirty="0"/>
              <a:t>against this. It makes TAGPMA/IGTF in the US a good </a:t>
            </a:r>
            <a:r>
              <a:rPr lang="en-GB" dirty="0" smtClean="0"/>
              <a:t>place to </a:t>
            </a:r>
            <a:r>
              <a:rPr lang="en-GB" dirty="0"/>
              <a:t>perform these peer-reviewed self-assessments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assurance paper structure discussion next week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Assurance Profiles - and RAF, SFA, and MFA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01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eduGAIN </a:t>
            </a:r>
            <a:r>
              <a:rPr lang="en-GB" dirty="0"/>
              <a:t>Security Team is now also involved in the Sirtfi </a:t>
            </a:r>
            <a:r>
              <a:rPr lang="en-GB" dirty="0" smtClean="0"/>
              <a:t>working group</a:t>
            </a:r>
          </a:p>
          <a:p>
            <a:endParaRPr lang="en-GB" dirty="0"/>
          </a:p>
          <a:p>
            <a:r>
              <a:rPr lang="en-GB" dirty="0" smtClean="0"/>
              <a:t>aligning guidance from Sirtfi WG and the eduGAIN sec team </a:t>
            </a:r>
            <a:br>
              <a:rPr lang="en-GB" dirty="0" smtClean="0"/>
            </a:br>
            <a:r>
              <a:rPr lang="en-GB" dirty="0" smtClean="0"/>
              <a:t>(now good participation in Sirtfi from this side as well)</a:t>
            </a:r>
          </a:p>
          <a:p>
            <a:endParaRPr lang="en-GB" dirty="0"/>
          </a:p>
          <a:p>
            <a:r>
              <a:rPr lang="en-GB" dirty="0" smtClean="0"/>
              <a:t>communications remains a challenge – and what is the overlap in</a:t>
            </a:r>
            <a:br>
              <a:rPr lang="en-GB" dirty="0" smtClean="0"/>
            </a:br>
            <a:r>
              <a:rPr lang="en-GB" dirty="0" smtClean="0"/>
              <a:t>case of crisis exercises?</a:t>
            </a:r>
            <a:br>
              <a:rPr lang="en-GB" dirty="0" smtClean="0"/>
            </a:br>
            <a:r>
              <a:rPr lang="en-GB" dirty="0" smtClean="0"/>
              <a:t>There are several frameworks now available for probing</a:t>
            </a:r>
          </a:p>
          <a:p>
            <a:endParaRPr lang="en-GB" dirty="0"/>
          </a:p>
          <a:p>
            <a:r>
              <a:rPr lang="en-GB" dirty="0" smtClean="0"/>
              <a:t>Sirtfi is not the solution to everything – what about incidents on e.g.</a:t>
            </a:r>
            <a:br>
              <a:rPr lang="en-GB" dirty="0" smtClean="0"/>
            </a:br>
            <a:r>
              <a:rPr lang="en-GB" dirty="0" smtClean="0"/>
              <a:t>CMS platform that has a federated admin login for site management?</a:t>
            </a:r>
            <a:br>
              <a:rPr lang="en-GB" dirty="0" smtClean="0"/>
            </a:br>
            <a:r>
              <a:rPr lang="en-GB" i="1" dirty="0" smtClean="0"/>
              <a:t>Sirtfi gets you only those entities that are not affected anyway …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Sirtfi – towards concrete guidance for eduGAIN entities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85" y="1389821"/>
            <a:ext cx="2614230" cy="31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presented to AEGIS as a means to get exposure and feedback on the guidelines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https://www.nikhef.nl/~</a:t>
            </a:r>
            <a:r>
              <a:rPr lang="en-GB" dirty="0" smtClean="0">
                <a:hlinkClick r:id="rId2"/>
              </a:rPr>
              <a:t>davidg/presentations/AARC-G048-AEGIS-202002010.pdf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emphasise that is can be used in virtualised environments</a:t>
            </a:r>
            <a:br>
              <a:rPr lang="en-GB" dirty="0" smtClean="0"/>
            </a:br>
            <a:r>
              <a:rPr lang="en-GB" dirty="0" smtClean="0"/>
              <a:t>– and that one can rent HSMs in AWS …</a:t>
            </a:r>
          </a:p>
          <a:p>
            <a:endParaRPr lang="en-GB" dirty="0"/>
          </a:p>
          <a:p>
            <a:r>
              <a:rPr lang="en-GB" dirty="0" smtClean="0"/>
              <a:t>AEGIS members promised to come back to see if they can </a:t>
            </a:r>
            <a:br>
              <a:rPr lang="en-GB" dirty="0" smtClean="0"/>
            </a:br>
            <a:r>
              <a:rPr lang="en-GB" dirty="0" smtClean="0"/>
              <a:t>evaluate and if needed help improve guidance</a:t>
            </a:r>
          </a:p>
          <a:p>
            <a:endParaRPr lang="en-GB" dirty="0"/>
          </a:p>
          <a:p>
            <a:r>
              <a:rPr lang="en-GB" dirty="0" smtClean="0"/>
              <a:t>The final version will come later for endorsement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Authority Operations (AARC-G048)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481" y="2241453"/>
            <a:ext cx="2463613" cy="1364566"/>
          </a:xfrm>
          <a:prstGeom prst="rect">
            <a:avLst/>
          </a:prstGeom>
          <a:effectLst>
            <a:glow rad="101600">
              <a:srgbClr val="01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60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https://indico.cern.ch/event/871628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with </a:t>
            </a:r>
            <a:r>
              <a:rPr lang="en-GB" dirty="0" err="1" smtClean="0"/>
              <a:t>EnCo</a:t>
            </a:r>
            <a:r>
              <a:rPr lang="en-GB" dirty="0" smtClean="0"/>
              <a:t> and AEGIS overviews</a:t>
            </a:r>
          </a:p>
          <a:p>
            <a:endParaRPr lang="en-GB" dirty="0"/>
          </a:p>
          <a:p>
            <a:r>
              <a:rPr lang="en-GB" dirty="0" smtClean="0"/>
              <a:t>review/reflection paper planned involving all communities</a:t>
            </a:r>
          </a:p>
          <a:p>
            <a:endParaRPr lang="en-GB" dirty="0"/>
          </a:p>
          <a:p>
            <a:r>
              <a:rPr lang="en-GB" dirty="0" smtClean="0"/>
              <a:t>on a short (few weeks) time scale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FIM4R – see the 15</a:t>
            </a:r>
            <a:r>
              <a:rPr lang="en-GB" baseline="30000" dirty="0" smtClean="0"/>
              <a:t>th</a:t>
            </a:r>
            <a:r>
              <a:rPr lang="en-GB" dirty="0" smtClean="0"/>
              <a:t> FIM4R blog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19" y="1094691"/>
            <a:ext cx="2295744" cy="35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3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There is now an IGTF prototype OIDC federation service (formally: </a:t>
            </a:r>
            <a:r>
              <a:rPr lang="en-GB" dirty="0" smtClean="0"/>
              <a:t>the meta-data </a:t>
            </a:r>
            <a:r>
              <a:rPr lang="en-GB" dirty="0"/>
              <a:t>signing service or MDSS), which for the time is a </a:t>
            </a:r>
            <a:r>
              <a:rPr lang="en-GB" dirty="0" smtClean="0"/>
              <a:t>signed blob </a:t>
            </a:r>
            <a:r>
              <a:rPr lang="en-GB" dirty="0"/>
              <a:t>(signing by file-based key or HSM) but without entities in </a:t>
            </a:r>
            <a:r>
              <a:rPr lang="en-GB" dirty="0" smtClean="0"/>
              <a:t>it. </a:t>
            </a:r>
          </a:p>
          <a:p>
            <a:r>
              <a:rPr lang="en-GB" dirty="0" smtClean="0"/>
              <a:t>The </a:t>
            </a:r>
            <a:r>
              <a:rPr lang="en-GB" dirty="0"/>
              <a:t>application of this is discussed in the session on OAuth2 </a:t>
            </a:r>
            <a:r>
              <a:rPr lang="en-GB" dirty="0" smtClean="0"/>
              <a:t>federation for </a:t>
            </a:r>
            <a:r>
              <a:rPr lang="en-GB" dirty="0"/>
              <a:t>WLCG and others.</a:t>
            </a:r>
          </a:p>
          <a:p>
            <a:endParaRPr lang="en-GB" dirty="0"/>
          </a:p>
          <a:p>
            <a:r>
              <a:rPr lang="en-GB" dirty="0"/>
              <a:t> https://oidcfed.igtf.net/.well-known/openid-federation</a:t>
            </a:r>
          </a:p>
          <a:p>
            <a:r>
              <a:rPr lang="en-GB" dirty="0"/>
              <a:t> https://github.com/rohe/oidcfederation</a:t>
            </a:r>
          </a:p>
          <a:p>
            <a:r>
              <a:rPr lang="en-GB" dirty="0"/>
              <a:t> https://www.axini.com/files/2019_jouke_roorda.pdf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OIDC fed for research RP collections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4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SCCC JWG – prepare for an update at the SIGISM/WISE workshop in April 21-23 (JISC, London)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activities that are ticking along fine</a:t>
            </a: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41735" y="1760521"/>
            <a:ext cx="7209065" cy="174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/>
              <a:t>Planning for the next months!</a:t>
            </a:r>
          </a:p>
          <a:p>
            <a:endParaRPr lang="en-GB" dirty="0"/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337914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PT template 169 (widescreen) format_GEANT template 16 9 format.potx" id="{34D11276-3360-44F5-B6BD-5ED7FED35CEF}" vid="{3D68C721-6CD3-4B4A-AF12-35EE770E58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purl.org/dc/dcmitype/"/>
    <ds:schemaRef ds:uri="http://schemas.microsoft.com/office/2006/documentManagement/types"/>
    <ds:schemaRef ds:uri="e7019c98-23ef-46f8-8434-cfd3a3bc7393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PPT template 169 (widescreen) format_GEANT template 16 9 format</Template>
  <TotalTime>54</TotalTime>
  <Words>625</Words>
  <Application>Microsoft Office PowerPoint</Application>
  <PresentationFormat>On-screen Show (16:9)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GEANT Association</vt:lpstr>
      <vt:lpstr>PowerPoint Presentation</vt:lpstr>
      <vt:lpstr>EnCo – policy and best practice update</vt:lpstr>
      <vt:lpstr>Policy Development Kit / SCIv2 evolution</vt:lpstr>
      <vt:lpstr>Assurance Profiles - and RAF, SFA, and MFA</vt:lpstr>
      <vt:lpstr>Sirtfi – towards concrete guidance for eduGAIN entities</vt:lpstr>
      <vt:lpstr>Attribute Authority Operations (AARC-G048)</vt:lpstr>
      <vt:lpstr>FIM4R – see the 15th FIM4R blog </vt:lpstr>
      <vt:lpstr>OIDC fed for research RP collections</vt:lpstr>
      <vt:lpstr>Other activities that are ticking along fine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keywords/>
  <dc:description>change to funding information Nov 2015</dc:description>
  <cp:lastModifiedBy>davidg</cp:lastModifiedBy>
  <cp:revision>14</cp:revision>
  <dcterms:created xsi:type="dcterms:W3CDTF">2020-02-27T13:36:54Z</dcterms:created>
  <dcterms:modified xsi:type="dcterms:W3CDTF">2020-02-27T14:31:14Z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