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webp" ContentType="image/png"/>
  <Default Extension="rels" ContentType="application/vnd.openxmlformats-package.relationships+xml"/>
  <Default Extension="xml" ContentType="application/xml"/>
  <Default Extension="wdp" ContentType="image/vnd.ms-photo"/>
  <Default Extension="tif" ContentType="image/tif"/>
  <Default Extension="gif" ContentType="image/gif"/>
  <Default Extension="vml" ContentType="application/vnd.openxmlformats-officedocument.vmlDrawing"/>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711" r:id="rId2"/>
    <p:sldMasterId id="2147483726" r:id="rId3"/>
  </p:sldMasterIdLst>
  <p:notesMasterIdLst>
    <p:notesMasterId r:id="rId86"/>
  </p:notesMasterIdLst>
  <p:handoutMasterIdLst>
    <p:handoutMasterId r:id="rId87"/>
  </p:handoutMasterIdLst>
  <p:sldIdLst>
    <p:sldId id="256" r:id="rId4"/>
    <p:sldId id="278" r:id="rId5"/>
    <p:sldId id="259" r:id="rId6"/>
    <p:sldId id="271" r:id="rId7"/>
    <p:sldId id="262" r:id="rId8"/>
    <p:sldId id="355" r:id="rId9"/>
    <p:sldId id="263" r:id="rId10"/>
    <p:sldId id="319" r:id="rId11"/>
    <p:sldId id="264" r:id="rId12"/>
    <p:sldId id="357" r:id="rId13"/>
    <p:sldId id="265" r:id="rId14"/>
    <p:sldId id="360" r:id="rId15"/>
    <p:sldId id="320" r:id="rId16"/>
    <p:sldId id="317" r:id="rId17"/>
    <p:sldId id="267" r:id="rId18"/>
    <p:sldId id="335" r:id="rId19"/>
    <p:sldId id="336" r:id="rId20"/>
    <p:sldId id="366" r:id="rId21"/>
    <p:sldId id="400" r:id="rId22"/>
    <p:sldId id="270" r:id="rId23"/>
    <p:sldId id="291" r:id="rId24"/>
    <p:sldId id="290" r:id="rId25"/>
    <p:sldId id="292" r:id="rId26"/>
    <p:sldId id="272" r:id="rId27"/>
    <p:sldId id="323" r:id="rId28"/>
    <p:sldId id="274" r:id="rId29"/>
    <p:sldId id="364" r:id="rId30"/>
    <p:sldId id="300" r:id="rId31"/>
    <p:sldId id="318" r:id="rId32"/>
    <p:sldId id="326" r:id="rId33"/>
    <p:sldId id="297" r:id="rId34"/>
    <p:sldId id="312" r:id="rId35"/>
    <p:sldId id="307" r:id="rId36"/>
    <p:sldId id="308" r:id="rId37"/>
    <p:sldId id="339" r:id="rId38"/>
    <p:sldId id="359" r:id="rId39"/>
    <p:sldId id="348" r:id="rId40"/>
    <p:sldId id="349" r:id="rId41"/>
    <p:sldId id="371" r:id="rId42"/>
    <p:sldId id="333" r:id="rId43"/>
    <p:sldId id="330" r:id="rId44"/>
    <p:sldId id="345" r:id="rId45"/>
    <p:sldId id="309" r:id="rId46"/>
    <p:sldId id="351" r:id="rId47"/>
    <p:sldId id="310" r:id="rId48"/>
    <p:sldId id="372" r:id="rId49"/>
    <p:sldId id="353" r:id="rId50"/>
    <p:sldId id="379" r:id="rId51"/>
    <p:sldId id="373" r:id="rId52"/>
    <p:sldId id="376" r:id="rId53"/>
    <p:sldId id="374" r:id="rId54"/>
    <p:sldId id="375" r:id="rId55"/>
    <p:sldId id="358" r:id="rId56"/>
    <p:sldId id="365" r:id="rId57"/>
    <p:sldId id="334" r:id="rId58"/>
    <p:sldId id="279" r:id="rId59"/>
    <p:sldId id="361" r:id="rId60"/>
    <p:sldId id="280" r:id="rId61"/>
    <p:sldId id="380" r:id="rId62"/>
    <p:sldId id="390" r:id="rId63"/>
    <p:sldId id="391" r:id="rId64"/>
    <p:sldId id="393" r:id="rId65"/>
    <p:sldId id="394" r:id="rId66"/>
    <p:sldId id="395" r:id="rId67"/>
    <p:sldId id="382" r:id="rId68"/>
    <p:sldId id="403" r:id="rId69"/>
    <p:sldId id="383" r:id="rId70"/>
    <p:sldId id="396" r:id="rId71"/>
    <p:sldId id="384" r:id="rId72"/>
    <p:sldId id="381" r:id="rId73"/>
    <p:sldId id="401" r:id="rId74"/>
    <p:sldId id="295" r:id="rId75"/>
    <p:sldId id="397" r:id="rId76"/>
    <p:sldId id="385" r:id="rId77"/>
    <p:sldId id="386" r:id="rId78"/>
    <p:sldId id="352" r:id="rId79"/>
    <p:sldId id="402" r:id="rId80"/>
    <p:sldId id="387" r:id="rId81"/>
    <p:sldId id="399" r:id="rId82"/>
    <p:sldId id="388" r:id="rId83"/>
    <p:sldId id="389" r:id="rId84"/>
    <p:sldId id="398" r:id="rId85"/>
  </p:sldIdLst>
  <p:sldSz cx="9144000" cy="5143500" type="screen16x9"/>
  <p:notesSz cx="6858000" cy="9144000"/>
  <p:defaultTex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1pPr>
    <a:lvl2pPr marL="0" marR="0" indent="8572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2pPr>
    <a:lvl3pPr marL="0" marR="0" indent="17145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3pPr>
    <a:lvl4pPr marL="0" marR="0" indent="25717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4pPr>
    <a:lvl5pPr marL="0" marR="0" indent="34290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5pPr>
    <a:lvl6pPr marL="0" marR="0" indent="42862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6pPr>
    <a:lvl7pPr marL="0" marR="0" indent="51435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7pPr>
    <a:lvl8pPr marL="0" marR="0" indent="60007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8pPr>
    <a:lvl9pPr marL="0" marR="0" indent="68580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2575"/>
    <a:srgbClr val="C0C0C0"/>
    <a:srgbClr val="E3D88B"/>
    <a:srgbClr val="FFFFFF"/>
    <a:srgbClr val="000000"/>
    <a:srgbClr val="EAEAEA"/>
    <a:srgbClr val="F57A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9" autoAdjust="0"/>
    <p:restoredTop sz="94643"/>
  </p:normalViewPr>
  <p:slideViewPr>
    <p:cSldViewPr snapToGrid="0" snapToObjects="1">
      <p:cViewPr varScale="1">
        <p:scale>
          <a:sx n="131" d="100"/>
          <a:sy n="131" d="100"/>
        </p:scale>
        <p:origin x="588" y="96"/>
      </p:cViewPr>
      <p:guideLst/>
    </p:cSldViewPr>
  </p:slideViewPr>
  <p:notesTextViewPr>
    <p:cViewPr>
      <p:scale>
        <a:sx n="3" d="2"/>
        <a:sy n="3" d="2"/>
      </p:scale>
      <p:origin x="0" y="0"/>
    </p:cViewPr>
  </p:notesTextViewPr>
  <p:sorterViewPr>
    <p:cViewPr>
      <p:scale>
        <a:sx n="125" d="100"/>
        <a:sy n="125" d="100"/>
      </p:scale>
      <p:origin x="0" y="-11664"/>
    </p:cViewPr>
  </p:sorterViewPr>
  <p:notesViewPr>
    <p:cSldViewPr snapToGrid="0" snapToObjects="1">
      <p:cViewPr varScale="1">
        <p:scale>
          <a:sx n="68" d="100"/>
          <a:sy n="68" d="100"/>
        </p:scale>
        <p:origin x="4052" y="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viewProps" Target="view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theme" Target="theme/theme1.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handoutMaster" Target="handoutMasters/handoutMaster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732CC2-FFDD-4D03-A6DC-01BC6CCC9BC5}" type="doc">
      <dgm:prSet loTypeId="urn:microsoft.com/office/officeart/2005/8/layout/chevron2" loCatId="list" qsTypeId="urn:microsoft.com/office/officeart/2005/8/quickstyle/simple1" qsCatId="simple" csTypeId="urn:microsoft.com/office/officeart/2005/8/colors/accent4_1" csCatId="accent4" phldr="1"/>
      <dgm:spPr/>
      <dgm:t>
        <a:bodyPr/>
        <a:lstStyle/>
        <a:p>
          <a:endParaRPr lang="en-US"/>
        </a:p>
      </dgm:t>
    </dgm:pt>
    <dgm:pt modelId="{CA3A8A52-3223-4178-BD15-07B761161351}">
      <dgm:prSet phldrT="[Text]" custT="1"/>
      <dgm:spPr/>
      <dgm:t>
        <a:bodyPr/>
        <a:lstStyle/>
        <a:p>
          <a:r>
            <a:rPr lang="en-US" sz="1300" dirty="0" smtClean="0"/>
            <a:t>Fast </a:t>
          </a:r>
          <a:endParaRPr lang="en-US" sz="1300" dirty="0"/>
        </a:p>
      </dgm:t>
    </dgm:pt>
    <dgm:pt modelId="{32EF60E0-A406-46D1-87DF-34374478E39D}" type="parTrans" cxnId="{3CEA750E-7006-4E22-B329-21F790DE72C5}">
      <dgm:prSet/>
      <dgm:spPr/>
      <dgm:t>
        <a:bodyPr/>
        <a:lstStyle/>
        <a:p>
          <a:endParaRPr lang="en-US" sz="1800"/>
        </a:p>
      </dgm:t>
    </dgm:pt>
    <dgm:pt modelId="{441C200C-559D-48C3-8E37-CBF8CD8DDAC1}" type="sibTrans" cxnId="{3CEA750E-7006-4E22-B329-21F790DE72C5}">
      <dgm:prSet/>
      <dgm:spPr/>
      <dgm:t>
        <a:bodyPr/>
        <a:lstStyle/>
        <a:p>
          <a:endParaRPr lang="en-US" sz="1800"/>
        </a:p>
      </dgm:t>
    </dgm:pt>
    <dgm:pt modelId="{7959C374-161A-4F99-88C7-C6841F9B9C11}">
      <dgm:prSet phldrT="[Text]" custT="1"/>
      <dgm:spPr/>
      <dgm:t>
        <a:bodyPr/>
        <a:lstStyle/>
        <a:p>
          <a:r>
            <a:rPr lang="en-US" sz="1600" dirty="0" err="1" smtClean="0"/>
            <a:t>dCache</a:t>
          </a:r>
          <a:r>
            <a:rPr lang="en-US" sz="1600" dirty="0" smtClean="0"/>
            <a:t> STBC today</a:t>
          </a:r>
          <a:endParaRPr lang="en-US" sz="1600" dirty="0"/>
        </a:p>
      </dgm:t>
    </dgm:pt>
    <dgm:pt modelId="{93A10558-7AD2-4C02-B05E-8BAA629FDDA5}" type="parTrans" cxnId="{6921C990-4C9E-46A4-91A9-E2136D94CA05}">
      <dgm:prSet/>
      <dgm:spPr/>
      <dgm:t>
        <a:bodyPr/>
        <a:lstStyle/>
        <a:p>
          <a:endParaRPr lang="en-US" sz="1800"/>
        </a:p>
      </dgm:t>
    </dgm:pt>
    <dgm:pt modelId="{35492ABE-B11E-4830-8FBB-5A814F30546D}" type="sibTrans" cxnId="{6921C990-4C9E-46A4-91A9-E2136D94CA05}">
      <dgm:prSet/>
      <dgm:spPr/>
      <dgm:t>
        <a:bodyPr/>
        <a:lstStyle/>
        <a:p>
          <a:endParaRPr lang="en-US" sz="1800"/>
        </a:p>
      </dgm:t>
    </dgm:pt>
    <dgm:pt modelId="{3CF92050-B3FC-4052-8C3E-38F3B3E1E7CD}">
      <dgm:prSet phldrT="[Text]" custT="1"/>
      <dgm:spPr/>
      <dgm:t>
        <a:bodyPr/>
        <a:lstStyle/>
        <a:p>
          <a:r>
            <a:rPr lang="en-US" sz="1600" dirty="0" smtClean="0"/>
            <a:t>Grid storage</a:t>
          </a:r>
          <a:endParaRPr lang="en-US" sz="1600" dirty="0"/>
        </a:p>
      </dgm:t>
    </dgm:pt>
    <dgm:pt modelId="{42FABE75-0A4E-4174-837F-CC17BD43EBCF}" type="parTrans" cxnId="{006A86B7-D189-44E2-90CD-2B27F73D718B}">
      <dgm:prSet/>
      <dgm:spPr/>
      <dgm:t>
        <a:bodyPr/>
        <a:lstStyle/>
        <a:p>
          <a:endParaRPr lang="en-US" sz="1800"/>
        </a:p>
      </dgm:t>
    </dgm:pt>
    <dgm:pt modelId="{879A4F42-4AA3-4FEB-9891-A5E80F7F6D71}" type="sibTrans" cxnId="{006A86B7-D189-44E2-90CD-2B27F73D718B}">
      <dgm:prSet/>
      <dgm:spPr/>
      <dgm:t>
        <a:bodyPr/>
        <a:lstStyle/>
        <a:p>
          <a:endParaRPr lang="en-US" sz="1800"/>
        </a:p>
      </dgm:t>
    </dgm:pt>
    <dgm:pt modelId="{8DE1B759-4173-41EA-8B93-A10056FB6CAC}">
      <dgm:prSet phldrT="[Text]" custT="1"/>
      <dgm:spPr>
        <a:solidFill>
          <a:srgbClr val="E3D88B"/>
        </a:solidFill>
      </dgm:spPr>
      <dgm:t>
        <a:bodyPr/>
        <a:lstStyle/>
        <a:p>
          <a:r>
            <a:rPr lang="en-US" sz="1300" dirty="0" smtClean="0"/>
            <a:t>Bulk</a:t>
          </a:r>
          <a:endParaRPr lang="en-US" sz="1300" dirty="0"/>
        </a:p>
      </dgm:t>
    </dgm:pt>
    <dgm:pt modelId="{9D939B66-85D3-4B9D-B69B-22E01FE525BA}" type="parTrans" cxnId="{846EC83A-6967-48A3-B4A4-23FA43674D69}">
      <dgm:prSet/>
      <dgm:spPr/>
      <dgm:t>
        <a:bodyPr/>
        <a:lstStyle/>
        <a:p>
          <a:endParaRPr lang="en-US" sz="1800"/>
        </a:p>
      </dgm:t>
    </dgm:pt>
    <dgm:pt modelId="{F7F36E14-23E6-4D22-96A5-48617EC9E680}" type="sibTrans" cxnId="{846EC83A-6967-48A3-B4A4-23FA43674D69}">
      <dgm:prSet/>
      <dgm:spPr/>
      <dgm:t>
        <a:bodyPr/>
        <a:lstStyle/>
        <a:p>
          <a:endParaRPr lang="en-US" sz="1800"/>
        </a:p>
      </dgm:t>
    </dgm:pt>
    <dgm:pt modelId="{546ACDA7-ACDC-4609-B238-E1D00B9A5896}">
      <dgm:prSet phldrT="[Text]" custT="1"/>
      <dgm:spPr/>
      <dgm:t>
        <a:bodyPr/>
        <a:lstStyle/>
        <a:p>
          <a:r>
            <a:rPr lang="en-US" sz="1600" dirty="0" smtClean="0"/>
            <a:t>‘/data’</a:t>
          </a:r>
          <a:endParaRPr lang="en-US" sz="1600" dirty="0"/>
        </a:p>
      </dgm:t>
    </dgm:pt>
    <dgm:pt modelId="{1B991E0E-B42B-4F50-AC30-2C6A429AFB01}" type="parTrans" cxnId="{F919C796-A1A5-4609-A662-BD35379BEC1B}">
      <dgm:prSet/>
      <dgm:spPr/>
      <dgm:t>
        <a:bodyPr/>
        <a:lstStyle/>
        <a:p>
          <a:endParaRPr lang="en-US" sz="1800"/>
        </a:p>
      </dgm:t>
    </dgm:pt>
    <dgm:pt modelId="{E9B7DB8E-A130-4FEA-924A-1431B4504488}" type="sibTrans" cxnId="{F919C796-A1A5-4609-A662-BD35379BEC1B}">
      <dgm:prSet/>
      <dgm:spPr/>
      <dgm:t>
        <a:bodyPr/>
        <a:lstStyle/>
        <a:p>
          <a:endParaRPr lang="en-US" sz="1800"/>
        </a:p>
      </dgm:t>
    </dgm:pt>
    <dgm:pt modelId="{1EFA07C8-0F60-4D93-986E-FAAD0D33D948}">
      <dgm:prSet phldrT="[Text]" custT="1"/>
      <dgm:spPr/>
      <dgm:t>
        <a:bodyPr/>
        <a:lstStyle/>
        <a:p>
          <a:r>
            <a:rPr lang="en-US" sz="1600" dirty="0" err="1" smtClean="0"/>
            <a:t>dCache</a:t>
          </a:r>
          <a:r>
            <a:rPr lang="en-US" sz="1600" dirty="0" smtClean="0"/>
            <a:t> bulk tier</a:t>
          </a:r>
          <a:endParaRPr lang="en-US" sz="1600" dirty="0"/>
        </a:p>
      </dgm:t>
    </dgm:pt>
    <dgm:pt modelId="{0C504F9E-24BA-493F-A2B1-266E130900DE}" type="parTrans" cxnId="{D2CA556E-871A-4C60-BC94-A8F6877DB5A0}">
      <dgm:prSet/>
      <dgm:spPr/>
      <dgm:t>
        <a:bodyPr/>
        <a:lstStyle/>
        <a:p>
          <a:endParaRPr lang="en-US" sz="1800"/>
        </a:p>
      </dgm:t>
    </dgm:pt>
    <dgm:pt modelId="{3FE2A192-758B-43C8-8197-C686FA8CBEC7}" type="sibTrans" cxnId="{D2CA556E-871A-4C60-BC94-A8F6877DB5A0}">
      <dgm:prSet/>
      <dgm:spPr/>
      <dgm:t>
        <a:bodyPr/>
        <a:lstStyle/>
        <a:p>
          <a:endParaRPr lang="en-US" sz="1800"/>
        </a:p>
      </dgm:t>
    </dgm:pt>
    <dgm:pt modelId="{2D8AF446-13A9-4E76-8DCC-177C970E226A}">
      <dgm:prSet phldrT="[Text]" custT="1"/>
      <dgm:spPr>
        <a:solidFill>
          <a:srgbClr val="FFFFFF"/>
        </a:solidFill>
      </dgm:spPr>
      <dgm:t>
        <a:bodyPr/>
        <a:lstStyle/>
        <a:p>
          <a:r>
            <a:rPr lang="en-US" sz="1300" dirty="0" smtClean="0"/>
            <a:t>Controlled</a:t>
          </a:r>
          <a:endParaRPr lang="en-US" sz="1300" dirty="0"/>
        </a:p>
      </dgm:t>
    </dgm:pt>
    <dgm:pt modelId="{6B450C9F-48B4-482C-8E98-945DAF6B4EED}" type="parTrans" cxnId="{9D726965-1A8A-4D0C-81FD-7EE195AE6A13}">
      <dgm:prSet/>
      <dgm:spPr/>
      <dgm:t>
        <a:bodyPr/>
        <a:lstStyle/>
        <a:p>
          <a:endParaRPr lang="en-US" sz="1800"/>
        </a:p>
      </dgm:t>
    </dgm:pt>
    <dgm:pt modelId="{997FFC8F-FB72-4512-BA92-CDA4BAAAD374}" type="sibTrans" cxnId="{9D726965-1A8A-4D0C-81FD-7EE195AE6A13}">
      <dgm:prSet/>
      <dgm:spPr/>
      <dgm:t>
        <a:bodyPr/>
        <a:lstStyle/>
        <a:p>
          <a:endParaRPr lang="en-US" sz="1800"/>
        </a:p>
      </dgm:t>
    </dgm:pt>
    <dgm:pt modelId="{B4B5B6FC-5E36-448F-8385-75B68A0D418F}">
      <dgm:prSet phldrT="[Text]" custT="1"/>
      <dgm:spPr/>
      <dgm:t>
        <a:bodyPr/>
        <a:lstStyle/>
        <a:p>
          <a:r>
            <a:rPr lang="en-US" sz="1600" dirty="0" smtClean="0"/>
            <a:t>NL-T1 tape tiers</a:t>
          </a:r>
          <a:endParaRPr lang="en-US" sz="1600" dirty="0"/>
        </a:p>
      </dgm:t>
    </dgm:pt>
    <dgm:pt modelId="{3A5B9CBF-7BD9-4684-A2E4-DF0233FA50C6}" type="parTrans" cxnId="{F553F132-2AB5-4D92-809B-45C8808F1ABD}">
      <dgm:prSet/>
      <dgm:spPr/>
      <dgm:t>
        <a:bodyPr/>
        <a:lstStyle/>
        <a:p>
          <a:endParaRPr lang="en-US" sz="1800"/>
        </a:p>
      </dgm:t>
    </dgm:pt>
    <dgm:pt modelId="{596DD334-8B6D-4C0F-9F5D-A7B2E64AEDBB}" type="sibTrans" cxnId="{F553F132-2AB5-4D92-809B-45C8808F1ABD}">
      <dgm:prSet/>
      <dgm:spPr/>
      <dgm:t>
        <a:bodyPr/>
        <a:lstStyle/>
        <a:p>
          <a:endParaRPr lang="en-US" sz="1800"/>
        </a:p>
      </dgm:t>
    </dgm:pt>
    <dgm:pt modelId="{FE2817CE-DD87-4168-94BD-07C2C8CA4806}">
      <dgm:prSet phldrT="[Text]" custT="1"/>
      <dgm:spPr/>
      <dgm:t>
        <a:bodyPr/>
        <a:lstStyle/>
        <a:p>
          <a:r>
            <a:rPr lang="en-US" sz="1600" dirty="0" smtClean="0"/>
            <a:t>SURF Data Repository</a:t>
          </a:r>
          <a:endParaRPr lang="en-US" sz="1600" dirty="0"/>
        </a:p>
      </dgm:t>
    </dgm:pt>
    <dgm:pt modelId="{3DD82212-E698-437D-B10F-D262191AEEA2}" type="parTrans" cxnId="{C0E03477-3D38-4AC9-A4AB-C4D54DC7E817}">
      <dgm:prSet/>
      <dgm:spPr/>
      <dgm:t>
        <a:bodyPr/>
        <a:lstStyle/>
        <a:p>
          <a:endParaRPr lang="en-US" sz="1800"/>
        </a:p>
      </dgm:t>
    </dgm:pt>
    <dgm:pt modelId="{881C7760-CC45-4DCA-8292-5DDFDAF72FCC}" type="sibTrans" cxnId="{C0E03477-3D38-4AC9-A4AB-C4D54DC7E817}">
      <dgm:prSet/>
      <dgm:spPr/>
      <dgm:t>
        <a:bodyPr/>
        <a:lstStyle/>
        <a:p>
          <a:endParaRPr lang="en-US" sz="1800"/>
        </a:p>
      </dgm:t>
    </dgm:pt>
    <dgm:pt modelId="{0E9E5970-CD25-48C5-9F35-B7552E9C27ED}" type="pres">
      <dgm:prSet presAssocID="{21732CC2-FFDD-4D03-A6DC-01BC6CCC9BC5}" presName="linearFlow" presStyleCnt="0">
        <dgm:presLayoutVars>
          <dgm:dir/>
          <dgm:animLvl val="lvl"/>
          <dgm:resizeHandles val="exact"/>
        </dgm:presLayoutVars>
      </dgm:prSet>
      <dgm:spPr/>
      <dgm:t>
        <a:bodyPr/>
        <a:lstStyle/>
        <a:p>
          <a:endParaRPr lang="en-US"/>
        </a:p>
      </dgm:t>
    </dgm:pt>
    <dgm:pt modelId="{8A7D7CB9-5086-4C7B-96D5-B34A49D46DD1}" type="pres">
      <dgm:prSet presAssocID="{CA3A8A52-3223-4178-BD15-07B761161351}" presName="composite" presStyleCnt="0"/>
      <dgm:spPr/>
    </dgm:pt>
    <dgm:pt modelId="{5B6DA352-F5E8-49A0-8103-EF5D92045D18}" type="pres">
      <dgm:prSet presAssocID="{CA3A8A52-3223-4178-BD15-07B761161351}" presName="parentText" presStyleLbl="alignNode1" presStyleIdx="0" presStyleCnt="3" custScaleX="101956" custLinFactNeighborX="-1084">
        <dgm:presLayoutVars>
          <dgm:chMax val="1"/>
          <dgm:bulletEnabled val="1"/>
        </dgm:presLayoutVars>
      </dgm:prSet>
      <dgm:spPr/>
      <dgm:t>
        <a:bodyPr/>
        <a:lstStyle/>
        <a:p>
          <a:endParaRPr lang="en-US"/>
        </a:p>
      </dgm:t>
    </dgm:pt>
    <dgm:pt modelId="{E6EE4D7C-2109-41D1-B7C2-6C342B62E9C8}" type="pres">
      <dgm:prSet presAssocID="{CA3A8A52-3223-4178-BD15-07B761161351}" presName="descendantText" presStyleLbl="alignAcc1" presStyleIdx="0" presStyleCnt="3" custScaleX="97069" custLinFactNeighborX="150" custLinFactNeighborY="-430">
        <dgm:presLayoutVars>
          <dgm:bulletEnabled val="1"/>
        </dgm:presLayoutVars>
      </dgm:prSet>
      <dgm:spPr/>
      <dgm:t>
        <a:bodyPr/>
        <a:lstStyle/>
        <a:p>
          <a:endParaRPr lang="en-US"/>
        </a:p>
      </dgm:t>
    </dgm:pt>
    <dgm:pt modelId="{8846513F-6119-4077-B7C6-DE866AAB491A}" type="pres">
      <dgm:prSet presAssocID="{441C200C-559D-48C3-8E37-CBF8CD8DDAC1}" presName="sp" presStyleCnt="0"/>
      <dgm:spPr/>
    </dgm:pt>
    <dgm:pt modelId="{A936AA19-F930-4109-AE6B-4B3820111302}" type="pres">
      <dgm:prSet presAssocID="{8DE1B759-4173-41EA-8B93-A10056FB6CAC}" presName="composite" presStyleCnt="0"/>
      <dgm:spPr/>
    </dgm:pt>
    <dgm:pt modelId="{FC1AE8F0-0293-4A44-AAD8-E8046D2CB82E}" type="pres">
      <dgm:prSet presAssocID="{8DE1B759-4173-41EA-8B93-A10056FB6CAC}" presName="parentText" presStyleLbl="alignNode1" presStyleIdx="1" presStyleCnt="3" custScaleX="101956" custLinFactNeighborX="-1084">
        <dgm:presLayoutVars>
          <dgm:chMax val="1"/>
          <dgm:bulletEnabled val="1"/>
        </dgm:presLayoutVars>
      </dgm:prSet>
      <dgm:spPr/>
      <dgm:t>
        <a:bodyPr/>
        <a:lstStyle/>
        <a:p>
          <a:endParaRPr lang="en-US"/>
        </a:p>
      </dgm:t>
    </dgm:pt>
    <dgm:pt modelId="{B2BB41E8-ECE5-466C-8FB5-9D99374DB959}" type="pres">
      <dgm:prSet presAssocID="{8DE1B759-4173-41EA-8B93-A10056FB6CAC}" presName="descendantText" presStyleLbl="alignAcc1" presStyleIdx="1" presStyleCnt="3" custScaleX="97069" custLinFactNeighborX="150" custLinFactNeighborY="-430">
        <dgm:presLayoutVars>
          <dgm:bulletEnabled val="1"/>
        </dgm:presLayoutVars>
      </dgm:prSet>
      <dgm:spPr/>
      <dgm:t>
        <a:bodyPr/>
        <a:lstStyle/>
        <a:p>
          <a:endParaRPr lang="en-US"/>
        </a:p>
      </dgm:t>
    </dgm:pt>
    <dgm:pt modelId="{98F1FEEE-F3C4-4F3B-905A-CE8F07B5E343}" type="pres">
      <dgm:prSet presAssocID="{F7F36E14-23E6-4D22-96A5-48617EC9E680}" presName="sp" presStyleCnt="0"/>
      <dgm:spPr/>
    </dgm:pt>
    <dgm:pt modelId="{CC90F8DB-14D4-473F-987C-B53D6269F7E1}" type="pres">
      <dgm:prSet presAssocID="{2D8AF446-13A9-4E76-8DCC-177C970E226A}" presName="composite" presStyleCnt="0"/>
      <dgm:spPr/>
    </dgm:pt>
    <dgm:pt modelId="{C17E75D5-240A-4F74-BB44-4433C32BC4A6}" type="pres">
      <dgm:prSet presAssocID="{2D8AF446-13A9-4E76-8DCC-177C970E226A}" presName="parentText" presStyleLbl="alignNode1" presStyleIdx="2" presStyleCnt="3" custScaleX="101956" custLinFactNeighborX="-1084">
        <dgm:presLayoutVars>
          <dgm:chMax val="1"/>
          <dgm:bulletEnabled val="1"/>
        </dgm:presLayoutVars>
      </dgm:prSet>
      <dgm:spPr/>
      <dgm:t>
        <a:bodyPr/>
        <a:lstStyle/>
        <a:p>
          <a:endParaRPr lang="en-US"/>
        </a:p>
      </dgm:t>
    </dgm:pt>
    <dgm:pt modelId="{37245EA4-3644-427F-88F3-7283F4FE2FAF}" type="pres">
      <dgm:prSet presAssocID="{2D8AF446-13A9-4E76-8DCC-177C970E226A}" presName="descendantText" presStyleLbl="alignAcc1" presStyleIdx="2" presStyleCnt="3" custScaleX="97069" custLinFactNeighborX="150" custLinFactNeighborY="-430">
        <dgm:presLayoutVars>
          <dgm:bulletEnabled val="1"/>
        </dgm:presLayoutVars>
      </dgm:prSet>
      <dgm:spPr/>
      <dgm:t>
        <a:bodyPr/>
        <a:lstStyle/>
        <a:p>
          <a:endParaRPr lang="en-US"/>
        </a:p>
      </dgm:t>
    </dgm:pt>
  </dgm:ptLst>
  <dgm:cxnLst>
    <dgm:cxn modelId="{6120EA55-94B6-42F4-A2B1-7DFF06BCC289}" type="presOf" srcId="{1EFA07C8-0F60-4D93-986E-FAAD0D33D948}" destId="{B2BB41E8-ECE5-466C-8FB5-9D99374DB959}" srcOrd="0" destOrd="1" presId="urn:microsoft.com/office/officeart/2005/8/layout/chevron2"/>
    <dgm:cxn modelId="{F553F132-2AB5-4D92-809B-45C8808F1ABD}" srcId="{2D8AF446-13A9-4E76-8DCC-177C970E226A}" destId="{B4B5B6FC-5E36-448F-8385-75B68A0D418F}" srcOrd="0" destOrd="0" parTransId="{3A5B9CBF-7BD9-4684-A2E4-DF0233FA50C6}" sibTransId="{596DD334-8B6D-4C0F-9F5D-A7B2E64AEDBB}"/>
    <dgm:cxn modelId="{F919C796-A1A5-4609-A662-BD35379BEC1B}" srcId="{8DE1B759-4173-41EA-8B93-A10056FB6CAC}" destId="{546ACDA7-ACDC-4609-B238-E1D00B9A5896}" srcOrd="0" destOrd="0" parTransId="{1B991E0E-B42B-4F50-AC30-2C6A429AFB01}" sibTransId="{E9B7DB8E-A130-4FEA-924A-1431B4504488}"/>
    <dgm:cxn modelId="{E5180D0C-20B0-4D8F-9EDA-BA8690A0BFD0}" type="presOf" srcId="{2D8AF446-13A9-4E76-8DCC-177C970E226A}" destId="{C17E75D5-240A-4F74-BB44-4433C32BC4A6}" srcOrd="0" destOrd="0" presId="urn:microsoft.com/office/officeart/2005/8/layout/chevron2"/>
    <dgm:cxn modelId="{D2CA556E-871A-4C60-BC94-A8F6877DB5A0}" srcId="{8DE1B759-4173-41EA-8B93-A10056FB6CAC}" destId="{1EFA07C8-0F60-4D93-986E-FAAD0D33D948}" srcOrd="1" destOrd="0" parTransId="{0C504F9E-24BA-493F-A2B1-266E130900DE}" sibTransId="{3FE2A192-758B-43C8-8197-C686FA8CBEC7}"/>
    <dgm:cxn modelId="{1CE3BB06-12BC-4113-AD98-EBD40B0EDC75}" type="presOf" srcId="{3CF92050-B3FC-4052-8C3E-38F3B3E1E7CD}" destId="{E6EE4D7C-2109-41D1-B7C2-6C342B62E9C8}" srcOrd="0" destOrd="1" presId="urn:microsoft.com/office/officeart/2005/8/layout/chevron2"/>
    <dgm:cxn modelId="{98F1B723-E8CD-43A5-9BD8-AD91B6C8FD40}" type="presOf" srcId="{FE2817CE-DD87-4168-94BD-07C2C8CA4806}" destId="{37245EA4-3644-427F-88F3-7283F4FE2FAF}" srcOrd="0" destOrd="1" presId="urn:microsoft.com/office/officeart/2005/8/layout/chevron2"/>
    <dgm:cxn modelId="{C0E03477-3D38-4AC9-A4AB-C4D54DC7E817}" srcId="{2D8AF446-13A9-4E76-8DCC-177C970E226A}" destId="{FE2817CE-DD87-4168-94BD-07C2C8CA4806}" srcOrd="1" destOrd="0" parTransId="{3DD82212-E698-437D-B10F-D262191AEEA2}" sibTransId="{881C7760-CC45-4DCA-8292-5DDFDAF72FCC}"/>
    <dgm:cxn modelId="{3CEA750E-7006-4E22-B329-21F790DE72C5}" srcId="{21732CC2-FFDD-4D03-A6DC-01BC6CCC9BC5}" destId="{CA3A8A52-3223-4178-BD15-07B761161351}" srcOrd="0" destOrd="0" parTransId="{32EF60E0-A406-46D1-87DF-34374478E39D}" sibTransId="{441C200C-559D-48C3-8E37-CBF8CD8DDAC1}"/>
    <dgm:cxn modelId="{E3D45907-9954-4E22-A9F2-FF5F1283F5D4}" type="presOf" srcId="{546ACDA7-ACDC-4609-B238-E1D00B9A5896}" destId="{B2BB41E8-ECE5-466C-8FB5-9D99374DB959}" srcOrd="0" destOrd="0" presId="urn:microsoft.com/office/officeart/2005/8/layout/chevron2"/>
    <dgm:cxn modelId="{A31EA6A2-0249-452C-ADC0-F31834C8571F}" type="presOf" srcId="{B4B5B6FC-5E36-448F-8385-75B68A0D418F}" destId="{37245EA4-3644-427F-88F3-7283F4FE2FAF}" srcOrd="0" destOrd="0" presId="urn:microsoft.com/office/officeart/2005/8/layout/chevron2"/>
    <dgm:cxn modelId="{6921C990-4C9E-46A4-91A9-E2136D94CA05}" srcId="{CA3A8A52-3223-4178-BD15-07B761161351}" destId="{7959C374-161A-4F99-88C7-C6841F9B9C11}" srcOrd="0" destOrd="0" parTransId="{93A10558-7AD2-4C02-B05E-8BAA629FDDA5}" sibTransId="{35492ABE-B11E-4830-8FBB-5A814F30546D}"/>
    <dgm:cxn modelId="{846EC83A-6967-48A3-B4A4-23FA43674D69}" srcId="{21732CC2-FFDD-4D03-A6DC-01BC6CCC9BC5}" destId="{8DE1B759-4173-41EA-8B93-A10056FB6CAC}" srcOrd="1" destOrd="0" parTransId="{9D939B66-85D3-4B9D-B69B-22E01FE525BA}" sibTransId="{F7F36E14-23E6-4D22-96A5-48617EC9E680}"/>
    <dgm:cxn modelId="{3BCD4E8C-4CFE-43A4-BF00-1708F81D0D8A}" type="presOf" srcId="{8DE1B759-4173-41EA-8B93-A10056FB6CAC}" destId="{FC1AE8F0-0293-4A44-AAD8-E8046D2CB82E}" srcOrd="0" destOrd="0" presId="urn:microsoft.com/office/officeart/2005/8/layout/chevron2"/>
    <dgm:cxn modelId="{564CC4FD-A102-4E86-B295-23C6FAC49778}" type="presOf" srcId="{21732CC2-FFDD-4D03-A6DC-01BC6CCC9BC5}" destId="{0E9E5970-CD25-48C5-9F35-B7552E9C27ED}" srcOrd="0" destOrd="0" presId="urn:microsoft.com/office/officeart/2005/8/layout/chevron2"/>
    <dgm:cxn modelId="{9D726965-1A8A-4D0C-81FD-7EE195AE6A13}" srcId="{21732CC2-FFDD-4D03-A6DC-01BC6CCC9BC5}" destId="{2D8AF446-13A9-4E76-8DCC-177C970E226A}" srcOrd="2" destOrd="0" parTransId="{6B450C9F-48B4-482C-8E98-945DAF6B4EED}" sibTransId="{997FFC8F-FB72-4512-BA92-CDA4BAAAD374}"/>
    <dgm:cxn modelId="{006A86B7-D189-44E2-90CD-2B27F73D718B}" srcId="{CA3A8A52-3223-4178-BD15-07B761161351}" destId="{3CF92050-B3FC-4052-8C3E-38F3B3E1E7CD}" srcOrd="1" destOrd="0" parTransId="{42FABE75-0A4E-4174-837F-CC17BD43EBCF}" sibTransId="{879A4F42-4AA3-4FEB-9891-A5E80F7F6D71}"/>
    <dgm:cxn modelId="{FDE805C9-1668-4DF7-9505-DA465E8FFEDF}" type="presOf" srcId="{7959C374-161A-4F99-88C7-C6841F9B9C11}" destId="{E6EE4D7C-2109-41D1-B7C2-6C342B62E9C8}" srcOrd="0" destOrd="0" presId="urn:microsoft.com/office/officeart/2005/8/layout/chevron2"/>
    <dgm:cxn modelId="{FBD8510F-C063-406B-A9D9-CB8E7A962F9B}" type="presOf" srcId="{CA3A8A52-3223-4178-BD15-07B761161351}" destId="{5B6DA352-F5E8-49A0-8103-EF5D92045D18}" srcOrd="0" destOrd="0" presId="urn:microsoft.com/office/officeart/2005/8/layout/chevron2"/>
    <dgm:cxn modelId="{72638306-8045-4934-9A05-A441F09A9022}" type="presParOf" srcId="{0E9E5970-CD25-48C5-9F35-B7552E9C27ED}" destId="{8A7D7CB9-5086-4C7B-96D5-B34A49D46DD1}" srcOrd="0" destOrd="0" presId="urn:microsoft.com/office/officeart/2005/8/layout/chevron2"/>
    <dgm:cxn modelId="{51776D69-03C3-4461-8448-B9DFAB1B589F}" type="presParOf" srcId="{8A7D7CB9-5086-4C7B-96D5-B34A49D46DD1}" destId="{5B6DA352-F5E8-49A0-8103-EF5D92045D18}" srcOrd="0" destOrd="0" presId="urn:microsoft.com/office/officeart/2005/8/layout/chevron2"/>
    <dgm:cxn modelId="{87119EA5-E589-4195-9457-00A21709EAE5}" type="presParOf" srcId="{8A7D7CB9-5086-4C7B-96D5-B34A49D46DD1}" destId="{E6EE4D7C-2109-41D1-B7C2-6C342B62E9C8}" srcOrd="1" destOrd="0" presId="urn:microsoft.com/office/officeart/2005/8/layout/chevron2"/>
    <dgm:cxn modelId="{0967FD95-B8D5-4DAF-9379-F52AF8616443}" type="presParOf" srcId="{0E9E5970-CD25-48C5-9F35-B7552E9C27ED}" destId="{8846513F-6119-4077-B7C6-DE866AAB491A}" srcOrd="1" destOrd="0" presId="urn:microsoft.com/office/officeart/2005/8/layout/chevron2"/>
    <dgm:cxn modelId="{CFEE49FE-8C67-4180-8A18-B5FA3B48BDFE}" type="presParOf" srcId="{0E9E5970-CD25-48C5-9F35-B7552E9C27ED}" destId="{A936AA19-F930-4109-AE6B-4B3820111302}" srcOrd="2" destOrd="0" presId="urn:microsoft.com/office/officeart/2005/8/layout/chevron2"/>
    <dgm:cxn modelId="{34778FD8-E262-4818-8E10-6513B7FCBF85}" type="presParOf" srcId="{A936AA19-F930-4109-AE6B-4B3820111302}" destId="{FC1AE8F0-0293-4A44-AAD8-E8046D2CB82E}" srcOrd="0" destOrd="0" presId="urn:microsoft.com/office/officeart/2005/8/layout/chevron2"/>
    <dgm:cxn modelId="{3C3AF79C-5AEB-4767-B8E8-68FCE0EEFB96}" type="presParOf" srcId="{A936AA19-F930-4109-AE6B-4B3820111302}" destId="{B2BB41E8-ECE5-466C-8FB5-9D99374DB959}" srcOrd="1" destOrd="0" presId="urn:microsoft.com/office/officeart/2005/8/layout/chevron2"/>
    <dgm:cxn modelId="{AC2731F2-DCC9-4E7B-A7D1-43D01A3E4704}" type="presParOf" srcId="{0E9E5970-CD25-48C5-9F35-B7552E9C27ED}" destId="{98F1FEEE-F3C4-4F3B-905A-CE8F07B5E343}" srcOrd="3" destOrd="0" presId="urn:microsoft.com/office/officeart/2005/8/layout/chevron2"/>
    <dgm:cxn modelId="{31AD5B11-63C8-419B-B1CC-581C2806EFC3}" type="presParOf" srcId="{0E9E5970-CD25-48C5-9F35-B7552E9C27ED}" destId="{CC90F8DB-14D4-473F-987C-B53D6269F7E1}" srcOrd="4" destOrd="0" presId="urn:microsoft.com/office/officeart/2005/8/layout/chevron2"/>
    <dgm:cxn modelId="{C05CCC71-6CC4-4B0B-BEA3-9722913DC7BE}" type="presParOf" srcId="{CC90F8DB-14D4-473F-987C-B53D6269F7E1}" destId="{C17E75D5-240A-4F74-BB44-4433C32BC4A6}" srcOrd="0" destOrd="0" presId="urn:microsoft.com/office/officeart/2005/8/layout/chevron2"/>
    <dgm:cxn modelId="{B7D8E5B5-77F4-47B8-A84D-A31F036C631A}" type="presParOf" srcId="{CC90F8DB-14D4-473F-987C-B53D6269F7E1}" destId="{37245EA4-3644-427F-88F3-7283F4FE2FAF}"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6DA352-F5E8-49A0-8103-EF5D92045D18}">
      <dsp:nvSpPr>
        <dsp:cNvPr id="0" name=""/>
        <dsp:cNvSpPr/>
      </dsp:nvSpPr>
      <dsp:spPr>
        <a:xfrm rot="5400000">
          <a:off x="-150096" y="160115"/>
          <a:ext cx="1106841" cy="789943"/>
        </a:xfrm>
        <a:prstGeom prst="chevron">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Fast </a:t>
          </a:r>
          <a:endParaRPr lang="en-US" sz="1300" kern="1200" dirty="0"/>
        </a:p>
      </dsp:txBody>
      <dsp:txXfrm rot="-5400000">
        <a:off x="8354" y="396638"/>
        <a:ext cx="789943" cy="316898"/>
      </dsp:txXfrm>
    </dsp:sp>
    <dsp:sp modelId="{E6EE4D7C-2109-41D1-B7C2-6C342B62E9C8}">
      <dsp:nvSpPr>
        <dsp:cNvPr id="0" name=""/>
        <dsp:cNvSpPr/>
      </dsp:nvSpPr>
      <dsp:spPr>
        <a:xfrm rot="5400000">
          <a:off x="1845123" y="-1000723"/>
          <a:ext cx="719446" cy="2720893"/>
        </a:xfrm>
        <a:prstGeom prst="round2Same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err="1" smtClean="0"/>
            <a:t>dCache</a:t>
          </a:r>
          <a:r>
            <a:rPr lang="en-US" sz="1600" kern="1200" dirty="0" smtClean="0"/>
            <a:t> STBC today</a:t>
          </a:r>
          <a:endParaRPr lang="en-US" sz="1600" kern="1200" dirty="0"/>
        </a:p>
        <a:p>
          <a:pPr marL="171450" lvl="1" indent="-171450" algn="l" defTabSz="711200">
            <a:lnSpc>
              <a:spcPct val="90000"/>
            </a:lnSpc>
            <a:spcBef>
              <a:spcPct val="0"/>
            </a:spcBef>
            <a:spcAft>
              <a:spcPct val="15000"/>
            </a:spcAft>
            <a:buChar char="••"/>
          </a:pPr>
          <a:r>
            <a:rPr lang="en-US" sz="1600" kern="1200" dirty="0" smtClean="0"/>
            <a:t>Grid storage</a:t>
          </a:r>
          <a:endParaRPr lang="en-US" sz="1600" kern="1200" dirty="0"/>
        </a:p>
      </dsp:txBody>
      <dsp:txXfrm rot="-5400000">
        <a:off x="844400" y="35120"/>
        <a:ext cx="2685773" cy="649206"/>
      </dsp:txXfrm>
    </dsp:sp>
    <dsp:sp modelId="{FC1AE8F0-0293-4A44-AAD8-E8046D2CB82E}">
      <dsp:nvSpPr>
        <dsp:cNvPr id="0" name=""/>
        <dsp:cNvSpPr/>
      </dsp:nvSpPr>
      <dsp:spPr>
        <a:xfrm rot="5400000">
          <a:off x="-150096" y="1063722"/>
          <a:ext cx="1106841" cy="789943"/>
        </a:xfrm>
        <a:prstGeom prst="chevron">
          <a:avLst/>
        </a:prstGeom>
        <a:solidFill>
          <a:srgbClr val="E3D88B"/>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Bulk</a:t>
          </a:r>
          <a:endParaRPr lang="en-US" sz="1300" kern="1200" dirty="0"/>
        </a:p>
      </dsp:txBody>
      <dsp:txXfrm rot="-5400000">
        <a:off x="8354" y="1300245"/>
        <a:ext cx="789943" cy="316898"/>
      </dsp:txXfrm>
    </dsp:sp>
    <dsp:sp modelId="{B2BB41E8-ECE5-466C-8FB5-9D99374DB959}">
      <dsp:nvSpPr>
        <dsp:cNvPr id="0" name=""/>
        <dsp:cNvSpPr/>
      </dsp:nvSpPr>
      <dsp:spPr>
        <a:xfrm rot="5400000">
          <a:off x="1845123" y="-98543"/>
          <a:ext cx="719446" cy="2720893"/>
        </a:xfrm>
        <a:prstGeom prst="round2Same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‘/data’</a:t>
          </a:r>
          <a:endParaRPr lang="en-US" sz="1600" kern="1200" dirty="0"/>
        </a:p>
        <a:p>
          <a:pPr marL="171450" lvl="1" indent="-171450" algn="l" defTabSz="711200">
            <a:lnSpc>
              <a:spcPct val="90000"/>
            </a:lnSpc>
            <a:spcBef>
              <a:spcPct val="0"/>
            </a:spcBef>
            <a:spcAft>
              <a:spcPct val="15000"/>
            </a:spcAft>
            <a:buChar char="••"/>
          </a:pPr>
          <a:r>
            <a:rPr lang="en-US" sz="1600" kern="1200" dirty="0" err="1" smtClean="0"/>
            <a:t>dCache</a:t>
          </a:r>
          <a:r>
            <a:rPr lang="en-US" sz="1600" kern="1200" dirty="0" smtClean="0"/>
            <a:t> bulk tier</a:t>
          </a:r>
          <a:endParaRPr lang="en-US" sz="1600" kern="1200" dirty="0"/>
        </a:p>
      </dsp:txBody>
      <dsp:txXfrm rot="-5400000">
        <a:off x="844400" y="937300"/>
        <a:ext cx="2685773" cy="649206"/>
      </dsp:txXfrm>
    </dsp:sp>
    <dsp:sp modelId="{C17E75D5-240A-4F74-BB44-4433C32BC4A6}">
      <dsp:nvSpPr>
        <dsp:cNvPr id="0" name=""/>
        <dsp:cNvSpPr/>
      </dsp:nvSpPr>
      <dsp:spPr>
        <a:xfrm rot="5400000">
          <a:off x="-150096" y="1967329"/>
          <a:ext cx="1106841" cy="789943"/>
        </a:xfrm>
        <a:prstGeom prst="chevron">
          <a:avLst/>
        </a:prstGeom>
        <a:solidFill>
          <a:srgbClr val="FFFFFF"/>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Controlled</a:t>
          </a:r>
          <a:endParaRPr lang="en-US" sz="1300" kern="1200" dirty="0"/>
        </a:p>
      </dsp:txBody>
      <dsp:txXfrm rot="-5400000">
        <a:off x="8354" y="2203852"/>
        <a:ext cx="789943" cy="316898"/>
      </dsp:txXfrm>
    </dsp:sp>
    <dsp:sp modelId="{37245EA4-3644-427F-88F3-7283F4FE2FAF}">
      <dsp:nvSpPr>
        <dsp:cNvPr id="0" name=""/>
        <dsp:cNvSpPr/>
      </dsp:nvSpPr>
      <dsp:spPr>
        <a:xfrm rot="5400000">
          <a:off x="1845123" y="805064"/>
          <a:ext cx="719446" cy="2720893"/>
        </a:xfrm>
        <a:prstGeom prst="round2Same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NL-T1 tape tiers</a:t>
          </a:r>
          <a:endParaRPr lang="en-US" sz="1600" kern="1200" dirty="0"/>
        </a:p>
        <a:p>
          <a:pPr marL="171450" lvl="1" indent="-171450" algn="l" defTabSz="711200">
            <a:lnSpc>
              <a:spcPct val="90000"/>
            </a:lnSpc>
            <a:spcBef>
              <a:spcPct val="0"/>
            </a:spcBef>
            <a:spcAft>
              <a:spcPct val="15000"/>
            </a:spcAft>
            <a:buChar char="••"/>
          </a:pPr>
          <a:r>
            <a:rPr lang="en-US" sz="1600" kern="1200" dirty="0" smtClean="0"/>
            <a:t>SURF Data Repository</a:t>
          </a:r>
          <a:endParaRPr lang="en-US" sz="1600" kern="1200" dirty="0"/>
        </a:p>
      </dsp:txBody>
      <dsp:txXfrm rot="-5400000">
        <a:off x="844400" y="1840907"/>
        <a:ext cx="2685773" cy="64920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C8E9CF-6ECB-41C1-8DD6-9BF6F92CECC7}" type="datetimeFigureOut">
              <a:rPr lang="en-GB" smtClean="0"/>
              <a:t>16/11/2020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36F6F17-2B88-4A13-AF5C-86B2AC9067A1}" type="slidenum">
              <a:rPr lang="en-GB" smtClean="0"/>
              <a:t>‹#›</a:t>
            </a:fld>
            <a:endParaRPr lang="en-GB"/>
          </a:p>
        </p:txBody>
      </p:sp>
    </p:spTree>
    <p:extLst>
      <p:ext uri="{BB962C8B-B14F-4D97-AF65-F5344CB8AC3E}">
        <p14:creationId xmlns:p14="http://schemas.microsoft.com/office/powerpoint/2010/main" val="262157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2" name="Shape 612"/>
          <p:cNvSpPr>
            <a:spLocks noGrp="1" noRot="1" noChangeAspect="1"/>
          </p:cNvSpPr>
          <p:nvPr>
            <p:ph type="sldImg"/>
          </p:nvPr>
        </p:nvSpPr>
        <p:spPr>
          <a:xfrm>
            <a:off x="381000" y="685800"/>
            <a:ext cx="6096000" cy="3429000"/>
          </a:xfrm>
          <a:prstGeom prst="rect">
            <a:avLst/>
          </a:prstGeom>
        </p:spPr>
        <p:txBody>
          <a:bodyPr/>
          <a:lstStyle/>
          <a:p>
            <a:endParaRPr/>
          </a:p>
        </p:txBody>
      </p:sp>
      <p:sp>
        <p:nvSpPr>
          <p:cNvPr id="613" name="Shape 61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71450" latinLnBrk="0">
      <a:lnSpc>
        <a:spcPct val="117999"/>
      </a:lnSpc>
      <a:defRPr sz="825">
        <a:latin typeface="Helvetica Neue"/>
        <a:ea typeface="Helvetica Neue"/>
        <a:cs typeface="Helvetica Neue"/>
        <a:sym typeface="Helvetica Neue"/>
      </a:defRPr>
    </a:lvl1pPr>
    <a:lvl2pPr indent="85725" defTabSz="171450" latinLnBrk="0">
      <a:lnSpc>
        <a:spcPct val="117999"/>
      </a:lnSpc>
      <a:defRPr sz="825">
        <a:latin typeface="Helvetica Neue"/>
        <a:ea typeface="Helvetica Neue"/>
        <a:cs typeface="Helvetica Neue"/>
        <a:sym typeface="Helvetica Neue"/>
      </a:defRPr>
    </a:lvl2pPr>
    <a:lvl3pPr indent="171450" defTabSz="171450" latinLnBrk="0">
      <a:lnSpc>
        <a:spcPct val="117999"/>
      </a:lnSpc>
      <a:defRPr sz="825">
        <a:latin typeface="Helvetica Neue"/>
        <a:ea typeface="Helvetica Neue"/>
        <a:cs typeface="Helvetica Neue"/>
        <a:sym typeface="Helvetica Neue"/>
      </a:defRPr>
    </a:lvl3pPr>
    <a:lvl4pPr indent="257175" defTabSz="171450" latinLnBrk="0">
      <a:lnSpc>
        <a:spcPct val="117999"/>
      </a:lnSpc>
      <a:defRPr sz="825">
        <a:latin typeface="Helvetica Neue"/>
        <a:ea typeface="Helvetica Neue"/>
        <a:cs typeface="Helvetica Neue"/>
        <a:sym typeface="Helvetica Neue"/>
      </a:defRPr>
    </a:lvl4pPr>
    <a:lvl5pPr indent="342900" defTabSz="171450" latinLnBrk="0">
      <a:lnSpc>
        <a:spcPct val="117999"/>
      </a:lnSpc>
      <a:defRPr sz="825">
        <a:latin typeface="Helvetica Neue"/>
        <a:ea typeface="Helvetica Neue"/>
        <a:cs typeface="Helvetica Neue"/>
        <a:sym typeface="Helvetica Neue"/>
      </a:defRPr>
    </a:lvl5pPr>
    <a:lvl6pPr indent="428625" defTabSz="171450" latinLnBrk="0">
      <a:lnSpc>
        <a:spcPct val="117999"/>
      </a:lnSpc>
      <a:defRPr sz="825">
        <a:latin typeface="Helvetica Neue"/>
        <a:ea typeface="Helvetica Neue"/>
        <a:cs typeface="Helvetica Neue"/>
        <a:sym typeface="Helvetica Neue"/>
      </a:defRPr>
    </a:lvl6pPr>
    <a:lvl7pPr indent="514350" defTabSz="171450" latinLnBrk="0">
      <a:lnSpc>
        <a:spcPct val="117999"/>
      </a:lnSpc>
      <a:defRPr sz="825">
        <a:latin typeface="Helvetica Neue"/>
        <a:ea typeface="Helvetica Neue"/>
        <a:cs typeface="Helvetica Neue"/>
        <a:sym typeface="Helvetica Neue"/>
      </a:defRPr>
    </a:lvl7pPr>
    <a:lvl8pPr indent="600075" defTabSz="171450" latinLnBrk="0">
      <a:lnSpc>
        <a:spcPct val="117999"/>
      </a:lnSpc>
      <a:defRPr sz="825">
        <a:latin typeface="Helvetica Neue"/>
        <a:ea typeface="Helvetica Neue"/>
        <a:cs typeface="Helvetica Neue"/>
        <a:sym typeface="Helvetica Neue"/>
      </a:defRPr>
    </a:lvl8pPr>
    <a:lvl9pPr indent="685800" defTabSz="171450" latinLnBrk="0">
      <a:lnSpc>
        <a:spcPct val="117999"/>
      </a:lnSpc>
      <a:defRPr sz="825">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92205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5172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34208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52064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63878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12636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92486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35832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38286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29967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42009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 name="Shape 848"/>
          <p:cNvSpPr>
            <a:spLocks noGrp="1" noRot="1" noChangeAspect="1"/>
          </p:cNvSpPr>
          <p:nvPr>
            <p:ph type="sldImg"/>
          </p:nvPr>
        </p:nvSpPr>
        <p:spPr>
          <a:xfrm>
            <a:off x="381000" y="685800"/>
            <a:ext cx="6096000" cy="3429000"/>
          </a:xfrm>
          <a:prstGeom prst="rect">
            <a:avLst/>
          </a:prstGeom>
        </p:spPr>
        <p:txBody>
          <a:bodyPr/>
          <a:lstStyle/>
          <a:p>
            <a:endParaRPr/>
          </a:p>
        </p:txBody>
      </p:sp>
      <p:sp>
        <p:nvSpPr>
          <p:cNvPr id="849" name="Shape 849"/>
          <p:cNvSpPr>
            <a:spLocks noGrp="1"/>
          </p:cNvSpPr>
          <p:nvPr>
            <p:ph type="body" sz="quarter" idx="1"/>
          </p:nvPr>
        </p:nvSpPr>
        <p:spPr>
          <a:prstGeom prst="rect">
            <a:avLst/>
          </a:prstGeom>
        </p:spPr>
        <p:txBody>
          <a:bodyPr/>
          <a:lstStyle/>
          <a:p>
            <a:pPr>
              <a:defRPr sz="1500"/>
            </a:pPr>
            <a:r>
              <a:t>Data deluge</a:t>
            </a:r>
          </a:p>
          <a:p>
            <a:pPr>
              <a:defRPr sz="1500"/>
            </a:pPr>
            <a:r>
              <a:t>Data hides treasures that unlock mysteries of our Universe</a:t>
            </a:r>
            <a:br/>
            <a:r>
              <a:t>Computing is essential to find them!</a:t>
            </a:r>
          </a:p>
          <a:p>
            <a:pPr>
              <a:defRPr sz="1500"/>
            </a:pPr>
            <a:endParaRPr/>
          </a:p>
          <a:p>
            <a:pPr>
              <a:defRPr sz="1500"/>
            </a:pPr>
            <a:r>
              <a:t>by investing NOW in the FuSE effort we are able to</a:t>
            </a:r>
          </a:p>
          <a:p>
            <a:pPr>
              <a:defRPr sz="1500"/>
            </a:pPr>
            <a:r>
              <a:t>afford compuing 2025 onwards – the proposal states that this is “upfront”</a:t>
            </a:r>
          </a:p>
          <a:p>
            <a:pPr>
              <a:defRPr sz="1500"/>
            </a:pPr>
            <a:r>
              <a:t>investment to save having to do brute-force, expensive computing in the late 2020s</a:t>
            </a:r>
          </a:p>
          <a:p>
            <a:pPr>
              <a:defRPr sz="1500"/>
            </a:pPr>
            <a:endParaRPr/>
          </a:p>
          <a:p>
            <a:pPr>
              <a:defRPr sz="1500"/>
            </a:pPr>
            <a:r>
              <a:t>we cannot afford to put a gap</a:t>
            </a:r>
          </a:p>
          <a:p>
            <a:pPr>
              <a:defRPr sz="1500"/>
            </a:pPr>
            <a:endParaRPr/>
          </a:p>
          <a:p>
            <a:pPr>
              <a:defRPr sz="1500"/>
            </a:pPr>
            <a:r>
              <a:t>how much data are we talking about?</a:t>
            </a:r>
          </a:p>
          <a:p>
            <a:pPr>
              <a:defRPr sz="1500"/>
            </a:pPr>
            <a:r>
              <a:t>Relative volumes. What is hidden here is that the associated computing for these roadmap infrastructures is quite a bit more complex than at Google and Facebook.</a:t>
            </a:r>
          </a:p>
        </p:txBody>
      </p:sp>
    </p:spTree>
    <p:extLst>
      <p:ext uri="{BB962C8B-B14F-4D97-AF65-F5344CB8AC3E}">
        <p14:creationId xmlns:p14="http://schemas.microsoft.com/office/powerpoint/2010/main" val="20571376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41815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61072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03150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966003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571587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330767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626137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318208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643183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03691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89369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028461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101286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479951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767289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70735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521728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229483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921973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243684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09672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817946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481009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21705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342605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668917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306885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848638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66650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540434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171753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37511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369909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577244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981663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607433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840637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382940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857902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 name="Shape 860"/>
          <p:cNvSpPr>
            <a:spLocks noGrp="1" noRot="1" noChangeAspect="1"/>
          </p:cNvSpPr>
          <p:nvPr>
            <p:ph type="sldImg"/>
          </p:nvPr>
        </p:nvSpPr>
        <p:spPr>
          <a:xfrm>
            <a:off x="381000" y="685800"/>
            <a:ext cx="6096000" cy="3429000"/>
          </a:xfrm>
          <a:prstGeom prst="rect">
            <a:avLst/>
          </a:prstGeom>
        </p:spPr>
        <p:txBody>
          <a:bodyPr/>
          <a:lstStyle/>
          <a:p>
            <a:endParaRPr/>
          </a:p>
        </p:txBody>
      </p:sp>
      <p:sp>
        <p:nvSpPr>
          <p:cNvPr id="861" name="Shape 861"/>
          <p:cNvSpPr>
            <a:spLocks noGrp="1"/>
          </p:cNvSpPr>
          <p:nvPr>
            <p:ph type="body" sz="quarter" idx="1"/>
          </p:nvPr>
        </p:nvSpPr>
        <p:spPr>
          <a:prstGeom prst="rect">
            <a:avLst/>
          </a:prstGeom>
        </p:spPr>
        <p:txBody>
          <a:bodyPr/>
          <a:lstStyle/>
          <a:p>
            <a:pPr>
              <a:lnSpc>
                <a:spcPct val="117999"/>
              </a:lnSpc>
              <a:defRPr sz="1400"/>
            </a:pPr>
            <a:r>
              <a:t>Slide visualizes the Dutch FuSE proposal in context of the European and global activities in computing and data handling of large</a:t>
            </a:r>
          </a:p>
          <a:p>
            <a:pPr>
              <a:lnSpc>
                <a:spcPct val="117999"/>
              </a:lnSpc>
              <a:defRPr sz="1400"/>
            </a:pPr>
            <a:r>
              <a:t>infrastructures. ASTRON and Nikhef have been involved in e-infrastructure for more than 20 years. </a:t>
            </a:r>
          </a:p>
          <a:p>
            <a:pPr>
              <a:lnSpc>
                <a:spcPct val="117999"/>
              </a:lnSpc>
              <a:defRPr sz="1400"/>
            </a:pPr>
            <a:endParaRPr/>
          </a:p>
          <a:p>
            <a:pPr>
              <a:lnSpc>
                <a:spcPct val="117999"/>
              </a:lnSpc>
              <a:defRPr sz="1400"/>
            </a:pPr>
            <a:endParaRPr/>
          </a:p>
          <a:p>
            <a:pPr>
              <a:lnSpc>
                <a:spcPct val="117999"/>
              </a:lnSpc>
              <a:defRPr sz="1400"/>
            </a:pPr>
            <a:r>
              <a:t>Blue color: the general scientific European e-Infrastructures developments, mainly policy and coordination, not specific to any domain</a:t>
            </a:r>
          </a:p>
          <a:p>
            <a:pPr>
              <a:lnSpc>
                <a:spcPct val="117999"/>
              </a:lnSpc>
              <a:defRPr sz="1400"/>
            </a:pPr>
            <a:r>
              <a:t>Green color: EU and global developments that have been made closer to the experiments. Escape unifies all of them</a:t>
            </a:r>
          </a:p>
          <a:p>
            <a:pPr>
              <a:lnSpc>
                <a:spcPct val="117999"/>
              </a:lnSpc>
              <a:defRPr sz="1400"/>
            </a:pPr>
            <a:r>
              <a:t>Orange: the netherlands e-Infrastructure (hardware + expertise) funding (BiG Grid contained 20% Support and Development) and LHC roadmap.</a:t>
            </a:r>
          </a:p>
          <a:p>
            <a:pPr>
              <a:lnSpc>
                <a:spcPct val="117999"/>
              </a:lnSpc>
              <a:defRPr sz="1400"/>
            </a:pPr>
            <a:endParaRPr/>
          </a:p>
          <a:p>
            <a:pPr>
              <a:lnSpc>
                <a:spcPct val="117999"/>
              </a:lnSpc>
              <a:defRPr sz="1400"/>
            </a:pPr>
            <a:r>
              <a:t>FuSE: fits in right in the middle:</a:t>
            </a:r>
          </a:p>
          <a:p>
            <a:pPr marL="222250" indent="-222250">
              <a:lnSpc>
                <a:spcPct val="117999"/>
              </a:lnSpc>
              <a:buSzPct val="125000"/>
              <a:buChar char="-"/>
              <a:defRPr sz="1400"/>
            </a:pPr>
            <a:r>
              <a:t>LHC roadmap has stopped in 2019</a:t>
            </a:r>
          </a:p>
          <a:p>
            <a:pPr marL="222250" indent="-222250">
              <a:lnSpc>
                <a:spcPct val="117999"/>
              </a:lnSpc>
              <a:buSzPct val="125000"/>
              <a:buChar char="-"/>
              <a:defRPr sz="1400"/>
            </a:pPr>
            <a:r>
              <a:t>SKA and KM3NeT are new infrastrtuctures</a:t>
            </a:r>
          </a:p>
          <a:p>
            <a:pPr>
              <a:lnSpc>
                <a:spcPct val="117999"/>
              </a:lnSpc>
              <a:defRPr sz="1400"/>
            </a:pPr>
            <a:endParaRPr/>
          </a:p>
          <a:p>
            <a:pPr>
              <a:lnSpc>
                <a:spcPct val="117999"/>
              </a:lnSpc>
              <a:defRPr sz="1400"/>
            </a:pPr>
            <a:r>
              <a:t>Algorithmic developments and the access mechanisms are right in the middle of all this.</a:t>
            </a:r>
          </a:p>
          <a:p>
            <a:pPr>
              <a:lnSpc>
                <a:spcPct val="117999"/>
              </a:lnSpc>
              <a:defRPr sz="1400"/>
            </a:pPr>
            <a:endParaRPr/>
          </a:p>
          <a:p>
            <a:pPr>
              <a:lnSpc>
                <a:spcPct val="117999"/>
              </a:lnSpc>
              <a:defRPr sz="1400"/>
            </a:pPr>
            <a:r>
              <a:t>(WLCG does not dictate how ATLAS organises the data).</a:t>
            </a:r>
          </a:p>
          <a:p>
            <a:pPr>
              <a:lnSpc>
                <a:spcPct val="117999"/>
              </a:lnSpc>
              <a:defRPr sz="1400"/>
            </a:pPr>
            <a:endParaRPr/>
          </a:p>
          <a:p>
            <a:pPr>
              <a:lnSpc>
                <a:spcPct val="117999"/>
              </a:lnSpc>
              <a:defRPr sz="1400"/>
            </a:pPr>
            <a:r>
              <a:t>Story: Involvement of Nikhef and ASTRON in e-infrastructures goes back 20 years: on this slide, EU-DataGrid (below left) started in 2001. Also think of ICT @ ASTRON and Nikhef 3rd WWW site.</a:t>
            </a:r>
          </a:p>
          <a:p>
            <a:pPr>
              <a:lnSpc>
                <a:spcPct val="117999"/>
              </a:lnSpc>
              <a:defRPr sz="1400"/>
            </a:pPr>
            <a:r>
              <a:t>Already in the 90s.</a:t>
            </a:r>
          </a:p>
          <a:p>
            <a:pPr>
              <a:lnSpc>
                <a:spcPct val="117999"/>
              </a:lnSpc>
              <a:defRPr sz="1400"/>
            </a:pPr>
            <a:endParaRPr/>
          </a:p>
          <a:p>
            <a:pPr>
              <a:lnSpc>
                <a:spcPct val="117999"/>
              </a:lnSpc>
              <a:defRPr sz="1400"/>
            </a:pPr>
            <a:r>
              <a:t>The Netherlands is unique in the world in that the majority of the large scale scientific computing activies are coordinated by national policy through SURF.</a:t>
            </a:r>
          </a:p>
          <a:p>
            <a:pPr>
              <a:lnSpc>
                <a:spcPct val="117999"/>
              </a:lnSpc>
              <a:defRPr sz="1400"/>
            </a:pPr>
            <a:r>
              <a:t>This can be traced back to the BiG Grid proposal in which both Nikhef and ASTRON (LOFAR) participated.</a:t>
            </a:r>
          </a:p>
          <a:p>
            <a:pPr>
              <a:lnSpc>
                <a:spcPct val="117999"/>
              </a:lnSpc>
              <a:defRPr sz="1400"/>
            </a:pPr>
            <a:endParaRPr/>
          </a:p>
          <a:p>
            <a:pPr>
              <a:lnSpc>
                <a:spcPct val="117999"/>
              </a:lnSpc>
              <a:defRPr sz="1400"/>
            </a:pPr>
            <a:r>
              <a:t>After the LHC roadmap funding has stopped, and the upcoming SKA and KM3NeT</a:t>
            </a:r>
          </a:p>
          <a:p>
            <a:pPr>
              <a:lnSpc>
                <a:spcPct val="117999"/>
              </a:lnSpc>
              <a:defRPr sz="1400"/>
            </a:pPr>
            <a:r>
              <a:t>infra’s: a gap in national computing appears that FuSE will fit in.</a:t>
            </a:r>
          </a:p>
          <a:p>
            <a:pPr>
              <a:lnSpc>
                <a:spcPct val="117999"/>
              </a:lnSpc>
              <a:defRPr sz="1400"/>
            </a:pPr>
            <a:r>
              <a:t>note: both AENEAS and ESCAPE are bigger than FuSE</a:t>
            </a:r>
          </a:p>
          <a:p>
            <a:pPr>
              <a:lnSpc>
                <a:spcPct val="117999"/>
              </a:lnSpc>
              <a:defRPr sz="1400"/>
            </a:pPr>
            <a:endParaRPr/>
          </a:p>
          <a:p>
            <a:pPr>
              <a:lnSpc>
                <a:spcPct val="117999"/>
              </a:lnSpc>
              <a:defRPr sz="1400"/>
            </a:pPr>
            <a:r>
              <a:t>Note: FuSE is needed in the context of ESCAPE like WLCG was needed in the framework of EGEE</a:t>
            </a:r>
          </a:p>
          <a:p>
            <a:pPr>
              <a:lnSpc>
                <a:spcPct val="117999"/>
              </a:lnSpc>
              <a:defRPr sz="1400"/>
            </a:pPr>
            <a:endParaRPr/>
          </a:p>
          <a:p>
            <a:pPr>
              <a:lnSpc>
                <a:spcPct val="117999"/>
              </a:lnSpc>
              <a:defRPr sz="1400"/>
            </a:pPr>
            <a:endParaRPr/>
          </a:p>
          <a:p>
            <a:pPr>
              <a:lnSpc>
                <a:spcPct val="117999"/>
              </a:lnSpc>
              <a:defRPr sz="1400"/>
            </a:pPr>
            <a:endParaRPr/>
          </a:p>
          <a:p>
            <a:pPr>
              <a:lnSpc>
                <a:spcPct val="117999"/>
              </a:lnSpc>
              <a:defRPr sz="1400"/>
            </a:pPr>
            <a:r>
              <a:t>Below repeats much of above .. can consolidate.</a:t>
            </a:r>
          </a:p>
          <a:p>
            <a:pPr>
              <a:lnSpc>
                <a:spcPct val="117999"/>
              </a:lnSpc>
              <a:defRPr sz="1400"/>
            </a:pPr>
            <a:endParaRPr/>
          </a:p>
          <a:p>
            <a:pPr>
              <a:lnSpc>
                <a:spcPct val="117999"/>
              </a:lnSpc>
              <a:defRPr sz="1400"/>
            </a:pPr>
            <a:r>
              <a:t>Nikhef and ASTRON are key players both at the national and global scale.</a:t>
            </a:r>
          </a:p>
          <a:p>
            <a:pPr>
              <a:lnSpc>
                <a:spcPct val="117999"/>
              </a:lnSpc>
              <a:defRPr sz="1400"/>
            </a:pPr>
            <a:r>
              <a:t>Leading European projects (like AENEAS), establishing the infrastructure (like</a:t>
            </a:r>
          </a:p>
          <a:p>
            <a:pPr>
              <a:lnSpc>
                <a:spcPct val="117999"/>
              </a:lnSpc>
              <a:defRPr sz="1400"/>
            </a:pPr>
            <a:r>
              <a:t>EGI), and initiating national efforts such as BiG Grid (in which the WLCG</a:t>
            </a:r>
          </a:p>
          <a:p>
            <a:pPr>
              <a:lnSpc>
                <a:spcPct val="117999"/>
              </a:lnSpc>
              <a:defRPr sz="1400"/>
            </a:pPr>
            <a:r>
              <a:t>Tier-1 and LOFAR were key science communities) The expertise spans all key</a:t>
            </a:r>
          </a:p>
          <a:p>
            <a:pPr>
              <a:lnSpc>
                <a:spcPct val="117999"/>
              </a:lnSpc>
              <a:defRPr sz="1400"/>
            </a:pPr>
            <a:r>
              <a:t>areas of the FuSE proposal, and the strong alignment of Nikhef and ASTRON is</a:t>
            </a:r>
          </a:p>
          <a:p>
            <a:pPr>
              <a:lnSpc>
                <a:spcPct val="117999"/>
              </a:lnSpc>
              <a:defRPr sz="1400"/>
            </a:pPr>
            <a:r>
              <a:t>clearly evident also on the European level (with joint participation in AENEAS</a:t>
            </a:r>
          </a:p>
          <a:p>
            <a:pPr>
              <a:lnSpc>
                <a:spcPct val="117999"/>
              </a:lnSpc>
              <a:defRPr sz="1400"/>
            </a:pPr>
            <a:r>
              <a:t>and ESCAPE).</a:t>
            </a:r>
          </a:p>
          <a:p>
            <a:pPr>
              <a:lnSpc>
                <a:spcPct val="117999"/>
              </a:lnSpc>
              <a:defRPr sz="1400"/>
            </a:pPr>
            <a:endParaRPr/>
          </a:p>
          <a:p>
            <a:pPr>
              <a:lnSpc>
                <a:spcPct val="117999"/>
              </a:lnSpc>
              <a:defRPr sz="1400"/>
            </a:pPr>
            <a:r>
              <a:t>Big GRID is more than LHC and LOFAR</a:t>
            </a:r>
          </a:p>
          <a:p>
            <a:pPr>
              <a:lnSpc>
                <a:spcPct val="117999"/>
              </a:lnSpc>
              <a:defRPr sz="1400"/>
            </a:pPr>
            <a:endParaRPr/>
          </a:p>
          <a:p>
            <a:pPr>
              <a:lnSpc>
                <a:spcPct val="117999"/>
              </a:lnSpc>
              <a:defRPr sz="1400"/>
            </a:pPr>
            <a:r>
              <a:t>ASTERICS: eerder in traject, radio astronomy and astroparticle physics</a:t>
            </a:r>
          </a:p>
          <a:p>
            <a:pPr>
              <a:lnSpc>
                <a:spcPct val="117999"/>
              </a:lnSpc>
              <a:defRPr sz="1400"/>
            </a:pPr>
            <a:r>
              <a:t>AENEAS: design study for regional centres for SKA</a:t>
            </a:r>
          </a:p>
          <a:p>
            <a:pPr>
              <a:lnSpc>
                <a:spcPct val="117999"/>
              </a:lnSpc>
              <a:defRPr sz="1400"/>
            </a:pPr>
            <a:r>
              <a:t>hardware infrastructure deel van DNI gecoordineerd door SURF (unique in world)</a:t>
            </a:r>
          </a:p>
          <a:p>
            <a:pPr>
              <a:lnSpc>
                <a:spcPct val="117999"/>
              </a:lnSpc>
              <a:defRPr sz="1400"/>
            </a:pPr>
            <a:r>
              <a:t>- combi met data analyse op Nikhef en ASTRON + universiteiten</a:t>
            </a:r>
          </a:p>
          <a:p>
            <a:pPr>
              <a:lnSpc>
                <a:spcPct val="117999"/>
              </a:lnSpc>
              <a:defRPr sz="1400"/>
            </a:pPr>
            <a:endParaRPr/>
          </a:p>
        </p:txBody>
      </p:sp>
    </p:spTree>
    <p:extLst>
      <p:ext uri="{BB962C8B-B14F-4D97-AF65-F5344CB8AC3E}">
        <p14:creationId xmlns:p14="http://schemas.microsoft.com/office/powerpoint/2010/main" val="41587459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410072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369428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 name="Shape 867"/>
          <p:cNvSpPr>
            <a:spLocks noGrp="1" noRot="1" noChangeAspect="1"/>
          </p:cNvSpPr>
          <p:nvPr>
            <p:ph type="sldImg"/>
          </p:nvPr>
        </p:nvSpPr>
        <p:spPr>
          <a:xfrm>
            <a:off x="381000" y="685800"/>
            <a:ext cx="6096000" cy="3429000"/>
          </a:xfrm>
          <a:prstGeom prst="rect">
            <a:avLst/>
          </a:prstGeom>
        </p:spPr>
        <p:txBody>
          <a:bodyPr/>
          <a:lstStyle/>
          <a:p>
            <a:endParaRPr/>
          </a:p>
        </p:txBody>
      </p:sp>
      <p:sp>
        <p:nvSpPr>
          <p:cNvPr id="868" name="Shape 868"/>
          <p:cNvSpPr>
            <a:spLocks noGrp="1"/>
          </p:cNvSpPr>
          <p:nvPr>
            <p:ph type="body" sz="quarter" idx="1"/>
          </p:nvPr>
        </p:nvSpPr>
        <p:spPr>
          <a:prstGeom prst="rect">
            <a:avLst/>
          </a:prstGeom>
        </p:spPr>
        <p:txBody>
          <a:bodyPr/>
          <a:lstStyle/>
          <a:p>
            <a:pPr defTabSz="495239">
              <a:lnSpc>
                <a:spcPct val="117999"/>
              </a:lnSpc>
              <a:defRPr sz="1400"/>
            </a:pPr>
            <a:r>
              <a:t>What you see is a live movie (last saturday) of the existing network for distribution of data and compute jobs.</a:t>
            </a:r>
          </a:p>
          <a:p>
            <a:pPr defTabSz="495239">
              <a:lnSpc>
                <a:spcPct val="117999"/>
              </a:lnSpc>
              <a:defRPr sz="1400"/>
            </a:pPr>
            <a:endParaRPr/>
          </a:p>
          <a:p>
            <a:pPr defTabSz="495239">
              <a:lnSpc>
                <a:spcPct val="117999"/>
              </a:lnSpc>
              <a:defRPr sz="1400"/>
            </a:pPr>
            <a:r>
              <a:t>Shown in the movie are the Tier-1 data links to transfer the data from CERN to the 13 main processing centres, and links from Amsterdam to the closely associates analysis centres in WLCG, predominantly for the Atlas collaboration. </a:t>
            </a:r>
          </a:p>
          <a:p>
            <a:pPr defTabSz="495239">
              <a:lnSpc>
                <a:spcPct val="117999"/>
              </a:lnSpc>
              <a:defRPr sz="1400"/>
            </a:pPr>
            <a:r>
              <a:t>Dotted lines represent ongoing data transfers in real time (on Saturday Feb 8th, 2020), both over the special T1-links as well as to opportunistic processing capabity nearby (over the LHC Open Network Environment). </a:t>
            </a:r>
          </a:p>
          <a:p>
            <a:pPr defTabSz="495239">
              <a:lnSpc>
                <a:spcPct val="117999"/>
              </a:lnSpc>
              <a:defRPr sz="1400"/>
            </a:pPr>
            <a:endParaRPr/>
          </a:p>
          <a:p>
            <a:pPr defTabSz="495239">
              <a:lnSpc>
                <a:spcPct val="117999"/>
              </a:lnSpc>
              <a:defRPr sz="1400"/>
            </a:pPr>
            <a:r>
              <a:t>The coloured lines indicate job distribution from the workload management systems for WLCG. The coordination of much of the processing is done at the experiment level from CERN. Such jobs then retrieve data on-demand from the central sites. </a:t>
            </a:r>
          </a:p>
          <a:p>
            <a:pPr defTabSz="495239">
              <a:lnSpc>
                <a:spcPct val="117999"/>
              </a:lnSpc>
              <a:defRPr sz="1400"/>
            </a:pPr>
            <a:endParaRPr/>
          </a:p>
          <a:p>
            <a:pPr defTabSz="495239">
              <a:lnSpc>
                <a:spcPct val="117999"/>
              </a:lnSpc>
              <a:defRPr sz="1400"/>
            </a:pPr>
            <a:endParaRPr/>
          </a:p>
          <a:p>
            <a:pPr defTabSz="495239">
              <a:lnSpc>
                <a:spcPct val="117999"/>
              </a:lnSpc>
              <a:defRPr sz="1400"/>
            </a:pPr>
            <a:r>
              <a:t>The Dutch e-Infrastructure plays a central role in global data intensive sciences. The Netherlands – through SURF, the national institutes, and their university partners, is a global data hub, providing network connectivity, massive data storage, and compute capabilities to process the data. </a:t>
            </a:r>
          </a:p>
          <a:p>
            <a:pPr defTabSz="495239">
              <a:lnSpc>
                <a:spcPct val="117999"/>
              </a:lnSpc>
              <a:defRPr sz="1400"/>
            </a:pPr>
            <a:endParaRPr/>
          </a:p>
          <a:p>
            <a:pPr defTabSz="495239">
              <a:lnSpc>
                <a:spcPct val="117999"/>
              </a:lnSpc>
              <a:defRPr sz="1400"/>
            </a:pPr>
            <a:r>
              <a:t>The Netherlight hub transfers the bulk of the LHC data and is posed to play a similar role for the SKA. Network routes from South Africa arrive at the Amsterdam Science Park, and both SURF and Nikhef have direct peerings to receive SKA-Mid data. Data coming from SKA-Low in Australia similarly flow through Amsterdam.</a:t>
            </a:r>
          </a:p>
          <a:p>
            <a:pPr defTabSz="495239">
              <a:lnSpc>
                <a:spcPct val="117999"/>
              </a:lnSpc>
              <a:defRPr sz="1400"/>
            </a:pPr>
            <a:endParaRPr/>
          </a:p>
          <a:p>
            <a:pPr defTabSz="495239">
              <a:lnSpc>
                <a:spcPct val="117999"/>
              </a:lnSpc>
              <a:defRPr sz="1400"/>
            </a:pPr>
            <a:r>
              <a:t>The WLCG networks similarly link data in the Netherlands and Geneva, with AMS providing the hub for transfers to places like Canada, Moscow, and Taipei. </a:t>
            </a:r>
          </a:p>
          <a:p>
            <a:pPr defTabSz="495239">
              <a:lnSpc>
                <a:spcPct val="117999"/>
              </a:lnSpc>
              <a:defRPr sz="1400"/>
            </a:pPr>
            <a:endParaRPr/>
          </a:p>
          <a:p>
            <a:pPr defTabSz="495239">
              <a:lnSpc>
                <a:spcPct val="117999"/>
              </a:lnSpc>
              <a:defRPr sz="1400"/>
            </a:pPr>
            <a:r>
              <a:t>The ESCAPE project, joint bertween WLCG, KM3NeT and SKA, extends this concept through ‘data lakes’ ,where persistent storage is combined with opportunistic placement at smaller centres elsewhere.</a:t>
            </a:r>
          </a:p>
        </p:txBody>
      </p:sp>
    </p:spTree>
    <p:extLst>
      <p:ext uri="{BB962C8B-B14F-4D97-AF65-F5344CB8AC3E}">
        <p14:creationId xmlns:p14="http://schemas.microsoft.com/office/powerpoint/2010/main" val="4168096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306051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843829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822248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318334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956669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806868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043804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373625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468798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Je kan in 4 seconden het hele ipv4 internet op de deur kloppen (pingen).</a:t>
            </a:r>
          </a:p>
          <a:p>
            <a:r>
              <a:rPr lang="nl-NL" dirty="0" smtClean="0"/>
              <a:t>Een stoomboot node kan 10 Miljoen pakketten per seconde halen.</a:t>
            </a:r>
          </a:p>
          <a:p>
            <a:r>
              <a:rPr lang="nl-NL" dirty="0" smtClean="0"/>
              <a:t>Een laptop kan 1 Miljoen pakketten per seconde halen.</a:t>
            </a:r>
          </a:p>
        </p:txBody>
      </p:sp>
    </p:spTree>
    <p:extLst>
      <p:ext uri="{BB962C8B-B14F-4D97-AF65-F5344CB8AC3E}">
        <p14:creationId xmlns:p14="http://schemas.microsoft.com/office/powerpoint/2010/main" val="25359587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76264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36775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7977319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267551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891285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716795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735011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220785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899916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514852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58281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09918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412863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631256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4949831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28541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354561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0.w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Voorblad1">
    <p:spTree>
      <p:nvGrpSpPr>
        <p:cNvPr id="1" name=""/>
        <p:cNvGrpSpPr/>
        <p:nvPr/>
      </p:nvGrpSpPr>
      <p:grpSpPr>
        <a:xfrm>
          <a:off x="0" y="0"/>
          <a:ext cx="0" cy="0"/>
          <a:chOff x="0" y="0"/>
          <a:chExt cx="0" cy="0"/>
        </a:xfrm>
      </p:grpSpPr>
      <p:sp>
        <p:nvSpPr>
          <p:cNvPr id="15" name="Rechthoek"/>
          <p:cNvSpPr/>
          <p:nvPr/>
        </p:nvSpPr>
        <p:spPr>
          <a:xfrm>
            <a:off x="0" y="0"/>
            <a:ext cx="9144000" cy="5143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 name="NIKHEF_PATROON1.png" descr="NIKHEF_PATROON1.png"/>
          <p:cNvPicPr>
            <a:picLocks noChangeAspect="1"/>
          </p:cNvPicPr>
          <p:nvPr/>
        </p:nvPicPr>
        <p:blipFill>
          <a:blip r:embed="rId2">
            <a:extLst/>
          </a:blip>
          <a:stretch>
            <a:fillRect/>
          </a:stretch>
        </p:blipFill>
        <p:spPr>
          <a:xfrm>
            <a:off x="3228926" y="98775"/>
            <a:ext cx="7123931" cy="4945950"/>
          </a:xfrm>
          <a:prstGeom prst="rect">
            <a:avLst/>
          </a:prstGeom>
          <a:ln w="12700">
            <a:miter lim="400000"/>
          </a:ln>
        </p:spPr>
      </p:pic>
      <p:sp>
        <p:nvSpPr>
          <p:cNvPr id="17" name="Vorm"/>
          <p:cNvSpPr/>
          <p:nvPr/>
        </p:nvSpPr>
        <p:spPr>
          <a:xfrm>
            <a:off x="7262180" y="1067"/>
            <a:ext cx="1916944"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1113" y="21600"/>
                </a:lnTo>
                <a:lnTo>
                  <a:pt x="21600" y="21600"/>
                </a:lnTo>
                <a:lnTo>
                  <a:pt x="21600" y="0"/>
                </a:lnTo>
                <a:close/>
              </a:path>
            </a:pathLst>
          </a:cu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 name="Driehoek"/>
          <p:cNvSpPr/>
          <p:nvPr/>
        </p:nvSpPr>
        <p:spPr>
          <a:xfrm>
            <a:off x="-819" y="1067"/>
            <a:ext cx="7262999" cy="2643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dirty="0"/>
          </a:p>
        </p:txBody>
      </p:sp>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none" baseline="0"/>
            </a:lvl1pPr>
          </a:lstStyle>
          <a:p>
            <a:r>
              <a:rPr lang="en-US" smtClean="0"/>
              <a:t>Click to edit Master title style</a:t>
            </a:r>
            <a:endParaRPr dirty="0"/>
          </a:p>
        </p:txBody>
      </p:sp>
      <p:sp>
        <p:nvSpPr>
          <p:cNvPr id="20" name="Tekst"/>
          <p:cNvSpPr txBox="1">
            <a:spLocks noGrp="1"/>
          </p:cNvSpPr>
          <p:nvPr>
            <p:ph type="body" sz="quarter" idx="13"/>
          </p:nvPr>
        </p:nvSpPr>
        <p:spPr>
          <a:xfrm>
            <a:off x="5768975" y="2716932"/>
            <a:ext cx="2443114" cy="2182697"/>
          </a:xfrm>
          <a:prstGeom prst="rect">
            <a:avLst/>
          </a:prstGeom>
        </p:spPr>
        <p:txBody>
          <a:bodyPr anchor="b"/>
          <a:lstStyle>
            <a:lvl1pPr>
              <a:defRPr sz="1600" baseline="0">
                <a:solidFill>
                  <a:srgbClr val="702677"/>
                </a:solidFill>
              </a:defRPr>
            </a:lvl1pPr>
          </a:lstStyle>
          <a:p>
            <a:pPr lvl="0"/>
            <a:r>
              <a:rPr lang="en-US" smtClean="0"/>
              <a:t>Edit Master text styles</a:t>
            </a:r>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rgbClr val="702677"/>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3">
            <a:extLst/>
          </a:blip>
          <a:stretch>
            <a:fillRect/>
          </a:stretch>
        </p:blipFill>
        <p:spPr>
          <a:xfrm>
            <a:off x="238125" y="238125"/>
            <a:ext cx="1905000" cy="748349"/>
          </a:xfrm>
          <a:prstGeom prst="rect">
            <a:avLst/>
          </a:prstGeom>
          <a:ln w="12700">
            <a:miter lim="400000"/>
          </a:ln>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2] Beeld + Teks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3" name="Afbeelding">
            <a:extLst>
              <a:ext uri="{FF2B5EF4-FFF2-40B4-BE49-F238E27FC236}">
                <a16:creationId xmlns:a16="http://schemas.microsoft.com/office/drawing/2014/main" id="{854D6915-EC47-0443-8D2D-B4C6FA02950F}"/>
              </a:ext>
            </a:extLst>
          </p:cNvPr>
          <p:cNvSpPr>
            <a:spLocks noGrp="1"/>
          </p:cNvSpPr>
          <p:nvPr>
            <p:ph type="pic" sz="half" idx="13"/>
          </p:nvPr>
        </p:nvSpPr>
        <p:spPr>
          <a:xfrm>
            <a:off x="238125" y="961121"/>
            <a:ext cx="4191769" cy="3372754"/>
          </a:xfrm>
          <a:prstGeom prst="rect">
            <a:avLst/>
          </a:prstGeom>
        </p:spPr>
        <p:txBody>
          <a:bodyPr lIns="91439" tIns="45719" rIns="91439" bIns="45719"/>
          <a:lstStyle/>
          <a:p>
            <a:r>
              <a:rPr lang="en-US" smtClean="0"/>
              <a:t>Click icon to add picture</a:t>
            </a:r>
            <a:endParaRPr/>
          </a:p>
        </p:txBody>
      </p:sp>
      <p:sp>
        <p:nvSpPr>
          <p:cNvPr id="14" name="Hoofdtekst">
            <a:extLst>
              <a:ext uri="{FF2B5EF4-FFF2-40B4-BE49-F238E27FC236}">
                <a16:creationId xmlns:a16="http://schemas.microsoft.com/office/drawing/2014/main" id="{4D92B7DB-1453-9C41-A644-6FDD87329F0A}"/>
              </a:ext>
            </a:extLst>
          </p:cNvPr>
          <p:cNvSpPr txBox="1">
            <a:spLocks noGrp="1"/>
          </p:cNvSpPr>
          <p:nvPr>
            <p:ph type="body" sz="half" idx="14" hasCustomPrompt="1"/>
          </p:nvPr>
        </p:nvSpPr>
        <p:spPr>
          <a:xfrm>
            <a:off x="4714875" y="961121"/>
            <a:ext cx="4193009"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04D00369-1CA4-7747-BA9D-8239C719DFA1}"/>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38041690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3] Tekst + Teks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3" name="Hoofdtekst">
            <a:extLst>
              <a:ext uri="{FF2B5EF4-FFF2-40B4-BE49-F238E27FC236}">
                <a16:creationId xmlns:a16="http://schemas.microsoft.com/office/drawing/2014/main" id="{519E42B3-C5CA-B34A-BFA7-5538D5460E4D}"/>
              </a:ext>
            </a:extLst>
          </p:cNvPr>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Hoofdtekst">
            <a:extLst>
              <a:ext uri="{FF2B5EF4-FFF2-40B4-BE49-F238E27FC236}">
                <a16:creationId xmlns:a16="http://schemas.microsoft.com/office/drawing/2014/main" id="{EC571EEC-5282-8A4B-BBE3-EC6B17059A06}"/>
              </a:ext>
            </a:extLst>
          </p:cNvPr>
          <p:cNvSpPr txBox="1">
            <a:spLocks noGrp="1"/>
          </p:cNvSpPr>
          <p:nvPr>
            <p:ph type="body" sz="half" idx="14" hasCustomPrompt="1"/>
          </p:nvPr>
        </p:nvSpPr>
        <p:spPr>
          <a:xfrm>
            <a:off x="471487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1AFB6DD2-2DB6-054C-8587-4E89E3A6EE4B}"/>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480490673"/>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4] Tekst + Beeld groo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3" name="HOOFDTITEL VAN DEZE SLIDE, EVENTUEEL OVER MEERDERE REGELS.">
            <a:extLst>
              <a:ext uri="{FF2B5EF4-FFF2-40B4-BE49-F238E27FC236}">
                <a16:creationId xmlns:a16="http://schemas.microsoft.com/office/drawing/2014/main" id="{CECC546E-8411-2446-B343-37FCE081BA5D}"/>
              </a:ext>
            </a:extLst>
          </p:cNvPr>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14" name="Hoofdtekst">
            <a:extLst>
              <a:ext uri="{FF2B5EF4-FFF2-40B4-BE49-F238E27FC236}">
                <a16:creationId xmlns:a16="http://schemas.microsoft.com/office/drawing/2014/main" id="{832AADFA-B07E-7045-93DC-A348550AB487}"/>
              </a:ext>
            </a:extLst>
          </p:cNvPr>
          <p:cNvSpPr txBox="1">
            <a:spLocks noGrp="1"/>
          </p:cNvSpPr>
          <p:nvPr>
            <p:ph type="body" sz="half" idx="14"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FFA60698-6560-1741-B899-43E9278DBA31}"/>
              </a:ext>
            </a:extLst>
          </p:cNvPr>
          <p:cNvSpPr>
            <a:spLocks noGrp="1"/>
          </p:cNvSpPr>
          <p:nvPr>
            <p:ph type="pic" idx="15"/>
          </p:nvPr>
        </p:nvSpPr>
        <p:spPr>
          <a:xfrm>
            <a:off x="4715073" y="0"/>
            <a:ext cx="4428927" cy="4572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92134992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5] Bijschrift + Beeld groo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3" name="Foto bijschrift">
            <a:extLst>
              <a:ext uri="{FF2B5EF4-FFF2-40B4-BE49-F238E27FC236}">
                <a16:creationId xmlns:a16="http://schemas.microsoft.com/office/drawing/2014/main" id="{E424E1FF-715F-A04E-A5DD-28E5C7DF8C7F}"/>
              </a:ext>
            </a:extLst>
          </p:cNvPr>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4" name="Afbeelding">
            <a:extLst>
              <a:ext uri="{FF2B5EF4-FFF2-40B4-BE49-F238E27FC236}">
                <a16:creationId xmlns:a16="http://schemas.microsoft.com/office/drawing/2014/main" id="{9B31A421-C084-6941-A8A8-5DFA5DB6612D}"/>
              </a:ext>
            </a:extLst>
          </p:cNvPr>
          <p:cNvSpPr>
            <a:spLocks noGrp="1"/>
          </p:cNvSpPr>
          <p:nvPr>
            <p:ph type="pic" idx="14"/>
          </p:nvPr>
        </p:nvSpPr>
        <p:spPr>
          <a:xfrm>
            <a:off x="2667570" y="0"/>
            <a:ext cx="6476430" cy="4572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174186736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1] Tekst + Beeld">
    <p:spTree>
      <p:nvGrpSpPr>
        <p:cNvPr id="1" name=""/>
        <p:cNvGrpSpPr/>
        <p:nvPr/>
      </p:nvGrpSpPr>
      <p:grpSpPr>
        <a:xfrm>
          <a:off x="0" y="0"/>
          <a:ext cx="0" cy="0"/>
          <a:chOff x="0" y="0"/>
          <a:chExt cx="0" cy="0"/>
        </a:xfrm>
      </p:grpSpPr>
      <p:sp>
        <p:nvSpPr>
          <p:cNvPr id="180"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1"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2"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8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
        <p:nvSpPr>
          <p:cNvPr id="13" name="Hoofdtekst">
            <a:extLst>
              <a:ext uri="{FF2B5EF4-FFF2-40B4-BE49-F238E27FC236}">
                <a16:creationId xmlns:a16="http://schemas.microsoft.com/office/drawing/2014/main" id="{58D32B9B-485B-7448-AEFC-33F6D51139A7}"/>
              </a:ext>
            </a:extLst>
          </p:cNvPr>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Afbeelding">
            <a:extLst>
              <a:ext uri="{FF2B5EF4-FFF2-40B4-BE49-F238E27FC236}">
                <a16:creationId xmlns:a16="http://schemas.microsoft.com/office/drawing/2014/main" id="{4F1FD79B-1171-2E4D-AE4A-521A5A58D973}"/>
              </a:ext>
            </a:extLst>
          </p:cNvPr>
          <p:cNvSpPr>
            <a:spLocks noGrp="1"/>
          </p:cNvSpPr>
          <p:nvPr>
            <p:ph type="pic" sz="half" idx="16"/>
          </p:nvPr>
        </p:nvSpPr>
        <p:spPr>
          <a:xfrm>
            <a:off x="4715495" y="968520"/>
            <a:ext cx="4191769" cy="3365355"/>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159360138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C2] Beeld + Tekst">
    <p:spTree>
      <p:nvGrpSpPr>
        <p:cNvPr id="1" name=""/>
        <p:cNvGrpSpPr/>
        <p:nvPr/>
      </p:nvGrpSpPr>
      <p:grpSpPr>
        <a:xfrm>
          <a:off x="0" y="0"/>
          <a:ext cx="0" cy="0"/>
          <a:chOff x="0" y="0"/>
          <a:chExt cx="0" cy="0"/>
        </a:xfrm>
      </p:grpSpPr>
      <p:sp>
        <p:nvSpPr>
          <p:cNvPr id="180"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1"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2"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8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84" name="Afbeelding"/>
          <p:cNvSpPr>
            <a:spLocks noGrp="1"/>
          </p:cNvSpPr>
          <p:nvPr>
            <p:ph type="pic" sz="half" idx="13"/>
          </p:nvPr>
        </p:nvSpPr>
        <p:spPr>
          <a:xfrm>
            <a:off x="238125" y="967796"/>
            <a:ext cx="4191769" cy="3366079"/>
          </a:xfrm>
          <a:prstGeom prst="rect">
            <a:avLst/>
          </a:prstGeom>
        </p:spPr>
        <p:txBody>
          <a:bodyPr lIns="91439" tIns="45719" rIns="91439" bIns="45719"/>
          <a:lstStyle/>
          <a:p>
            <a:r>
              <a:rPr lang="en-US" smtClean="0"/>
              <a:t>Click icon to add picture</a:t>
            </a:r>
            <a:endParaRPr/>
          </a:p>
        </p:txBody>
      </p:sp>
      <p:sp>
        <p:nvSpPr>
          <p:cNvPr id="185" name="Hoofdtekst"/>
          <p:cNvSpPr txBox="1">
            <a:spLocks noGrp="1"/>
          </p:cNvSpPr>
          <p:nvPr>
            <p:ph type="body" sz="half" idx="14" hasCustomPrompt="1"/>
          </p:nvPr>
        </p:nvSpPr>
        <p:spPr>
          <a:xfrm>
            <a:off x="4714875" y="967070"/>
            <a:ext cx="4193009"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C3] Tekst + Tekst">
    <p:spTree>
      <p:nvGrpSpPr>
        <p:cNvPr id="1" name=""/>
        <p:cNvGrpSpPr/>
        <p:nvPr/>
      </p:nvGrpSpPr>
      <p:grpSpPr>
        <a:xfrm>
          <a:off x="0" y="0"/>
          <a:ext cx="0" cy="0"/>
          <a:chOff x="0" y="0"/>
          <a:chExt cx="0" cy="0"/>
        </a:xfrm>
      </p:grpSpPr>
      <p:sp>
        <p:nvSpPr>
          <p:cNvPr id="221"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2"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3"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4"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25"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226" name="Hoofdtekst"/>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27" name="Hoofdtekst"/>
          <p:cNvSpPr txBox="1">
            <a:spLocks noGrp="1"/>
          </p:cNvSpPr>
          <p:nvPr>
            <p:ph type="body" sz="half" idx="14" hasCustomPrompt="1"/>
          </p:nvPr>
        </p:nvSpPr>
        <p:spPr>
          <a:xfrm>
            <a:off x="471487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1" name="Tijdelijke aanduiding voor voettekst 9">
            <a:extLst>
              <a:ext uri="{FF2B5EF4-FFF2-40B4-BE49-F238E27FC236}">
                <a16:creationId xmlns:a16="http://schemas.microsoft.com/office/drawing/2014/main" id="{BF86E10D-74D2-C949-AFEC-6FE315C0C51F}"/>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2" name="HOOFDTITEL VAN DEZE SLIDE, EVENTUEEL OVER MEERDERE REGELS.">
            <a:extLst>
              <a:ext uri="{FF2B5EF4-FFF2-40B4-BE49-F238E27FC236}">
                <a16:creationId xmlns:a16="http://schemas.microsoft.com/office/drawing/2014/main" id="{F596623C-DCE5-7141-B4B8-F3C3FF99FC76}"/>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C4] Tekst + Beeld groot">
    <p:spTree>
      <p:nvGrpSpPr>
        <p:cNvPr id="1" name=""/>
        <p:cNvGrpSpPr/>
        <p:nvPr/>
      </p:nvGrpSpPr>
      <p:grpSpPr>
        <a:xfrm>
          <a:off x="0" y="0"/>
          <a:ext cx="0" cy="0"/>
          <a:chOff x="0" y="0"/>
          <a:chExt cx="0" cy="0"/>
        </a:xfrm>
      </p:grpSpPr>
      <p:sp>
        <p:nvSpPr>
          <p:cNvPr id="26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268" name="HOOFDTITEL VAN DEZE SLIDE, EVENTUEEL OVER MEERDERE REGELS."/>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269" name="Hoofdtekst"/>
          <p:cNvSpPr txBox="1">
            <a:spLocks noGrp="1"/>
          </p:cNvSpPr>
          <p:nvPr>
            <p:ph type="body" sz="half" idx="14"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70" name="Afbeelding"/>
          <p:cNvSpPr>
            <a:spLocks noGrp="1"/>
          </p:cNvSpPr>
          <p:nvPr>
            <p:ph type="pic" idx="15"/>
          </p:nvPr>
        </p:nvSpPr>
        <p:spPr>
          <a:xfrm>
            <a:off x="4715073" y="0"/>
            <a:ext cx="4428927" cy="4572000"/>
          </a:xfrm>
          <a:prstGeom prst="rect">
            <a:avLst/>
          </a:prstGeom>
        </p:spPr>
        <p:txBody>
          <a:bodyPr lIns="91439" tIns="45719" rIns="91439" bIns="45719"/>
          <a:lstStyle/>
          <a:p>
            <a:r>
              <a:rPr lang="en-US" smtClean="0"/>
              <a:t>Click icon to add picture</a:t>
            </a:r>
            <a:endParaRPr/>
          </a:p>
        </p:txBody>
      </p:sp>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5] Bijschrift + Beeld groot">
    <p:spTree>
      <p:nvGrpSpPr>
        <p:cNvPr id="1" name=""/>
        <p:cNvGrpSpPr/>
        <p:nvPr/>
      </p:nvGrpSpPr>
      <p:grpSpPr>
        <a:xfrm>
          <a:off x="0" y="0"/>
          <a:ext cx="0" cy="0"/>
          <a:chOff x="0" y="0"/>
          <a:chExt cx="0" cy="0"/>
        </a:xfrm>
      </p:grpSpPr>
      <p:sp>
        <p:nvSpPr>
          <p:cNvPr id="26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2" name="Foto bijschrift">
            <a:extLst>
              <a:ext uri="{FF2B5EF4-FFF2-40B4-BE49-F238E27FC236}">
                <a16:creationId xmlns:a16="http://schemas.microsoft.com/office/drawing/2014/main" id="{5CB58DAA-4A13-1D45-8D6B-C9714A086237}"/>
              </a:ext>
            </a:extLst>
          </p:cNvPr>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3" name="Afbeelding">
            <a:extLst>
              <a:ext uri="{FF2B5EF4-FFF2-40B4-BE49-F238E27FC236}">
                <a16:creationId xmlns:a16="http://schemas.microsoft.com/office/drawing/2014/main" id="{FA69A5FC-118C-FD41-9E0E-390B213F5EC9}"/>
              </a:ext>
            </a:extLst>
          </p:cNvPr>
          <p:cNvSpPr>
            <a:spLocks noGrp="1"/>
          </p:cNvSpPr>
          <p:nvPr>
            <p:ph type="pic" idx="14"/>
          </p:nvPr>
        </p:nvSpPr>
        <p:spPr>
          <a:xfrm>
            <a:off x="2667570" y="0"/>
            <a:ext cx="6476430" cy="4572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321495841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1121"/>
            <a:ext cx="7440464"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Tree>
    <p:extLst>
      <p:ext uri="{BB962C8B-B14F-4D97-AF65-F5344CB8AC3E}">
        <p14:creationId xmlns:p14="http://schemas.microsoft.com/office/powerpoint/2010/main" val="373593689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Voorblad3">
    <p:spTree>
      <p:nvGrpSpPr>
        <p:cNvPr id="1" name=""/>
        <p:cNvGrpSpPr/>
        <p:nvPr/>
      </p:nvGrpSpPr>
      <p:grpSpPr>
        <a:xfrm>
          <a:off x="0" y="0"/>
          <a:ext cx="0" cy="0"/>
          <a:chOff x="0" y="0"/>
          <a:chExt cx="0" cy="0"/>
        </a:xfrm>
      </p:grpSpPr>
      <p:sp>
        <p:nvSpPr>
          <p:cNvPr id="12" name="Driehoek">
            <a:extLst>
              <a:ext uri="{FF2B5EF4-FFF2-40B4-BE49-F238E27FC236}">
                <a16:creationId xmlns:a16="http://schemas.microsoft.com/office/drawing/2014/main" id="{D94CC9BE-E0E2-DD44-99EA-8079FEA30B0A}"/>
              </a:ext>
            </a:extLst>
          </p:cNvPr>
          <p:cNvSpPr/>
          <p:nvPr userDrawn="1"/>
        </p:nvSpPr>
        <p:spPr>
          <a:xfrm>
            <a:off x="-819" y="1067"/>
            <a:ext cx="7262999" cy="2643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none" baseline="0">
                <a:solidFill>
                  <a:schemeClr val="tx2"/>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tx1"/>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2">
            <a:extLst/>
          </a:blip>
          <a:stretch>
            <a:fillRect/>
          </a:stretch>
        </p:blipFill>
        <p:spPr>
          <a:xfrm>
            <a:off x="238125" y="238125"/>
            <a:ext cx="1905000" cy="748349"/>
          </a:xfrm>
          <a:prstGeom prst="rect">
            <a:avLst/>
          </a:prstGeom>
          <a:ln w="12700">
            <a:miter lim="400000"/>
          </a:ln>
        </p:spPr>
      </p:pic>
      <p:sp>
        <p:nvSpPr>
          <p:cNvPr id="3" name="Tijdelijke aanduiding voor afbeelding 2">
            <a:extLst>
              <a:ext uri="{FF2B5EF4-FFF2-40B4-BE49-F238E27FC236}">
                <a16:creationId xmlns:a16="http://schemas.microsoft.com/office/drawing/2014/main" id="{6FF3F697-74A7-814C-A92A-9DAF02A44E92}"/>
              </a:ext>
            </a:extLst>
          </p:cNvPr>
          <p:cNvSpPr>
            <a:spLocks noGrp="1"/>
          </p:cNvSpPr>
          <p:nvPr>
            <p:ph type="pic" sz="quarter" idx="15"/>
          </p:nvPr>
        </p:nvSpPr>
        <p:spPr>
          <a:xfrm>
            <a:off x="4470202" y="0"/>
            <a:ext cx="4673798" cy="5149623"/>
          </a:xfrm>
          <a:custGeom>
            <a:avLst/>
            <a:gdLst>
              <a:gd name="connsiteX0" fmla="*/ 0 w 12463462"/>
              <a:gd name="connsiteY0" fmla="*/ 0 h 13716000"/>
              <a:gd name="connsiteX1" fmla="*/ 12463462 w 12463462"/>
              <a:gd name="connsiteY1" fmla="*/ 0 h 13716000"/>
              <a:gd name="connsiteX2" fmla="*/ 12463462 w 12463462"/>
              <a:gd name="connsiteY2" fmla="*/ 13716000 h 13716000"/>
              <a:gd name="connsiteX3" fmla="*/ 0 w 12463462"/>
              <a:gd name="connsiteY3" fmla="*/ 13716000 h 13716000"/>
              <a:gd name="connsiteX4" fmla="*/ 0 w 12463462"/>
              <a:gd name="connsiteY4" fmla="*/ 0 h 13716000"/>
              <a:gd name="connsiteX0" fmla="*/ 0 w 12463462"/>
              <a:gd name="connsiteY0" fmla="*/ 0 h 13732328"/>
              <a:gd name="connsiteX1" fmla="*/ 12463462 w 12463462"/>
              <a:gd name="connsiteY1" fmla="*/ 0 h 13732328"/>
              <a:gd name="connsiteX2" fmla="*/ 12463462 w 12463462"/>
              <a:gd name="connsiteY2" fmla="*/ 13716000 h 13732328"/>
              <a:gd name="connsiteX3" fmla="*/ 4980215 w 12463462"/>
              <a:gd name="connsiteY3" fmla="*/ 13732328 h 13732328"/>
              <a:gd name="connsiteX4" fmla="*/ 0 w 12463462"/>
              <a:gd name="connsiteY4" fmla="*/ 0 h 137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3462" h="13732328">
                <a:moveTo>
                  <a:pt x="0" y="0"/>
                </a:moveTo>
                <a:lnTo>
                  <a:pt x="12463462" y="0"/>
                </a:lnTo>
                <a:lnTo>
                  <a:pt x="12463462" y="13716000"/>
                </a:lnTo>
                <a:lnTo>
                  <a:pt x="4980215" y="13732328"/>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smtClean="0"/>
              <a:t>Click icon to add picture</a:t>
            </a:r>
            <a:endParaRPr lang="nl-NL"/>
          </a:p>
        </p:txBody>
      </p:sp>
    </p:spTree>
    <p:extLst>
      <p:ext uri="{BB962C8B-B14F-4D97-AF65-F5344CB8AC3E}">
        <p14:creationId xmlns:p14="http://schemas.microsoft.com/office/powerpoint/2010/main" val="796611460"/>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
        <p:nvSpPr>
          <p:cNvPr id="15" name="Afbeelding">
            <a:extLst>
              <a:ext uri="{FF2B5EF4-FFF2-40B4-BE49-F238E27FC236}">
                <a16:creationId xmlns:a16="http://schemas.microsoft.com/office/drawing/2014/main" id="{947EFE01-6BFF-0E44-8E51-5AF6FA991248}"/>
              </a:ext>
            </a:extLst>
          </p:cNvPr>
          <p:cNvSpPr>
            <a:spLocks noGrp="1"/>
          </p:cNvSpPr>
          <p:nvPr>
            <p:ph type="pic" sz="half" idx="13"/>
          </p:nvPr>
        </p:nvSpPr>
        <p:spPr>
          <a:xfrm>
            <a:off x="4105275" y="968520"/>
            <a:ext cx="3573314" cy="3365355"/>
          </a:xfrm>
          <a:prstGeom prst="rect">
            <a:avLst/>
          </a:prstGeom>
        </p:spPr>
        <p:txBody>
          <a:bodyPr lIns="91439" tIns="45719" rIns="91439" bIns="45719"/>
          <a:lstStyle/>
          <a:p>
            <a:r>
              <a:rPr lang="en-US" smtClean="0"/>
              <a:t>Click icon to add picture</a:t>
            </a:r>
            <a:endParaRP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Tree>
    <p:extLst>
      <p:ext uri="{BB962C8B-B14F-4D97-AF65-F5344CB8AC3E}">
        <p14:creationId xmlns:p14="http://schemas.microsoft.com/office/powerpoint/2010/main" val="360794267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D2] Beeld + Tekst">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71" name="Afbeelding"/>
          <p:cNvSpPr>
            <a:spLocks noGrp="1"/>
          </p:cNvSpPr>
          <p:nvPr>
            <p:ph type="pic" sz="half" idx="13"/>
          </p:nvPr>
        </p:nvSpPr>
        <p:spPr>
          <a:xfrm>
            <a:off x="238125" y="967796"/>
            <a:ext cx="3573314" cy="3366079"/>
          </a:xfrm>
          <a:prstGeom prst="rect">
            <a:avLst/>
          </a:prstGeom>
        </p:spPr>
        <p:txBody>
          <a:bodyPr lIns="91439" tIns="45719" rIns="91439" bIns="45719"/>
          <a:lstStyle/>
          <a:p>
            <a:r>
              <a:rPr lang="en-US" smtClean="0"/>
              <a:t>Click icon to add picture</a:t>
            </a:r>
            <a:endParaRPr/>
          </a:p>
        </p:txBody>
      </p:sp>
      <p:sp>
        <p:nvSpPr>
          <p:cNvPr id="372" name="Hoofdtekst"/>
          <p:cNvSpPr txBox="1">
            <a:spLocks noGrp="1"/>
          </p:cNvSpPr>
          <p:nvPr>
            <p:ph type="body" sz="half" idx="14" hasCustomPrompt="1"/>
          </p:nvPr>
        </p:nvSpPr>
        <p:spPr>
          <a:xfrm>
            <a:off x="4095750" y="967070"/>
            <a:ext cx="3572718"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D3] Tekst + Teks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22" name="Hoofdtekst"/>
          <p:cNvSpPr txBox="1">
            <a:spLocks noGrp="1"/>
          </p:cNvSpPr>
          <p:nvPr>
            <p:ph type="body" sz="half" idx="13" hasCustomPrompt="1"/>
          </p:nvPr>
        </p:nvSpPr>
        <p:spPr>
          <a:xfrm>
            <a:off x="4095750"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427"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4" name="HOOFDTITEL VAN DEZE SLIDE, EVENTUEEL OVER MEERDERE REGELS.">
            <a:extLst>
              <a:ext uri="{FF2B5EF4-FFF2-40B4-BE49-F238E27FC236}">
                <a16:creationId xmlns:a16="http://schemas.microsoft.com/office/drawing/2014/main" id="{0E4F1D00-CFCD-EF44-B83A-277DE284857E}"/>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4] Tekst + Beeld groo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5" name="Hoofdtekst">
            <a:extLst>
              <a:ext uri="{FF2B5EF4-FFF2-40B4-BE49-F238E27FC236}">
                <a16:creationId xmlns:a16="http://schemas.microsoft.com/office/drawing/2014/main" id="{CE3A2554-74BD-F447-B71D-43C908BF2C3B}"/>
              </a:ext>
            </a:extLst>
          </p:cNvPr>
          <p:cNvSpPr txBox="1">
            <a:spLocks noGrp="1"/>
          </p:cNvSpPr>
          <p:nvPr>
            <p:ph type="body" sz="half" idx="13"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6" name="HOOFDTITEL VAN DEZE SLIDE, EVENTUEEL OVER MEERDERE REGELS.">
            <a:extLst>
              <a:ext uri="{FF2B5EF4-FFF2-40B4-BE49-F238E27FC236}">
                <a16:creationId xmlns:a16="http://schemas.microsoft.com/office/drawing/2014/main" id="{0E4203EE-2136-E44A-A60B-E597DA61CB31}"/>
              </a:ext>
            </a:extLst>
          </p:cNvPr>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17" name="Tijdelijke aanduiding voor afbeelding 6">
            <a:extLst>
              <a:ext uri="{FF2B5EF4-FFF2-40B4-BE49-F238E27FC236}">
                <a16:creationId xmlns:a16="http://schemas.microsoft.com/office/drawing/2014/main" id="{B78BA9A3-8950-384F-A16D-93BFCA9CD95E}"/>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smtClean="0"/>
              <a:t>Click icon to add picture</a:t>
            </a:r>
            <a:endParaRPr lang="nl-NL"/>
          </a:p>
        </p:txBody>
      </p:sp>
    </p:spTree>
    <p:extLst>
      <p:ext uri="{BB962C8B-B14F-4D97-AF65-F5344CB8AC3E}">
        <p14:creationId xmlns:p14="http://schemas.microsoft.com/office/powerpoint/2010/main" val="408799815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5] Bijschrift + Beeld groo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5" name="Foto bijschrift">
            <a:extLst>
              <a:ext uri="{FF2B5EF4-FFF2-40B4-BE49-F238E27FC236}">
                <a16:creationId xmlns:a16="http://schemas.microsoft.com/office/drawing/2014/main" id="{1D5E391E-F142-F047-84DE-09F983F5C0BE}"/>
              </a:ext>
            </a:extLst>
          </p:cNvPr>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6" name="Afbeelding">
            <a:extLst>
              <a:ext uri="{FF2B5EF4-FFF2-40B4-BE49-F238E27FC236}">
                <a16:creationId xmlns:a16="http://schemas.microsoft.com/office/drawing/2014/main" id="{99AD337A-CABF-0047-B43E-BC0DE0A2E041}"/>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355018528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2" name="Group 1"/>
          <p:cNvGrpSpPr/>
          <p:nvPr userDrawn="1"/>
        </p:nvGrpSpPr>
        <p:grpSpPr>
          <a:xfrm>
            <a:off x="7708383" y="0"/>
            <a:ext cx="1435618" cy="5143500"/>
            <a:chOff x="20555686" y="0"/>
            <a:chExt cx="3828315" cy="13716001"/>
          </a:xfrm>
        </p:grpSpPr>
        <p:sp>
          <p:nvSpPr>
            <p:cNvPr id="373" name="Driehoek"/>
            <p:cNvSpPr/>
            <p:nvPr/>
          </p:nvSpPr>
          <p:spPr>
            <a:xfrm rot="10800000">
              <a:off x="20555686" y="2972716"/>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20555686" y="0"/>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3D88B"/>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7796"/>
            <a:ext cx="7440464"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Tree>
    <p:extLst>
      <p:ext uri="{BB962C8B-B14F-4D97-AF65-F5344CB8AC3E}">
        <p14:creationId xmlns:p14="http://schemas.microsoft.com/office/powerpoint/2010/main" val="16230684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E1] Tekst + Beeld">
    <p:spTree>
      <p:nvGrpSpPr>
        <p:cNvPr id="1" name=""/>
        <p:cNvGrpSpPr/>
        <p:nvPr/>
      </p:nvGrpSpPr>
      <p:grpSpPr>
        <a:xfrm>
          <a:off x="0" y="0"/>
          <a:ext cx="0" cy="0"/>
          <a:chOff x="0" y="0"/>
          <a:chExt cx="0" cy="0"/>
        </a:xfrm>
      </p:grpSpPr>
      <p:sp>
        <p:nvSpPr>
          <p:cNvPr id="332"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4"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36" name="Afbeelding"/>
          <p:cNvSpPr>
            <a:spLocks noGrp="1"/>
          </p:cNvSpPr>
          <p:nvPr>
            <p:ph type="pic" sz="half" idx="13"/>
          </p:nvPr>
        </p:nvSpPr>
        <p:spPr>
          <a:xfrm>
            <a:off x="4105275" y="968520"/>
            <a:ext cx="3573314" cy="3365355"/>
          </a:xfrm>
          <a:prstGeom prst="rect">
            <a:avLst/>
          </a:prstGeom>
        </p:spPr>
        <p:txBody>
          <a:bodyPr lIns="91439" tIns="45719" rIns="91439" bIns="45719"/>
          <a:lstStyle/>
          <a:p>
            <a:r>
              <a:rPr lang="en-US" smtClean="0"/>
              <a:t>Click icon to add picture</a:t>
            </a:r>
            <a:endParaRPr/>
          </a:p>
        </p:txBody>
      </p:sp>
      <p:sp>
        <p:nvSpPr>
          <p:cNvPr id="337"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40" name="Groepeer"/>
          <p:cNvGrpSpPr/>
          <p:nvPr/>
        </p:nvGrpSpPr>
        <p:grpSpPr>
          <a:xfrm>
            <a:off x="7708383" y="0"/>
            <a:ext cx="1435618" cy="5143500"/>
            <a:chOff x="0" y="0"/>
            <a:chExt cx="3828314" cy="13715999"/>
          </a:xfrm>
        </p:grpSpPr>
        <p:sp>
          <p:nvSpPr>
            <p:cNvPr id="338"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9"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41"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E68A322A-3985-3B49-AA98-C343E61D2F8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4" name="HOOFDTITEL VAN DEZE SLIDE, EVENTUEEL OVER MEERDERE REGELS.">
            <a:extLst>
              <a:ext uri="{FF2B5EF4-FFF2-40B4-BE49-F238E27FC236}">
                <a16:creationId xmlns:a16="http://schemas.microsoft.com/office/drawing/2014/main" id="{F35E133F-D95E-8E45-933F-D96D674818C3}"/>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E2] Beeld + Tekst">
    <p:spTree>
      <p:nvGrpSpPr>
        <p:cNvPr id="1" name=""/>
        <p:cNvGrpSpPr/>
        <p:nvPr/>
      </p:nvGrpSpPr>
      <p:grpSpPr>
        <a:xfrm>
          <a:off x="0" y="0"/>
          <a:ext cx="0" cy="0"/>
          <a:chOff x="0" y="0"/>
          <a:chExt cx="0" cy="0"/>
        </a:xfrm>
      </p:grpSpPr>
      <p:sp>
        <p:nvSpPr>
          <p:cNvPr id="384"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85"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388" name="Groepeer"/>
          <p:cNvGrpSpPr/>
          <p:nvPr/>
        </p:nvGrpSpPr>
        <p:grpSpPr>
          <a:xfrm>
            <a:off x="7708383" y="0"/>
            <a:ext cx="1435618" cy="5143500"/>
            <a:chOff x="0" y="0"/>
            <a:chExt cx="3828314" cy="13715999"/>
          </a:xfrm>
        </p:grpSpPr>
        <p:sp>
          <p:nvSpPr>
            <p:cNvPr id="38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8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38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91" name="Afbeelding"/>
          <p:cNvSpPr>
            <a:spLocks noGrp="1"/>
          </p:cNvSpPr>
          <p:nvPr>
            <p:ph type="pic" sz="half" idx="13"/>
          </p:nvPr>
        </p:nvSpPr>
        <p:spPr>
          <a:xfrm>
            <a:off x="238125" y="967796"/>
            <a:ext cx="3573314" cy="3366079"/>
          </a:xfrm>
          <a:prstGeom prst="rect">
            <a:avLst/>
          </a:prstGeom>
        </p:spPr>
        <p:txBody>
          <a:bodyPr lIns="91439" tIns="45719" rIns="91439" bIns="45719"/>
          <a:lstStyle/>
          <a:p>
            <a:r>
              <a:rPr lang="en-US" smtClean="0"/>
              <a:t>Click icon to add picture</a:t>
            </a:r>
            <a:endParaRPr dirty="0"/>
          </a:p>
        </p:txBody>
      </p:sp>
      <p:sp>
        <p:nvSpPr>
          <p:cNvPr id="392" name="Hoofdtekst"/>
          <p:cNvSpPr txBox="1">
            <a:spLocks noGrp="1"/>
          </p:cNvSpPr>
          <p:nvPr>
            <p:ph type="body" sz="half" idx="14" hasCustomPrompt="1"/>
          </p:nvPr>
        </p:nvSpPr>
        <p:spPr>
          <a:xfrm>
            <a:off x="4095750" y="967070"/>
            <a:ext cx="3572718"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39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3BE53EAE-91D2-0F45-8264-18BC28E7F4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4" name="HOOFDTITEL VAN DEZE SLIDE, EVENTUEEL OVER MEERDERE REGELS.">
            <a:extLst>
              <a:ext uri="{FF2B5EF4-FFF2-40B4-BE49-F238E27FC236}">
                <a16:creationId xmlns:a16="http://schemas.microsoft.com/office/drawing/2014/main" id="{1ABD9389-69DC-CC4D-968D-0A5DB05399E1}"/>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E3] Tekst + Tekst">
    <p:spTree>
      <p:nvGrpSpPr>
        <p:cNvPr id="1" name=""/>
        <p:cNvGrpSpPr/>
        <p:nvPr/>
      </p:nvGrpSpPr>
      <p:grpSpPr>
        <a:xfrm>
          <a:off x="0" y="0"/>
          <a:ext cx="0" cy="0"/>
          <a:chOff x="0" y="0"/>
          <a:chExt cx="0" cy="0"/>
        </a:xfrm>
      </p:grpSpPr>
      <p:sp>
        <p:nvSpPr>
          <p:cNvPr id="43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3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39" name="Groepeer"/>
          <p:cNvGrpSpPr/>
          <p:nvPr/>
        </p:nvGrpSpPr>
        <p:grpSpPr>
          <a:xfrm>
            <a:off x="7708383" y="0"/>
            <a:ext cx="1435618" cy="5143500"/>
            <a:chOff x="0" y="0"/>
            <a:chExt cx="3828314" cy="13715999"/>
          </a:xfrm>
        </p:grpSpPr>
        <p:sp>
          <p:nvSpPr>
            <p:cNvPr id="437"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38"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4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42" name="Hoofdtekst"/>
          <p:cNvSpPr txBox="1">
            <a:spLocks noGrp="1"/>
          </p:cNvSpPr>
          <p:nvPr>
            <p:ph type="body" sz="half" idx="13" hasCustomPrompt="1"/>
          </p:nvPr>
        </p:nvSpPr>
        <p:spPr>
          <a:xfrm>
            <a:off x="4095750" y="961121"/>
            <a:ext cx="3572718"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4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444" name="Hoofdtekst"/>
          <p:cNvSpPr txBox="1">
            <a:spLocks noGrp="1"/>
          </p:cNvSpPr>
          <p:nvPr>
            <p:ph type="body" sz="half" idx="14" hasCustomPrompt="1"/>
          </p:nvPr>
        </p:nvSpPr>
        <p:spPr>
          <a:xfrm>
            <a:off x="238125" y="961121"/>
            <a:ext cx="3572718"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F001C348-CEDD-784C-B610-CC25AEDCD32E}"/>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4" name="HOOFDTITEL VAN DEZE SLIDE, EVENTUEEL OVER MEERDERE REGELS.">
            <a:extLst>
              <a:ext uri="{FF2B5EF4-FFF2-40B4-BE49-F238E27FC236}">
                <a16:creationId xmlns:a16="http://schemas.microsoft.com/office/drawing/2014/main" id="{47B0887D-9623-2946-B53A-991301EDF138}"/>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E4] Tekst + Beeld groot">
    <p:spTree>
      <p:nvGrpSpPr>
        <p:cNvPr id="1" name=""/>
        <p:cNvGrpSpPr/>
        <p:nvPr/>
      </p:nvGrpSpPr>
      <p:grpSpPr>
        <a:xfrm>
          <a:off x="0" y="0"/>
          <a:ext cx="0" cy="0"/>
          <a:chOff x="0" y="0"/>
          <a:chExt cx="0" cy="0"/>
        </a:xfrm>
      </p:grpSpPr>
      <p:sp>
        <p:nvSpPr>
          <p:cNvPr id="487"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8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91" name="Groepeer"/>
          <p:cNvGrpSpPr/>
          <p:nvPr/>
        </p:nvGrpSpPr>
        <p:grpSpPr>
          <a:xfrm>
            <a:off x="7708383" y="0"/>
            <a:ext cx="1435618" cy="5143500"/>
            <a:chOff x="0" y="0"/>
            <a:chExt cx="3828314" cy="13715999"/>
          </a:xfrm>
        </p:grpSpPr>
        <p:sp>
          <p:nvSpPr>
            <p:cNvPr id="48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9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9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94" name="Hoofdtekst"/>
          <p:cNvSpPr txBox="1">
            <a:spLocks noGrp="1"/>
          </p:cNvSpPr>
          <p:nvPr>
            <p:ph type="body" sz="half" idx="13"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495" name="HOOFDTITEL VAN DEZE SLIDE, EVENTUEEL OVER MEERDERE REGELS."/>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pic>
        <p:nvPicPr>
          <p:cNvPr id="497"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360D94FB-0949-CB4E-91C0-0724EE1FEDCA}"/>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4" name="Tijdelijke aanduiding voor afbeelding 6">
            <a:extLst>
              <a:ext uri="{FF2B5EF4-FFF2-40B4-BE49-F238E27FC236}">
                <a16:creationId xmlns:a16="http://schemas.microsoft.com/office/drawing/2014/main" id="{2748CE92-E070-CE4E-B752-519B819C7882}"/>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smtClean="0"/>
              <a:t>Click icon to add picture</a:t>
            </a:r>
            <a:endParaRPr lang="nl-NL"/>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2] Beeld + Tekst">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706442093"/>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E5] Bijschrift + Beeld groot">
    <p:spTree>
      <p:nvGrpSpPr>
        <p:cNvPr id="1" name=""/>
        <p:cNvGrpSpPr/>
        <p:nvPr/>
      </p:nvGrpSpPr>
      <p:grpSpPr>
        <a:xfrm>
          <a:off x="0" y="0"/>
          <a:ext cx="0" cy="0"/>
          <a:chOff x="0" y="0"/>
          <a:chExt cx="0" cy="0"/>
        </a:xfrm>
      </p:grpSpPr>
      <p:sp>
        <p:nvSpPr>
          <p:cNvPr id="537"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3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41" name="Groepeer"/>
          <p:cNvGrpSpPr/>
          <p:nvPr/>
        </p:nvGrpSpPr>
        <p:grpSpPr>
          <a:xfrm>
            <a:off x="7708383" y="0"/>
            <a:ext cx="1435618" cy="5143500"/>
            <a:chOff x="0" y="0"/>
            <a:chExt cx="3828314" cy="13715999"/>
          </a:xfrm>
        </p:grpSpPr>
        <p:sp>
          <p:nvSpPr>
            <p:cNvPr id="53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4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542"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543"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45" name="Foto bijschrift"/>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2" name="Tijdelijke aanduiding voor voettekst 9">
            <a:extLst>
              <a:ext uri="{FF2B5EF4-FFF2-40B4-BE49-F238E27FC236}">
                <a16:creationId xmlns:a16="http://schemas.microsoft.com/office/drawing/2014/main" id="{4B1549F1-2F10-9040-818E-36A7E8D5C3D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3" name="Afbeelding">
            <a:extLst>
              <a:ext uri="{FF2B5EF4-FFF2-40B4-BE49-F238E27FC236}">
                <a16:creationId xmlns:a16="http://schemas.microsoft.com/office/drawing/2014/main" id="{69834E08-80D4-0E46-994C-FDD2C37F9298}"/>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smtClean="0"/>
              <a:t>Click icon to add picture</a:t>
            </a:r>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F1] Tekst + Beeld">
    <p:spTree>
      <p:nvGrpSpPr>
        <p:cNvPr id="1" name=""/>
        <p:cNvGrpSpPr/>
        <p:nvPr/>
      </p:nvGrpSpPr>
      <p:grpSpPr>
        <a:xfrm>
          <a:off x="0" y="0"/>
          <a:ext cx="0" cy="0"/>
          <a:chOff x="0" y="0"/>
          <a:chExt cx="0" cy="0"/>
        </a:xfrm>
      </p:grpSpPr>
      <p:sp>
        <p:nvSpPr>
          <p:cNvPr id="349"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0"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1"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4" name="Afbeelding"/>
          <p:cNvSpPr>
            <a:spLocks noGrp="1"/>
          </p:cNvSpPr>
          <p:nvPr>
            <p:ph type="pic" sz="half" idx="13"/>
          </p:nvPr>
        </p:nvSpPr>
        <p:spPr>
          <a:xfrm>
            <a:off x="4105275" y="968520"/>
            <a:ext cx="3573314" cy="3365355"/>
          </a:xfrm>
          <a:prstGeom prst="rect">
            <a:avLst/>
          </a:prstGeom>
        </p:spPr>
        <p:txBody>
          <a:bodyPr lIns="91439" tIns="45719" rIns="91439" bIns="45719"/>
          <a:lstStyle/>
          <a:p>
            <a:r>
              <a:rPr lang="en-US" smtClean="0"/>
              <a:t>Click icon to add picture</a:t>
            </a:r>
            <a:endParaRPr/>
          </a:p>
        </p:txBody>
      </p:sp>
      <p:sp>
        <p:nvSpPr>
          <p:cNvPr id="355"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58" name="Groepeer"/>
          <p:cNvGrpSpPr/>
          <p:nvPr/>
        </p:nvGrpSpPr>
        <p:grpSpPr>
          <a:xfrm>
            <a:off x="7708383" y="0"/>
            <a:ext cx="1435618" cy="5143500"/>
            <a:chOff x="0" y="0"/>
            <a:chExt cx="3828314" cy="13715999"/>
          </a:xfrm>
        </p:grpSpPr>
        <p:sp>
          <p:nvSpPr>
            <p:cNvPr id="35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59"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4" name="Tijdelijke aanduiding voor voettekst 9">
            <a:extLst>
              <a:ext uri="{FF2B5EF4-FFF2-40B4-BE49-F238E27FC236}">
                <a16:creationId xmlns:a16="http://schemas.microsoft.com/office/drawing/2014/main" id="{D9CDCAAD-3409-3C49-BBDB-06E189C1E91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5" name="HOOFDTITEL VAN DEZE SLIDE, EVENTUEEL OVER MEERDERE REGELS.">
            <a:extLst>
              <a:ext uri="{FF2B5EF4-FFF2-40B4-BE49-F238E27FC236}">
                <a16:creationId xmlns:a16="http://schemas.microsoft.com/office/drawing/2014/main" id="{EBA045EE-B5B8-7742-A8E2-6836CA85EE1D}"/>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F2] Beeld + Tekst">
    <p:spTree>
      <p:nvGrpSpPr>
        <p:cNvPr id="1" name=""/>
        <p:cNvGrpSpPr/>
        <p:nvPr/>
      </p:nvGrpSpPr>
      <p:grpSpPr>
        <a:xfrm>
          <a:off x="0" y="0"/>
          <a:ext cx="0" cy="0"/>
          <a:chOff x="0" y="0"/>
          <a:chExt cx="0" cy="0"/>
        </a:xfrm>
      </p:grpSpPr>
      <p:sp>
        <p:nvSpPr>
          <p:cNvPr id="401"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02"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05" name="Groepeer"/>
          <p:cNvGrpSpPr/>
          <p:nvPr/>
        </p:nvGrpSpPr>
        <p:grpSpPr>
          <a:xfrm>
            <a:off x="7708383" y="0"/>
            <a:ext cx="1435618" cy="5143500"/>
            <a:chOff x="0" y="0"/>
            <a:chExt cx="3828314" cy="13715999"/>
          </a:xfrm>
        </p:grpSpPr>
        <p:sp>
          <p:nvSpPr>
            <p:cNvPr id="40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0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06"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08" name="Afbeelding"/>
          <p:cNvSpPr>
            <a:spLocks noGrp="1"/>
          </p:cNvSpPr>
          <p:nvPr>
            <p:ph type="pic" sz="half" idx="13"/>
          </p:nvPr>
        </p:nvSpPr>
        <p:spPr>
          <a:xfrm>
            <a:off x="238125" y="961121"/>
            <a:ext cx="3573314" cy="3372754"/>
          </a:xfrm>
          <a:prstGeom prst="rect">
            <a:avLst/>
          </a:prstGeom>
        </p:spPr>
        <p:txBody>
          <a:bodyPr lIns="91439" tIns="45719" rIns="91439" bIns="45719"/>
          <a:lstStyle/>
          <a:p>
            <a:r>
              <a:rPr lang="en-US" smtClean="0"/>
              <a:t>Click icon to add picture</a:t>
            </a:r>
            <a:endParaRPr/>
          </a:p>
        </p:txBody>
      </p:sp>
      <p:sp>
        <p:nvSpPr>
          <p:cNvPr id="409" name="Hoofdtekst"/>
          <p:cNvSpPr txBox="1">
            <a:spLocks noGrp="1"/>
          </p:cNvSpPr>
          <p:nvPr>
            <p:ph type="body" sz="half" idx="14" hasCustomPrompt="1"/>
          </p:nvPr>
        </p:nvSpPr>
        <p:spPr>
          <a:xfrm>
            <a:off x="4095750" y="960380"/>
            <a:ext cx="3572718" cy="338044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10"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77CCFCBD-9079-D54E-988E-EBE6541818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4" name="HOOFDTITEL VAN DEZE SLIDE, EVENTUEEL OVER MEERDERE REGELS.">
            <a:extLst>
              <a:ext uri="{FF2B5EF4-FFF2-40B4-BE49-F238E27FC236}">
                <a16:creationId xmlns:a16="http://schemas.microsoft.com/office/drawing/2014/main" id="{C20BBACA-BDFE-9341-8ED2-C6E910F3D52F}"/>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F3] Tekst + Tekst">
    <p:spTree>
      <p:nvGrpSpPr>
        <p:cNvPr id="1" name=""/>
        <p:cNvGrpSpPr/>
        <p:nvPr/>
      </p:nvGrpSpPr>
      <p:grpSpPr>
        <a:xfrm>
          <a:off x="0" y="0"/>
          <a:ext cx="0" cy="0"/>
          <a:chOff x="0" y="0"/>
          <a:chExt cx="0" cy="0"/>
        </a:xfrm>
      </p:grpSpPr>
      <p:sp>
        <p:nvSpPr>
          <p:cNvPr id="45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5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56" name="Groepeer"/>
          <p:cNvGrpSpPr/>
          <p:nvPr/>
        </p:nvGrpSpPr>
        <p:grpSpPr>
          <a:xfrm>
            <a:off x="7708383" y="0"/>
            <a:ext cx="1435618" cy="5143500"/>
            <a:chOff x="0" y="0"/>
            <a:chExt cx="3828314" cy="13715999"/>
          </a:xfrm>
        </p:grpSpPr>
        <p:sp>
          <p:nvSpPr>
            <p:cNvPr id="454"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55"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59" name="Hoofdtekst"/>
          <p:cNvSpPr txBox="1">
            <a:spLocks noGrp="1"/>
          </p:cNvSpPr>
          <p:nvPr>
            <p:ph type="body" sz="half" idx="13" hasCustomPrompt="1"/>
          </p:nvPr>
        </p:nvSpPr>
        <p:spPr>
          <a:xfrm>
            <a:off x="4095750"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60"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461"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211BF1ED-0B01-484D-8756-2F0EF115282E}"/>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4" name="HOOFDTITEL VAN DEZE SLIDE, EVENTUEEL OVER MEERDERE REGELS.">
            <a:extLst>
              <a:ext uri="{FF2B5EF4-FFF2-40B4-BE49-F238E27FC236}">
                <a16:creationId xmlns:a16="http://schemas.microsoft.com/office/drawing/2014/main" id="{1D2DA546-8064-7A48-B17D-4C25C7637D8A}"/>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F4] Tekst + Beeld groot">
    <p:spTree>
      <p:nvGrpSpPr>
        <p:cNvPr id="1" name=""/>
        <p:cNvGrpSpPr/>
        <p:nvPr/>
      </p:nvGrpSpPr>
      <p:grpSpPr>
        <a:xfrm>
          <a:off x="0" y="0"/>
          <a:ext cx="0" cy="0"/>
          <a:chOff x="0" y="0"/>
          <a:chExt cx="0" cy="0"/>
        </a:xfrm>
      </p:grpSpPr>
      <p:sp>
        <p:nvSpPr>
          <p:cNvPr id="504"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05"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08" name="Groepeer"/>
          <p:cNvGrpSpPr/>
          <p:nvPr/>
        </p:nvGrpSpPr>
        <p:grpSpPr>
          <a:xfrm>
            <a:off x="7708383" y="0"/>
            <a:ext cx="1435618" cy="5143500"/>
            <a:chOff x="0" y="0"/>
            <a:chExt cx="3828314" cy="13715999"/>
          </a:xfrm>
        </p:grpSpPr>
        <p:sp>
          <p:nvSpPr>
            <p:cNvPr id="50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0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50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11" name="Hoofdtekst"/>
          <p:cNvSpPr txBox="1">
            <a:spLocks noGrp="1"/>
          </p:cNvSpPr>
          <p:nvPr>
            <p:ph type="body" sz="half" idx="13"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512" name="HOOFDTITEL VAN DEZE SLIDE, EVENTUEEL OVER MEERDERE REGELS."/>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pic>
        <p:nvPicPr>
          <p:cNvPr id="514"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A56256B-307C-794B-9ADB-E6E5BD1FDA9F}"/>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4" name="Tijdelijke aanduiding voor afbeelding 6">
            <a:extLst>
              <a:ext uri="{FF2B5EF4-FFF2-40B4-BE49-F238E27FC236}">
                <a16:creationId xmlns:a16="http://schemas.microsoft.com/office/drawing/2014/main" id="{78164A18-3028-8F4E-8E60-C70DBE92E851}"/>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smtClean="0"/>
              <a:t>Click icon to add picture</a:t>
            </a:r>
            <a:endParaRPr lang="nl-NL"/>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F5] Bijschrift + Beeld groot">
    <p:spTree>
      <p:nvGrpSpPr>
        <p:cNvPr id="1" name=""/>
        <p:cNvGrpSpPr/>
        <p:nvPr/>
      </p:nvGrpSpPr>
      <p:grpSpPr>
        <a:xfrm>
          <a:off x="0" y="0"/>
          <a:ext cx="0" cy="0"/>
          <a:chOff x="0" y="0"/>
          <a:chExt cx="0" cy="0"/>
        </a:xfrm>
      </p:grpSpPr>
      <p:sp>
        <p:nvSpPr>
          <p:cNvPr id="553"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54"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57" name="Groepeer"/>
          <p:cNvGrpSpPr/>
          <p:nvPr/>
        </p:nvGrpSpPr>
        <p:grpSpPr>
          <a:xfrm>
            <a:off x="7708383" y="0"/>
            <a:ext cx="1435618" cy="5143500"/>
            <a:chOff x="0" y="0"/>
            <a:chExt cx="3828314" cy="13715999"/>
          </a:xfrm>
        </p:grpSpPr>
        <p:sp>
          <p:nvSpPr>
            <p:cNvPr id="555"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56"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55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55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61" name="Foto bijschrift"/>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2" name="Tijdelijke aanduiding voor voettekst 9">
            <a:extLst>
              <a:ext uri="{FF2B5EF4-FFF2-40B4-BE49-F238E27FC236}">
                <a16:creationId xmlns:a16="http://schemas.microsoft.com/office/drawing/2014/main" id="{C0F6039B-D945-4343-8C53-87D4543F3B6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3" name="Afbeelding">
            <a:extLst>
              <a:ext uri="{FF2B5EF4-FFF2-40B4-BE49-F238E27FC236}">
                <a16:creationId xmlns:a16="http://schemas.microsoft.com/office/drawing/2014/main" id="{FE170D58-885D-C949-B35D-094D7AD09063}"/>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smtClean="0"/>
              <a:t>Click icon to add picture</a:t>
            </a:r>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Beeld schermvullend">
    <p:spTree>
      <p:nvGrpSpPr>
        <p:cNvPr id="1" name=""/>
        <p:cNvGrpSpPr/>
        <p:nvPr/>
      </p:nvGrpSpPr>
      <p:grpSpPr>
        <a:xfrm>
          <a:off x="0" y="0"/>
          <a:ext cx="0" cy="0"/>
          <a:chOff x="0" y="0"/>
          <a:chExt cx="0" cy="0"/>
        </a:xfrm>
      </p:grpSpPr>
      <p:sp>
        <p:nvSpPr>
          <p:cNvPr id="569" name="Afbeelding"/>
          <p:cNvSpPr>
            <a:spLocks noGrp="1"/>
          </p:cNvSpPr>
          <p:nvPr>
            <p:ph type="pic" idx="13"/>
          </p:nvPr>
        </p:nvSpPr>
        <p:spPr>
          <a:xfrm>
            <a:off x="-23243" y="-7317"/>
            <a:ext cx="9190485" cy="5158135"/>
          </a:xfrm>
          <a:prstGeom prst="rect">
            <a:avLst/>
          </a:prstGeom>
        </p:spPr>
        <p:txBody>
          <a:bodyPr lIns="91439" tIns="45719" rIns="91439" bIns="45719"/>
          <a:lstStyle/>
          <a:p>
            <a:r>
              <a:rPr lang="en-US" smtClean="0"/>
              <a:t>Click icon to add picture</a:t>
            </a:r>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Beeld schermv. vlak2">
    <p:spTree>
      <p:nvGrpSpPr>
        <p:cNvPr id="1" name=""/>
        <p:cNvGrpSpPr/>
        <p:nvPr/>
      </p:nvGrpSpPr>
      <p:grpSpPr>
        <a:xfrm>
          <a:off x="0" y="0"/>
          <a:ext cx="0" cy="0"/>
          <a:chOff x="0" y="0"/>
          <a:chExt cx="0" cy="0"/>
        </a:xfrm>
      </p:grpSpPr>
      <p:sp>
        <p:nvSpPr>
          <p:cNvPr id="586" name="Afbeelding"/>
          <p:cNvSpPr>
            <a:spLocks noGrp="1"/>
          </p:cNvSpPr>
          <p:nvPr>
            <p:ph type="pic" idx="13"/>
          </p:nvPr>
        </p:nvSpPr>
        <p:spPr>
          <a:xfrm>
            <a:off x="-12247" y="0"/>
            <a:ext cx="9156247" cy="5161686"/>
          </a:xfrm>
          <a:custGeom>
            <a:avLst/>
            <a:gdLst>
              <a:gd name="connsiteX0" fmla="*/ 0 w 24384000"/>
              <a:gd name="connsiteY0" fmla="*/ 0 h 13748168"/>
              <a:gd name="connsiteX1" fmla="*/ 24384000 w 24384000"/>
              <a:gd name="connsiteY1" fmla="*/ 0 h 13748168"/>
              <a:gd name="connsiteX2" fmla="*/ 24384000 w 24384000"/>
              <a:gd name="connsiteY2" fmla="*/ 13748168 h 13748168"/>
              <a:gd name="connsiteX3" fmla="*/ 0 w 24384000"/>
              <a:gd name="connsiteY3" fmla="*/ 13748168 h 13748168"/>
              <a:gd name="connsiteX4" fmla="*/ 0 w 24384000"/>
              <a:gd name="connsiteY4" fmla="*/ 0 h 13748168"/>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0 w 24384000"/>
              <a:gd name="connsiteY4" fmla="*/ 0 h 13764497"/>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4539343 w 24384000"/>
              <a:gd name="connsiteY4" fmla="*/ 5061857 h 13764497"/>
              <a:gd name="connsiteX5" fmla="*/ 0 w 24384000"/>
              <a:gd name="connsiteY5" fmla="*/ 0 h 13764497"/>
              <a:gd name="connsiteX0" fmla="*/ 16329 w 24400329"/>
              <a:gd name="connsiteY0" fmla="*/ 0 h 13764497"/>
              <a:gd name="connsiteX1" fmla="*/ 24400329 w 24400329"/>
              <a:gd name="connsiteY1" fmla="*/ 0 h 13764497"/>
              <a:gd name="connsiteX2" fmla="*/ 24400329 w 24400329"/>
              <a:gd name="connsiteY2" fmla="*/ 13748168 h 13764497"/>
              <a:gd name="connsiteX3" fmla="*/ 12360729 w 24400329"/>
              <a:gd name="connsiteY3" fmla="*/ 13764497 h 13764497"/>
              <a:gd name="connsiteX4" fmla="*/ 0 w 24400329"/>
              <a:gd name="connsiteY4" fmla="*/ 6874328 h 13764497"/>
              <a:gd name="connsiteX5" fmla="*/ 16329 w 24400329"/>
              <a:gd name="connsiteY5" fmla="*/ 0 h 13764497"/>
              <a:gd name="connsiteX0" fmla="*/ 32658 w 24416658"/>
              <a:gd name="connsiteY0" fmla="*/ 0 h 13764497"/>
              <a:gd name="connsiteX1" fmla="*/ 24416658 w 24416658"/>
              <a:gd name="connsiteY1" fmla="*/ 0 h 13764497"/>
              <a:gd name="connsiteX2" fmla="*/ 24416658 w 24416658"/>
              <a:gd name="connsiteY2" fmla="*/ 13748168 h 13764497"/>
              <a:gd name="connsiteX3" fmla="*/ 12377058 w 24416658"/>
              <a:gd name="connsiteY3" fmla="*/ 13764497 h 13764497"/>
              <a:gd name="connsiteX4" fmla="*/ 0 w 24416658"/>
              <a:gd name="connsiteY4" fmla="*/ 8850086 h 13764497"/>
              <a:gd name="connsiteX5" fmla="*/ 32658 w 24416658"/>
              <a:gd name="connsiteY5" fmla="*/ 0 h 13764497"/>
              <a:gd name="connsiteX0" fmla="*/ 32658 w 24416658"/>
              <a:gd name="connsiteY0" fmla="*/ 0 h 13748168"/>
              <a:gd name="connsiteX1" fmla="*/ 24416658 w 24416658"/>
              <a:gd name="connsiteY1" fmla="*/ 0 h 13748168"/>
              <a:gd name="connsiteX2" fmla="*/ 24416658 w 24416658"/>
              <a:gd name="connsiteY2" fmla="*/ 13748168 h 13748168"/>
              <a:gd name="connsiteX3" fmla="*/ 14597744 w 24416658"/>
              <a:gd name="connsiteY3" fmla="*/ 13748168 h 13748168"/>
              <a:gd name="connsiteX4" fmla="*/ 0 w 24416658"/>
              <a:gd name="connsiteY4" fmla="*/ 8850086 h 13748168"/>
              <a:gd name="connsiteX5" fmla="*/ 32658 w 24416658"/>
              <a:gd name="connsiteY5" fmla="*/ 0 h 13748168"/>
              <a:gd name="connsiteX0" fmla="*/ 32658 w 24416658"/>
              <a:gd name="connsiteY0" fmla="*/ 0 h 13764496"/>
              <a:gd name="connsiteX1" fmla="*/ 24416658 w 24416658"/>
              <a:gd name="connsiteY1" fmla="*/ 0 h 13764496"/>
              <a:gd name="connsiteX2" fmla="*/ 24416658 w 24416658"/>
              <a:gd name="connsiteY2" fmla="*/ 13748168 h 13764496"/>
              <a:gd name="connsiteX3" fmla="*/ 14173201 w 24416658"/>
              <a:gd name="connsiteY3" fmla="*/ 13764496 h 13764496"/>
              <a:gd name="connsiteX4" fmla="*/ 0 w 24416658"/>
              <a:gd name="connsiteY4" fmla="*/ 8850086 h 13764496"/>
              <a:gd name="connsiteX5" fmla="*/ 32658 w 24416658"/>
              <a:gd name="connsiteY5" fmla="*/ 0 h 137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16658" h="13764496">
                <a:moveTo>
                  <a:pt x="32658" y="0"/>
                </a:moveTo>
                <a:lnTo>
                  <a:pt x="24416658" y="0"/>
                </a:lnTo>
                <a:lnTo>
                  <a:pt x="24416658" y="13748168"/>
                </a:lnTo>
                <a:lnTo>
                  <a:pt x="14173201" y="13764496"/>
                </a:lnTo>
                <a:lnTo>
                  <a:pt x="0" y="8850086"/>
                </a:lnTo>
                <a:lnTo>
                  <a:pt x="32658"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smtClean="0"/>
              <a:t>Click icon to add picture</a:t>
            </a:r>
            <a:endParaRPr dirty="0"/>
          </a:p>
        </p:txBody>
      </p:sp>
      <p:sp>
        <p:nvSpPr>
          <p:cNvPr id="587" name="Foto bijschrift"/>
          <p:cNvSpPr txBox="1">
            <a:spLocks noGrp="1"/>
          </p:cNvSpPr>
          <p:nvPr>
            <p:ph type="body" sz="quarter" idx="14"/>
          </p:nvPr>
        </p:nvSpPr>
        <p:spPr>
          <a:xfrm>
            <a:off x="238125" y="3581243"/>
            <a:ext cx="2300040" cy="1319526"/>
          </a:xfrm>
          <a:prstGeom prst="rect">
            <a:avLst/>
          </a:prstGeom>
        </p:spPr>
        <p:txBody>
          <a:bodyPr anchor="b"/>
          <a:lstStyle>
            <a:lvl1pPr>
              <a:defRPr sz="938"/>
            </a:lvl1pPr>
          </a:lstStyle>
          <a:p>
            <a:pPr lvl="0"/>
            <a:r>
              <a:rPr lang="en-US" smtClean="0"/>
              <a:t>Edit Master text styles</a:t>
            </a: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Beeld schermv. vlak3">
    <p:spTree>
      <p:nvGrpSpPr>
        <p:cNvPr id="1" name=""/>
        <p:cNvGrpSpPr/>
        <p:nvPr/>
      </p:nvGrpSpPr>
      <p:grpSpPr>
        <a:xfrm>
          <a:off x="0" y="0"/>
          <a:ext cx="0" cy="0"/>
          <a:chOff x="0" y="0"/>
          <a:chExt cx="0" cy="0"/>
        </a:xfrm>
      </p:grpSpPr>
      <p:sp>
        <p:nvSpPr>
          <p:cNvPr id="595" name="Afbeelding"/>
          <p:cNvSpPr>
            <a:spLocks noGrp="1"/>
          </p:cNvSpPr>
          <p:nvPr>
            <p:ph type="pic" idx="13"/>
          </p:nvPr>
        </p:nvSpPr>
        <p:spPr>
          <a:xfrm>
            <a:off x="-3348" y="-12520"/>
            <a:ext cx="8438094" cy="5156293"/>
          </a:xfrm>
          <a:custGeom>
            <a:avLst/>
            <a:gdLst>
              <a:gd name="connsiteX0" fmla="*/ 0 w 22501585"/>
              <a:gd name="connsiteY0" fmla="*/ 0 h 13717457"/>
              <a:gd name="connsiteX1" fmla="*/ 22501585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0 h 13717457"/>
              <a:gd name="connsiteX1" fmla="*/ 17896927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16329 h 13733786"/>
              <a:gd name="connsiteX1" fmla="*/ 17456057 w 22501585"/>
              <a:gd name="connsiteY1" fmla="*/ 0 h 13733786"/>
              <a:gd name="connsiteX2" fmla="*/ 22501585 w 22501585"/>
              <a:gd name="connsiteY2" fmla="*/ 13733786 h 13733786"/>
              <a:gd name="connsiteX3" fmla="*/ 0 w 22501585"/>
              <a:gd name="connsiteY3" fmla="*/ 13733786 h 13733786"/>
              <a:gd name="connsiteX4" fmla="*/ 0 w 22501585"/>
              <a:gd name="connsiteY4" fmla="*/ 16329 h 13733786"/>
              <a:gd name="connsiteX0" fmla="*/ 0 w 22501585"/>
              <a:gd name="connsiteY0" fmla="*/ 32657 h 13750114"/>
              <a:gd name="connsiteX1" fmla="*/ 17080499 w 22501585"/>
              <a:gd name="connsiteY1" fmla="*/ 0 h 13750114"/>
              <a:gd name="connsiteX2" fmla="*/ 22501585 w 22501585"/>
              <a:gd name="connsiteY2" fmla="*/ 13750114 h 13750114"/>
              <a:gd name="connsiteX3" fmla="*/ 0 w 22501585"/>
              <a:gd name="connsiteY3" fmla="*/ 13750114 h 13750114"/>
              <a:gd name="connsiteX4" fmla="*/ 0 w 22501585"/>
              <a:gd name="connsiteY4" fmla="*/ 32657 h 13750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585" h="13750114">
                <a:moveTo>
                  <a:pt x="0" y="32657"/>
                </a:moveTo>
                <a:lnTo>
                  <a:pt x="17080499" y="0"/>
                </a:lnTo>
                <a:lnTo>
                  <a:pt x="22501585" y="13750114"/>
                </a:lnTo>
                <a:lnTo>
                  <a:pt x="0" y="13750114"/>
                </a:lnTo>
                <a:lnTo>
                  <a:pt x="0" y="32657"/>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smtClean="0"/>
              <a:t>Click icon to add picture</a:t>
            </a:r>
            <a:endParaRPr/>
          </a:p>
        </p:txBody>
      </p:sp>
      <p:sp>
        <p:nvSpPr>
          <p:cNvPr id="596" name="Foto bijschrift"/>
          <p:cNvSpPr txBox="1">
            <a:spLocks noGrp="1"/>
          </p:cNvSpPr>
          <p:nvPr>
            <p:ph type="body" sz="quarter" idx="14"/>
          </p:nvPr>
        </p:nvSpPr>
        <p:spPr>
          <a:xfrm>
            <a:off x="7070725" y="242731"/>
            <a:ext cx="1832273" cy="4658039"/>
          </a:xfrm>
          <a:prstGeom prst="rect">
            <a:avLst/>
          </a:prstGeom>
        </p:spPr>
        <p:txBody>
          <a:bodyPr/>
          <a:lstStyle>
            <a:lvl1pPr algn="r">
              <a:defRPr sz="938"/>
            </a:lvl1pPr>
          </a:lstStyle>
          <a:p>
            <a:pPr lvl="0"/>
            <a:r>
              <a:rPr lang="en-US" smtClean="0"/>
              <a:t>Edit Master text styles</a:t>
            </a: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Beeld schermv. vlak4">
    <p:spTree>
      <p:nvGrpSpPr>
        <p:cNvPr id="1" name=""/>
        <p:cNvGrpSpPr/>
        <p:nvPr/>
      </p:nvGrpSpPr>
      <p:grpSpPr>
        <a:xfrm>
          <a:off x="0" y="0"/>
          <a:ext cx="0" cy="0"/>
          <a:chOff x="0" y="0"/>
          <a:chExt cx="0" cy="0"/>
        </a:xfrm>
      </p:grpSpPr>
      <p:sp>
        <p:nvSpPr>
          <p:cNvPr id="604" name="Afbeelding"/>
          <p:cNvSpPr>
            <a:spLocks noGrp="1"/>
          </p:cNvSpPr>
          <p:nvPr>
            <p:ph type="pic" idx="13"/>
          </p:nvPr>
        </p:nvSpPr>
        <p:spPr>
          <a:xfrm>
            <a:off x="-3349" y="-23174"/>
            <a:ext cx="9175924" cy="5166947"/>
          </a:xfrm>
          <a:custGeom>
            <a:avLst/>
            <a:gdLst>
              <a:gd name="connsiteX0" fmla="*/ 0 w 24401860"/>
              <a:gd name="connsiteY0" fmla="*/ 0 h 13745869"/>
              <a:gd name="connsiteX1" fmla="*/ 24401860 w 24401860"/>
              <a:gd name="connsiteY1" fmla="*/ 0 h 13745869"/>
              <a:gd name="connsiteX2" fmla="*/ 24401860 w 24401860"/>
              <a:gd name="connsiteY2" fmla="*/ 13745869 h 13745869"/>
              <a:gd name="connsiteX3" fmla="*/ 0 w 24401860"/>
              <a:gd name="connsiteY3" fmla="*/ 13745869 h 13745869"/>
              <a:gd name="connsiteX4" fmla="*/ 0 w 24401860"/>
              <a:gd name="connsiteY4" fmla="*/ 0 h 13745869"/>
              <a:gd name="connsiteX0" fmla="*/ 0 w 24401860"/>
              <a:gd name="connsiteY0" fmla="*/ 32657 h 13778526"/>
              <a:gd name="connsiteX1" fmla="*/ 10244988 w 24401860"/>
              <a:gd name="connsiteY1" fmla="*/ 0 h 13778526"/>
              <a:gd name="connsiteX2" fmla="*/ 24401860 w 24401860"/>
              <a:gd name="connsiteY2" fmla="*/ 13778526 h 13778526"/>
              <a:gd name="connsiteX3" fmla="*/ 0 w 24401860"/>
              <a:gd name="connsiteY3" fmla="*/ 13778526 h 13778526"/>
              <a:gd name="connsiteX4" fmla="*/ 0 w 24401860"/>
              <a:gd name="connsiteY4" fmla="*/ 32657 h 13778526"/>
              <a:gd name="connsiteX0" fmla="*/ 0 w 24401860"/>
              <a:gd name="connsiteY0" fmla="*/ 32657 h 13778526"/>
              <a:gd name="connsiteX1" fmla="*/ 10244988 w 24401860"/>
              <a:gd name="connsiteY1" fmla="*/ 0 h 13778526"/>
              <a:gd name="connsiteX2" fmla="*/ 15423101 w 24401860"/>
              <a:gd name="connsiteY2" fmla="*/ 5074668 h 13778526"/>
              <a:gd name="connsiteX3" fmla="*/ 24401860 w 24401860"/>
              <a:gd name="connsiteY3" fmla="*/ 13778526 h 13778526"/>
              <a:gd name="connsiteX4" fmla="*/ 0 w 24401860"/>
              <a:gd name="connsiteY4" fmla="*/ 13778526 h 13778526"/>
              <a:gd name="connsiteX5" fmla="*/ 0 w 24401860"/>
              <a:gd name="connsiteY5" fmla="*/ 32657 h 13778526"/>
              <a:gd name="connsiteX0" fmla="*/ 0 w 24469130"/>
              <a:gd name="connsiteY0" fmla="*/ 32657 h 13778526"/>
              <a:gd name="connsiteX1" fmla="*/ 10244988 w 24469130"/>
              <a:gd name="connsiteY1" fmla="*/ 0 h 13778526"/>
              <a:gd name="connsiteX2" fmla="*/ 24469130 w 24469130"/>
              <a:gd name="connsiteY2" fmla="*/ 5384911 h 13778526"/>
              <a:gd name="connsiteX3" fmla="*/ 24401860 w 24469130"/>
              <a:gd name="connsiteY3" fmla="*/ 13778526 h 13778526"/>
              <a:gd name="connsiteX4" fmla="*/ 0 w 24469130"/>
              <a:gd name="connsiteY4" fmla="*/ 13778526 h 13778526"/>
              <a:gd name="connsiteX5" fmla="*/ 0 w 24469130"/>
              <a:gd name="connsiteY5" fmla="*/ 32657 h 1377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69130" h="13778526">
                <a:moveTo>
                  <a:pt x="0" y="32657"/>
                </a:moveTo>
                <a:lnTo>
                  <a:pt x="10244988" y="0"/>
                </a:lnTo>
                <a:lnTo>
                  <a:pt x="24469130" y="5384911"/>
                </a:lnTo>
                <a:lnTo>
                  <a:pt x="24401860" y="13778526"/>
                </a:lnTo>
                <a:lnTo>
                  <a:pt x="0" y="13778526"/>
                </a:lnTo>
                <a:lnTo>
                  <a:pt x="0" y="32657"/>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smtClean="0"/>
              <a:t>Click icon to add picture</a:t>
            </a:r>
            <a:endParaRPr dirty="0"/>
          </a:p>
        </p:txBody>
      </p:sp>
      <p:sp>
        <p:nvSpPr>
          <p:cNvPr id="605" name="Foto bijschrift"/>
          <p:cNvSpPr txBox="1">
            <a:spLocks noGrp="1"/>
          </p:cNvSpPr>
          <p:nvPr>
            <p:ph type="body" sz="quarter" idx="14"/>
          </p:nvPr>
        </p:nvSpPr>
        <p:spPr>
          <a:xfrm>
            <a:off x="6289303" y="242731"/>
            <a:ext cx="2613695" cy="1498269"/>
          </a:xfrm>
          <a:prstGeom prst="rect">
            <a:avLst/>
          </a:prstGeom>
        </p:spPr>
        <p:txBody>
          <a:bodyPr/>
          <a:lstStyle>
            <a:lvl1pPr algn="r">
              <a:defRPr sz="938"/>
            </a:lvl1pPr>
          </a:lstStyle>
          <a:p>
            <a:pPr lvl="0"/>
            <a:r>
              <a:rPr lang="en-US" smtClean="0"/>
              <a:t>Edit Master text styles</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A2] Beeld + Tekst">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a:defRPr sz="2063">
                <a:solidFill>
                  <a:srgbClr val="FFFFFF"/>
                </a:solidFill>
              </a:defRPr>
            </a:lvl1pPr>
            <a:lvl2pPr marL="114300" indent="-114300">
              <a:buFont typeface="Arial" panose="020B0604020202020204" pitchFamily="34" charset="0"/>
              <a:buChar cha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43780311"/>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GB" dirty="0"/>
          </a:p>
        </p:txBody>
      </p:sp>
      <p:sp>
        <p:nvSpPr>
          <p:cNvPr id="3" name="Slide Number Placeholder 2"/>
          <p:cNvSpPr>
            <a:spLocks noGrp="1"/>
          </p:cNvSpPr>
          <p:nvPr>
            <p:ph type="sldNum" sz="quarter" idx="10"/>
          </p:nvPr>
        </p:nvSpPr>
        <p:spPr/>
        <p:txBody>
          <a:bodyPr/>
          <a:lstStyle/>
          <a:p>
            <a:fld id="{86CB4B4D-7CA3-9044-876B-883B54F8677D}" type="slidenum">
              <a:rPr lang="en-GB" smtClean="0"/>
              <a:pPr/>
              <a:t>‹#›</a:t>
            </a:fld>
            <a:endParaRPr lang="en-GB" dirty="0"/>
          </a:p>
        </p:txBody>
      </p:sp>
    </p:spTree>
    <p:extLst>
      <p:ext uri="{BB962C8B-B14F-4D97-AF65-F5344CB8AC3E}">
        <p14:creationId xmlns:p14="http://schemas.microsoft.com/office/powerpoint/2010/main" val="2473034845"/>
      </p:ext>
    </p:extLst>
  </p:cSld>
  <p:clrMapOvr>
    <a:overrideClrMapping bg1="dk1" tx1="lt1" bg2="dk2" tx2="lt2" accent1="accent1" accent2="accent2" accent3="accent3" accent4="accent4" accent5="accent5" accent6="accent6" hlink="hlink" folHlink="folHlink"/>
  </p:clrMapOvr>
  <p:transition spd="med"/>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1650">
                <a:latin typeface="+mn-lt"/>
              </a:defRPr>
            </a:lvl1pPr>
            <a:lvl2pPr>
              <a:defRPr sz="1350">
                <a:solidFill>
                  <a:srgbClr val="004361"/>
                </a:solidFill>
                <a:latin typeface="+mn-lt"/>
              </a:defRPr>
            </a:lvl2pPr>
            <a:lvl3pPr>
              <a:defRPr sz="1350">
                <a:solidFill>
                  <a:srgbClr val="003F5E"/>
                </a:solidFill>
                <a:latin typeface="+mn-lt"/>
              </a:defRPr>
            </a:lvl3pPr>
            <a:lvl4pPr>
              <a:defRPr sz="1350">
                <a:latin typeface="+mn-lt"/>
              </a:defRPr>
            </a:lvl4pPr>
          </a:lstStyle>
          <a:p>
            <a:pPr lvl="0"/>
            <a:r>
              <a:rPr lang="en-US" smtClean="0"/>
              <a:t>Edit Master text styles</a:t>
            </a:r>
          </a:p>
          <a:p>
            <a:pPr lvl="1"/>
            <a:r>
              <a:rPr lang="en-US" smtClean="0"/>
              <a:t>Second level</a:t>
            </a:r>
          </a:p>
          <a:p>
            <a:pPr lvl="2"/>
            <a:r>
              <a:rPr lang="en-US" smtClean="0"/>
              <a:t>Third level</a:t>
            </a:r>
          </a:p>
          <a:p>
            <a:pPr lvl="3"/>
            <a:r>
              <a:rPr lang="en-US" smtClean="0"/>
              <a:t>Fourth level</a:t>
            </a:r>
          </a:p>
        </p:txBody>
      </p:sp>
      <p:sp>
        <p:nvSpPr>
          <p:cNvPr id="6" name="Slide Number Placeholder 5"/>
          <p:cNvSpPr>
            <a:spLocks noGrp="1"/>
          </p:cNvSpPr>
          <p:nvPr>
            <p:ph type="sldNum" sz="quarter" idx="12"/>
          </p:nvPr>
        </p:nvSpPr>
        <p:spPr/>
        <p:txBody>
          <a:bodyPr/>
          <a:lstStyle>
            <a:lvl1pPr algn="r">
              <a:defRPr/>
            </a:lvl1pPr>
          </a:lstStyle>
          <a:p>
            <a:fld id="{6F576E6A-F32A-4612-884C-86870357C6B4}" type="slidenum">
              <a:rPr lang="en-GB" smtClean="0"/>
              <a:pPr/>
              <a:t>‹#›</a:t>
            </a:fld>
            <a:endParaRPr lang="en-GB"/>
          </a:p>
        </p:txBody>
      </p:sp>
      <p:sp>
        <p:nvSpPr>
          <p:cNvPr id="8" name="Title Placeholder 1"/>
          <p:cNvSpPr>
            <a:spLocks noGrp="1"/>
          </p:cNvSpPr>
          <p:nvPr>
            <p:ph type="title"/>
          </p:nvPr>
        </p:nvSpPr>
        <p:spPr>
          <a:xfrm>
            <a:off x="341735" y="55987"/>
            <a:ext cx="7209065" cy="994172"/>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21966472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A1] Tekst">
    <p:spTree>
      <p:nvGrpSpPr>
        <p:cNvPr id="1" name=""/>
        <p:cNvGrpSpPr/>
        <p:nvPr/>
      </p:nvGrpSpPr>
      <p:grpSpPr>
        <a:xfrm>
          <a:off x="0" y="0"/>
          <a:ext cx="0" cy="0"/>
          <a:chOff x="0" y="0"/>
          <a:chExt cx="0" cy="0"/>
        </a:xfrm>
      </p:grpSpPr>
      <p:sp>
        <p:nvSpPr>
          <p:cNvPr id="204" name="Rechthoek"/>
          <p:cNvSpPr/>
          <p:nvPr/>
        </p:nvSpPr>
        <p:spPr>
          <a:xfrm>
            <a:off x="0" y="4779354"/>
            <a:ext cx="9144000" cy="364147"/>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05"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06" name="Vorm"/>
          <p:cNvSpPr/>
          <p:nvPr/>
        </p:nvSpPr>
        <p:spPr>
          <a:xfrm rot="10800000">
            <a:off x="6721592" y="4572000"/>
            <a:ext cx="2431184"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07" name="Dianummer"/>
          <p:cNvSpPr txBox="1">
            <a:spLocks noGrp="1"/>
          </p:cNvSpPr>
          <p:nvPr>
            <p:ph type="sldNum" sz="quarter" idx="2"/>
          </p:nvPr>
        </p:nvSpPr>
        <p:spPr>
          <a:xfrm>
            <a:off x="264319" y="4771189"/>
            <a:ext cx="176330" cy="173124"/>
          </a:xfrm>
          <a:prstGeom prst="rect">
            <a:avLst/>
          </a:prstGeom>
        </p:spPr>
        <p:txBody>
          <a:bodyPr lIns="0" tIns="0" rIns="0" bIns="0"/>
          <a:lstStyle>
            <a:lvl1pPr algn="l" defTabSz="309563">
              <a:defRPr sz="1125">
                <a:solidFill>
                  <a:srgbClr val="FFFFFF"/>
                </a:solidFill>
              </a:defRPr>
            </a:lvl1pPr>
          </a:lstStyle>
          <a:p>
            <a:fld id="{86CB4B4D-7CA3-9044-876B-883B54F8677D}" type="slidenum">
              <a:t>‹#›</a:t>
            </a:fld>
            <a:endParaRPr/>
          </a:p>
        </p:txBody>
      </p:sp>
      <p:pic>
        <p:nvPicPr>
          <p:cNvPr id="208" name="NIKHEF_LOGO.png" descr="NIKHEF_LOGO.png"/>
          <p:cNvPicPr>
            <a:picLocks noChangeAspect="1"/>
          </p:cNvPicPr>
          <p:nvPr/>
        </p:nvPicPr>
        <p:blipFill>
          <a:blip r:embed="rId2">
            <a:extLst/>
          </a:blip>
          <a:stretch>
            <a:fillRect/>
          </a:stretch>
        </p:blipFill>
        <p:spPr>
          <a:xfrm>
            <a:off x="8198820" y="4701897"/>
            <a:ext cx="796408" cy="311706"/>
          </a:xfrm>
          <a:prstGeom prst="rect">
            <a:avLst/>
          </a:prstGeom>
          <a:ln w="12700">
            <a:miter lim="400000"/>
          </a:ln>
        </p:spPr>
      </p:pic>
      <p:sp>
        <p:nvSpPr>
          <p:cNvPr id="209" name="Hoofdtekst - niveau één…"/>
          <p:cNvSpPr txBox="1">
            <a:spLocks noGrp="1"/>
          </p:cNvSpPr>
          <p:nvPr>
            <p:ph type="body" idx="1"/>
          </p:nvPr>
        </p:nvSpPr>
        <p:spPr>
          <a:xfrm>
            <a:off x="238125" y="1007509"/>
            <a:ext cx="6191990" cy="3333320"/>
          </a:xfrm>
          <a:prstGeom prst="rect">
            <a:avLst/>
          </a:prstGeom>
        </p:spPr>
        <p:txBody>
          <a:bodyPr lIns="0" tIns="0" rIns="0" bIns="0">
            <a:noAutofit/>
          </a:bodyPr>
          <a:lstStyle>
            <a:lvl1pPr marL="0" indent="0" defTabSz="309563">
              <a:lnSpc>
                <a:spcPct val="120000"/>
              </a:lnSpc>
              <a:spcBef>
                <a:spcPts val="0"/>
              </a:spcBef>
              <a:buClrTx/>
              <a:buSzTx/>
              <a:buFontTx/>
              <a:buNone/>
              <a:defRPr sz="2063">
                <a:latin typeface="+mn-lt"/>
                <a:ea typeface="+mn-ea"/>
                <a:cs typeface="+mn-cs"/>
                <a:sym typeface="Arial"/>
              </a:defRPr>
            </a:lvl1pPr>
            <a:lvl2pPr marL="486172" indent="-248047" defTabSz="309563">
              <a:lnSpc>
                <a:spcPct val="120000"/>
              </a:lnSpc>
              <a:spcBef>
                <a:spcPts val="0"/>
              </a:spcBef>
              <a:buClrTx/>
              <a:buSzPct val="125000"/>
              <a:buFontTx/>
              <a:buChar char="•"/>
              <a:defRPr sz="1875">
                <a:solidFill>
                  <a:srgbClr val="702677"/>
                </a:solidFill>
                <a:latin typeface="+mn-lt"/>
                <a:ea typeface="+mn-ea"/>
                <a:cs typeface="+mn-cs"/>
                <a:sym typeface="Arial"/>
              </a:defRPr>
            </a:lvl2pPr>
            <a:lvl3pPr marL="724297" indent="-248047" defTabSz="309563">
              <a:lnSpc>
                <a:spcPct val="120000"/>
              </a:lnSpc>
              <a:spcBef>
                <a:spcPts val="0"/>
              </a:spcBef>
              <a:buClrTx/>
              <a:buSzPct val="125000"/>
              <a:buFontTx/>
              <a:defRPr sz="1688">
                <a:solidFill>
                  <a:srgbClr val="E6223D"/>
                </a:solidFill>
                <a:latin typeface="+mn-lt"/>
                <a:ea typeface="+mn-ea"/>
                <a:cs typeface="+mn-cs"/>
                <a:sym typeface="Arial"/>
              </a:defRPr>
            </a:lvl3pPr>
            <a:lvl4pPr marL="962422" indent="-248047" defTabSz="309563">
              <a:lnSpc>
                <a:spcPct val="120000"/>
              </a:lnSpc>
              <a:spcBef>
                <a:spcPts val="0"/>
              </a:spcBef>
              <a:buClrTx/>
              <a:buSzPct val="125000"/>
              <a:buFontTx/>
              <a:defRPr sz="1688">
                <a:solidFill>
                  <a:srgbClr val="00B3C4"/>
                </a:solidFill>
                <a:latin typeface="+mn-lt"/>
                <a:ea typeface="+mn-ea"/>
                <a:cs typeface="+mn-cs"/>
                <a:sym typeface="Arial"/>
              </a:defRPr>
            </a:lvl4pPr>
            <a:lvl5pPr marL="1200547" indent="-248047" defTabSz="309563">
              <a:lnSpc>
                <a:spcPct val="120000"/>
              </a:lnSpc>
              <a:spcBef>
                <a:spcPts val="0"/>
              </a:spcBef>
              <a:buClrTx/>
              <a:buSzPct val="125000"/>
              <a:buFontTx/>
              <a:defRPr sz="1688">
                <a:solidFill>
                  <a:srgbClr val="00B3C4"/>
                </a:solidFill>
                <a:latin typeface="+mn-lt"/>
                <a:ea typeface="+mn-ea"/>
                <a:cs typeface="+mn-cs"/>
                <a:sym typeface="Aria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10" name="Titeltekst"/>
          <p:cNvSpPr txBox="1">
            <a:spLocks noGrp="1"/>
          </p:cNvSpPr>
          <p:nvPr>
            <p:ph type="title"/>
          </p:nvPr>
        </p:nvSpPr>
        <p:spPr>
          <a:xfrm>
            <a:off x="239712" y="238522"/>
            <a:ext cx="8664576" cy="500857"/>
          </a:xfrm>
          <a:prstGeom prst="rect">
            <a:avLst/>
          </a:prstGeom>
        </p:spPr>
        <p:txBody>
          <a:bodyPr lIns="0" tIns="0" rIns="0" bIns="0" anchor="t">
            <a:noAutofit/>
          </a:bodyPr>
          <a:lstStyle>
            <a:lvl1pPr defTabSz="309563">
              <a:lnSpc>
                <a:spcPct val="100000"/>
              </a:lnSpc>
              <a:defRPr sz="2625" cap="all">
                <a:solidFill>
                  <a:srgbClr val="E6223D"/>
                </a:solidFill>
                <a:latin typeface="+mn-lt"/>
                <a:ea typeface="+mn-ea"/>
                <a:cs typeface="+mn-cs"/>
                <a:sym typeface="Arial"/>
              </a:defRPr>
            </a:lvl1pPr>
          </a:lstStyle>
          <a:p>
            <a:r>
              <a:t>Titeltekst</a:t>
            </a:r>
          </a:p>
        </p:txBody>
      </p:sp>
      <p:sp>
        <p:nvSpPr>
          <p:cNvPr id="211" name="FuSE, the Fundamental Sciences E-infrastructure"/>
          <p:cNvSpPr txBox="1"/>
          <p:nvPr/>
        </p:nvSpPr>
        <p:spPr>
          <a:xfrm>
            <a:off x="1043184" y="4874865"/>
            <a:ext cx="6540455" cy="1731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defRPr sz="3000" cap="none">
                <a:solidFill>
                  <a:srgbClr val="FFFFFF"/>
                </a:solidFill>
              </a:defRPr>
            </a:lvl1pPr>
          </a:lstStyle>
          <a:p>
            <a:r>
              <a:rPr sz="1125"/>
              <a:t>FuSE, the Fundamental Sciences E-infrastructure</a:t>
            </a:r>
          </a:p>
        </p:txBody>
      </p:sp>
      <p:pic>
        <p:nvPicPr>
          <p:cNvPr id="212" name="Afbeelding" descr="Afbeelding"/>
          <p:cNvPicPr>
            <a:picLocks noChangeAspect="1"/>
          </p:cNvPicPr>
          <p:nvPr/>
        </p:nvPicPr>
        <p:blipFill>
          <a:blip r:embed="rId3">
            <a:extLst/>
          </a:blip>
          <a:srcRect r="41485" b="20345"/>
          <a:stretch>
            <a:fillRect/>
          </a:stretch>
        </p:blipFill>
        <p:spPr>
          <a:xfrm>
            <a:off x="7085338" y="4718400"/>
            <a:ext cx="1008663" cy="278703"/>
          </a:xfrm>
          <a:prstGeom prst="rect">
            <a:avLst/>
          </a:prstGeom>
          <a:ln w="12700">
            <a:miter lim="400000"/>
          </a:ln>
        </p:spPr>
      </p:pic>
    </p:spTree>
    <p:extLst>
      <p:ext uri="{BB962C8B-B14F-4D97-AF65-F5344CB8AC3E}">
        <p14:creationId xmlns:p14="http://schemas.microsoft.com/office/powerpoint/2010/main" val="2949062133"/>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F576E6A-F32A-4612-884C-86870357C6B4}" type="slidenum">
              <a:rPr lang="en-GB" smtClean="0"/>
              <a:t>‹#›</a:t>
            </a:fld>
            <a:endParaRPr lang="en-GB"/>
          </a:p>
        </p:txBody>
      </p:sp>
      <p:sp>
        <p:nvSpPr>
          <p:cNvPr id="6" name="Title Placeholder 1"/>
          <p:cNvSpPr>
            <a:spLocks noGrp="1"/>
          </p:cNvSpPr>
          <p:nvPr>
            <p:ph type="title"/>
          </p:nvPr>
        </p:nvSpPr>
        <p:spPr>
          <a:xfrm>
            <a:off x="341735" y="55987"/>
            <a:ext cx="7209065" cy="994172"/>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30524536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ik2018-Standard-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867364252"/>
      </p:ext>
    </p:extLst>
  </p:cSld>
  <p:clrMapOvr>
    <a:masterClrMapping/>
  </p:clrMapOvr>
  <p:transition spd="med"/>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Slide Number Placeholder 2"/>
          <p:cNvSpPr>
            <a:spLocks noGrp="1"/>
          </p:cNvSpPr>
          <p:nvPr>
            <p:ph type="sldNum" sz="quarter" idx="10"/>
          </p:nvPr>
        </p:nvSpPr>
        <p:spPr/>
        <p:txBody>
          <a:bodyPr/>
          <a:lstStyle/>
          <a:p>
            <a:fld id="{86CB4B4D-7CA3-9044-876B-883B54F8677D}" type="slidenum">
              <a:rPr lang="en-GB" smtClean="0"/>
              <a:pPr/>
              <a:t>‹#›</a:t>
            </a:fld>
            <a:endParaRPr lang="en-GB" dirty="0"/>
          </a:p>
        </p:txBody>
      </p:sp>
      <p:sp>
        <p:nvSpPr>
          <p:cNvPr id="5" name="Content Placeholder 4"/>
          <p:cNvSpPr>
            <a:spLocks noGrp="1"/>
          </p:cNvSpPr>
          <p:nvPr>
            <p:ph sz="quarter" idx="11"/>
          </p:nvPr>
        </p:nvSpPr>
        <p:spPr>
          <a:xfrm>
            <a:off x="347663" y="957262"/>
            <a:ext cx="8454628" cy="3955852"/>
          </a:xfrm>
          <a:prstGeom prst="rect">
            <a:avLst/>
          </a:prstGeom>
        </p:spPr>
        <p:txBody>
          <a:bodyPr/>
          <a:lstStyle>
            <a:lvl1pPr>
              <a:defRPr sz="2200">
                <a:solidFill>
                  <a:schemeClr val="tx1"/>
                </a:solidFill>
                <a:latin typeface="Akkurat Std" panose="02000503000000000000" pitchFamily="2" charset="0"/>
              </a:defRPr>
            </a:lvl1pPr>
            <a:lvl2pPr>
              <a:defRPr sz="2000">
                <a:solidFill>
                  <a:schemeClr val="tx1"/>
                </a:solidFill>
                <a:latin typeface="Akkurat Std" panose="02000503000000000000" pitchFamily="2" charset="0"/>
              </a:defRPr>
            </a:lvl2pPr>
            <a:lvl3pPr>
              <a:defRPr sz="1800">
                <a:solidFill>
                  <a:schemeClr val="tx1"/>
                </a:solidFill>
                <a:latin typeface="Akkurat Std" panose="02000503000000000000" pitchFamily="2" charset="0"/>
              </a:defRPr>
            </a:lvl3pPr>
            <a:lvl4pPr>
              <a:defRPr sz="1600">
                <a:solidFill>
                  <a:schemeClr val="tx1"/>
                </a:solidFill>
                <a:latin typeface="Akkurat Std" panose="02000503000000000000" pitchFamily="2" charset="0"/>
              </a:defRPr>
            </a:lvl4pPr>
            <a:lvl5pPr>
              <a:defRPr sz="1600">
                <a:solidFill>
                  <a:schemeClr val="tx1"/>
                </a:solidFill>
                <a:latin typeface="Akkurat Std" panose="02000503000000000000" pitchFamily="2"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931127073"/>
      </p:ext>
    </p:extLst>
  </p:cSld>
  <p:clrMapOvr>
    <a:masterClrMapping/>
  </p:clrMapOvr>
  <p:transition spd="med"/>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GB" dirty="0"/>
          </a:p>
        </p:txBody>
      </p:sp>
      <p:sp>
        <p:nvSpPr>
          <p:cNvPr id="3" name="Slide Number Placeholder 2"/>
          <p:cNvSpPr>
            <a:spLocks noGrp="1"/>
          </p:cNvSpPr>
          <p:nvPr>
            <p:ph type="sldNum" sz="quarter" idx="10"/>
          </p:nvPr>
        </p:nvSpPr>
        <p:spPr/>
        <p:txBody>
          <a:bodyPr/>
          <a:lstStyle/>
          <a:p>
            <a:fld id="{86CB4B4D-7CA3-9044-876B-883B54F8677D}" type="slidenum">
              <a:rPr lang="en-GB" smtClean="0"/>
              <a:pPr/>
              <a:t>‹#›</a:t>
            </a:fld>
            <a:endParaRPr lang="en-GB" dirty="0"/>
          </a:p>
        </p:txBody>
      </p:sp>
      <p:sp>
        <p:nvSpPr>
          <p:cNvPr id="5" name="Content Placeholder 4"/>
          <p:cNvSpPr>
            <a:spLocks noGrp="1"/>
          </p:cNvSpPr>
          <p:nvPr>
            <p:ph sz="quarter" idx="11"/>
          </p:nvPr>
        </p:nvSpPr>
        <p:spPr>
          <a:xfrm>
            <a:off x="347663" y="957262"/>
            <a:ext cx="8454628" cy="3955852"/>
          </a:xfrm>
          <a:prstGeom prst="rect">
            <a:avLst/>
          </a:prstGeom>
        </p:spPr>
        <p:txBody>
          <a:bodyPr/>
          <a:lstStyle>
            <a:lvl1pPr>
              <a:defRPr sz="2200">
                <a:solidFill>
                  <a:schemeClr val="tx1"/>
                </a:solidFill>
                <a:latin typeface="Akkurat Std" panose="02000503000000000000" pitchFamily="2" charset="0"/>
              </a:defRPr>
            </a:lvl1pPr>
            <a:lvl2pPr>
              <a:defRPr sz="2000">
                <a:solidFill>
                  <a:schemeClr val="tx1"/>
                </a:solidFill>
                <a:latin typeface="Akkurat Std" panose="02000503000000000000" pitchFamily="2" charset="0"/>
              </a:defRPr>
            </a:lvl2pPr>
            <a:lvl3pPr>
              <a:defRPr sz="1800">
                <a:solidFill>
                  <a:schemeClr val="tx1"/>
                </a:solidFill>
                <a:latin typeface="Akkurat Std" panose="02000503000000000000" pitchFamily="2" charset="0"/>
              </a:defRPr>
            </a:lvl3pPr>
            <a:lvl4pPr>
              <a:defRPr sz="1600">
                <a:solidFill>
                  <a:schemeClr val="tx1"/>
                </a:solidFill>
                <a:latin typeface="Akkurat Std" panose="02000503000000000000" pitchFamily="2" charset="0"/>
              </a:defRPr>
            </a:lvl4pPr>
            <a:lvl5pPr>
              <a:defRPr sz="1600">
                <a:solidFill>
                  <a:schemeClr val="tx1"/>
                </a:solidFill>
                <a:latin typeface="Akkurat Std" panose="02000503000000000000" pitchFamily="2"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488938088"/>
      </p:ext>
    </p:extLst>
  </p:cSld>
  <p:clrMapOvr>
    <a:masterClrMapping/>
  </p:clrMapOvr>
  <p:transition spd="med"/>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Nik2018-Standard-Blank">
    <p:spTree>
      <p:nvGrpSpPr>
        <p:cNvPr id="1" name=""/>
        <p:cNvGrpSpPr/>
        <p:nvPr/>
      </p:nvGrpSpPr>
      <p:grpSpPr>
        <a:xfrm>
          <a:off x="0" y="0"/>
          <a:ext cx="0" cy="0"/>
          <a:chOff x="0" y="0"/>
          <a:chExt cx="0" cy="0"/>
        </a:xfrm>
      </p:grpSpPr>
      <p:sp>
        <p:nvSpPr>
          <p:cNvPr id="4" name="Rectangle 3"/>
          <p:cNvSpPr/>
          <p:nvPr userDrawn="1"/>
        </p:nvSpPr>
        <p:spPr>
          <a:xfrm>
            <a:off x="0" y="695158"/>
            <a:ext cx="9144000" cy="4448342"/>
          </a:xfrm>
          <a:prstGeom prst="rect">
            <a:avLst/>
          </a:prstGeom>
          <a:solidFill>
            <a:schemeClr val="tx1"/>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
                <a:solidFill>
                  <a:srgbClr val="000000"/>
                </a:solidFill>
              </a:uFill>
              <a:latin typeface="Arial"/>
              <a:ea typeface="Arial"/>
              <a:cs typeface="Arial"/>
              <a:sym typeface="Arial"/>
            </a:endParaRPr>
          </a:p>
        </p:txBody>
      </p:sp>
      <p:sp>
        <p:nvSpPr>
          <p:cNvPr id="2" name="Title 1"/>
          <p:cNvSpPr>
            <a:spLocks noGrp="1"/>
          </p:cNvSpPr>
          <p:nvPr>
            <p:ph type="title"/>
          </p:nvPr>
        </p:nvSpPr>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2269264900"/>
      </p:ext>
    </p:extLst>
  </p:cSld>
  <p:clrMapOvr>
    <a:masterClrMapping/>
  </p:clrMapOvr>
  <p:transition spd="med"/>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7" name="Rectangle 6"/>
          <p:cNvSpPr/>
          <p:nvPr userDrawn="1"/>
        </p:nvSpPr>
        <p:spPr>
          <a:xfrm>
            <a:off x="0" y="695158"/>
            <a:ext cx="9144000" cy="4448342"/>
          </a:xfrm>
          <a:prstGeom prst="rect">
            <a:avLst/>
          </a:prstGeom>
          <a:solidFill>
            <a:srgbClr val="E3D88B"/>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
                <a:solidFill>
                  <a:srgbClr val="000000"/>
                </a:solidFill>
              </a:uFill>
              <a:latin typeface="Arial"/>
              <a:ea typeface="Arial"/>
              <a:cs typeface="Arial"/>
              <a:sym typeface="Arial"/>
            </a:endParaRPr>
          </a:p>
        </p:txBody>
      </p:sp>
      <p:sp>
        <p:nvSpPr>
          <p:cNvPr id="4" name="Rectangle 3"/>
          <p:cNvSpPr/>
          <p:nvPr userDrawn="1"/>
        </p:nvSpPr>
        <p:spPr>
          <a:xfrm>
            <a:off x="0" y="2572084"/>
            <a:ext cx="7950994" cy="1598863"/>
          </a:xfrm>
          <a:prstGeom prst="rect">
            <a:avLst/>
          </a:prstGeom>
          <a:solidFill>
            <a:srgbClr val="6F2575"/>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
                <a:solidFill>
                  <a:srgbClr val="000000"/>
                </a:solidFill>
              </a:uFill>
              <a:latin typeface="Arial"/>
              <a:ea typeface="Arial"/>
              <a:cs typeface="Arial"/>
              <a:sym typeface="Arial"/>
            </a:endParaRPr>
          </a:p>
        </p:txBody>
      </p:sp>
      <p:sp>
        <p:nvSpPr>
          <p:cNvPr id="11" name="Title 10"/>
          <p:cNvSpPr>
            <a:spLocks noGrp="1"/>
          </p:cNvSpPr>
          <p:nvPr>
            <p:ph type="title"/>
          </p:nvPr>
        </p:nvSpPr>
        <p:spPr>
          <a:xfrm>
            <a:off x="1259632" y="3273828"/>
            <a:ext cx="6691362" cy="587220"/>
          </a:xfrm>
        </p:spPr>
        <p:txBody>
          <a:bodyPr/>
          <a:lstStyle>
            <a:lvl1pPr algn="l">
              <a:defRPr sz="3600"/>
            </a:lvl1pPr>
          </a:lstStyle>
          <a:p>
            <a:r>
              <a:rPr lang="en-US" dirty="0" smtClean="0"/>
              <a:t>Click to edit Master title style</a:t>
            </a:r>
            <a:endParaRPr lang="en-US" dirty="0"/>
          </a:p>
        </p:txBody>
      </p:sp>
      <p:sp>
        <p:nvSpPr>
          <p:cNvPr id="3" name="Text Placeholder 2"/>
          <p:cNvSpPr>
            <a:spLocks noGrp="1"/>
          </p:cNvSpPr>
          <p:nvPr>
            <p:ph type="body" idx="1"/>
          </p:nvPr>
        </p:nvSpPr>
        <p:spPr>
          <a:xfrm>
            <a:off x="1259632" y="2668191"/>
            <a:ext cx="6400800" cy="495783"/>
          </a:xfrm>
        </p:spPr>
        <p:txBody>
          <a:bodyPr anchor="b"/>
          <a:lstStyle>
            <a:lvl1pPr marL="18288" indent="0">
              <a:lnSpc>
                <a:spcPts val="2300"/>
              </a:lnSpc>
              <a:spcBef>
                <a:spcPts val="0"/>
              </a:spcBef>
              <a:buNone/>
              <a:defRPr sz="2000">
                <a:solidFill>
                  <a:schemeClr val="tx2">
                    <a:shade val="30000"/>
                    <a:satMod val="150000"/>
                  </a:schemeClr>
                </a:solidFill>
                <a:latin typeface="Akkurat Std Bold" panose="02000803000000000000" pitchFamily="2"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dirty="0" smtClean="0"/>
              <a:t>Click to edit Master text styles</a:t>
            </a:r>
          </a:p>
        </p:txBody>
      </p:sp>
      <p:sp>
        <p:nvSpPr>
          <p:cNvPr id="6" name="Isosceles Triangle 5"/>
          <p:cNvSpPr/>
          <p:nvPr userDrawn="1"/>
        </p:nvSpPr>
        <p:spPr>
          <a:xfrm rot="10800000">
            <a:off x="7087935" y="2572084"/>
            <a:ext cx="1729133" cy="1598863"/>
          </a:xfrm>
          <a:prstGeom prst="triangle">
            <a:avLst/>
          </a:prstGeom>
          <a:solidFill>
            <a:srgbClr val="6F2575"/>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
                <a:solidFill>
                  <a:srgbClr val="000000"/>
                </a:solidFill>
              </a:uFill>
              <a:latin typeface="Arial"/>
              <a:ea typeface="Arial"/>
              <a:cs typeface="Arial"/>
              <a:sym typeface="Arial"/>
            </a:endParaRPr>
          </a:p>
        </p:txBody>
      </p:sp>
    </p:spTree>
    <p:extLst>
      <p:ext uri="{BB962C8B-B14F-4D97-AF65-F5344CB8AC3E}">
        <p14:creationId xmlns:p14="http://schemas.microsoft.com/office/powerpoint/2010/main" val="1043082603"/>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8209" y="1293854"/>
            <a:ext cx="6220749" cy="3373223"/>
          </a:xfrm>
          <a:prstGeom prst="rect">
            <a:avLst/>
          </a:prstGeom>
        </p:spPr>
      </p:pic>
      <p:sp>
        <p:nvSpPr>
          <p:cNvPr id="5" name="Driehoek"/>
          <p:cNvSpPr/>
          <p:nvPr userDrawn="1"/>
        </p:nvSpPr>
        <p:spPr>
          <a:xfrm rot="10800000" flipH="1">
            <a:off x="-2967" y="637787"/>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702576"/>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7" name="Rechthoek"/>
          <p:cNvSpPr/>
          <p:nvPr userDrawn="1"/>
        </p:nvSpPr>
        <p:spPr>
          <a:xfrm>
            <a:off x="-27822" y="-16147"/>
            <a:ext cx="9171822" cy="659246"/>
          </a:xfrm>
          <a:prstGeom prst="rect">
            <a:avLst/>
          </a:prstGeom>
          <a:solidFill>
            <a:srgbClr val="702577"/>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8" name="Dianummer"/>
          <p:cNvSpPr txBox="1">
            <a:spLocks/>
          </p:cNvSpPr>
          <p:nvPr userDrawn="1"/>
        </p:nvSpPr>
        <p:spPr>
          <a:xfrm>
            <a:off x="8801243" y="4913264"/>
            <a:ext cx="256081" cy="227226"/>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
                  <a:solidFill>
                    <a:srgbClr val="000000"/>
                  </a:solidFill>
                </a:uFill>
                <a:latin typeface="Akkurat Std" panose="02000503000000000000" pitchFamily="2" charset="0"/>
                <a:ea typeface="+mn-ea"/>
                <a:cs typeface="+mn-cs"/>
                <a:sym typeface="Candara"/>
              </a:defRPr>
            </a:lvl1pPr>
            <a:lvl2pPr marL="0" marR="0" indent="2286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GB" sz="1125" smtClean="0"/>
              <a:pPr/>
              <a:t>‹#›</a:t>
            </a:fld>
            <a:endParaRPr lang="en-GB" sz="1125"/>
          </a:p>
        </p:txBody>
      </p:sp>
      <p:sp>
        <p:nvSpPr>
          <p:cNvPr id="9" name="Physics Data Processing…"/>
          <p:cNvSpPr txBox="1">
            <a:spLocks noGrp="1"/>
          </p:cNvSpPr>
          <p:nvPr>
            <p:ph type="title" hasCustomPrompt="1"/>
          </p:nvPr>
        </p:nvSpPr>
        <p:spPr>
          <a:xfrm>
            <a:off x="-800" y="89583"/>
            <a:ext cx="9145600" cy="1397003"/>
          </a:xfrm>
          <a:prstGeom prst="rect">
            <a:avLst/>
          </a:prstGeom>
        </p:spPr>
        <p:txBody>
          <a:bodyPr/>
          <a:lstStyle>
            <a:lvl1pPr algn="ctr">
              <a:defRPr/>
            </a:lvl1pPr>
            <a:lvl2pPr algn="ctr">
              <a:defRPr sz="2700">
                <a:latin typeface="Akkurat Std"/>
                <a:ea typeface="Akkurat Std"/>
                <a:cs typeface="Akkurat Std"/>
                <a:sym typeface="Akkurat Std"/>
              </a:defRPr>
            </a:lvl2pPr>
          </a:lstStyle>
          <a:p>
            <a:r>
              <a:rPr lang="en-US" dirty="0" smtClean="0">
                <a:solidFill>
                  <a:schemeClr val="bg1"/>
                </a:solidFill>
              </a:rPr>
              <a:t>Main Title</a:t>
            </a:r>
            <a:endParaRPr dirty="0" smtClean="0">
              <a:solidFill>
                <a:schemeClr val="bg1"/>
              </a:solidFill>
            </a:endParaRPr>
          </a:p>
          <a:p>
            <a:pPr lvl="1"/>
            <a:r>
              <a:rPr lang="en-US" dirty="0" smtClean="0"/>
              <a:t>Subtitle text</a:t>
            </a:r>
            <a:endParaRPr dirty="0"/>
          </a:p>
        </p:txBody>
      </p:sp>
      <p:sp>
        <p:nvSpPr>
          <p:cNvPr id="11" name="Driehoek"/>
          <p:cNvSpPr/>
          <p:nvPr userDrawn="1"/>
        </p:nvSpPr>
        <p:spPr>
          <a:xfrm rot="5400000">
            <a:off x="310601" y="299996"/>
            <a:ext cx="1378257" cy="199749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E3D88A"/>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12" name="Driehoek"/>
          <p:cNvSpPr/>
          <p:nvPr userDrawn="1"/>
        </p:nvSpPr>
        <p:spPr>
          <a:xfrm>
            <a:off x="-2967" y="1655381"/>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6" name="Text Placeholder 5"/>
          <p:cNvSpPr>
            <a:spLocks noGrp="1"/>
          </p:cNvSpPr>
          <p:nvPr>
            <p:ph type="body" sz="quarter" idx="11"/>
          </p:nvPr>
        </p:nvSpPr>
        <p:spPr>
          <a:xfrm>
            <a:off x="4679950" y="3281869"/>
            <a:ext cx="4180852" cy="923697"/>
          </a:xfrm>
          <a:prstGeom prst="rect">
            <a:avLst/>
          </a:prstGeom>
        </p:spPr>
        <p:txBody>
          <a:bodyPr/>
          <a:lstStyle>
            <a:lvl1pPr marL="15240" indent="0" algn="r">
              <a:buNone/>
              <a:defRPr sz="1800">
                <a:solidFill>
                  <a:schemeClr val="bg1"/>
                </a:solidFill>
                <a:latin typeface="Akkurat Std" panose="02000503000000000000" pitchFamily="2" charset="0"/>
              </a:defRPr>
            </a:lvl1pPr>
          </a:lstStyle>
          <a:p>
            <a:pPr lvl="0"/>
            <a:r>
              <a:rPr lang="en-US" dirty="0" smtClean="0"/>
              <a:t>Edit Master text styles</a:t>
            </a:r>
          </a:p>
        </p:txBody>
      </p:sp>
      <p:sp>
        <p:nvSpPr>
          <p:cNvPr id="10" name="Rechthoek"/>
          <p:cNvSpPr/>
          <p:nvPr userDrawn="1"/>
        </p:nvSpPr>
        <p:spPr>
          <a:xfrm>
            <a:off x="-824" y="4674995"/>
            <a:ext cx="9144824" cy="476250"/>
          </a:xfrm>
          <a:prstGeom prst="rect">
            <a:avLst/>
          </a:pr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17" name="2011-2016…"/>
          <p:cNvSpPr txBox="1"/>
          <p:nvPr userDrawn="1"/>
        </p:nvSpPr>
        <p:spPr>
          <a:xfrm>
            <a:off x="7543867" y="4551606"/>
            <a:ext cx="1317668" cy="507831"/>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p>
            <a:pPr algn="r">
              <a:defRPr sz="4800" b="0" i="0">
                <a:solidFill>
                  <a:srgbClr val="FFFFFF"/>
                </a:solidFill>
                <a:latin typeface="Akkurat Std"/>
                <a:ea typeface="Akkurat Std"/>
                <a:cs typeface="Akkurat Std"/>
                <a:sym typeface="Akkurat Std"/>
              </a:defRPr>
            </a:pPr>
            <a:r>
              <a:rPr lang="en-US" sz="1600" cap="none" baseline="0" dirty="0" smtClean="0">
                <a:solidFill>
                  <a:srgbClr val="E3D88A"/>
                </a:solidFill>
              </a:rPr>
              <a:t>David </a:t>
            </a:r>
            <a:r>
              <a:rPr lang="en-US" sz="1600" cap="none" baseline="0" dirty="0" err="1" smtClean="0">
                <a:solidFill>
                  <a:srgbClr val="E3D88A"/>
                </a:solidFill>
              </a:rPr>
              <a:t>Groep</a:t>
            </a:r>
            <a:endParaRPr lang="en-US" sz="1600" cap="none" baseline="0" dirty="0" smtClean="0">
              <a:solidFill>
                <a:srgbClr val="E3D88A"/>
              </a:solidFill>
            </a:endParaRPr>
          </a:p>
          <a:p>
            <a:pPr algn="r">
              <a:defRPr sz="4800" b="0" i="0">
                <a:solidFill>
                  <a:srgbClr val="FFFFFF"/>
                </a:solidFill>
                <a:latin typeface="Akkurat Std"/>
                <a:ea typeface="Akkurat Std"/>
                <a:cs typeface="Akkurat Std"/>
                <a:sym typeface="Akkurat Std"/>
              </a:defRPr>
            </a:pPr>
            <a:r>
              <a:rPr lang="en-US" sz="1200" cap="none" baseline="0" dirty="0" smtClean="0">
                <a:solidFill>
                  <a:srgbClr val="6F2575"/>
                </a:solidFill>
              </a:rPr>
              <a:t>davidg@nikhef.nl</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07702" y="4205566"/>
            <a:ext cx="1186455" cy="461511"/>
          </a:xfrm>
          <a:prstGeom prst="rect">
            <a:avLst/>
          </a:prstGeom>
        </p:spPr>
      </p:pic>
    </p:spTree>
    <p:extLst>
      <p:ext uri="{BB962C8B-B14F-4D97-AF65-F5344CB8AC3E}">
        <p14:creationId xmlns:p14="http://schemas.microsoft.com/office/powerpoint/2010/main" val="2025651723"/>
      </p:ext>
    </p:extLst>
  </p:cSld>
  <p:clrMapOvr>
    <a:masterClrMapping/>
  </p:clrMapOvr>
  <p:transition spd="med"/>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2] Beeld + Tekst">
    <p:spTree>
      <p:nvGrpSpPr>
        <p:cNvPr id="1" name=""/>
        <p:cNvGrpSpPr/>
        <p:nvPr/>
      </p:nvGrpSpPr>
      <p:grpSpPr>
        <a:xfrm>
          <a:off x="0" y="0"/>
          <a:ext cx="0" cy="0"/>
          <a:chOff x="0" y="0"/>
          <a:chExt cx="0" cy="0"/>
        </a:xfrm>
      </p:grpSpPr>
      <p:sp>
        <p:nvSpPr>
          <p:cNvPr id="154" name="Afbeelding"/>
          <p:cNvSpPr>
            <a:spLocks noGrp="1"/>
          </p:cNvSpPr>
          <p:nvPr>
            <p:ph type="pic" sz="half" idx="13"/>
          </p:nvPr>
        </p:nvSpPr>
        <p:spPr>
          <a:xfrm>
            <a:off x="238125" y="967796"/>
            <a:ext cx="4191769" cy="3366079"/>
          </a:xfrm>
          <a:prstGeom prst="rect">
            <a:avLst/>
          </a:prstGeom>
        </p:spPr>
        <p:txBody>
          <a:bodyPr lIns="91439" tIns="45719" rIns="91439" bIns="45719"/>
          <a:lstStyle/>
          <a:p>
            <a:r>
              <a:rPr lang="en-US" smtClean="0"/>
              <a:t>Click icon to add picture</a:t>
            </a:r>
            <a:endParaRPr/>
          </a:p>
        </p:txBody>
      </p:sp>
      <p:sp>
        <p:nvSpPr>
          <p:cNvPr id="155" name="Hoofdtekst"/>
          <p:cNvSpPr txBox="1">
            <a:spLocks noGrp="1"/>
          </p:cNvSpPr>
          <p:nvPr>
            <p:ph type="body" sz="half" idx="14" hasCustomPrompt="1"/>
          </p:nvPr>
        </p:nvSpPr>
        <p:spPr>
          <a:xfrm>
            <a:off x="4714875" y="967070"/>
            <a:ext cx="4193009"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534965166"/>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osure Nikhef">
    <p:spTree>
      <p:nvGrpSpPr>
        <p:cNvPr id="1" name=""/>
        <p:cNvGrpSpPr/>
        <p:nvPr/>
      </p:nvGrpSpPr>
      <p:grpSpPr>
        <a:xfrm>
          <a:off x="0" y="0"/>
          <a:ext cx="0" cy="0"/>
          <a:chOff x="0" y="0"/>
          <a:chExt cx="0" cy="0"/>
        </a:xfrm>
      </p:grpSpPr>
      <p:sp>
        <p:nvSpPr>
          <p:cNvPr id="2" name="Title 1"/>
          <p:cNvSpPr>
            <a:spLocks noGrp="1"/>
          </p:cNvSpPr>
          <p:nvPr>
            <p:ph type="title"/>
          </p:nvPr>
        </p:nvSpPr>
        <p:spPr>
          <a:xfrm>
            <a:off x="1949824" y="348597"/>
            <a:ext cx="7029450" cy="993775"/>
          </a:xfrm>
          <a:prstGeom prst="rect">
            <a:avLst/>
          </a:prstGeom>
        </p:spPr>
        <p:txBody>
          <a:bodyPr anchor="ctr"/>
          <a:lstStyle>
            <a:lvl1pPr algn="r">
              <a:defRPr/>
            </a:lvl1pPr>
          </a:lstStyle>
          <a:p>
            <a:r>
              <a:rPr lang="en-US" dirty="0" smtClean="0"/>
              <a:t>Click to edit Master title style</a:t>
            </a:r>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81731" y="3964856"/>
            <a:ext cx="1834422" cy="718988"/>
          </a:xfrm>
          <a:prstGeom prst="rect">
            <a:avLst/>
          </a:prstGeom>
        </p:spPr>
      </p:pic>
    </p:spTree>
    <p:extLst>
      <p:ext uri="{BB962C8B-B14F-4D97-AF65-F5344CB8AC3E}">
        <p14:creationId xmlns:p14="http://schemas.microsoft.com/office/powerpoint/2010/main" val="2302791420"/>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losure Nikhef RDM">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3791" y="1095615"/>
            <a:ext cx="6135650" cy="3613544"/>
          </a:xfrm>
          <a:prstGeom prst="rect">
            <a:avLst/>
          </a:prstGeom>
        </p:spPr>
      </p:pic>
      <p:sp>
        <p:nvSpPr>
          <p:cNvPr id="6" name="Driehoek"/>
          <p:cNvSpPr/>
          <p:nvPr userDrawn="1"/>
        </p:nvSpPr>
        <p:spPr>
          <a:xfrm rot="10800000" flipH="1">
            <a:off x="-2967" y="637787"/>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702576"/>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7" name="Rechthoek"/>
          <p:cNvSpPr/>
          <p:nvPr userDrawn="1"/>
        </p:nvSpPr>
        <p:spPr>
          <a:xfrm>
            <a:off x="0" y="-14108"/>
            <a:ext cx="9146966" cy="657208"/>
          </a:xfrm>
          <a:prstGeom prst="rect">
            <a:avLst/>
          </a:prstGeom>
          <a:solidFill>
            <a:srgbClr val="702577"/>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8" name="Driehoek"/>
          <p:cNvSpPr/>
          <p:nvPr userDrawn="1"/>
        </p:nvSpPr>
        <p:spPr>
          <a:xfrm rot="5400000">
            <a:off x="310601" y="299996"/>
            <a:ext cx="1378257" cy="199749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E3D88A"/>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9" name="Driehoek"/>
          <p:cNvSpPr/>
          <p:nvPr userDrawn="1"/>
        </p:nvSpPr>
        <p:spPr>
          <a:xfrm>
            <a:off x="-2967" y="1655381"/>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2" name="Title 1"/>
          <p:cNvSpPr>
            <a:spLocks noGrp="1"/>
          </p:cNvSpPr>
          <p:nvPr>
            <p:ph type="title"/>
          </p:nvPr>
        </p:nvSpPr>
        <p:spPr>
          <a:xfrm>
            <a:off x="1949824" y="348597"/>
            <a:ext cx="7029450" cy="993775"/>
          </a:xfrm>
          <a:prstGeom prst="rect">
            <a:avLst/>
          </a:prstGeom>
        </p:spPr>
        <p:txBody>
          <a:bodyPr anchor="ctr"/>
          <a:lstStyle>
            <a:lvl1pPr algn="r">
              <a:defRPr/>
            </a:lvl1pPr>
          </a:lstStyle>
          <a:p>
            <a:r>
              <a:rPr lang="en-US" dirty="0" smtClean="0"/>
              <a:t>Click to edit Master title style</a:t>
            </a:r>
            <a:endParaRPr lang="en-GB"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81731" y="3964856"/>
            <a:ext cx="1834422" cy="718988"/>
          </a:xfrm>
          <a:prstGeom prst="rect">
            <a:avLst/>
          </a:prstGeom>
        </p:spPr>
      </p:pic>
      <p:sp>
        <p:nvSpPr>
          <p:cNvPr id="10" name="Rechthoek"/>
          <p:cNvSpPr/>
          <p:nvPr userDrawn="1"/>
        </p:nvSpPr>
        <p:spPr>
          <a:xfrm>
            <a:off x="1130" y="4667250"/>
            <a:ext cx="9147791" cy="476250"/>
          </a:xfrm>
          <a:prstGeom prst="rect">
            <a:avLst/>
          </a:pr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grpSp>
        <p:nvGrpSpPr>
          <p:cNvPr id="11" name="Group 10"/>
          <p:cNvGrpSpPr/>
          <p:nvPr userDrawn="1"/>
        </p:nvGrpSpPr>
        <p:grpSpPr>
          <a:xfrm>
            <a:off x="5064467" y="3720459"/>
            <a:ext cx="3936975" cy="1105431"/>
            <a:chOff x="13257342" y="9941877"/>
            <a:chExt cx="10498600" cy="2947816"/>
          </a:xfrm>
        </p:grpSpPr>
        <p:sp>
          <p:nvSpPr>
            <p:cNvPr id="12" name="2011-2016…"/>
            <p:cNvSpPr txBox="1"/>
            <p:nvPr/>
          </p:nvSpPr>
          <p:spPr>
            <a:xfrm>
              <a:off x="13257342" y="9941877"/>
              <a:ext cx="10498600" cy="2947816"/>
            </a:xfrm>
            <a:prstGeom prst="rect">
              <a:avLst/>
            </a:prstGeom>
            <a:ln w="12700">
              <a:miter lim="400000"/>
            </a:ln>
            <a:extLst>
              <a:ext uri="{C572A759-6A51-4108-AA02-DFA0A04FC94B}">
                <ma14:wrappingTextBoxFlag xmlns:ma14="http://schemas.microsoft.com/office/mac/drawingml/2011/main" xmlns="" val="1"/>
              </a:ext>
            </a:extLst>
          </p:spPr>
          <p:txBody>
            <a:bodyPr wrap="none" lIns="101600" tIns="101600" rIns="101600" bIns="101600" anchor="ctr">
              <a:spAutoFit/>
            </a:bodyPr>
            <a:lstStyle/>
            <a:p>
              <a:pPr algn="r">
                <a:defRPr sz="4800" b="0" i="0">
                  <a:solidFill>
                    <a:srgbClr val="FFFFFF"/>
                  </a:solidFill>
                  <a:latin typeface="Akkurat Std"/>
                  <a:ea typeface="Akkurat Std"/>
                  <a:cs typeface="Akkurat Std"/>
                  <a:sym typeface="Akkurat Std"/>
                </a:defRPr>
              </a:pPr>
              <a:r>
                <a:rPr lang="en-US" sz="1800" cap="none" baseline="0" dirty="0" smtClean="0">
                  <a:solidFill>
                    <a:schemeClr val="bg1"/>
                  </a:solidFill>
                </a:rPr>
                <a:t>David </a:t>
              </a:r>
              <a:r>
                <a:rPr lang="en-US" sz="1800" cap="none" baseline="0" dirty="0" err="1" smtClean="0">
                  <a:solidFill>
                    <a:schemeClr val="bg1"/>
                  </a:solidFill>
                </a:rPr>
                <a:t>Groep</a:t>
              </a:r>
              <a:endParaRPr lang="en-US" sz="1800" cap="none" baseline="0" dirty="0" smtClean="0">
                <a:solidFill>
                  <a:schemeClr val="bg1"/>
                </a:solidFill>
              </a:endParaRPr>
            </a:p>
            <a:p>
              <a:pPr algn="r">
                <a:defRPr sz="4800" b="0" i="0">
                  <a:solidFill>
                    <a:srgbClr val="FFFFFF"/>
                  </a:solidFill>
                  <a:latin typeface="Akkurat Std"/>
                  <a:ea typeface="Akkurat Std"/>
                  <a:cs typeface="Akkurat Std"/>
                  <a:sym typeface="Akkurat Std"/>
                </a:defRPr>
              </a:pPr>
              <a:r>
                <a:rPr lang="en-US" sz="1300" cap="none" baseline="0" dirty="0" smtClean="0">
                  <a:solidFill>
                    <a:srgbClr val="6F2575"/>
                  </a:solidFill>
                </a:rPr>
                <a:t>davidg@nikhef.nl</a:t>
              </a:r>
            </a:p>
            <a:p>
              <a:pPr algn="r">
                <a:defRPr sz="4800" b="0" i="0">
                  <a:solidFill>
                    <a:srgbClr val="FFFFFF"/>
                  </a:solidFill>
                  <a:latin typeface="Akkurat Std"/>
                  <a:ea typeface="Akkurat Std"/>
                  <a:cs typeface="Akkurat Std"/>
                  <a:sym typeface="Akkurat Std"/>
                </a:defRPr>
              </a:pPr>
              <a:r>
                <a:rPr lang="en-GB" sz="1300" cap="none" baseline="0" dirty="0">
                  <a:solidFill>
                    <a:srgbClr val="6F2575"/>
                  </a:solidFill>
                </a:rPr>
                <a:t>https://www.nikhef.nl/~davidg/presentations</a:t>
              </a:r>
              <a:r>
                <a:rPr lang="en-GB" sz="1300" cap="none" baseline="0" dirty="0" smtClean="0">
                  <a:solidFill>
                    <a:srgbClr val="6F2575"/>
                  </a:solidFill>
                </a:rPr>
                <a:t>/</a:t>
              </a:r>
            </a:p>
            <a:p>
              <a:pPr algn="r">
                <a:defRPr sz="4800" b="0" i="0">
                  <a:solidFill>
                    <a:srgbClr val="FFFFFF"/>
                  </a:solidFill>
                  <a:latin typeface="Akkurat Std"/>
                  <a:ea typeface="Akkurat Std"/>
                  <a:cs typeface="Akkurat Std"/>
                  <a:sym typeface="Akkurat Std"/>
                </a:defRPr>
              </a:pPr>
              <a:r>
                <a:rPr lang="en-US" sz="1300" cap="none" baseline="0" dirty="0">
                  <a:solidFill>
                    <a:srgbClr val="6F2575"/>
                  </a:solidFill>
                </a:rPr>
                <a:t>https://orcid.org/0000-0003-1026-6606</a:t>
              </a:r>
              <a:endParaRPr sz="1300" cap="none" baseline="0" dirty="0">
                <a:solidFill>
                  <a:srgbClr val="6F2575"/>
                </a:solidFill>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8979" y="12028322"/>
              <a:ext cx="529432" cy="529432"/>
            </a:xfrm>
            <a:prstGeom prst="rect">
              <a:avLst/>
            </a:prstGeom>
          </p:spPr>
        </p:pic>
      </p:gr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86652" y="3957111"/>
            <a:ext cx="1834422" cy="718988"/>
          </a:xfrm>
          <a:prstGeom prst="rect">
            <a:avLst/>
          </a:prstGeom>
        </p:spPr>
      </p:pic>
    </p:spTree>
    <p:extLst>
      <p:ext uri="{BB962C8B-B14F-4D97-AF65-F5344CB8AC3E}">
        <p14:creationId xmlns:p14="http://schemas.microsoft.com/office/powerpoint/2010/main" val="2219571480"/>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losure SURF">
    <p:spTree>
      <p:nvGrpSpPr>
        <p:cNvPr id="1" name=""/>
        <p:cNvGrpSpPr/>
        <p:nvPr/>
      </p:nvGrpSpPr>
      <p:grpSpPr>
        <a:xfrm>
          <a:off x="0" y="0"/>
          <a:ext cx="0" cy="0"/>
          <a:chOff x="0" y="0"/>
          <a:chExt cx="0" cy="0"/>
        </a:xfrm>
      </p:grpSpPr>
      <p:sp>
        <p:nvSpPr>
          <p:cNvPr id="2" name="Title 1"/>
          <p:cNvSpPr>
            <a:spLocks noGrp="1"/>
          </p:cNvSpPr>
          <p:nvPr>
            <p:ph type="title"/>
          </p:nvPr>
        </p:nvSpPr>
        <p:spPr>
          <a:xfrm>
            <a:off x="1949824" y="348597"/>
            <a:ext cx="7029450" cy="993775"/>
          </a:xfrm>
          <a:prstGeom prst="rect">
            <a:avLst/>
          </a:prstGeom>
        </p:spPr>
        <p:txBody>
          <a:bodyPr anchor="ctr"/>
          <a:lstStyle>
            <a:lvl1pPr algn="r">
              <a:defRPr/>
            </a:lvl1pPr>
          </a:lstStyle>
          <a:p>
            <a:r>
              <a:rPr lang="en-US" dirty="0" smtClean="0"/>
              <a:t>Click to edit Master title style</a:t>
            </a:r>
            <a:endParaRPr lang="en-GB"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5402" y="4215439"/>
            <a:ext cx="1259675" cy="493720"/>
          </a:xfrm>
          <a:prstGeom prst="rect">
            <a:avLst/>
          </a:prstGeom>
        </p:spPr>
      </p:pic>
      <p:sp>
        <p:nvSpPr>
          <p:cNvPr id="4" name="Title 4"/>
          <p:cNvSpPr txBox="1">
            <a:spLocks/>
          </p:cNvSpPr>
          <p:nvPr userDrawn="1"/>
        </p:nvSpPr>
        <p:spPr>
          <a:xfrm>
            <a:off x="0" y="4871452"/>
            <a:ext cx="9144000" cy="272047"/>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chorCtr="0"/>
          <a:lstStyle>
            <a:lvl1pPr marL="21675" marR="21675" indent="0" algn="l" defTabSz="485775" eaLnBrk="1" latinLnBrk="0" hangingPunct="1">
              <a:lnSpc>
                <a:spcPct val="100000"/>
              </a:lnSpc>
              <a:spcBef>
                <a:spcPts val="0"/>
              </a:spcBef>
              <a:spcAft>
                <a:spcPts val="0"/>
              </a:spcAft>
              <a:buClrTx/>
              <a:buSzTx/>
              <a:buFontTx/>
              <a:buNone/>
              <a:tabLst/>
              <a:defRPr sz="2800" b="0" i="0" u="none" strike="noStrike" cap="none" spc="0" baseline="0">
                <a:ln>
                  <a:noFill/>
                </a:ln>
                <a:solidFill>
                  <a:schemeClr val="bg1"/>
                </a:solidFill>
                <a:uFill>
                  <a:solidFill>
                    <a:srgbClr val="000000"/>
                  </a:solidFill>
                </a:uFill>
                <a:latin typeface="Akkurat Std" panose="02000503000000000000" pitchFamily="2" charset="0"/>
                <a:ea typeface="Akkurat Std" panose="02000503000000000000" pitchFamily="2" charset="0"/>
                <a:cs typeface="Akkurat Std" panose="02000503000000000000" pitchFamily="2" charset="0"/>
                <a:sym typeface="Akkurat Std Mono"/>
              </a:defRPr>
            </a:lvl1pPr>
            <a:lvl2pPr marL="21675" marR="21675" indent="8572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2pPr>
            <a:lvl3pPr marL="21675" marR="21675" indent="17145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3pPr>
            <a:lvl4pPr marL="21675" marR="21675" indent="25717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4pPr>
            <a:lvl5pPr marL="21675" marR="21675" indent="34290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5pPr>
            <a:lvl6pPr marL="21675" marR="21675" indent="42862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6pPr>
            <a:lvl7pPr marL="21675" marR="21675" indent="51435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7pPr>
            <a:lvl8pPr marL="21675" marR="21675" indent="60007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8pPr>
            <a:lvl9pPr marL="21675" marR="21675" indent="68580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9pPr>
          </a:lstStyle>
          <a:p>
            <a:pPr marL="21675" marR="21675" lvl="0" indent="0" algn="ctr" defTabSz="485775" rtl="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dirty="0" smtClean="0">
                <a:ln>
                  <a:noFill/>
                </a:ln>
                <a:solidFill>
                  <a:srgbClr val="E3D88B"/>
                </a:solidFill>
                <a:effectLst/>
                <a:uLnTx/>
                <a:uFill>
                  <a:solidFill>
                    <a:srgbClr val="000000"/>
                  </a:solidFill>
                </a:uFill>
                <a:latin typeface="Akkurat Std" panose="02000503000000000000" pitchFamily="2" charset="0"/>
                <a:sym typeface="Akkurat Std Mono"/>
              </a:rPr>
              <a:t>this work is co-funded by and contributing to the Dutch National e-Infrastructure coordinated by SURF</a:t>
            </a:r>
            <a:endParaRPr kumimoji="0" lang="en-GB" sz="1350" b="0" i="0" u="none" strike="noStrike" kern="0" cap="none" spc="0" normalizeH="0" baseline="0" noProof="0" dirty="0">
              <a:ln>
                <a:noFill/>
              </a:ln>
              <a:solidFill>
                <a:srgbClr val="E3D88B"/>
              </a:solidFill>
              <a:effectLst/>
              <a:uLnTx/>
              <a:uFill>
                <a:solidFill>
                  <a:srgbClr val="000000"/>
                </a:solidFill>
              </a:uFill>
              <a:latin typeface="Akkurat Std" panose="02000503000000000000" pitchFamily="2" charset="0"/>
              <a:sym typeface="Akkurat Std Mono"/>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38883" y="4215439"/>
            <a:ext cx="1010653" cy="515107"/>
          </a:xfrm>
          <a:prstGeom prst="rect">
            <a:avLst/>
          </a:prstGeom>
        </p:spPr>
      </p:pic>
    </p:spTree>
    <p:extLst>
      <p:ext uri="{BB962C8B-B14F-4D97-AF65-F5344CB8AC3E}">
        <p14:creationId xmlns:p14="http://schemas.microsoft.com/office/powerpoint/2010/main" val="263660985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A3] Tekst + Tekst">
    <p:spTree>
      <p:nvGrpSpPr>
        <p:cNvPr id="1" name=""/>
        <p:cNvGrpSpPr/>
        <p:nvPr/>
      </p:nvGrpSpPr>
      <p:grpSpPr>
        <a:xfrm>
          <a:off x="0" y="0"/>
          <a:ext cx="0" cy="0"/>
          <a:chOff x="0" y="0"/>
          <a:chExt cx="0" cy="0"/>
        </a:xfrm>
      </p:grpSpPr>
      <p:sp>
        <p:nvSpPr>
          <p:cNvPr id="195"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Hoofdtekst"/>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97" name="Hoofdtekst"/>
          <p:cNvSpPr txBox="1">
            <a:spLocks noGrp="1"/>
          </p:cNvSpPr>
          <p:nvPr>
            <p:ph type="body" sz="half" idx="14" hasCustomPrompt="1"/>
          </p:nvPr>
        </p:nvSpPr>
        <p:spPr>
          <a:xfrm>
            <a:off x="471487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7" name="Tijdelijke aanduiding voor voettekst 9">
            <a:extLst>
              <a:ext uri="{FF2B5EF4-FFF2-40B4-BE49-F238E27FC236}">
                <a16:creationId xmlns:a16="http://schemas.microsoft.com/office/drawing/2014/main" id="{B83153A6-F6AA-7F44-8E1F-AAB407344FC0}"/>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8" name="HOOFDTITEL VAN DEZE SLIDE, EVENTUEEL OVER MEERDERE REGELS.">
            <a:extLst>
              <a:ext uri="{FF2B5EF4-FFF2-40B4-BE49-F238E27FC236}">
                <a16:creationId xmlns:a16="http://schemas.microsoft.com/office/drawing/2014/main" id="{DC859610-B140-AC4F-91F1-D90108BC3EA2}"/>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4] Teks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7" name="HOOFDTITEL VAN DEZE SLIDE, EVENTUEEL OVER MEERDERE REGELS.">
            <a:extLst>
              <a:ext uri="{FF2B5EF4-FFF2-40B4-BE49-F238E27FC236}">
                <a16:creationId xmlns:a16="http://schemas.microsoft.com/office/drawing/2014/main" id="{B102C488-C56D-1745-89EB-AEBECD0741F7}"/>
              </a:ext>
            </a:extLst>
          </p:cNvPr>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8" name="Hoofdtekst">
            <a:extLst>
              <a:ext uri="{FF2B5EF4-FFF2-40B4-BE49-F238E27FC236}">
                <a16:creationId xmlns:a16="http://schemas.microsoft.com/office/drawing/2014/main" id="{C74FE25D-C6A2-C04E-A06E-A3DFC5860968}"/>
              </a:ext>
            </a:extLst>
          </p:cNvPr>
          <p:cNvSpPr txBox="1">
            <a:spLocks noGrp="1"/>
          </p:cNvSpPr>
          <p:nvPr>
            <p:ph type="body" sz="half" idx="14"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9" name="Afbeelding">
            <a:extLst>
              <a:ext uri="{FF2B5EF4-FFF2-40B4-BE49-F238E27FC236}">
                <a16:creationId xmlns:a16="http://schemas.microsoft.com/office/drawing/2014/main" id="{14E92ADA-9A18-D848-96CE-8133951A757C}"/>
              </a:ext>
            </a:extLst>
          </p:cNvPr>
          <p:cNvSpPr>
            <a:spLocks noGrp="1"/>
          </p:cNvSpPr>
          <p:nvPr>
            <p:ph type="pic" idx="15"/>
          </p:nvPr>
        </p:nvSpPr>
        <p:spPr>
          <a:xfrm>
            <a:off x="4715073" y="0"/>
            <a:ext cx="4428927" cy="4572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295166948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A5] Bijschrif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79" name="Foto bijschrift"/>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280" name="Afbeelding"/>
          <p:cNvSpPr>
            <a:spLocks noGrp="1"/>
          </p:cNvSpPr>
          <p:nvPr>
            <p:ph type="pic" idx="14"/>
          </p:nvPr>
        </p:nvSpPr>
        <p:spPr>
          <a:xfrm>
            <a:off x="2667570" y="0"/>
            <a:ext cx="6476430" cy="4572000"/>
          </a:xfrm>
          <a:prstGeom prst="rect">
            <a:avLst/>
          </a:prstGeom>
        </p:spPr>
        <p:txBody>
          <a:bodyPr lIns="91439" tIns="45719" rIns="91439" bIns="45719"/>
          <a:lstStyle/>
          <a:p>
            <a:r>
              <a:rPr lang="en-US" smtClean="0"/>
              <a:t>Click icon to add picture</a:t>
            </a:r>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B1] Tekst + Beeld">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3" name="HOOFDTITEL VAN DEZE SLIDE, EVENTUEEL OVER MEERDERE REGELS.">
            <a:extLst>
              <a:ext uri="{FF2B5EF4-FFF2-40B4-BE49-F238E27FC236}">
                <a16:creationId xmlns:a16="http://schemas.microsoft.com/office/drawing/2014/main" id="{16CD789B-2FDE-9E4F-B724-313FCDA4D896}"/>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
        <p:nvSpPr>
          <p:cNvPr id="14" name="Hoofdtekst">
            <a:extLst>
              <a:ext uri="{FF2B5EF4-FFF2-40B4-BE49-F238E27FC236}">
                <a16:creationId xmlns:a16="http://schemas.microsoft.com/office/drawing/2014/main" id="{8F383F54-563B-9A4F-83CE-8C5D2AAC2411}"/>
              </a:ext>
            </a:extLst>
          </p:cNvPr>
          <p:cNvSpPr txBox="1">
            <a:spLocks noGrp="1"/>
          </p:cNvSpPr>
          <p:nvPr>
            <p:ph type="body" sz="half" idx="13" hasCustomPrompt="1"/>
          </p:nvPr>
        </p:nvSpPr>
        <p:spPr>
          <a:xfrm>
            <a:off x="238125" y="961121"/>
            <a:ext cx="4193009"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57899EC2-C516-AE4D-BD74-2DE60B519F2C}"/>
              </a:ext>
            </a:extLst>
          </p:cNvPr>
          <p:cNvSpPr>
            <a:spLocks noGrp="1"/>
          </p:cNvSpPr>
          <p:nvPr>
            <p:ph type="pic" sz="half" idx="16"/>
          </p:nvPr>
        </p:nvSpPr>
        <p:spPr>
          <a:xfrm>
            <a:off x="4715495" y="961860"/>
            <a:ext cx="4191769" cy="3372015"/>
          </a:xfrm>
          <a:prstGeom prst="rect">
            <a:avLst/>
          </a:prstGeom>
        </p:spPr>
        <p:txBody>
          <a:bodyPr lIns="91439" tIns="45719" rIns="91439" bIns="45719"/>
          <a:lstStyle/>
          <a:p>
            <a:r>
              <a:rPr lang="en-US" smtClean="0"/>
              <a:t>Click icon to add picture</a:t>
            </a:r>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5.emf"/><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theme" Target="../theme/theme2.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7.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image" Target="../media/image6.png"/><Relationship Id="rId5" Type="http://schemas.openxmlformats.org/officeDocument/2006/relationships/theme" Target="../theme/theme3.xml"/><Relationship Id="rId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 name="Dianummer"/>
          <p:cNvSpPr txBox="1">
            <a:spLocks noGrp="1"/>
          </p:cNvSpPr>
          <p:nvPr>
            <p:ph type="sldNum" sz="quarter" idx="2"/>
          </p:nvPr>
        </p:nvSpPr>
        <p:spPr>
          <a:xfrm>
            <a:off x="264319" y="4771189"/>
            <a:ext cx="176330" cy="173124"/>
          </a:xfrm>
          <a:prstGeom prst="rect">
            <a:avLst/>
          </a:prstGeom>
          <a:ln w="12700">
            <a:miter lim="400000"/>
          </a:ln>
        </p:spPr>
        <p:txBody>
          <a:bodyPr wrap="none" lIns="0" tIns="0" rIns="0" bIns="0" anchor="ctr">
            <a:spAutoFit/>
          </a:bodyPr>
          <a:lstStyle>
            <a:lvl1pPr>
              <a:defRPr sz="1125" cap="none">
                <a:solidFill>
                  <a:srgbClr val="FFFFFF"/>
                </a:solidFill>
              </a:defRPr>
            </a:lvl1pPr>
          </a:lstStyle>
          <a:p>
            <a:fld id="{86CB4B4D-7CA3-9044-876B-883B54F8677D}" type="slidenum">
              <a:t>‹#›</a:t>
            </a:fld>
            <a:endParaRPr/>
          </a:p>
        </p:txBody>
      </p:sp>
      <p:pic>
        <p:nvPicPr>
          <p:cNvPr id="7" name="NIKHEF_LOGO.png" descr="NIKHEF_LOGO.png"/>
          <p:cNvPicPr>
            <a:picLocks noChangeAspect="1"/>
          </p:cNvPicPr>
          <p:nvPr/>
        </p:nvPicPr>
        <p:blipFill>
          <a:blip r:embed="rId45">
            <a:extLst/>
          </a:blip>
          <a:stretch>
            <a:fillRect/>
          </a:stretch>
        </p:blipFill>
        <p:spPr>
          <a:xfrm>
            <a:off x="8075612" y="4701897"/>
            <a:ext cx="796408" cy="311706"/>
          </a:xfrm>
          <a:prstGeom prst="rect">
            <a:avLst/>
          </a:prstGeom>
          <a:ln w="12700">
            <a:miter lim="400000"/>
          </a:ln>
        </p:spPr>
      </p:pic>
      <p:sp>
        <p:nvSpPr>
          <p:cNvPr id="8" name="Hoofdtekst - niveau één…"/>
          <p:cNvSpPr txBox="1">
            <a:spLocks noGrp="1"/>
          </p:cNvSpPr>
          <p:nvPr>
            <p:ph type="body" idx="1"/>
          </p:nvPr>
        </p:nvSpPr>
        <p:spPr>
          <a:xfrm>
            <a:off x="238125" y="242731"/>
            <a:ext cx="4133850" cy="40980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r>
              <a:rPr dirty="0" err="1"/>
              <a:t>Hoofdtekst</a:t>
            </a:r>
            <a:r>
              <a:rPr dirty="0"/>
              <a:t> - </a:t>
            </a:r>
            <a:r>
              <a:rPr dirty="0" err="1"/>
              <a:t>niveau</a:t>
            </a:r>
            <a:r>
              <a:rPr dirty="0"/>
              <a:t> </a:t>
            </a:r>
            <a:r>
              <a:rPr dirty="0" err="1"/>
              <a:t>één</a:t>
            </a:r>
            <a:endParaRPr dirty="0"/>
          </a:p>
          <a:p>
            <a:pPr lvl="1"/>
            <a:r>
              <a:rPr dirty="0" err="1"/>
              <a:t>Hoofdtekst</a:t>
            </a:r>
            <a:r>
              <a:rPr dirty="0"/>
              <a:t> - </a:t>
            </a:r>
            <a:r>
              <a:rPr dirty="0" err="1"/>
              <a:t>niveau</a:t>
            </a:r>
            <a:r>
              <a:rPr dirty="0"/>
              <a:t> twee</a:t>
            </a:r>
          </a:p>
          <a:p>
            <a:pPr lvl="2"/>
            <a:r>
              <a:rPr dirty="0" err="1"/>
              <a:t>Hoofdtekst</a:t>
            </a:r>
            <a:r>
              <a:rPr dirty="0"/>
              <a:t> - </a:t>
            </a:r>
            <a:r>
              <a:rPr dirty="0" err="1"/>
              <a:t>niveau</a:t>
            </a:r>
            <a:r>
              <a:rPr dirty="0"/>
              <a:t> </a:t>
            </a:r>
            <a:r>
              <a:rPr dirty="0" err="1"/>
              <a:t>drie</a:t>
            </a:r>
            <a:endParaRPr dirty="0"/>
          </a:p>
          <a:p>
            <a:pPr lvl="3"/>
            <a:r>
              <a:rPr dirty="0" err="1"/>
              <a:t>Hoofdtekst</a:t>
            </a:r>
            <a:r>
              <a:rPr dirty="0"/>
              <a:t> - </a:t>
            </a:r>
            <a:r>
              <a:rPr dirty="0" err="1"/>
              <a:t>niveau</a:t>
            </a:r>
            <a:r>
              <a:rPr dirty="0"/>
              <a:t> </a:t>
            </a:r>
            <a:r>
              <a:rPr dirty="0" err="1"/>
              <a:t>vier</a:t>
            </a:r>
            <a:endParaRPr dirty="0"/>
          </a:p>
          <a:p>
            <a:pPr lvl="4"/>
            <a:r>
              <a:rPr dirty="0" err="1"/>
              <a:t>Hoofdtekst</a:t>
            </a:r>
            <a:r>
              <a:rPr dirty="0"/>
              <a:t> - </a:t>
            </a:r>
            <a:r>
              <a:rPr dirty="0" err="1"/>
              <a:t>niveau</a:t>
            </a:r>
            <a:r>
              <a:rPr dirty="0"/>
              <a:t> </a:t>
            </a:r>
            <a:r>
              <a:rPr dirty="0" err="1"/>
              <a:t>vijf</a:t>
            </a:r>
            <a:endParaRPr dirty="0"/>
          </a:p>
        </p:txBody>
      </p:sp>
      <p:sp>
        <p:nvSpPr>
          <p:cNvPr id="10" name="Tijdelijke aanduiding voor voettekst 9">
            <a:extLst>
              <a:ext uri="{FF2B5EF4-FFF2-40B4-BE49-F238E27FC236}">
                <a16:creationId xmlns:a16="http://schemas.microsoft.com/office/drawing/2014/main" id="{69D6A5BF-E03A-3B42-9900-EB97AADCDC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Tree>
  </p:cSld>
  <p:clrMap bg1="dk1" tx1="lt1" bg2="dk2" tx2="lt2" accent1="accent1" accent2="accent2" accent3="accent3" accent4="accent4" accent5="accent5" accent6="accent6" hlink="hlink" folHlink="folHlink"/>
  <p:sldLayoutIdLst>
    <p:sldLayoutId id="2147483649" r:id="rId1"/>
    <p:sldLayoutId id="2147483692" r:id="rId2"/>
    <p:sldLayoutId id="2147483700" r:id="rId3"/>
    <p:sldLayoutId id="2147483724" r:id="rId4"/>
    <p:sldLayoutId id="2147483708" r:id="rId5"/>
    <p:sldLayoutId id="2147483662" r:id="rId6"/>
    <p:sldLayoutId id="2147483701" r:id="rId7"/>
    <p:sldLayoutId id="2147483668" r:id="rId8"/>
    <p:sldLayoutId id="2147483660" r:id="rId9"/>
    <p:sldLayoutId id="2147483704" r:id="rId10"/>
    <p:sldLayoutId id="2147483705" r:id="rId11"/>
    <p:sldLayoutId id="2147483706" r:id="rId12"/>
    <p:sldLayoutId id="2147483707" r:id="rId13"/>
    <p:sldLayoutId id="2147483703" r:id="rId14"/>
    <p:sldLayoutId id="2147483661" r:id="rId15"/>
    <p:sldLayoutId id="2147483664" r:id="rId16"/>
    <p:sldLayoutId id="2147483667" r:id="rId17"/>
    <p:sldLayoutId id="2147483702" r:id="rId18"/>
    <p:sldLayoutId id="2147483697" r:id="rId19"/>
    <p:sldLayoutId id="2147483709" r:id="rId20"/>
    <p:sldLayoutId id="2147483674" r:id="rId21"/>
    <p:sldLayoutId id="2147483677" r:id="rId22"/>
    <p:sldLayoutId id="2147483698" r:id="rId23"/>
    <p:sldLayoutId id="2147483699" r:id="rId24"/>
    <p:sldLayoutId id="2147483710" r:id="rId25"/>
    <p:sldLayoutId id="2147483672" r:id="rId26"/>
    <p:sldLayoutId id="2147483675" r:id="rId27"/>
    <p:sldLayoutId id="2147483678" r:id="rId28"/>
    <p:sldLayoutId id="2147483681" r:id="rId29"/>
    <p:sldLayoutId id="2147483684" r:id="rId30"/>
    <p:sldLayoutId id="2147483673" r:id="rId31"/>
    <p:sldLayoutId id="2147483676" r:id="rId32"/>
    <p:sldLayoutId id="2147483679" r:id="rId33"/>
    <p:sldLayoutId id="2147483682" r:id="rId34"/>
    <p:sldLayoutId id="2147483685" r:id="rId35"/>
    <p:sldLayoutId id="2147483686" r:id="rId36"/>
    <p:sldLayoutId id="2147483688" r:id="rId37"/>
    <p:sldLayoutId id="2147483689" r:id="rId38"/>
    <p:sldLayoutId id="2147483690" r:id="rId39"/>
    <p:sldLayoutId id="2147483730" r:id="rId40"/>
    <p:sldLayoutId id="2147483732" r:id="rId41"/>
    <p:sldLayoutId id="2147483734" r:id="rId42"/>
    <p:sldLayoutId id="2147483735" r:id="rId43"/>
  </p:sldLayoutIdLst>
  <p:transition spd="med"/>
  <p:hf hdr="0" dt="0"/>
  <p:txStyles>
    <p:title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9pPr>
    </p:titleStyle>
    <p:bodyStyle>
      <a:lvl1pPr marL="0" marR="0" indent="0" algn="l" defTabSz="309563" rtl="0" eaLnBrk="1" latinLnBrk="0" hangingPunct="1">
        <a:lnSpc>
          <a:spcPct val="100000"/>
        </a:lnSpc>
        <a:spcBef>
          <a:spcPts val="0"/>
        </a:spcBef>
        <a:spcAft>
          <a:spcPts val="0"/>
        </a:spcAft>
        <a:buClrTx/>
        <a:buSzTx/>
        <a:buFontTx/>
        <a:buNone/>
        <a:tabLst/>
        <a:defRPr sz="2063" b="0" i="0" u="none" strike="noStrike" cap="none" spc="0" baseline="0">
          <a:ln>
            <a:noFill/>
          </a:ln>
          <a:solidFill>
            <a:srgbClr val="000000"/>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875"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88"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p:bodyStyle>
    <p:other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hthoek"/>
          <p:cNvSpPr/>
          <p:nvPr/>
        </p:nvSpPr>
        <p:spPr>
          <a:xfrm>
            <a:off x="0" y="-6565"/>
            <a:ext cx="9152122" cy="704612"/>
          </a:xfrm>
          <a:prstGeom prst="rect">
            <a:avLst/>
          </a:prstGeom>
          <a:solidFill>
            <a:srgbClr val="6F2575"/>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4" name="Dianummer"/>
          <p:cNvSpPr txBox="1">
            <a:spLocks noGrp="1"/>
          </p:cNvSpPr>
          <p:nvPr>
            <p:ph type="sldNum" sz="quarter" idx="2"/>
          </p:nvPr>
        </p:nvSpPr>
        <p:spPr>
          <a:xfrm>
            <a:off x="8756160" y="4913264"/>
            <a:ext cx="346248" cy="317394"/>
          </a:xfrm>
          <a:prstGeom prst="rect">
            <a:avLst/>
          </a:prstGeom>
          <a:ln w="12700">
            <a:miter lim="400000"/>
          </a:ln>
        </p:spPr>
        <p:txBody>
          <a:bodyPr wrap="none" lIns="71437" tIns="71437" rIns="71437" bIns="71437">
            <a:spAutoFit/>
          </a:bodyPr>
          <a:lstStyle>
            <a:lvl1pPr algn="ctr" defTabSz="309563">
              <a:defRPr sz="1125" b="0" i="0">
                <a:uFill>
                  <a:solidFill>
                    <a:srgbClr val="000000"/>
                  </a:solidFill>
                </a:uFill>
                <a:latin typeface="Akkurat Std" panose="02000503000000000000" pitchFamily="2" charset="0"/>
                <a:ea typeface="+mn-ea"/>
                <a:cs typeface="+mn-cs"/>
                <a:sym typeface="Candara"/>
              </a:defRPr>
            </a:lvl1pPr>
          </a:lstStyle>
          <a:p>
            <a:fld id="{86CB4B4D-7CA3-9044-876B-883B54F8677D}" type="slidenum">
              <a:rPr lang="en-GB" smtClean="0"/>
              <a:pPr/>
              <a:t>‹#›</a:t>
            </a:fld>
            <a:endParaRPr lang="en-GB" dirty="0"/>
          </a:p>
        </p:txBody>
      </p:sp>
      <p:sp>
        <p:nvSpPr>
          <p:cNvPr id="5" name="Title Text"/>
          <p:cNvSpPr txBox="1">
            <a:spLocks noGrp="1"/>
          </p:cNvSpPr>
          <p:nvPr>
            <p:ph type="title"/>
          </p:nvPr>
        </p:nvSpPr>
        <p:spPr>
          <a:xfrm>
            <a:off x="1896894" y="54568"/>
            <a:ext cx="7159227" cy="582344"/>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chorCtr="0"/>
          <a:lstStyle/>
          <a:p>
            <a:r>
              <a:rPr dirty="0"/>
              <a:t>Title Text</a:t>
            </a:r>
          </a:p>
        </p:txBody>
      </p:sp>
      <p:sp>
        <p:nvSpPr>
          <p:cNvPr id="14" name="Tekstvak 13"/>
          <p:cNvSpPr txBox="1"/>
          <p:nvPr userDrawn="1"/>
        </p:nvSpPr>
        <p:spPr>
          <a:xfrm>
            <a:off x="160522" y="4838753"/>
            <a:ext cx="2921000" cy="237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l" defTabSz="171450" rtl="0" fontAlgn="auto" latinLnBrk="0" hangingPunct="0">
              <a:lnSpc>
                <a:spcPct val="100000"/>
              </a:lnSpc>
              <a:spcBef>
                <a:spcPts val="0"/>
              </a:spcBef>
              <a:spcAft>
                <a:spcPts val="0"/>
              </a:spcAft>
              <a:buClrTx/>
              <a:buSzTx/>
              <a:buFontTx/>
              <a:buNone/>
              <a:tabLst/>
            </a:pPr>
            <a:r>
              <a:rPr kumimoji="0" lang="en-US" sz="1043" b="1" i="0" u="none" strike="noStrike" cap="none" spc="0" normalizeH="0" baseline="0" dirty="0" smtClean="0">
                <a:ln>
                  <a:noFill/>
                </a:ln>
                <a:solidFill>
                  <a:schemeClr val="bg1"/>
                </a:solidFill>
                <a:effectLst/>
                <a:uFillTx/>
                <a:latin typeface="Akkurat Std" charset="0"/>
                <a:ea typeface="Helvetica Neue"/>
                <a:cs typeface="Helvetica Neue"/>
                <a:sym typeface="Helvetica Neue"/>
              </a:rPr>
              <a:t>Event</a:t>
            </a:r>
            <a:endParaRPr kumimoji="0" lang="nl-NL" sz="1043" b="1" i="0" u="none" strike="noStrike" cap="none" spc="0" normalizeH="0" baseline="0" dirty="0">
              <a:ln>
                <a:noFill/>
              </a:ln>
              <a:solidFill>
                <a:schemeClr val="bg1"/>
              </a:solidFill>
              <a:effectLst/>
              <a:uFillTx/>
              <a:latin typeface="Akkurat Std" charset="0"/>
              <a:ea typeface="Helvetica Neue"/>
              <a:cs typeface="Helvetica Neue"/>
              <a:sym typeface="Helvetica Neue"/>
            </a:endParaRPr>
          </a:p>
        </p:txBody>
      </p:sp>
      <p:sp>
        <p:nvSpPr>
          <p:cNvPr id="7" name="Freeform 6"/>
          <p:cNvSpPr/>
          <p:nvPr userDrawn="1"/>
        </p:nvSpPr>
        <p:spPr>
          <a:xfrm>
            <a:off x="-3969" y="-7386"/>
            <a:ext cx="1647693" cy="706226"/>
          </a:xfrm>
          <a:custGeom>
            <a:avLst/>
            <a:gdLst>
              <a:gd name="connsiteX0" fmla="*/ 4143983 w 4202349"/>
              <a:gd name="connsiteY0" fmla="*/ 0 h 1926077"/>
              <a:gd name="connsiteX1" fmla="*/ 3171217 w 4202349"/>
              <a:gd name="connsiteY1" fmla="*/ 1926077 h 1926077"/>
              <a:gd name="connsiteX2" fmla="*/ 0 w 4202349"/>
              <a:gd name="connsiteY2" fmla="*/ 1926077 h 1926077"/>
              <a:gd name="connsiteX3" fmla="*/ 0 w 4202349"/>
              <a:gd name="connsiteY3" fmla="*/ 19456 h 1926077"/>
              <a:gd name="connsiteX4" fmla="*/ 4202349 w 4202349"/>
              <a:gd name="connsiteY4" fmla="*/ 19456 h 1926077"/>
              <a:gd name="connsiteX5" fmla="*/ 4202349 w 4202349"/>
              <a:gd name="connsiteY5" fmla="*/ 58366 h 1926077"/>
              <a:gd name="connsiteX0" fmla="*/ 4143983 w 4202349"/>
              <a:gd name="connsiteY0" fmla="*/ 0 h 1926077"/>
              <a:gd name="connsiteX1" fmla="*/ 3171217 w 4202349"/>
              <a:gd name="connsiteY1" fmla="*/ 1926077 h 1926077"/>
              <a:gd name="connsiteX2" fmla="*/ 0 w 4202349"/>
              <a:gd name="connsiteY2" fmla="*/ 1926077 h 1926077"/>
              <a:gd name="connsiteX3" fmla="*/ 0 w 4202349"/>
              <a:gd name="connsiteY3" fmla="*/ 19456 h 1926077"/>
              <a:gd name="connsiteX4" fmla="*/ 4202349 w 4202349"/>
              <a:gd name="connsiteY4" fmla="*/ 19456 h 1926077"/>
              <a:gd name="connsiteX0" fmla="*/ 4143983 w 4143983"/>
              <a:gd name="connsiteY0" fmla="*/ 0 h 1926077"/>
              <a:gd name="connsiteX1" fmla="*/ 3171217 w 4143983"/>
              <a:gd name="connsiteY1" fmla="*/ 1926077 h 1926077"/>
              <a:gd name="connsiteX2" fmla="*/ 0 w 4143983"/>
              <a:gd name="connsiteY2" fmla="*/ 1926077 h 1926077"/>
              <a:gd name="connsiteX3" fmla="*/ 0 w 4143983"/>
              <a:gd name="connsiteY3" fmla="*/ 19456 h 1926077"/>
              <a:gd name="connsiteX0" fmla="*/ 4143983 w 4143983"/>
              <a:gd name="connsiteY0" fmla="*/ 0 h 1926077"/>
              <a:gd name="connsiteX1" fmla="*/ 3171217 w 4143983"/>
              <a:gd name="connsiteY1" fmla="*/ 1926077 h 1926077"/>
              <a:gd name="connsiteX2" fmla="*/ 0 w 4143983"/>
              <a:gd name="connsiteY2" fmla="*/ 1926077 h 1926077"/>
              <a:gd name="connsiteX3" fmla="*/ 14408 w 4143983"/>
              <a:gd name="connsiteY3" fmla="*/ 40285 h 1926077"/>
              <a:gd name="connsiteX0" fmla="*/ 4143983 w 4143983"/>
              <a:gd name="connsiteY0" fmla="*/ 0 h 1926077"/>
              <a:gd name="connsiteX1" fmla="*/ 3171217 w 4143983"/>
              <a:gd name="connsiteY1" fmla="*/ 1926077 h 1926077"/>
              <a:gd name="connsiteX2" fmla="*/ 0 w 4143983"/>
              <a:gd name="connsiteY2" fmla="*/ 1926077 h 1926077"/>
              <a:gd name="connsiteX3" fmla="*/ 489874 w 4143983"/>
              <a:gd name="connsiteY3" fmla="*/ 534986 h 1926077"/>
              <a:gd name="connsiteX0" fmla="*/ 4143983 w 4143983"/>
              <a:gd name="connsiteY0" fmla="*/ 0 h 1926077"/>
              <a:gd name="connsiteX1" fmla="*/ 3171217 w 4143983"/>
              <a:gd name="connsiteY1" fmla="*/ 1926077 h 1926077"/>
              <a:gd name="connsiteX2" fmla="*/ 0 w 4143983"/>
              <a:gd name="connsiteY2" fmla="*/ 1926077 h 1926077"/>
              <a:gd name="connsiteX3" fmla="*/ 0 w 4143983"/>
              <a:gd name="connsiteY3" fmla="*/ 19456 h 1926077"/>
              <a:gd name="connsiteX0" fmla="*/ 4147985 w 4147985"/>
              <a:gd name="connsiteY0" fmla="*/ 2242 h 1928319"/>
              <a:gd name="connsiteX1" fmla="*/ 3175219 w 4147985"/>
              <a:gd name="connsiteY1" fmla="*/ 1928319 h 1928319"/>
              <a:gd name="connsiteX2" fmla="*/ 4002 w 4147985"/>
              <a:gd name="connsiteY2" fmla="*/ 1928319 h 1928319"/>
              <a:gd name="connsiteX3" fmla="*/ 0 w 4147985"/>
              <a:gd name="connsiteY3" fmla="*/ 0 h 1928319"/>
              <a:gd name="connsiteX0" fmla="*/ 4153988 w 4153988"/>
              <a:gd name="connsiteY0" fmla="*/ 2242 h 1930489"/>
              <a:gd name="connsiteX1" fmla="*/ 3181222 w 4153988"/>
              <a:gd name="connsiteY1" fmla="*/ 1928319 h 1930489"/>
              <a:gd name="connsiteX2" fmla="*/ 0 w 4153988"/>
              <a:gd name="connsiteY2" fmla="*/ 1930489 h 1930489"/>
              <a:gd name="connsiteX3" fmla="*/ 6003 w 4153988"/>
              <a:gd name="connsiteY3" fmla="*/ 0 h 1930489"/>
            </a:gdLst>
            <a:ahLst/>
            <a:cxnLst>
              <a:cxn ang="0">
                <a:pos x="connsiteX0" y="connsiteY0"/>
              </a:cxn>
              <a:cxn ang="0">
                <a:pos x="connsiteX1" y="connsiteY1"/>
              </a:cxn>
              <a:cxn ang="0">
                <a:pos x="connsiteX2" y="connsiteY2"/>
              </a:cxn>
              <a:cxn ang="0">
                <a:pos x="connsiteX3" y="connsiteY3"/>
              </a:cxn>
            </a:cxnLst>
            <a:rect l="l" t="t" r="r" b="b"/>
            <a:pathLst>
              <a:path w="4153988" h="1930489">
                <a:moveTo>
                  <a:pt x="4153988" y="2242"/>
                </a:moveTo>
                <a:lnTo>
                  <a:pt x="3181222" y="1928319"/>
                </a:lnTo>
                <a:lnTo>
                  <a:pt x="0" y="1930489"/>
                </a:lnTo>
                <a:lnTo>
                  <a:pt x="6003" y="0"/>
                </a:lnTo>
              </a:path>
            </a:pathLst>
          </a:custGeom>
          <a:solidFill>
            <a:srgbClr val="E3D88A"/>
          </a:solidFill>
          <a:ln>
            <a:noFill/>
          </a:ln>
        </p:spPr>
        <p:style>
          <a:lnRef idx="1">
            <a:schemeClr val="accent6"/>
          </a:lnRef>
          <a:fillRef idx="0">
            <a:schemeClr val="accent6"/>
          </a:fillRef>
          <a:effectRef idx="0">
            <a:schemeClr val="accent6"/>
          </a:effectRef>
          <a:fontRef idx="minor">
            <a:schemeClr val="tx1"/>
          </a:fontRef>
        </p:style>
        <p:txBody>
          <a:bodyPr rot="0" spcFirstLastPara="1" vertOverflow="overflow" horzOverflow="overflow" vert="horz" wrap="square" lIns="34290" tIns="17145" rIns="34290" bIns="17145" numCol="1" spcCol="38100" rtlCol="0" anchor="t">
            <a:noAutofit/>
          </a:bodyPr>
          <a:lstStyle/>
          <a:p>
            <a:pPr marL="0" marR="0" indent="0" algn="l" defTabSz="342900" rtl="0" fontAlgn="auto" latinLnBrk="1" hangingPunct="0">
              <a:lnSpc>
                <a:spcPct val="100000"/>
              </a:lnSpc>
              <a:spcBef>
                <a:spcPts val="0"/>
              </a:spcBef>
              <a:spcAft>
                <a:spcPts val="0"/>
              </a:spcAft>
              <a:buClrTx/>
              <a:buSzTx/>
              <a:buFontTx/>
              <a:buNone/>
              <a:tabLst/>
            </a:pPr>
            <a:endParaRPr kumimoji="0" lang="en-GB" sz="675" b="0" i="0" u="none" strike="noStrike" cap="none" spc="0" normalizeH="0" baseline="0">
              <a:ln>
                <a:noFill/>
              </a:ln>
              <a:solidFill>
                <a:srgbClr val="000000"/>
              </a:solidFill>
              <a:effectLst/>
              <a:uFillTx/>
            </a:endParaRP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9434" y="127607"/>
            <a:ext cx="1131580" cy="440166"/>
          </a:xfrm>
          <a:prstGeom prst="rect">
            <a:avLst/>
          </a:prstGeom>
        </p:spPr>
      </p:pic>
    </p:spTree>
    <p:extLst>
      <p:ext uri="{BB962C8B-B14F-4D97-AF65-F5344CB8AC3E}">
        <p14:creationId xmlns:p14="http://schemas.microsoft.com/office/powerpoint/2010/main" val="47492418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22" r:id="rId3"/>
    <p:sldLayoutId id="2147483723" r:id="rId4"/>
    <p:sldLayoutId id="2147483720" r:id="rId5"/>
  </p:sldLayoutIdLst>
  <p:transition spd="med"/>
  <p:timing>
    <p:tnLst>
      <p:par>
        <p:cTn id="1" dur="indefinite" restart="never" nodeType="tmRoot"/>
      </p:par>
    </p:tnLst>
  </p:timing>
  <p:hf hdr="0" dt="0"/>
  <p:txStyles>
    <p:titleStyle>
      <a:lvl1pPr marL="21675" marR="21675" indent="0" algn="l" defTabSz="485775" eaLnBrk="1" latinLnBrk="0" hangingPunct="1">
        <a:lnSpc>
          <a:spcPct val="100000"/>
        </a:lnSpc>
        <a:spcBef>
          <a:spcPts val="0"/>
        </a:spcBef>
        <a:spcAft>
          <a:spcPts val="0"/>
        </a:spcAft>
        <a:buClrTx/>
        <a:buSzTx/>
        <a:buFontTx/>
        <a:buNone/>
        <a:tabLst/>
        <a:defRPr sz="2800" b="0" i="0" u="none" strike="noStrike" cap="none" spc="0" baseline="0">
          <a:ln>
            <a:noFill/>
          </a:ln>
          <a:solidFill>
            <a:schemeClr val="bg1"/>
          </a:solidFill>
          <a:uFill>
            <a:solidFill>
              <a:srgbClr val="000000"/>
            </a:solidFill>
          </a:uFill>
          <a:latin typeface="Akkurat Std" panose="02000503000000000000" pitchFamily="2" charset="0"/>
          <a:ea typeface="Akkurat Std" panose="02000503000000000000" pitchFamily="2" charset="0"/>
          <a:cs typeface="Akkurat Std" panose="02000503000000000000" pitchFamily="2" charset="0"/>
          <a:sym typeface="Akkurat Std Mono"/>
        </a:defRPr>
      </a:lvl1pPr>
      <a:lvl2pPr marL="21675" marR="21675" indent="8572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2pPr>
      <a:lvl3pPr marL="21675" marR="21675" indent="17145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3pPr>
      <a:lvl4pPr marL="21675" marR="21675" indent="25717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4pPr>
      <a:lvl5pPr marL="21675" marR="21675" indent="34290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5pPr>
      <a:lvl6pPr marL="21675" marR="21675" indent="42862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6pPr>
      <a:lvl7pPr marL="21675" marR="21675" indent="51435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7pPr>
      <a:lvl8pPr marL="21675" marR="21675" indent="60007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8pPr>
      <a:lvl9pPr marL="21675" marR="21675" indent="68580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9pPr>
    </p:titleStyle>
    <p:bodyStyle>
      <a:lvl1pPr marL="235192" marR="21675" indent="-21995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1pPr>
      <a:lvl2pPr marL="391547" marR="21675" indent="-204857"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2pPr>
      <a:lvl3pPr marL="557144" marR="21675" indent="-199004"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3pPr>
      <a:lvl4pPr marL="76176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4pPr>
      <a:lvl5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5pPr>
      <a:lvl6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6pPr>
      <a:lvl7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7pPr>
      <a:lvl8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8pPr>
      <a:lvl9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9pPr>
    </p:bodyStyle>
    <p:otherStyle>
      <a:lvl1pPr marL="0" marR="0" indent="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1pPr>
      <a:lvl2pPr marL="0" marR="0" indent="8572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2pPr>
      <a:lvl3pPr marL="0" marR="0" indent="17145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3pPr>
      <a:lvl4pPr marL="0" marR="0" indent="25717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4pPr>
      <a:lvl5pPr marL="0" marR="0" indent="34290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5pPr>
      <a:lvl6pPr marL="0" marR="0" indent="42862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6pPr>
      <a:lvl7pPr marL="0" marR="0" indent="51435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7pPr>
      <a:lvl8pPr marL="0" marR="0" indent="60007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8pPr>
      <a:lvl9pPr marL="0" marR="0" indent="68580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Tekstvak 13"/>
          <p:cNvSpPr txBox="1"/>
          <p:nvPr userDrawn="1"/>
        </p:nvSpPr>
        <p:spPr>
          <a:xfrm>
            <a:off x="160522" y="4838753"/>
            <a:ext cx="2921000" cy="237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l" defTabSz="171450" rtl="0" eaLnBrk="1" fontAlgn="auto" latinLnBrk="0" hangingPunct="0">
              <a:lnSpc>
                <a:spcPct val="100000"/>
              </a:lnSpc>
              <a:spcBef>
                <a:spcPts val="0"/>
              </a:spcBef>
              <a:spcAft>
                <a:spcPts val="0"/>
              </a:spcAft>
              <a:buClrTx/>
              <a:buSzTx/>
              <a:buFontTx/>
              <a:buNone/>
              <a:tabLst/>
              <a:defRPr/>
            </a:pPr>
            <a:r>
              <a:rPr kumimoji="0" lang="en-US" sz="1043" b="1" i="0" u="none" strike="noStrike" kern="0" cap="none" spc="0" normalizeH="0" baseline="0" noProof="0" dirty="0" smtClean="0">
                <a:ln>
                  <a:noFill/>
                </a:ln>
                <a:solidFill>
                  <a:srgbClr val="FFFFFF"/>
                </a:solidFill>
                <a:effectLst/>
                <a:uLnTx/>
                <a:uFillTx/>
                <a:latin typeface="Akkurat Std" charset="0"/>
                <a:ea typeface="Helvetica Neue"/>
                <a:cs typeface="Helvetica Neue"/>
                <a:sym typeface="Helvetica Neue"/>
              </a:rPr>
              <a:t>Event</a:t>
            </a:r>
            <a:endParaRPr kumimoji="0" lang="nl-NL" sz="1043" b="1" i="0" u="none" strike="noStrike" kern="0" cap="none" spc="0" normalizeH="0" baseline="0" noProof="0" dirty="0">
              <a:ln>
                <a:noFill/>
              </a:ln>
              <a:solidFill>
                <a:srgbClr val="FFFFFF"/>
              </a:solidFill>
              <a:effectLst/>
              <a:uLnTx/>
              <a:uFillTx/>
              <a:latin typeface="Akkurat Std" charset="0"/>
              <a:ea typeface="Helvetica Neue"/>
              <a:cs typeface="Helvetica Neue"/>
              <a:sym typeface="Helvetica Neue"/>
            </a:endParaRPr>
          </a:p>
        </p:txBody>
      </p:sp>
      <p:pic>
        <p:nvPicPr>
          <p:cNvPr id="9" name="Picture 8"/>
          <p:cNvPicPr>
            <a:picLocks noChangeAspect="1"/>
          </p:cNvPicPr>
          <p:nvPr userDrawn="1"/>
        </p:nvPicPr>
        <p:blipFill>
          <a:blip r:embed="rId6"/>
          <a:stretch>
            <a:fillRect/>
          </a:stretch>
        </p:blipFill>
        <p:spPr>
          <a:xfrm>
            <a:off x="-3791" y="1226905"/>
            <a:ext cx="6429375" cy="3448050"/>
          </a:xfrm>
          <a:prstGeom prst="rect">
            <a:avLst/>
          </a:prstGeom>
        </p:spPr>
      </p:pic>
      <p:sp>
        <p:nvSpPr>
          <p:cNvPr id="11" name="Driehoek"/>
          <p:cNvSpPr/>
          <p:nvPr userDrawn="1"/>
        </p:nvSpPr>
        <p:spPr>
          <a:xfrm rot="10800000" flipH="1">
            <a:off x="-2967" y="637787"/>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702576"/>
          </a:solidFill>
          <a:ln w="12700">
            <a:miter lim="400000"/>
          </a:ln>
        </p:spPr>
        <p:txBody>
          <a:bodyPr lIns="38100" tIns="38100" rIns="38100" bIns="38100" anchor="ctr"/>
          <a:lstStyle/>
          <a:p>
            <a:pPr marL="15240" marR="15240" lvl="0" indent="0" algn="l" defTabSz="342900" rtl="0" eaLnBrk="1" fontAlgn="auto" latinLnBrk="0" hangingPunct="0">
              <a:lnSpc>
                <a:spcPct val="100000"/>
              </a:lnSpc>
              <a:spcBef>
                <a:spcPts val="0"/>
              </a:spcBef>
              <a:spcAft>
                <a:spcPts val="0"/>
              </a:spcAft>
              <a:buClrTx/>
              <a:buSzTx/>
              <a:buFontTx/>
              <a:buNone/>
              <a:tabLst/>
              <a:defRPr sz="3200" b="0" i="0">
                <a:uFill>
                  <a:solidFill>
                    <a:srgbClr val="000000"/>
                  </a:solidFill>
                </a:uFill>
                <a:latin typeface="Arial"/>
                <a:ea typeface="Arial"/>
                <a:cs typeface="Arial"/>
                <a:sym typeface="Arial"/>
              </a:defRPr>
            </a:pPr>
            <a:endParaRPr kumimoji="0" sz="1200" b="0" i="0" u="none" strike="noStrike" kern="0" cap="all" spc="0" normalizeH="0" baseline="0" noProof="0">
              <a:ln>
                <a:noFill/>
              </a:ln>
              <a:solidFill>
                <a:srgbClr val="E6223D"/>
              </a:solidFill>
              <a:effectLst/>
              <a:uLnTx/>
              <a:uFill>
                <a:solidFill>
                  <a:srgbClr val="000000"/>
                </a:solidFill>
              </a:uFill>
              <a:latin typeface="Arial"/>
              <a:cs typeface="Arial"/>
              <a:sym typeface="Arial"/>
            </a:endParaRPr>
          </a:p>
        </p:txBody>
      </p:sp>
      <p:sp>
        <p:nvSpPr>
          <p:cNvPr id="12" name="Rechthoek"/>
          <p:cNvSpPr/>
          <p:nvPr userDrawn="1"/>
        </p:nvSpPr>
        <p:spPr>
          <a:xfrm>
            <a:off x="0" y="-14108"/>
            <a:ext cx="9146966" cy="657208"/>
          </a:xfrm>
          <a:prstGeom prst="rect">
            <a:avLst/>
          </a:prstGeom>
          <a:solidFill>
            <a:srgbClr val="702577"/>
          </a:solidFill>
          <a:ln w="12700">
            <a:miter lim="400000"/>
          </a:ln>
        </p:spPr>
        <p:txBody>
          <a:bodyPr lIns="38100" tIns="38100" rIns="38100" bIns="38100" anchor="ctr"/>
          <a:lstStyle/>
          <a:p>
            <a:pPr marL="15240" marR="15240" lvl="0" indent="0" algn="l" defTabSz="342900" rtl="0" eaLnBrk="1" fontAlgn="auto" latinLnBrk="0" hangingPunct="0">
              <a:lnSpc>
                <a:spcPct val="100000"/>
              </a:lnSpc>
              <a:spcBef>
                <a:spcPts val="0"/>
              </a:spcBef>
              <a:spcAft>
                <a:spcPts val="0"/>
              </a:spcAft>
              <a:buClrTx/>
              <a:buSzTx/>
              <a:buFontTx/>
              <a:buNone/>
              <a:tabLst/>
              <a:defRPr sz="3200" b="0" i="0">
                <a:uFill>
                  <a:solidFill>
                    <a:srgbClr val="000000"/>
                  </a:solidFill>
                </a:uFill>
                <a:latin typeface="Arial"/>
                <a:ea typeface="Arial"/>
                <a:cs typeface="Arial"/>
                <a:sym typeface="Arial"/>
              </a:defRPr>
            </a:pPr>
            <a:endParaRPr kumimoji="0" sz="1200" b="0" i="0" u="none" strike="noStrike" kern="0" cap="all" spc="0" normalizeH="0" baseline="0" noProof="0">
              <a:ln>
                <a:noFill/>
              </a:ln>
              <a:solidFill>
                <a:srgbClr val="E6223D"/>
              </a:solidFill>
              <a:effectLst/>
              <a:uLnTx/>
              <a:uFill>
                <a:solidFill>
                  <a:srgbClr val="000000"/>
                </a:solidFill>
              </a:uFill>
              <a:latin typeface="Arial"/>
              <a:cs typeface="Arial"/>
              <a:sym typeface="Arial"/>
            </a:endParaRPr>
          </a:p>
        </p:txBody>
      </p:sp>
      <p:sp>
        <p:nvSpPr>
          <p:cNvPr id="13" name="Rechthoek"/>
          <p:cNvSpPr/>
          <p:nvPr userDrawn="1"/>
        </p:nvSpPr>
        <p:spPr>
          <a:xfrm>
            <a:off x="-3791" y="4674995"/>
            <a:ext cx="9147791" cy="476250"/>
          </a:xfrm>
          <a:prstGeom prst="rect">
            <a:avLst/>
          </a:prstGeom>
          <a:solidFill>
            <a:srgbClr val="E6344C"/>
          </a:solidFill>
          <a:ln w="12700">
            <a:miter lim="400000"/>
          </a:ln>
        </p:spPr>
        <p:txBody>
          <a:bodyPr lIns="38100" tIns="38100" rIns="38100" bIns="38100" anchor="ctr"/>
          <a:lstStyle/>
          <a:p>
            <a:pPr marL="15240" marR="15240" lvl="0" indent="0" algn="l" defTabSz="342900" rtl="0" eaLnBrk="1" fontAlgn="auto" latinLnBrk="0" hangingPunct="0">
              <a:lnSpc>
                <a:spcPct val="100000"/>
              </a:lnSpc>
              <a:spcBef>
                <a:spcPts val="0"/>
              </a:spcBef>
              <a:spcAft>
                <a:spcPts val="0"/>
              </a:spcAft>
              <a:buClrTx/>
              <a:buSzTx/>
              <a:buFontTx/>
              <a:buNone/>
              <a:tabLst/>
              <a:defRPr sz="3200" b="0" i="0">
                <a:uFill>
                  <a:solidFill>
                    <a:srgbClr val="000000"/>
                  </a:solidFill>
                </a:uFill>
                <a:latin typeface="Arial"/>
                <a:ea typeface="Arial"/>
                <a:cs typeface="Arial"/>
                <a:sym typeface="Arial"/>
              </a:defRPr>
            </a:pPr>
            <a:endParaRPr kumimoji="0" sz="1200" b="0" i="0" u="none" strike="noStrike" kern="0" cap="all" spc="0" normalizeH="0" baseline="0" noProof="0">
              <a:ln>
                <a:noFill/>
              </a:ln>
              <a:solidFill>
                <a:srgbClr val="E6223D"/>
              </a:solidFill>
              <a:effectLst/>
              <a:uLnTx/>
              <a:uFill>
                <a:solidFill>
                  <a:srgbClr val="000000"/>
                </a:solidFill>
              </a:uFill>
              <a:latin typeface="Arial"/>
              <a:cs typeface="Arial"/>
              <a:sym typeface="Arial"/>
            </a:endParaRPr>
          </a:p>
        </p:txBody>
      </p:sp>
      <p:sp>
        <p:nvSpPr>
          <p:cNvPr id="15" name="Driehoek"/>
          <p:cNvSpPr/>
          <p:nvPr userDrawn="1"/>
        </p:nvSpPr>
        <p:spPr>
          <a:xfrm rot="5400000">
            <a:off x="310601" y="299996"/>
            <a:ext cx="1378257" cy="199749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E3D88A"/>
          </a:solidFill>
          <a:ln w="12700">
            <a:miter lim="400000"/>
          </a:ln>
        </p:spPr>
        <p:txBody>
          <a:bodyPr lIns="38100" tIns="38100" rIns="38100" bIns="38100" anchor="ctr"/>
          <a:lstStyle/>
          <a:p>
            <a:pPr marL="15240" marR="15240" lvl="0" indent="0" algn="l" defTabSz="342900" rtl="0" eaLnBrk="1" fontAlgn="auto" latinLnBrk="0" hangingPunct="0">
              <a:lnSpc>
                <a:spcPct val="100000"/>
              </a:lnSpc>
              <a:spcBef>
                <a:spcPts val="0"/>
              </a:spcBef>
              <a:spcAft>
                <a:spcPts val="0"/>
              </a:spcAft>
              <a:buClrTx/>
              <a:buSzTx/>
              <a:buFontTx/>
              <a:buNone/>
              <a:tabLst/>
              <a:defRPr sz="3200" b="0" i="0">
                <a:uFill>
                  <a:solidFill>
                    <a:srgbClr val="000000"/>
                  </a:solidFill>
                </a:uFill>
                <a:latin typeface="Arial"/>
                <a:ea typeface="Arial"/>
                <a:cs typeface="Arial"/>
                <a:sym typeface="Arial"/>
              </a:defRPr>
            </a:pPr>
            <a:endParaRPr kumimoji="0" sz="1200" b="0" i="0" u="none" strike="noStrike" kern="0" cap="all" spc="0" normalizeH="0" baseline="0" noProof="0">
              <a:ln>
                <a:noFill/>
              </a:ln>
              <a:solidFill>
                <a:srgbClr val="E6223D"/>
              </a:solidFill>
              <a:effectLst/>
              <a:uLnTx/>
              <a:uFill>
                <a:solidFill>
                  <a:srgbClr val="000000"/>
                </a:solidFill>
              </a:uFill>
              <a:latin typeface="Arial"/>
              <a:cs typeface="Arial"/>
              <a:sym typeface="Arial"/>
            </a:endParaRPr>
          </a:p>
        </p:txBody>
      </p:sp>
      <p:sp>
        <p:nvSpPr>
          <p:cNvPr id="16" name="Driehoek"/>
          <p:cNvSpPr/>
          <p:nvPr userDrawn="1"/>
        </p:nvSpPr>
        <p:spPr>
          <a:xfrm>
            <a:off x="-2967" y="1655381"/>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E6344C"/>
          </a:solidFill>
          <a:ln w="12700">
            <a:miter lim="400000"/>
          </a:ln>
        </p:spPr>
        <p:txBody>
          <a:bodyPr lIns="38100" tIns="38100" rIns="38100" bIns="38100" anchor="ctr"/>
          <a:lstStyle/>
          <a:p>
            <a:pPr marL="15240" marR="15240" lvl="0" indent="0" algn="l" defTabSz="342900" rtl="0" eaLnBrk="1" fontAlgn="auto" latinLnBrk="0" hangingPunct="0">
              <a:lnSpc>
                <a:spcPct val="100000"/>
              </a:lnSpc>
              <a:spcBef>
                <a:spcPts val="0"/>
              </a:spcBef>
              <a:spcAft>
                <a:spcPts val="0"/>
              </a:spcAft>
              <a:buClrTx/>
              <a:buSzTx/>
              <a:buFontTx/>
              <a:buNone/>
              <a:tabLst/>
              <a:defRPr sz="3200" b="0" i="0">
                <a:uFill>
                  <a:solidFill>
                    <a:srgbClr val="000000"/>
                  </a:solidFill>
                </a:uFill>
                <a:latin typeface="Arial"/>
                <a:ea typeface="Arial"/>
                <a:cs typeface="Arial"/>
                <a:sym typeface="Arial"/>
              </a:defRPr>
            </a:pPr>
            <a:endParaRPr kumimoji="0" sz="1200" b="0" i="0" u="none" strike="noStrike" kern="0" cap="all" spc="0" normalizeH="0" baseline="0" noProof="0">
              <a:ln>
                <a:noFill/>
              </a:ln>
              <a:solidFill>
                <a:srgbClr val="E6223D"/>
              </a:solidFill>
              <a:effectLst/>
              <a:uLnTx/>
              <a:uFill>
                <a:solidFill>
                  <a:srgbClr val="000000"/>
                </a:solidFill>
              </a:uFill>
              <a:latin typeface="Arial"/>
              <a:cs typeface="Arial"/>
              <a:sym typeface="Arial"/>
            </a:endParaRPr>
          </a:p>
        </p:txBody>
      </p:sp>
      <p:grpSp>
        <p:nvGrpSpPr>
          <p:cNvPr id="17" name="Group 16"/>
          <p:cNvGrpSpPr/>
          <p:nvPr userDrawn="1"/>
        </p:nvGrpSpPr>
        <p:grpSpPr>
          <a:xfrm>
            <a:off x="5059546" y="3728204"/>
            <a:ext cx="3936975" cy="1105431"/>
            <a:chOff x="13257342" y="9941877"/>
            <a:chExt cx="10498600" cy="2947816"/>
          </a:xfrm>
        </p:grpSpPr>
        <p:sp>
          <p:nvSpPr>
            <p:cNvPr id="18" name="2011-2016…"/>
            <p:cNvSpPr txBox="1"/>
            <p:nvPr/>
          </p:nvSpPr>
          <p:spPr>
            <a:xfrm>
              <a:off x="13257342" y="9941877"/>
              <a:ext cx="10498600" cy="2947816"/>
            </a:xfrm>
            <a:prstGeom prst="rect">
              <a:avLst/>
            </a:prstGeom>
            <a:ln w="12700">
              <a:miter lim="400000"/>
            </a:ln>
            <a:extLst>
              <a:ext uri="{C572A759-6A51-4108-AA02-DFA0A04FC94B}">
                <ma14:wrappingTextBoxFlag xmlns:ma14="http://schemas.microsoft.com/office/mac/drawingml/2011/main" xmlns="" val="1"/>
              </a:ext>
            </a:extLst>
          </p:spPr>
          <p:txBody>
            <a:bodyPr wrap="none" lIns="101600" tIns="101600" rIns="101600" bIns="101600" anchor="ctr">
              <a:spAutoFit/>
            </a:bodyPr>
            <a:lstStyle/>
            <a:p>
              <a:pPr marL="0" marR="0" lvl="0" indent="0" algn="r" defTabSz="309563" rtl="0" eaLnBrk="1" fontAlgn="auto" latinLnBrk="0" hangingPunct="0">
                <a:lnSpc>
                  <a:spcPct val="100000"/>
                </a:lnSpc>
                <a:spcBef>
                  <a:spcPts val="0"/>
                </a:spcBef>
                <a:spcAft>
                  <a:spcPts val="0"/>
                </a:spcAft>
                <a:buClrTx/>
                <a:buSzTx/>
                <a:buFontTx/>
                <a:buNone/>
                <a:tabLst/>
                <a:defRPr sz="4800" b="0" i="0">
                  <a:solidFill>
                    <a:srgbClr val="FFFFFF"/>
                  </a:solidFill>
                  <a:latin typeface="Akkurat Std"/>
                  <a:ea typeface="Akkurat Std"/>
                  <a:cs typeface="Akkurat Std"/>
                  <a:sym typeface="Akkurat Std"/>
                </a:defRPr>
              </a:pPr>
              <a:r>
                <a:rPr kumimoji="0" lang="en-US" sz="1800" b="0" i="0" u="none" strike="noStrike" kern="0" cap="none" spc="0" normalizeH="0" baseline="0" noProof="0" dirty="0" smtClean="0">
                  <a:ln>
                    <a:noFill/>
                  </a:ln>
                  <a:solidFill>
                    <a:srgbClr val="FFFFFF"/>
                  </a:solidFill>
                  <a:effectLst/>
                  <a:uLnTx/>
                  <a:uFillTx/>
                  <a:latin typeface="Akkurat Std"/>
                  <a:sym typeface="Akkurat Std"/>
                </a:rPr>
                <a:t>David </a:t>
              </a:r>
              <a:r>
                <a:rPr kumimoji="0" lang="en-US" sz="1800" b="0" i="0" u="none" strike="noStrike" kern="0" cap="none" spc="0" normalizeH="0" baseline="0" noProof="0" dirty="0" err="1" smtClean="0">
                  <a:ln>
                    <a:noFill/>
                  </a:ln>
                  <a:solidFill>
                    <a:srgbClr val="FFFFFF"/>
                  </a:solidFill>
                  <a:effectLst/>
                  <a:uLnTx/>
                  <a:uFillTx/>
                  <a:latin typeface="Akkurat Std"/>
                  <a:sym typeface="Akkurat Std"/>
                </a:rPr>
                <a:t>Groep</a:t>
              </a:r>
              <a:endParaRPr kumimoji="0" lang="en-US" sz="1800" b="0" i="0" u="none" strike="noStrike" kern="0" cap="none" spc="0" normalizeH="0" baseline="0" noProof="0" dirty="0" smtClean="0">
                <a:ln>
                  <a:noFill/>
                </a:ln>
                <a:solidFill>
                  <a:srgbClr val="FFFFFF"/>
                </a:solidFill>
                <a:effectLst/>
                <a:uLnTx/>
                <a:uFillTx/>
                <a:latin typeface="Akkurat Std"/>
                <a:sym typeface="Akkurat Std"/>
              </a:endParaRPr>
            </a:p>
            <a:p>
              <a:pPr marL="0" marR="0" lvl="0" indent="0" algn="r" defTabSz="309563" rtl="0" eaLnBrk="1" fontAlgn="auto" latinLnBrk="0" hangingPunct="0">
                <a:lnSpc>
                  <a:spcPct val="100000"/>
                </a:lnSpc>
                <a:spcBef>
                  <a:spcPts val="0"/>
                </a:spcBef>
                <a:spcAft>
                  <a:spcPts val="0"/>
                </a:spcAft>
                <a:buClrTx/>
                <a:buSzTx/>
                <a:buFontTx/>
                <a:buNone/>
                <a:tabLst/>
                <a:defRPr sz="4800" b="0" i="0">
                  <a:solidFill>
                    <a:srgbClr val="FFFFFF"/>
                  </a:solidFill>
                  <a:latin typeface="Akkurat Std"/>
                  <a:ea typeface="Akkurat Std"/>
                  <a:cs typeface="Akkurat Std"/>
                  <a:sym typeface="Akkurat Std"/>
                </a:defRPr>
              </a:pPr>
              <a:r>
                <a:rPr kumimoji="0" lang="en-US" sz="1300" b="0" i="0" u="none" strike="noStrike" kern="0" cap="none" spc="0" normalizeH="0" baseline="0" noProof="0" dirty="0" smtClean="0">
                  <a:ln>
                    <a:noFill/>
                  </a:ln>
                  <a:solidFill>
                    <a:srgbClr val="6F2575"/>
                  </a:solidFill>
                  <a:effectLst/>
                  <a:uLnTx/>
                  <a:uFillTx/>
                  <a:latin typeface="Akkurat Std"/>
                  <a:sym typeface="Akkurat Std"/>
                </a:rPr>
                <a:t>davidg@nikhef.nl</a:t>
              </a:r>
            </a:p>
            <a:p>
              <a:pPr marL="0" marR="0" lvl="0" indent="0" algn="r" defTabSz="309563" rtl="0" eaLnBrk="1" fontAlgn="auto" latinLnBrk="0" hangingPunct="0">
                <a:lnSpc>
                  <a:spcPct val="100000"/>
                </a:lnSpc>
                <a:spcBef>
                  <a:spcPts val="0"/>
                </a:spcBef>
                <a:spcAft>
                  <a:spcPts val="0"/>
                </a:spcAft>
                <a:buClrTx/>
                <a:buSzTx/>
                <a:buFontTx/>
                <a:buNone/>
                <a:tabLst/>
                <a:defRPr sz="4800" b="0" i="0">
                  <a:solidFill>
                    <a:srgbClr val="FFFFFF"/>
                  </a:solidFill>
                  <a:latin typeface="Akkurat Std"/>
                  <a:ea typeface="Akkurat Std"/>
                  <a:cs typeface="Akkurat Std"/>
                  <a:sym typeface="Akkurat Std"/>
                </a:defRPr>
              </a:pPr>
              <a:r>
                <a:rPr kumimoji="0" lang="en-GB" sz="1300" b="0" i="0" u="none" strike="noStrike" kern="0" cap="none" spc="0" normalizeH="0" baseline="0" noProof="0" dirty="0">
                  <a:ln>
                    <a:noFill/>
                  </a:ln>
                  <a:solidFill>
                    <a:srgbClr val="6F2575"/>
                  </a:solidFill>
                  <a:effectLst/>
                  <a:uLnTx/>
                  <a:uFillTx/>
                  <a:latin typeface="Akkurat Std"/>
                  <a:sym typeface="Akkurat Std"/>
                </a:rPr>
                <a:t>https://www.nikhef.nl/~davidg/presentations</a:t>
              </a:r>
              <a:r>
                <a:rPr kumimoji="0" lang="en-GB" sz="1300" b="0" i="0" u="none" strike="noStrike" kern="0" cap="none" spc="0" normalizeH="0" baseline="0" noProof="0" dirty="0" smtClean="0">
                  <a:ln>
                    <a:noFill/>
                  </a:ln>
                  <a:solidFill>
                    <a:srgbClr val="6F2575"/>
                  </a:solidFill>
                  <a:effectLst/>
                  <a:uLnTx/>
                  <a:uFillTx/>
                  <a:latin typeface="Akkurat Std"/>
                  <a:sym typeface="Akkurat Std"/>
                </a:rPr>
                <a:t>/</a:t>
              </a:r>
            </a:p>
            <a:p>
              <a:pPr marL="0" marR="0" lvl="0" indent="0" algn="r" defTabSz="309563" rtl="0" eaLnBrk="1" fontAlgn="auto" latinLnBrk="0" hangingPunct="0">
                <a:lnSpc>
                  <a:spcPct val="100000"/>
                </a:lnSpc>
                <a:spcBef>
                  <a:spcPts val="0"/>
                </a:spcBef>
                <a:spcAft>
                  <a:spcPts val="0"/>
                </a:spcAft>
                <a:buClrTx/>
                <a:buSzTx/>
                <a:buFontTx/>
                <a:buNone/>
                <a:tabLst/>
                <a:defRPr sz="4800" b="0" i="0">
                  <a:solidFill>
                    <a:srgbClr val="FFFFFF"/>
                  </a:solidFill>
                  <a:latin typeface="Akkurat Std"/>
                  <a:ea typeface="Akkurat Std"/>
                  <a:cs typeface="Akkurat Std"/>
                  <a:sym typeface="Akkurat Std"/>
                </a:defRPr>
              </a:pPr>
              <a:r>
                <a:rPr kumimoji="0" lang="en-US" sz="1300" b="0" i="0" u="none" strike="noStrike" kern="0" cap="none" spc="0" normalizeH="0" baseline="0" noProof="0" dirty="0">
                  <a:ln>
                    <a:noFill/>
                  </a:ln>
                  <a:solidFill>
                    <a:srgbClr val="6F2575"/>
                  </a:solidFill>
                  <a:effectLst/>
                  <a:uLnTx/>
                  <a:uFillTx/>
                  <a:latin typeface="Akkurat Std"/>
                  <a:sym typeface="Akkurat Std"/>
                </a:rPr>
                <a:t>https://orcid.org/0000-0003-1026-6606</a:t>
              </a:r>
              <a:endParaRPr kumimoji="0" sz="1300" b="0" i="0" u="none" strike="noStrike" kern="0" cap="none" spc="0" normalizeH="0" baseline="0" noProof="0" dirty="0">
                <a:ln>
                  <a:noFill/>
                </a:ln>
                <a:solidFill>
                  <a:srgbClr val="6F2575"/>
                </a:solidFill>
                <a:effectLst/>
                <a:uLnTx/>
                <a:uFillTx/>
                <a:latin typeface="Akkurat Std"/>
                <a:sym typeface="Akkurat Std"/>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59550" y="12056840"/>
              <a:ext cx="529432" cy="529432"/>
            </a:xfrm>
            <a:prstGeom prst="rect">
              <a:avLst/>
            </a:prstGeom>
          </p:spPr>
        </p:pic>
      </p:grpSp>
    </p:spTree>
    <p:extLst>
      <p:ext uri="{BB962C8B-B14F-4D97-AF65-F5344CB8AC3E}">
        <p14:creationId xmlns:p14="http://schemas.microsoft.com/office/powerpoint/2010/main" val="3337213973"/>
      </p:ext>
    </p:extLst>
  </p:cSld>
  <p:clrMap bg1="lt1" tx1="dk1" bg2="lt2" tx2="dk2" accent1="accent1" accent2="accent2" accent3="accent3" accent4="accent4" accent5="accent5" accent6="accent6" hlink="hlink" folHlink="folHlink"/>
  <p:sldLayoutIdLst>
    <p:sldLayoutId id="2147483712" r:id="rId1"/>
    <p:sldLayoutId id="2147483727" r:id="rId2"/>
    <p:sldLayoutId id="2147483729" r:id="rId3"/>
    <p:sldLayoutId id="2147483728" r:id="rId4"/>
  </p:sldLayoutIdLst>
  <p:transition spd="med"/>
  <p:timing>
    <p:tnLst>
      <p:par>
        <p:cTn id="1" dur="indefinite" restart="never" nodeType="tmRoot"/>
      </p:par>
    </p:tnLst>
  </p:timing>
  <p:hf hdr="0" dt="0"/>
  <p:txStyles>
    <p:titleStyle>
      <a:lvl1pPr marL="21675" marR="21675" indent="0" algn="l" defTabSz="485775" eaLnBrk="1" latinLnBrk="0" hangingPunct="1">
        <a:lnSpc>
          <a:spcPct val="100000"/>
        </a:lnSpc>
        <a:spcBef>
          <a:spcPts val="0"/>
        </a:spcBef>
        <a:spcAft>
          <a:spcPts val="0"/>
        </a:spcAft>
        <a:buClrTx/>
        <a:buSzTx/>
        <a:buFontTx/>
        <a:buNone/>
        <a:tabLst/>
        <a:defRPr sz="2800" b="0" i="0" u="none" strike="noStrike" cap="none" spc="0" baseline="0">
          <a:ln>
            <a:noFill/>
          </a:ln>
          <a:solidFill>
            <a:schemeClr val="bg1"/>
          </a:solidFill>
          <a:uFill>
            <a:solidFill>
              <a:srgbClr val="000000"/>
            </a:solidFill>
          </a:uFill>
          <a:latin typeface="Akkurat Std" panose="02000503000000000000" pitchFamily="2" charset="0"/>
          <a:ea typeface="Akkurat Std" panose="02000503000000000000" pitchFamily="2" charset="0"/>
          <a:cs typeface="Akkurat Std" panose="02000503000000000000" pitchFamily="2" charset="0"/>
          <a:sym typeface="Akkurat Std Mono"/>
        </a:defRPr>
      </a:lvl1pPr>
      <a:lvl2pPr marL="21675" marR="21675" indent="8572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2pPr>
      <a:lvl3pPr marL="21675" marR="21675" indent="17145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3pPr>
      <a:lvl4pPr marL="21675" marR="21675" indent="25717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4pPr>
      <a:lvl5pPr marL="21675" marR="21675" indent="34290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5pPr>
      <a:lvl6pPr marL="21675" marR="21675" indent="42862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6pPr>
      <a:lvl7pPr marL="21675" marR="21675" indent="51435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7pPr>
      <a:lvl8pPr marL="21675" marR="21675" indent="60007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8pPr>
      <a:lvl9pPr marL="21675" marR="21675" indent="68580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9pPr>
    </p:titleStyle>
    <p:bodyStyle>
      <a:lvl1pPr marL="235192" marR="21675" indent="-21995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1pPr>
      <a:lvl2pPr marL="391547" marR="21675" indent="-204857"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2pPr>
      <a:lvl3pPr marL="557144" marR="21675" indent="-199004"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3pPr>
      <a:lvl4pPr marL="76176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4pPr>
      <a:lvl5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5pPr>
      <a:lvl6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6pPr>
      <a:lvl7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7pPr>
      <a:lvl8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8pPr>
      <a:lvl9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9pPr>
    </p:bodyStyle>
    <p:otherStyle>
      <a:lvl1pPr marL="0" marR="0" indent="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1pPr>
      <a:lvl2pPr marL="0" marR="0" indent="8572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2pPr>
      <a:lvl3pPr marL="0" marR="0" indent="17145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3pPr>
      <a:lvl4pPr marL="0" marR="0" indent="25717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4pPr>
      <a:lvl5pPr marL="0" marR="0" indent="34290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5pPr>
      <a:lvl6pPr marL="0" marR="0" indent="42862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6pPr>
      <a:lvl7pPr marL="0" marR="0" indent="51435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7pPr>
      <a:lvl8pPr marL="0" marR="0" indent="60007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8pPr>
      <a:lvl9pPr marL="0" marR="0" indent="68580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53.png"/><Relationship Id="rId5" Type="http://schemas.openxmlformats.org/officeDocument/2006/relationships/image" Target="../media/image52.wmf"/><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8.gif"/><Relationship Id="rId5" Type="http://schemas.openxmlformats.org/officeDocument/2006/relationships/image" Target="../media/image57.png"/><Relationship Id="rId4" Type="http://schemas.microsoft.com/office/2007/relationships/hdphoto" Target="../media/hdphoto3.wdp"/><Relationship Id="rId9"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gif"/></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41.gif"/></Relationships>
</file>

<file path=ppt/slides/_rels/slide19.xml.rels><?xml version="1.0" encoding="UTF-8" standalone="yes"?>
<Relationships xmlns="http://schemas.openxmlformats.org/package/2006/relationships"><Relationship Id="rId3" Type="http://schemas.openxmlformats.org/officeDocument/2006/relationships/image" Target="../media/image69.gif"/><Relationship Id="rId7"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2.xml.rels><?xml version="1.0" encoding="UTF-8" standalone="yes"?>
<Relationships xmlns="http://schemas.openxmlformats.org/package/2006/relationships"><Relationship Id="rId3" Type="http://schemas.openxmlformats.org/officeDocument/2006/relationships/image" Target="../media/image13.gif"/><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hyperlink" Target="https://monit-grafana.cern.ch/d/000000420/fts-transfers-30-day"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79.png"/><Relationship Id="rId4" Type="http://schemas.openxmlformats.org/officeDocument/2006/relationships/image" Target="../media/image78.jpeg"/></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90.gif"/></Relationships>
</file>

<file path=ppt/slides/_rels/slide28.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93.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jpeg"/><Relationship Id="rId3" Type="http://schemas.openxmlformats.org/officeDocument/2006/relationships/image" Target="../media/image18.jp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1.png"/><Relationship Id="rId11" Type="http://schemas.openxmlformats.org/officeDocument/2006/relationships/image" Target="../media/image26.jpe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94.webp"/><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97.png"/><Relationship Id="rId4" Type="http://schemas.openxmlformats.org/officeDocument/2006/relationships/image" Target="../media/image96.png"/></Relationships>
</file>

<file path=ppt/slides/_rels/slide32.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100.png"/><Relationship Id="rId4" Type="http://schemas.openxmlformats.org/officeDocument/2006/relationships/image" Target="../media/image99.jpeg"/></Relationships>
</file>

<file path=ppt/slides/_rels/slide33.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103.png"/><Relationship Id="rId5" Type="http://schemas.microsoft.com/office/2007/relationships/hdphoto" Target="../media/hdphoto4.wdp"/><Relationship Id="rId4" Type="http://schemas.openxmlformats.org/officeDocument/2006/relationships/image" Target="../media/image102.png"/></Relationships>
</file>

<file path=ppt/slides/_rels/slide3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105.png"/></Relationships>
</file>

<file path=ppt/slides/_rels/slide3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 Id="rId9" Type="http://schemas.openxmlformats.org/officeDocument/2006/relationships/image" Target="../media/image112.png"/></Relationships>
</file>

<file path=ppt/slides/_rels/slide36.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gif"/><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3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122.emf"/><Relationship Id="rId5" Type="http://schemas.openxmlformats.org/officeDocument/2006/relationships/image" Target="../media/image121.wmf"/><Relationship Id="rId4" Type="http://schemas.openxmlformats.org/officeDocument/2006/relationships/image" Target="../media/image120.jpg"/></Relationships>
</file>

<file path=ppt/slides/_rels/slide3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4.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wmf"/><Relationship Id="rId4" Type="http://schemas.openxmlformats.org/officeDocument/2006/relationships/image" Target="../media/image30.png"/><Relationship Id="rId9" Type="http://schemas.openxmlformats.org/officeDocument/2006/relationships/image" Target="../media/image35.gif"/></Relationships>
</file>

<file path=ppt/slides/_rels/slide40.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 Id="rId9" Type="http://schemas.openxmlformats.org/officeDocument/2006/relationships/image" Target="../media/image133.png"/></Relationships>
</file>

<file path=ppt/slides/_rels/slide41.xml.rels><?xml version="1.0" encoding="UTF-8" standalone="yes"?>
<Relationships xmlns="http://schemas.openxmlformats.org/package/2006/relationships"><Relationship Id="rId3" Type="http://schemas.openxmlformats.org/officeDocument/2006/relationships/image" Target="../media/image134.gif"/><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121.wmf"/></Relationships>
</file>

<file path=ppt/slides/_rels/slide4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137.png"/><Relationship Id="rId4" Type="http://schemas.openxmlformats.org/officeDocument/2006/relationships/image" Target="../media/image136.png"/></Relationships>
</file>

<file path=ppt/slides/_rels/slide43.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8.jpg"/><Relationship Id="rId7" Type="http://schemas.openxmlformats.org/officeDocument/2006/relationships/image" Target="../media/image141.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140.wmf"/><Relationship Id="rId5" Type="http://schemas.openxmlformats.org/officeDocument/2006/relationships/image" Target="../media/image139.png"/><Relationship Id="rId4" Type="http://schemas.openxmlformats.org/officeDocument/2006/relationships/image" Target="../media/image138.wmf"/><Relationship Id="rId9" Type="http://schemas.openxmlformats.org/officeDocument/2006/relationships/image" Target="../media/image143.png"/></Relationships>
</file>

<file path=ppt/slides/_rels/slide44.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tiff"/><Relationship Id="rId7" Type="http://schemas.openxmlformats.org/officeDocument/2006/relationships/image" Target="../media/image148.tiff"/><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147.tiff"/><Relationship Id="rId11" Type="http://schemas.openxmlformats.org/officeDocument/2006/relationships/image" Target="../media/image152.png"/><Relationship Id="rId5" Type="http://schemas.openxmlformats.org/officeDocument/2006/relationships/image" Target="../media/image146.tiff"/><Relationship Id="rId10" Type="http://schemas.openxmlformats.org/officeDocument/2006/relationships/image" Target="../media/image151.png"/><Relationship Id="rId4" Type="http://schemas.openxmlformats.org/officeDocument/2006/relationships/image" Target="../media/image145.png"/><Relationship Id="rId9" Type="http://schemas.openxmlformats.org/officeDocument/2006/relationships/image" Target="../media/image150.png"/></Relationships>
</file>

<file path=ppt/slides/_rels/slide4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154.png"/></Relationships>
</file>

<file path=ppt/slides/_rels/slide46.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165.png"/><Relationship Id="rId18" Type="http://schemas.openxmlformats.org/officeDocument/2006/relationships/image" Target="../media/image170.png"/><Relationship Id="rId3" Type="http://schemas.openxmlformats.org/officeDocument/2006/relationships/image" Target="../media/image155.png"/><Relationship Id="rId7" Type="http://schemas.openxmlformats.org/officeDocument/2006/relationships/image" Target="../media/image159.png"/><Relationship Id="rId12" Type="http://schemas.openxmlformats.org/officeDocument/2006/relationships/image" Target="../media/image164.png"/><Relationship Id="rId17" Type="http://schemas.openxmlformats.org/officeDocument/2006/relationships/image" Target="../media/image169.gif"/><Relationship Id="rId2" Type="http://schemas.openxmlformats.org/officeDocument/2006/relationships/notesSlide" Target="../notesSlides/notesSlide46.xml"/><Relationship Id="rId16" Type="http://schemas.openxmlformats.org/officeDocument/2006/relationships/image" Target="../media/image168.png"/><Relationship Id="rId1" Type="http://schemas.openxmlformats.org/officeDocument/2006/relationships/slideLayout" Target="../slideLayouts/slideLayout3.xml"/><Relationship Id="rId6" Type="http://schemas.openxmlformats.org/officeDocument/2006/relationships/image" Target="../media/image158.png"/><Relationship Id="rId11" Type="http://schemas.openxmlformats.org/officeDocument/2006/relationships/image" Target="../media/image163.png"/><Relationship Id="rId5" Type="http://schemas.openxmlformats.org/officeDocument/2006/relationships/image" Target="../media/image157.tiff"/><Relationship Id="rId15" Type="http://schemas.openxmlformats.org/officeDocument/2006/relationships/image" Target="../media/image167.png"/><Relationship Id="rId10" Type="http://schemas.openxmlformats.org/officeDocument/2006/relationships/image" Target="../media/image162.png"/><Relationship Id="rId19" Type="http://schemas.openxmlformats.org/officeDocument/2006/relationships/image" Target="../media/image171.gif"/><Relationship Id="rId4" Type="http://schemas.openxmlformats.org/officeDocument/2006/relationships/image" Target="../media/image156.png"/><Relationship Id="rId9" Type="http://schemas.openxmlformats.org/officeDocument/2006/relationships/image" Target="../media/image161.png"/><Relationship Id="rId14" Type="http://schemas.openxmlformats.org/officeDocument/2006/relationships/image" Target="../media/image166.png"/></Relationships>
</file>

<file path=ppt/slides/_rels/slide4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48.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177.gif"/></Relationships>
</file>

<file path=ppt/slides/_rels/slide4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7.emf"/></Relationships>
</file>

<file path=ppt/slides/_rels/slide50.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2.png"/><Relationship Id="rId7" Type="http://schemas.openxmlformats.org/officeDocument/2006/relationships/image" Target="../media/image186.png"/><Relationship Id="rId12" Type="http://schemas.openxmlformats.org/officeDocument/2006/relationships/image" Target="../media/image190.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185.png"/><Relationship Id="rId11" Type="http://schemas.openxmlformats.org/officeDocument/2006/relationships/image" Target="../media/image122.emf"/><Relationship Id="rId5" Type="http://schemas.openxmlformats.org/officeDocument/2006/relationships/image" Target="../media/image184.png"/><Relationship Id="rId10" Type="http://schemas.openxmlformats.org/officeDocument/2006/relationships/image" Target="../media/image189.png"/><Relationship Id="rId4" Type="http://schemas.openxmlformats.org/officeDocument/2006/relationships/image" Target="../media/image183.png"/><Relationship Id="rId9" Type="http://schemas.openxmlformats.org/officeDocument/2006/relationships/image" Target="../media/image188.png"/></Relationships>
</file>

<file path=ppt/slides/_rels/slide51.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122.emf"/><Relationship Id="rId5" Type="http://schemas.openxmlformats.org/officeDocument/2006/relationships/image" Target="../media/image193.png"/><Relationship Id="rId4" Type="http://schemas.openxmlformats.org/officeDocument/2006/relationships/image" Target="../media/image192.jpeg"/></Relationships>
</file>

<file path=ppt/slides/_rels/slide52.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196.png"/><Relationship Id="rId4" Type="http://schemas.openxmlformats.org/officeDocument/2006/relationships/image" Target="../media/image195.png"/></Relationships>
</file>

<file path=ppt/slides/_rels/slide5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199.jpeg"/><Relationship Id="rId5" Type="http://schemas.openxmlformats.org/officeDocument/2006/relationships/image" Target="../media/image31.wmf"/><Relationship Id="rId4" Type="http://schemas.openxmlformats.org/officeDocument/2006/relationships/image" Target="../media/image198.gif"/></Relationships>
</file>

<file path=ppt/slides/_rels/slide54.xml.rels><?xml version="1.0" encoding="UTF-8" standalone="yes"?>
<Relationships xmlns="http://schemas.openxmlformats.org/package/2006/relationships"><Relationship Id="rId8" Type="http://schemas.openxmlformats.org/officeDocument/2006/relationships/image" Target="../media/image204.wmf"/><Relationship Id="rId3" Type="http://schemas.openxmlformats.org/officeDocument/2006/relationships/image" Target="../media/image200.png"/><Relationship Id="rId7" Type="http://schemas.openxmlformats.org/officeDocument/2006/relationships/image" Target="../media/image12.wmf"/><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203.wmf"/><Relationship Id="rId5" Type="http://schemas.openxmlformats.org/officeDocument/2006/relationships/image" Target="../media/image202.png"/><Relationship Id="rId4" Type="http://schemas.openxmlformats.org/officeDocument/2006/relationships/image" Target="../media/image201.png"/><Relationship Id="rId9" Type="http://schemas.openxmlformats.org/officeDocument/2006/relationships/image" Target="../media/image205.gif"/></Relationships>
</file>

<file path=ppt/slides/_rels/slide55.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207.png"/></Relationships>
</file>

<file path=ppt/slides/_rels/slide56.xml.rels><?xml version="1.0" encoding="UTF-8" standalone="yes"?>
<Relationships xmlns="http://schemas.openxmlformats.org/package/2006/relationships"><Relationship Id="rId3" Type="http://schemas.openxmlformats.org/officeDocument/2006/relationships/image" Target="../media/image210.tif"/><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211.png"/></Relationships>
</file>

<file path=ppt/slides/_rels/slide5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214.png"/><Relationship Id="rId5" Type="http://schemas.openxmlformats.org/officeDocument/2006/relationships/image" Target="../media/image213.png"/><Relationship Id="rId4" Type="http://schemas.openxmlformats.org/officeDocument/2006/relationships/image" Target="../media/image204.wmf"/></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0.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15.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60.xml"/><Relationship Id="rId1" Type="http://schemas.openxmlformats.org/officeDocument/2006/relationships/slideLayout" Target="../slideLayouts/slideLayout4.xml"/><Relationship Id="rId5" Type="http://schemas.openxmlformats.org/officeDocument/2006/relationships/image" Target="../media/image218.png"/><Relationship Id="rId4" Type="http://schemas.openxmlformats.org/officeDocument/2006/relationships/image" Target="../media/image217.jpg"/></Relationships>
</file>

<file path=ppt/slides/_rels/slide61.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220.emf"/><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63.xml"/><Relationship Id="rId1" Type="http://schemas.openxmlformats.org/officeDocument/2006/relationships/slideLayout" Target="../slideLayouts/slideLayout3.xml"/><Relationship Id="rId5" Type="http://schemas.openxmlformats.org/officeDocument/2006/relationships/image" Target="../media/image223.png"/><Relationship Id="rId4" Type="http://schemas.openxmlformats.org/officeDocument/2006/relationships/image" Target="../media/image222.emf"/></Relationships>
</file>

<file path=ppt/slides/_rels/slide6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24.png"/><Relationship Id="rId7" Type="http://schemas.openxmlformats.org/officeDocument/2006/relationships/diagramColors" Target="../diagrams/colors1.xml"/><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5.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226.png"/></Relationships>
</file>

<file path=ppt/slides/_rels/slide66.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66.xml"/><Relationship Id="rId7" Type="http://schemas.openxmlformats.org/officeDocument/2006/relationships/image" Target="../media/image231.png"/><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230.png"/><Relationship Id="rId5" Type="http://schemas.openxmlformats.org/officeDocument/2006/relationships/image" Target="../media/image229.png"/><Relationship Id="rId4" Type="http://schemas.openxmlformats.org/officeDocument/2006/relationships/image" Target="../media/image228.emf"/><Relationship Id="rId9" Type="http://schemas.openxmlformats.org/officeDocument/2006/relationships/image" Target="../media/image227.emf"/></Relationships>
</file>

<file path=ppt/slides/_rels/slide67.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177.gif"/></Relationships>
</file>

<file path=ppt/slides/_rels/slide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41.gif"/><Relationship Id="rId4" Type="http://schemas.openxmlformats.org/officeDocument/2006/relationships/image" Target="../media/image40.png"/></Relationships>
</file>

<file path=ppt/slides/_rels/slide70.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70.xml"/><Relationship Id="rId1" Type="http://schemas.openxmlformats.org/officeDocument/2006/relationships/slideLayout" Target="../slideLayouts/slideLayout3.xml"/><Relationship Id="rId5" Type="http://schemas.openxmlformats.org/officeDocument/2006/relationships/image" Target="../media/image235.png"/><Relationship Id="rId4" Type="http://schemas.openxmlformats.org/officeDocument/2006/relationships/image" Target="../media/image234.jpeg"/></Relationships>
</file>

<file path=ppt/slides/_rels/slide71.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237.png"/></Relationships>
</file>

<file path=ppt/slides/_rels/slide72.xml.rels><?xml version="1.0" encoding="UTF-8" standalone="yes"?>
<Relationships xmlns="http://schemas.openxmlformats.org/package/2006/relationships"><Relationship Id="rId8" Type="http://schemas.openxmlformats.org/officeDocument/2006/relationships/image" Target="../media/image241.png"/><Relationship Id="rId3" Type="http://schemas.openxmlformats.org/officeDocument/2006/relationships/image" Target="../media/image18.jpg"/><Relationship Id="rId7" Type="http://schemas.openxmlformats.org/officeDocument/2006/relationships/image" Target="../media/image240.gif"/><Relationship Id="rId2" Type="http://schemas.openxmlformats.org/officeDocument/2006/relationships/notesSlide" Target="../notesSlides/notesSlide72.xml"/><Relationship Id="rId1" Type="http://schemas.openxmlformats.org/officeDocument/2006/relationships/slideLayout" Target="../slideLayouts/slideLayout3.xml"/><Relationship Id="rId6" Type="http://schemas.openxmlformats.org/officeDocument/2006/relationships/image" Target="../media/image239.png"/><Relationship Id="rId5" Type="http://schemas.openxmlformats.org/officeDocument/2006/relationships/image" Target="../media/image238.gif"/><Relationship Id="rId4" Type="http://schemas.openxmlformats.org/officeDocument/2006/relationships/image" Target="../media/image35.gif"/></Relationships>
</file>

<file path=ppt/slides/_rels/slide73.xml.rels><?xml version="1.0" encoding="UTF-8" standalone="yes"?>
<Relationships xmlns="http://schemas.openxmlformats.org/package/2006/relationships"><Relationship Id="rId3" Type="http://schemas.openxmlformats.org/officeDocument/2006/relationships/image" Target="../media/image242.emf"/><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243.png"/></Relationships>
</file>

<file path=ppt/slides/_rels/slide74.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image" Target="../media/image246.png"/><Relationship Id="rId7" Type="http://schemas.openxmlformats.org/officeDocument/2006/relationships/image" Target="../media/image31.wmf"/><Relationship Id="rId12" Type="http://schemas.openxmlformats.org/officeDocument/2006/relationships/image" Target="../media/image254.gif"/><Relationship Id="rId2" Type="http://schemas.openxmlformats.org/officeDocument/2006/relationships/notesSlide" Target="../notesSlides/notesSlide76.xml"/><Relationship Id="rId1" Type="http://schemas.openxmlformats.org/officeDocument/2006/relationships/slideLayout" Target="../slideLayouts/slideLayout3.xml"/><Relationship Id="rId6" Type="http://schemas.openxmlformats.org/officeDocument/2006/relationships/image" Target="../media/image249.jpg"/><Relationship Id="rId11" Type="http://schemas.openxmlformats.org/officeDocument/2006/relationships/image" Target="../media/image253.png"/><Relationship Id="rId5" Type="http://schemas.openxmlformats.org/officeDocument/2006/relationships/image" Target="../media/image248.png"/><Relationship Id="rId10" Type="http://schemas.openxmlformats.org/officeDocument/2006/relationships/image" Target="../media/image252.gif"/><Relationship Id="rId4" Type="http://schemas.openxmlformats.org/officeDocument/2006/relationships/image" Target="../media/image247.png"/><Relationship Id="rId9" Type="http://schemas.openxmlformats.org/officeDocument/2006/relationships/image" Target="../media/image251.png"/></Relationships>
</file>

<file path=ppt/slides/_rels/slide77.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notesSlide" Target="../notesSlides/notesSlide77.xml"/><Relationship Id="rId1" Type="http://schemas.openxmlformats.org/officeDocument/2006/relationships/slideLayout" Target="../slideLayouts/slideLayout3.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wmf"/></Relationships>
</file>

<file path=ppt/slides/_rels/slide78.xml.rels><?xml version="1.0" encoding="UTF-8" standalone="yes"?>
<Relationships xmlns="http://schemas.openxmlformats.org/package/2006/relationships"><Relationship Id="rId8" Type="http://schemas.openxmlformats.org/officeDocument/2006/relationships/image" Target="../media/image260.png"/><Relationship Id="rId13" Type="http://schemas.openxmlformats.org/officeDocument/2006/relationships/image" Target="../media/image122.emf"/><Relationship Id="rId3" Type="http://schemas.openxmlformats.org/officeDocument/2006/relationships/image" Target="../media/image255.png"/><Relationship Id="rId7" Type="http://schemas.openxmlformats.org/officeDocument/2006/relationships/image" Target="../media/image259.png"/><Relationship Id="rId12" Type="http://schemas.openxmlformats.org/officeDocument/2006/relationships/image" Target="../media/image264.png"/><Relationship Id="rId2" Type="http://schemas.openxmlformats.org/officeDocument/2006/relationships/notesSlide" Target="../notesSlides/notesSlide78.xml"/><Relationship Id="rId1" Type="http://schemas.openxmlformats.org/officeDocument/2006/relationships/slideLayout" Target="../slideLayouts/slideLayout43.xml"/><Relationship Id="rId6" Type="http://schemas.openxmlformats.org/officeDocument/2006/relationships/image" Target="../media/image258.png"/><Relationship Id="rId11" Type="http://schemas.openxmlformats.org/officeDocument/2006/relationships/image" Target="../media/image263.png"/><Relationship Id="rId5" Type="http://schemas.openxmlformats.org/officeDocument/2006/relationships/image" Target="../media/image257.png"/><Relationship Id="rId10" Type="http://schemas.openxmlformats.org/officeDocument/2006/relationships/image" Target="../media/image262.png"/><Relationship Id="rId4" Type="http://schemas.openxmlformats.org/officeDocument/2006/relationships/image" Target="../media/image256.png"/><Relationship Id="rId9" Type="http://schemas.openxmlformats.org/officeDocument/2006/relationships/image" Target="../media/image261.png"/></Relationships>
</file>

<file path=ppt/slides/_rels/slide79.xml.rels><?xml version="1.0" encoding="UTF-8" standalone="yes"?>
<Relationships xmlns="http://schemas.openxmlformats.org/package/2006/relationships"><Relationship Id="rId8" Type="http://schemas.openxmlformats.org/officeDocument/2006/relationships/image" Target="../media/image265.wmf"/><Relationship Id="rId13" Type="http://schemas.openxmlformats.org/officeDocument/2006/relationships/image" Target="../media/image186.png"/><Relationship Id="rId3" Type="http://schemas.openxmlformats.org/officeDocument/2006/relationships/notesSlide" Target="../notesSlides/notesSlide79.xml"/><Relationship Id="rId7" Type="http://schemas.openxmlformats.org/officeDocument/2006/relationships/oleObject" Target="../embeddings/oleObject4.bin"/><Relationship Id="rId12" Type="http://schemas.openxmlformats.org/officeDocument/2006/relationships/image" Target="../media/image185.png"/><Relationship Id="rId17" Type="http://schemas.openxmlformats.org/officeDocument/2006/relationships/image" Target="../media/image184.png"/><Relationship Id="rId2" Type="http://schemas.openxmlformats.org/officeDocument/2006/relationships/slideLayout" Target="../slideLayouts/slideLayout3.xml"/><Relationship Id="rId16" Type="http://schemas.openxmlformats.org/officeDocument/2006/relationships/image" Target="../media/image189.png"/><Relationship Id="rId1" Type="http://schemas.openxmlformats.org/officeDocument/2006/relationships/vmlDrawing" Target="../drawings/vmlDrawing4.vml"/><Relationship Id="rId6" Type="http://schemas.openxmlformats.org/officeDocument/2006/relationships/image" Target="../media/image268.png"/><Relationship Id="rId11" Type="http://schemas.openxmlformats.org/officeDocument/2006/relationships/image" Target="../media/image182.png"/><Relationship Id="rId5" Type="http://schemas.openxmlformats.org/officeDocument/2006/relationships/image" Target="../media/image267.png"/><Relationship Id="rId15" Type="http://schemas.openxmlformats.org/officeDocument/2006/relationships/image" Target="../media/image188.png"/><Relationship Id="rId10" Type="http://schemas.openxmlformats.org/officeDocument/2006/relationships/image" Target="../media/image270.png"/><Relationship Id="rId4" Type="http://schemas.openxmlformats.org/officeDocument/2006/relationships/image" Target="../media/image266.png"/><Relationship Id="rId9" Type="http://schemas.openxmlformats.org/officeDocument/2006/relationships/image" Target="../media/image269.png"/><Relationship Id="rId14" Type="http://schemas.openxmlformats.org/officeDocument/2006/relationships/image" Target="../media/image187.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8.xml"/><Relationship Id="rId7" Type="http://schemas.openxmlformats.org/officeDocument/2006/relationships/image" Target="../media/image42.emf"/><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microsoft.com/office/2007/relationships/hdphoto" Target="../media/hdphoto1.wdp"/><Relationship Id="rId4" Type="http://schemas.openxmlformats.org/officeDocument/2006/relationships/image" Target="../media/image43.png"/></Relationships>
</file>

<file path=ppt/slides/_rels/slide80.xml.rels><?xml version="1.0" encoding="UTF-8" standalone="yes"?>
<Relationships xmlns="http://schemas.openxmlformats.org/package/2006/relationships"><Relationship Id="rId3" Type="http://schemas.openxmlformats.org/officeDocument/2006/relationships/image" Target="../media/image271.emf"/><Relationship Id="rId2" Type="http://schemas.openxmlformats.org/officeDocument/2006/relationships/notesSlide" Target="../notesSlides/notesSlide80.xml"/><Relationship Id="rId1" Type="http://schemas.openxmlformats.org/officeDocument/2006/relationships/slideLayout" Target="../slideLayouts/slideLayout3.xml"/><Relationship Id="rId6" Type="http://schemas.openxmlformats.org/officeDocument/2006/relationships/image" Target="../media/image274.png"/><Relationship Id="rId5" Type="http://schemas.openxmlformats.org/officeDocument/2006/relationships/image" Target="../media/image273.emf"/><Relationship Id="rId4" Type="http://schemas.openxmlformats.org/officeDocument/2006/relationships/image" Target="../media/image272.emf"/></Relationships>
</file>

<file path=ppt/slides/_rels/slide81.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275.png"/><Relationship Id="rId7" Type="http://schemas.openxmlformats.org/officeDocument/2006/relationships/image" Target="../media/image279.png"/><Relationship Id="rId2" Type="http://schemas.openxmlformats.org/officeDocument/2006/relationships/notesSlide" Target="../notesSlides/notesSlide81.xml"/><Relationship Id="rId1" Type="http://schemas.openxmlformats.org/officeDocument/2006/relationships/slideLayout" Target="../slideLayouts/slideLayout3.xml"/><Relationship Id="rId6" Type="http://schemas.openxmlformats.org/officeDocument/2006/relationships/image" Target="../media/image278.png"/><Relationship Id="rId5" Type="http://schemas.openxmlformats.org/officeDocument/2006/relationships/image" Target="../media/image277.png"/><Relationship Id="rId4" Type="http://schemas.openxmlformats.org/officeDocument/2006/relationships/image" Target="../media/image276.png"/></Relationships>
</file>

<file path=ppt/slides/_rels/slide82.xml.rels><?xml version="1.0" encoding="UTF-8" standalone="yes"?>
<Relationships xmlns="http://schemas.openxmlformats.org/package/2006/relationships"><Relationship Id="rId3" Type="http://schemas.openxmlformats.org/officeDocument/2006/relationships/image" Target="../media/image280.emf"/><Relationship Id="rId2" Type="http://schemas.openxmlformats.org/officeDocument/2006/relationships/notesSlide" Target="../notesSlides/notesSlide82.xml"/><Relationship Id="rId1" Type="http://schemas.openxmlformats.org/officeDocument/2006/relationships/slideLayout" Target="../slideLayouts/slideLayout3.xml"/><Relationship Id="rId5" Type="http://schemas.openxmlformats.org/officeDocument/2006/relationships/image" Target="../media/image121.wmf"/><Relationship Id="rId4" Type="http://schemas.openxmlformats.org/officeDocument/2006/relationships/image" Target="../media/image281.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Building </a:t>
            </a:r>
            <a:r>
              <a:rPr lang="en-GB" dirty="0" smtClean="0"/>
              <a:t/>
            </a:r>
            <a:br>
              <a:rPr lang="en-GB" dirty="0" smtClean="0"/>
            </a:br>
            <a:r>
              <a:rPr lang="en-GB" dirty="0" smtClean="0"/>
              <a:t>scalable e-Infrastructures </a:t>
            </a:r>
            <a:r>
              <a:rPr lang="en-GB" dirty="0"/>
              <a:t>for research</a:t>
            </a:r>
          </a:p>
        </p:txBody>
      </p:sp>
      <p:sp>
        <p:nvSpPr>
          <p:cNvPr id="3" name="Text Placeholder 2"/>
          <p:cNvSpPr>
            <a:spLocks noGrp="1"/>
          </p:cNvSpPr>
          <p:nvPr>
            <p:ph type="body" sz="quarter" idx="13"/>
          </p:nvPr>
        </p:nvSpPr>
        <p:spPr/>
        <p:txBody>
          <a:bodyPr/>
          <a:lstStyle/>
          <a:p>
            <a:r>
              <a:rPr lang="en-GB" dirty="0" smtClean="0"/>
              <a:t>David </a:t>
            </a:r>
            <a:r>
              <a:rPr lang="en-GB" dirty="0" err="1" smtClean="0"/>
              <a:t>Groep</a:t>
            </a:r>
            <a:r>
              <a:rPr lang="en-GB" dirty="0" smtClean="0"/>
              <a:t>, Nikhef</a:t>
            </a:r>
          </a:p>
          <a:p>
            <a:r>
              <a:rPr lang="en-GB" i="1" dirty="0" smtClean="0"/>
              <a:t>November 10, 2020</a:t>
            </a:r>
          </a:p>
          <a:p>
            <a:r>
              <a:rPr lang="en-GB" i="1" dirty="0" smtClean="0"/>
              <a:t>Physics-DKE colloquium</a:t>
            </a:r>
            <a:endParaRPr lang="en-GB" i="1" dirty="0"/>
          </a:p>
        </p:txBody>
      </p:sp>
      <p:sp>
        <p:nvSpPr>
          <p:cNvPr id="4" name="Text Placeholder 3"/>
          <p:cNvSpPr>
            <a:spLocks noGrp="1"/>
          </p:cNvSpPr>
          <p:nvPr>
            <p:ph type="body" sz="quarter" idx="14"/>
          </p:nvPr>
        </p:nvSpPr>
        <p:spPr>
          <a:xfrm>
            <a:off x="349624" y="2715733"/>
            <a:ext cx="6306669" cy="350507"/>
          </a:xfrm>
        </p:spPr>
        <p:txBody>
          <a:bodyPr/>
          <a:lstStyle/>
          <a:p>
            <a:r>
              <a:rPr lang="en-GB" dirty="0" smtClean="0"/>
              <a:t>Making </a:t>
            </a:r>
            <a:r>
              <a:rPr lang="en-GB" dirty="0"/>
              <a:t>hardware, </a:t>
            </a:r>
            <a:r>
              <a:rPr lang="en-GB" dirty="0" smtClean="0"/>
              <a:t>software, and </a:t>
            </a:r>
            <a:r>
              <a:rPr lang="en-GB" dirty="0"/>
              <a:t>people collaborate</a:t>
            </a:r>
          </a:p>
        </p:txBody>
      </p:sp>
    </p:spTree>
    <p:extLst>
      <p:ext uri="{BB962C8B-B14F-4D97-AF65-F5344CB8AC3E}">
        <p14:creationId xmlns:p14="http://schemas.microsoft.com/office/powerpoint/2010/main" val="24759241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US" smtClean="0"/>
              <a:t>10</a:t>
            </a:fld>
            <a:endParaRPr lang="en-US"/>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a:xfrm>
            <a:off x="238125" y="238125"/>
            <a:ext cx="8667750" cy="769441"/>
          </a:xfrm>
        </p:spPr>
        <p:txBody>
          <a:bodyPr/>
          <a:lstStyle/>
          <a:p>
            <a:r>
              <a:rPr lang="en-GB" dirty="0" smtClean="0"/>
              <a:t>Yet exploiting even these improvements need people …</a:t>
            </a:r>
          </a:p>
          <a:p>
            <a:pPr algn="r"/>
            <a:r>
              <a:rPr lang="en-GB" sz="2400" i="1" dirty="0" smtClean="0">
                <a:solidFill>
                  <a:srgbClr val="6F2575"/>
                </a:solidFill>
              </a:rPr>
              <a:t>… and implementations that take ‘hardware’ into account</a:t>
            </a:r>
            <a:endParaRPr lang="en-US" sz="2400" i="1" dirty="0">
              <a:solidFill>
                <a:srgbClr val="6F2575"/>
              </a:solidFill>
            </a:endParaRPr>
          </a:p>
        </p:txBody>
      </p:sp>
      <p:sp>
        <p:nvSpPr>
          <p:cNvPr id="8" name="TextBox 7"/>
          <p:cNvSpPr txBox="1"/>
          <p:nvPr/>
        </p:nvSpPr>
        <p:spPr>
          <a:xfrm>
            <a:off x="270543" y="4239086"/>
            <a:ext cx="8662628"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GB" sz="900" b="0" i="0" u="none" strike="noStrike" cap="none" spc="0" normalizeH="0" dirty="0" smtClean="0">
                <a:ln>
                  <a:noFill/>
                </a:ln>
                <a:solidFill>
                  <a:srgbClr val="6F2575"/>
                </a:solidFill>
                <a:effectLst/>
                <a:uFillTx/>
                <a:latin typeface="+mn-lt"/>
                <a:ea typeface="+mn-ea"/>
                <a:cs typeface="+mn-cs"/>
                <a:sym typeface="Arial"/>
              </a:rPr>
              <a:t>Graph: measured HS06 and registered SpecINT06 Rate (base) performance per core, with SMT disabled, for the </a:t>
            </a:r>
            <a:r>
              <a:rPr kumimoji="0" lang="en-GB" sz="900" b="0" i="0" u="none" strike="noStrike" cap="none" spc="0" normalizeH="0" dirty="0" err="1" smtClean="0">
                <a:ln>
                  <a:noFill/>
                </a:ln>
                <a:solidFill>
                  <a:srgbClr val="6F2575"/>
                </a:solidFill>
                <a:effectLst/>
                <a:uFillTx/>
                <a:latin typeface="+mn-lt"/>
                <a:ea typeface="+mn-ea"/>
                <a:cs typeface="+mn-cs"/>
                <a:sym typeface="Arial"/>
              </a:rPr>
              <a:t>Nikhef</a:t>
            </a:r>
            <a:r>
              <a:rPr kumimoji="0" lang="en-GB" sz="900" b="0" i="0" u="none" strike="noStrike" cap="none" spc="0" normalizeH="0" dirty="0" smtClean="0">
                <a:ln>
                  <a:noFill/>
                </a:ln>
                <a:solidFill>
                  <a:srgbClr val="6F2575"/>
                </a:solidFill>
                <a:effectLst/>
                <a:uFillTx/>
                <a:latin typeface="+mn-lt"/>
                <a:ea typeface="+mn-ea"/>
                <a:cs typeface="+mn-cs"/>
                <a:sym typeface="Arial"/>
              </a:rPr>
              <a:t> Data Processing Facility NDPF (HTC compute)</a:t>
            </a:r>
            <a:br>
              <a:rPr kumimoji="0" lang="en-GB" sz="900" b="0" i="0" u="none" strike="noStrike" cap="none" spc="0" normalizeH="0" dirty="0" smtClean="0">
                <a:ln>
                  <a:noFill/>
                </a:ln>
                <a:solidFill>
                  <a:srgbClr val="6F2575"/>
                </a:solidFill>
                <a:effectLst/>
                <a:uFillTx/>
                <a:latin typeface="+mn-lt"/>
                <a:ea typeface="+mn-ea"/>
                <a:cs typeface="+mn-cs"/>
                <a:sym typeface="Arial"/>
              </a:rPr>
            </a:br>
            <a:r>
              <a:rPr kumimoji="0" lang="en-GB" sz="900" b="0" i="1" u="none" strike="noStrike" cap="none" spc="0" normalizeH="0" dirty="0" smtClean="0">
                <a:ln>
                  <a:noFill/>
                </a:ln>
                <a:solidFill>
                  <a:srgbClr val="6F2575"/>
                </a:solidFill>
                <a:effectLst/>
                <a:uFillTx/>
                <a:latin typeface="+mn-lt"/>
                <a:ea typeface="+mn-ea"/>
                <a:cs typeface="+mn-cs"/>
                <a:sym typeface="Arial"/>
              </a:rPr>
              <a:t>line is not </a:t>
            </a:r>
            <a:r>
              <a:rPr kumimoji="0" lang="en-GB" sz="900" b="0" i="1" u="none" strike="noStrike" cap="none" spc="0" normalizeH="0" dirty="0" err="1" smtClean="0">
                <a:ln>
                  <a:noFill/>
                </a:ln>
                <a:solidFill>
                  <a:srgbClr val="6F2575"/>
                </a:solidFill>
                <a:effectLst/>
                <a:uFillTx/>
                <a:latin typeface="+mn-lt"/>
                <a:ea typeface="+mn-ea"/>
                <a:cs typeface="+mn-cs"/>
                <a:sym typeface="Arial"/>
              </a:rPr>
              <a:t>mononotically</a:t>
            </a:r>
            <a:r>
              <a:rPr kumimoji="0" lang="en-GB" sz="900" b="0" i="1" u="none" strike="noStrike" cap="none" spc="0" normalizeH="0" dirty="0" smtClean="0">
                <a:ln>
                  <a:noFill/>
                </a:ln>
                <a:solidFill>
                  <a:srgbClr val="6F2575"/>
                </a:solidFill>
                <a:effectLst/>
                <a:uFillTx/>
                <a:latin typeface="+mn-lt"/>
                <a:ea typeface="+mn-ea"/>
                <a:cs typeface="+mn-cs"/>
                <a:sym typeface="Arial"/>
              </a:rPr>
              <a:t> increasing because of other design choices (power efficiency) and price-performance optimisation chosen</a:t>
            </a:r>
            <a:endParaRPr kumimoji="0" lang="en-US" sz="900" b="0" i="0" u="none" strike="noStrike" cap="none" spc="0" normalizeH="0" dirty="0" smtClean="0">
              <a:ln>
                <a:noFill/>
              </a:ln>
              <a:solidFill>
                <a:srgbClr val="6F2575"/>
              </a:solidFill>
              <a:effectLst/>
              <a:uFillTx/>
              <a:latin typeface="+mn-lt"/>
              <a:ea typeface="+mn-ea"/>
              <a:cs typeface="+mn-cs"/>
              <a:sym typeface="Arial"/>
            </a:endParaRPr>
          </a:p>
        </p:txBody>
      </p:sp>
      <p:pic>
        <p:nvPicPr>
          <p:cNvPr id="12" name="Picture 11"/>
          <p:cNvPicPr>
            <a:picLocks noChangeAspect="1"/>
          </p:cNvPicPr>
          <p:nvPr/>
        </p:nvPicPr>
        <p:blipFill>
          <a:blip r:embed="rId3"/>
          <a:stretch>
            <a:fillRect/>
          </a:stretch>
        </p:blipFill>
        <p:spPr>
          <a:xfrm>
            <a:off x="4321286" y="1117925"/>
            <a:ext cx="4584589" cy="2755631"/>
          </a:xfrm>
          <a:prstGeom prst="rect">
            <a:avLst/>
          </a:prstGeom>
        </p:spPr>
      </p:pic>
      <p:sp>
        <p:nvSpPr>
          <p:cNvPr id="13" name="Text Placeholder 1"/>
          <p:cNvSpPr txBox="1">
            <a:spLocks/>
          </p:cNvSpPr>
          <p:nvPr/>
        </p:nvSpPr>
        <p:spPr>
          <a:xfrm>
            <a:off x="264319" y="1117925"/>
            <a:ext cx="3869055" cy="7239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marL="0" marR="0" indent="0" algn="l" defTabSz="309563" rtl="0" eaLnBrk="1" latinLnBrk="0" hangingPunct="1">
              <a:lnSpc>
                <a:spcPct val="100000"/>
              </a:lnSpc>
              <a:spcBef>
                <a:spcPts val="0"/>
              </a:spcBef>
              <a:spcAft>
                <a:spcPts val="0"/>
              </a:spcAft>
              <a:buClrTx/>
              <a:buSzTx/>
              <a:buFontTx/>
              <a:buNone/>
              <a:tabLst/>
              <a:defRPr sz="2063" b="0" i="0" u="none" strike="noStrike" cap="none" spc="0" baseline="0">
                <a:ln>
                  <a:noFill/>
                </a:ln>
                <a:solidFill>
                  <a:srgbClr val="000000"/>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875"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88"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a:lstStyle>
          <a:p>
            <a:r>
              <a:rPr lang="en-GB" sz="1400" dirty="0" smtClean="0"/>
              <a:t>Application performance (“HEPSPEC06”)</a:t>
            </a:r>
            <a:br>
              <a:rPr lang="en-GB" sz="1400" dirty="0" smtClean="0"/>
            </a:br>
            <a:r>
              <a:rPr lang="en-GB" sz="1400" dirty="0" smtClean="0"/>
              <a:t>diverging from system capability (“</a:t>
            </a:r>
            <a:r>
              <a:rPr lang="en-GB" sz="1400" dirty="0" err="1" smtClean="0"/>
              <a:t>SpecINT</a:t>
            </a:r>
            <a:r>
              <a:rPr lang="en-GB" sz="1400" dirty="0" smtClean="0"/>
              <a:t>”)</a:t>
            </a:r>
            <a:endParaRPr lang="en-US" sz="1400" dirty="0"/>
          </a:p>
        </p:txBody>
      </p:sp>
      <p:pic>
        <p:nvPicPr>
          <p:cNvPr id="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259" y="1721432"/>
            <a:ext cx="2411302" cy="2069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542905" y="3892384"/>
            <a:ext cx="3311882" cy="246221"/>
          </a:xfrm>
          <a:prstGeom prst="rect">
            <a:avLst/>
          </a:prstGeom>
        </p:spPr>
        <p:txBody>
          <a:bodyPr wrap="square">
            <a:spAutoFit/>
          </a:bodyPr>
          <a:lstStyle/>
          <a:p>
            <a:r>
              <a:rPr lang="fr-FR" sz="1000" i="1" cap="none" dirty="0">
                <a:solidFill>
                  <a:srgbClr val="6F2575"/>
                </a:solidFill>
              </a:rPr>
              <a:t>2007 </a:t>
            </a:r>
            <a:r>
              <a:rPr lang="fr-FR" sz="1000" i="1" cap="none" dirty="0" err="1">
                <a:solidFill>
                  <a:srgbClr val="6F2575"/>
                </a:solidFill>
              </a:rPr>
              <a:t>Core</a:t>
            </a:r>
            <a:r>
              <a:rPr lang="fr-FR" sz="1000" i="1" cap="none" dirty="0">
                <a:solidFill>
                  <a:srgbClr val="6F2575"/>
                </a:solidFill>
              </a:rPr>
              <a:t> 2 </a:t>
            </a:r>
            <a:r>
              <a:rPr lang="fr-FR" sz="1000" i="1" cap="none" dirty="0" err="1" smtClean="0">
                <a:solidFill>
                  <a:srgbClr val="6F2575"/>
                </a:solidFill>
              </a:rPr>
              <a:t>efficiency</a:t>
            </a:r>
            <a:r>
              <a:rPr lang="fr-FR" sz="1000" i="1" cap="none" dirty="0">
                <a:solidFill>
                  <a:srgbClr val="6F2575"/>
                </a:solidFill>
              </a:rPr>
              <a:t>: </a:t>
            </a:r>
            <a:r>
              <a:rPr lang="fr-FR" sz="1000" i="1" cap="none" dirty="0" err="1">
                <a:solidFill>
                  <a:srgbClr val="6F2575"/>
                </a:solidFill>
              </a:rPr>
              <a:t>Sverre</a:t>
            </a:r>
            <a:r>
              <a:rPr lang="fr-FR" sz="1000" i="1" cap="none" dirty="0">
                <a:solidFill>
                  <a:srgbClr val="6F2575"/>
                </a:solidFill>
              </a:rPr>
              <a:t> </a:t>
            </a:r>
            <a:r>
              <a:rPr lang="fr-FR" sz="1000" i="1" cap="none" dirty="0" err="1">
                <a:solidFill>
                  <a:srgbClr val="6F2575"/>
                </a:solidFill>
              </a:rPr>
              <a:t>Jarp</a:t>
            </a:r>
            <a:r>
              <a:rPr lang="fr-FR" sz="1000" i="1" cap="none" dirty="0">
                <a:solidFill>
                  <a:srgbClr val="6F2575"/>
                </a:solidFill>
              </a:rPr>
              <a:t>, </a:t>
            </a:r>
            <a:r>
              <a:rPr lang="fr-FR" sz="1000" i="1" cap="none" dirty="0" smtClean="0">
                <a:solidFill>
                  <a:srgbClr val="6F2575"/>
                </a:solidFill>
              </a:rPr>
              <a:t>CHEP </a:t>
            </a:r>
            <a:r>
              <a:rPr lang="fr-FR" sz="1000" b="1" i="1" cap="none" dirty="0" smtClean="0">
                <a:solidFill>
                  <a:srgbClr val="6F2575"/>
                </a:solidFill>
              </a:rPr>
              <a:t>2007</a:t>
            </a:r>
            <a:r>
              <a:rPr lang="fr-FR" sz="1000" i="1" cap="none" dirty="0" smtClean="0">
                <a:solidFill>
                  <a:srgbClr val="6F2575"/>
                </a:solidFill>
              </a:rPr>
              <a:t> (!)</a:t>
            </a:r>
            <a:endParaRPr lang="fr-FR" sz="1000" i="1" cap="none" dirty="0">
              <a:solidFill>
                <a:srgbClr val="6F2575"/>
              </a:solidFill>
            </a:endParaRPr>
          </a:p>
        </p:txBody>
      </p:sp>
      <p:sp>
        <p:nvSpPr>
          <p:cNvPr id="18" name="Rectangle 17"/>
          <p:cNvSpPr/>
          <p:nvPr/>
        </p:nvSpPr>
        <p:spPr>
          <a:xfrm>
            <a:off x="5282544" y="3845480"/>
            <a:ext cx="3701435" cy="400110"/>
          </a:xfrm>
          <a:prstGeom prst="rect">
            <a:avLst/>
          </a:prstGeom>
        </p:spPr>
        <p:txBody>
          <a:bodyPr wrap="square">
            <a:spAutoFit/>
          </a:bodyPr>
          <a:lstStyle/>
          <a:p>
            <a:pPr algn="r"/>
            <a:r>
              <a:rPr lang="fr-FR" sz="1000" i="1" cap="none" dirty="0" smtClean="0">
                <a:solidFill>
                  <a:srgbClr val="6F2575"/>
                </a:solidFill>
              </a:rPr>
              <a:t>SPEC benchmark: spec.org, «Rate Base» (R/B) </a:t>
            </a:r>
            <a:r>
              <a:rPr lang="fr-FR" sz="1000" i="1" cap="none" dirty="0" err="1" smtClean="0">
                <a:solidFill>
                  <a:srgbClr val="6F2575"/>
                </a:solidFill>
              </a:rPr>
              <a:t>measures</a:t>
            </a:r>
            <a:r>
              <a:rPr lang="fr-FR" sz="1000" i="1" cap="none" dirty="0" smtClean="0">
                <a:solidFill>
                  <a:srgbClr val="6F2575"/>
                </a:solidFill>
              </a:rPr>
              <a:t> </a:t>
            </a:r>
            <a:r>
              <a:rPr lang="fr-FR" sz="1000" i="1" cap="none" dirty="0" err="1" smtClean="0">
                <a:solidFill>
                  <a:srgbClr val="6F2575"/>
                </a:solidFill>
              </a:rPr>
              <a:t>throughput</a:t>
            </a:r>
            <a:r>
              <a:rPr lang="fr-FR" sz="1000" i="1" cap="none" dirty="0" smtClean="0">
                <a:solidFill>
                  <a:srgbClr val="6F2575"/>
                </a:solidFill>
              </a:rPr>
              <a:t> </a:t>
            </a:r>
            <a:r>
              <a:rPr lang="fr-FR" sz="1000" i="1" cap="none" dirty="0" err="1" smtClean="0">
                <a:solidFill>
                  <a:srgbClr val="6F2575"/>
                </a:solidFill>
              </a:rPr>
              <a:t>under</a:t>
            </a:r>
            <a:r>
              <a:rPr lang="fr-FR" sz="1000" i="1" cap="none" dirty="0" smtClean="0">
                <a:solidFill>
                  <a:srgbClr val="6F2575"/>
                </a:solidFill>
              </a:rPr>
              <a:t> full </a:t>
            </a:r>
            <a:r>
              <a:rPr lang="fr-FR" sz="1000" i="1" cap="none" dirty="0" err="1" smtClean="0">
                <a:solidFill>
                  <a:srgbClr val="6F2575"/>
                </a:solidFill>
              </a:rPr>
              <a:t>load</a:t>
            </a:r>
            <a:r>
              <a:rPr lang="fr-FR" sz="1000" i="1" cap="none" dirty="0" smtClean="0">
                <a:solidFill>
                  <a:srgbClr val="6F2575"/>
                </a:solidFill>
              </a:rPr>
              <a:t> of all </a:t>
            </a:r>
            <a:r>
              <a:rPr lang="fr-FR" sz="1000" i="1" cap="none" dirty="0" err="1" smtClean="0">
                <a:solidFill>
                  <a:srgbClr val="6F2575"/>
                </a:solidFill>
              </a:rPr>
              <a:t>cores</a:t>
            </a:r>
            <a:endParaRPr lang="fr-FR" sz="1000" i="1" cap="none" dirty="0">
              <a:solidFill>
                <a:srgbClr val="6F2575"/>
              </a:solidFill>
            </a:endParaRPr>
          </a:p>
        </p:txBody>
      </p:sp>
      <p:sp>
        <p:nvSpPr>
          <p:cNvPr id="6" name="Line Callout 1 (Border and Accent Bar) 5"/>
          <p:cNvSpPr/>
          <p:nvPr/>
        </p:nvSpPr>
        <p:spPr>
          <a:xfrm>
            <a:off x="7827265" y="2174611"/>
            <a:ext cx="541324" cy="107722"/>
          </a:xfrm>
          <a:prstGeom prst="accentBorderCallout1">
            <a:avLst>
              <a:gd name="adj1" fmla="val 18750"/>
              <a:gd name="adj2" fmla="val -8333"/>
              <a:gd name="adj3" fmla="val -57271"/>
              <a:gd name="adj4" fmla="val -36982"/>
            </a:avLst>
          </a:prstGeom>
          <a:noFill/>
          <a:ln w="12700" cap="flat">
            <a:solidFill>
              <a:srgbClr val="6F25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700" b="0" i="0" u="none" strike="noStrike" cap="none" spc="0" normalizeH="0" baseline="0" dirty="0" smtClean="0">
                <a:ln>
                  <a:noFill/>
                </a:ln>
                <a:solidFill>
                  <a:srgbClr val="6F2575"/>
                </a:solidFill>
                <a:effectLst/>
                <a:uFillTx/>
                <a:latin typeface="Helvetica Neue Medium"/>
                <a:ea typeface="Helvetica Neue Medium"/>
                <a:cs typeface="Helvetica Neue Medium"/>
                <a:sym typeface="Helvetica Neue Medium"/>
              </a:rPr>
              <a:t>AMD Naples</a:t>
            </a:r>
            <a:endParaRPr kumimoji="0" lang="en-US" sz="700" b="0" i="0" u="none" strike="noStrike" cap="none" spc="0" normalizeH="0" baseline="0" dirty="0">
              <a:ln>
                <a:noFill/>
              </a:ln>
              <a:solidFill>
                <a:srgbClr val="6F2575"/>
              </a:solidFill>
              <a:effectLst/>
              <a:uFillTx/>
              <a:latin typeface="Helvetica Neue Medium"/>
              <a:ea typeface="Helvetica Neue Medium"/>
              <a:cs typeface="Helvetica Neue Medium"/>
              <a:sym typeface="Helvetica Neue Medium"/>
            </a:endParaRPr>
          </a:p>
        </p:txBody>
      </p:sp>
      <p:sp>
        <p:nvSpPr>
          <p:cNvPr id="16" name="Line Callout 1 (Border and Accent Bar) 15"/>
          <p:cNvSpPr/>
          <p:nvPr/>
        </p:nvSpPr>
        <p:spPr>
          <a:xfrm>
            <a:off x="7468820" y="1546209"/>
            <a:ext cx="541324" cy="107722"/>
          </a:xfrm>
          <a:prstGeom prst="accentBorderCallout1">
            <a:avLst>
              <a:gd name="adj1" fmla="val 25541"/>
              <a:gd name="adj2" fmla="val 107883"/>
              <a:gd name="adj3" fmla="val 214362"/>
              <a:gd name="adj4" fmla="val 114370"/>
            </a:avLst>
          </a:prstGeom>
          <a:noFill/>
          <a:ln w="12700" cap="flat">
            <a:solidFill>
              <a:srgbClr val="6F25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700" b="0" i="0" u="none" strike="noStrike" cap="none" spc="0" normalizeH="0" baseline="0" dirty="0" smtClean="0">
                <a:ln>
                  <a:noFill/>
                </a:ln>
                <a:solidFill>
                  <a:srgbClr val="6F2575"/>
                </a:solidFill>
                <a:effectLst/>
                <a:uFillTx/>
                <a:latin typeface="Helvetica Neue Medium"/>
                <a:ea typeface="Helvetica Neue Medium"/>
                <a:cs typeface="Helvetica Neue Medium"/>
                <a:sym typeface="Helvetica Neue Medium"/>
              </a:rPr>
              <a:t>AMD Rome</a:t>
            </a:r>
            <a:endParaRPr kumimoji="0" lang="en-US" sz="700" b="0" i="0" u="none" strike="noStrike" cap="none" spc="0" normalizeH="0" baseline="0" dirty="0">
              <a:ln>
                <a:noFill/>
              </a:ln>
              <a:solidFill>
                <a:srgbClr val="6F2575"/>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4091877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p:txBody>
          <a:bodyPr/>
          <a:lstStyle/>
          <a:p>
            <a:pPr algn="ctr"/>
            <a:r>
              <a:rPr lang="en-GB" sz="2000" dirty="0" smtClean="0"/>
              <a:t>AMD “Naples to Rome” </a:t>
            </a:r>
            <a:r>
              <a:rPr lang="en-NL" sz="2000" dirty="0" smtClean="0"/>
              <a:t>–</a:t>
            </a:r>
            <a:r>
              <a:rPr lang="en-GB" sz="2000" dirty="0" smtClean="0"/>
              <a:t> boost in application (“HS06”) performance due </a:t>
            </a:r>
            <a:br>
              <a:rPr lang="en-GB" sz="2000" dirty="0" smtClean="0"/>
            </a:br>
            <a:r>
              <a:rPr lang="en-GB" sz="2000" dirty="0" smtClean="0"/>
              <a:t>to new memory (I/O) architecture and direct access to all memory banks</a:t>
            </a:r>
            <a:endParaRPr lang="en-US" sz="2000" dirty="0"/>
          </a:p>
        </p:txBody>
      </p:sp>
      <p:sp>
        <p:nvSpPr>
          <p:cNvPr id="3" name="Slide Number Placeholder 2"/>
          <p:cNvSpPr>
            <a:spLocks noGrp="1"/>
          </p:cNvSpPr>
          <p:nvPr>
            <p:ph type="sldNum" sz="quarter" idx="2"/>
          </p:nvPr>
        </p:nvSpPr>
        <p:spPr/>
        <p:txBody>
          <a:bodyPr/>
          <a:lstStyle/>
          <a:p>
            <a:fld id="{86CB4B4D-7CA3-9044-876B-883B54F8677D}" type="slidenum">
              <a:rPr lang="en-NL" smtClean="0"/>
              <a:t>11</a:t>
            </a:fld>
            <a:endParaRPr lang="en-NL"/>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a:xfrm>
            <a:off x="238125" y="238125"/>
            <a:ext cx="8667750" cy="403957"/>
          </a:xfrm>
        </p:spPr>
        <p:txBody>
          <a:bodyPr/>
          <a:lstStyle/>
          <a:p>
            <a:r>
              <a:rPr lang="en-GB" dirty="0" smtClean="0"/>
              <a:t>And of course depends on hardware &amp; CPU architecture</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1491" y="1601488"/>
            <a:ext cx="6540355" cy="2966062"/>
          </a:xfrm>
          <a:prstGeom prst="rect">
            <a:avLst/>
          </a:prstGeom>
        </p:spPr>
      </p:pic>
      <p:sp>
        <p:nvSpPr>
          <p:cNvPr id="7" name="TextBox 6"/>
          <p:cNvSpPr txBox="1"/>
          <p:nvPr/>
        </p:nvSpPr>
        <p:spPr>
          <a:xfrm>
            <a:off x="3166494" y="4794271"/>
            <a:ext cx="4565352" cy="3642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r" defTabSz="825500"/>
            <a:r>
              <a:rPr kumimoji="0" lang="en-GB" sz="1000" b="0" i="0" u="none" strike="noStrike" cap="none" spc="0" normalizeH="0" dirty="0" smtClean="0">
                <a:ln>
                  <a:noFill/>
                </a:ln>
                <a:solidFill>
                  <a:srgbClr val="6F2575"/>
                </a:solidFill>
                <a:effectLst/>
                <a:uFillTx/>
                <a:sym typeface="Arial"/>
              </a:rPr>
              <a:t>Image</a:t>
            </a:r>
            <a:r>
              <a:rPr lang="en-GB" sz="1000" cap="none" dirty="0">
                <a:solidFill>
                  <a:srgbClr val="6F2575"/>
                </a:solidFill>
              </a:rPr>
              <a:t> </a:t>
            </a:r>
            <a:r>
              <a:rPr lang="en-GB" sz="1000" cap="none" dirty="0" smtClean="0">
                <a:solidFill>
                  <a:srgbClr val="6F2575"/>
                </a:solidFill>
              </a:rPr>
              <a:t>by</a:t>
            </a:r>
            <a:r>
              <a:rPr kumimoji="0" lang="en-GB" sz="1000" b="0" i="0" u="none" strike="noStrike" cap="none" spc="0" normalizeH="0" dirty="0" smtClean="0">
                <a:ln>
                  <a:noFill/>
                </a:ln>
                <a:solidFill>
                  <a:srgbClr val="6F2575"/>
                </a:solidFill>
                <a:effectLst/>
                <a:uFillTx/>
                <a:sym typeface="Arial"/>
              </a:rPr>
              <a:t> AMD</a:t>
            </a:r>
          </a:p>
          <a:p>
            <a:pPr algn="r" defTabSz="825500"/>
            <a:r>
              <a:rPr lang="en-GB" sz="700" cap="none" dirty="0" smtClean="0">
                <a:solidFill>
                  <a:srgbClr val="6F2575"/>
                </a:solidFill>
              </a:rPr>
              <a:t>retrieved </a:t>
            </a:r>
            <a:r>
              <a:rPr lang="en-GB" sz="700" cap="none" dirty="0">
                <a:solidFill>
                  <a:srgbClr val="6F2575"/>
                </a:solidFill>
              </a:rPr>
              <a:t>from https://www.nextplatform.com/2018/11/06/amds-long-road-from-naples-to-milan-centers-on-rome/</a:t>
            </a:r>
            <a:endParaRPr kumimoji="0" lang="en-US" sz="700" b="0" i="0" u="none" strike="noStrike" cap="none" spc="0" normalizeH="0" dirty="0" smtClean="0">
              <a:ln>
                <a:noFill/>
              </a:ln>
              <a:solidFill>
                <a:srgbClr val="6F2575"/>
              </a:solidFill>
              <a:effectLst/>
              <a:uFillTx/>
              <a:sym typeface="Arial"/>
            </a:endParaRPr>
          </a:p>
        </p:txBody>
      </p:sp>
    </p:spTree>
    <p:extLst>
      <p:ext uri="{BB962C8B-B14F-4D97-AF65-F5344CB8AC3E}">
        <p14:creationId xmlns:p14="http://schemas.microsoft.com/office/powerpoint/2010/main" val="20175396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US" smtClean="0"/>
              <a:t>12</a:t>
            </a:fld>
            <a:endParaRPr lang="en-US"/>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p:txBody>
          <a:bodyPr/>
          <a:lstStyle/>
          <a:p>
            <a:r>
              <a:rPr lang="en-US" dirty="0" smtClean="0"/>
              <a:t>And why some changes will not impact performance at all</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895" y="920496"/>
            <a:ext cx="6257925" cy="3519023"/>
          </a:xfrm>
          <a:prstGeom prst="rect">
            <a:avLst/>
          </a:prstGeom>
        </p:spPr>
      </p:pic>
      <p:sp>
        <p:nvSpPr>
          <p:cNvPr id="7" name="TextBox 6"/>
          <p:cNvSpPr txBox="1"/>
          <p:nvPr/>
        </p:nvSpPr>
        <p:spPr>
          <a:xfrm>
            <a:off x="4958560" y="4210040"/>
            <a:ext cx="4185440" cy="3642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r" defTabSz="825500"/>
            <a:r>
              <a:rPr kumimoji="0" lang="en-US" sz="900" b="0" i="0" u="none" strike="noStrike" cap="none" spc="0" normalizeH="0" dirty="0" smtClean="0">
                <a:ln>
                  <a:noFill/>
                </a:ln>
                <a:solidFill>
                  <a:srgbClr val="6F2575"/>
                </a:solidFill>
                <a:effectLst/>
                <a:uFillTx/>
                <a:sym typeface="Arial"/>
              </a:rPr>
              <a:t>Image source: AMD</a:t>
            </a:r>
            <a:r>
              <a:rPr lang="en-US" sz="900" cap="none" dirty="0">
                <a:solidFill>
                  <a:srgbClr val="6F2575"/>
                </a:solidFill>
              </a:rPr>
              <a:t>, retrieved from </a:t>
            </a:r>
            <a:r>
              <a:rPr lang="en-US" sz="900" cap="none" dirty="0" smtClean="0">
                <a:solidFill>
                  <a:srgbClr val="6F2575"/>
                </a:solidFill>
              </a:rPr>
              <a:t/>
            </a:r>
            <a:br>
              <a:rPr lang="en-US" sz="900" cap="none" dirty="0" smtClean="0">
                <a:solidFill>
                  <a:srgbClr val="6F2575"/>
                </a:solidFill>
              </a:rPr>
            </a:br>
            <a:r>
              <a:rPr lang="en-US" sz="800" cap="none" dirty="0">
                <a:solidFill>
                  <a:srgbClr val="6F2575"/>
                </a:solidFill>
              </a:rPr>
              <a:t>https://m.hexus.net/tech/news/cpu/135479-amd-shares-details-zen-3-zen-4-architectures/</a:t>
            </a:r>
            <a:endParaRPr kumimoji="0" lang="en-US" sz="800" b="0" i="0" u="none" strike="noStrike" cap="none" spc="0" normalizeH="0" dirty="0" smtClean="0">
              <a:ln>
                <a:noFill/>
              </a:ln>
              <a:solidFill>
                <a:srgbClr val="6F2575"/>
              </a:solidFill>
              <a:effectLst/>
              <a:uFillTx/>
              <a:sym typeface="Arial"/>
            </a:endParaRPr>
          </a:p>
        </p:txBody>
      </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sharpenSoften amount="33000"/>
                    </a14:imgEffect>
                  </a14:imgLayer>
                </a14:imgProps>
              </a:ext>
            </a:extLst>
          </a:blip>
          <a:stretch>
            <a:fillRect/>
          </a:stretch>
        </p:blipFill>
        <p:spPr>
          <a:xfrm>
            <a:off x="3960776" y="752694"/>
            <a:ext cx="3090504" cy="3577746"/>
          </a:xfrm>
          <a:prstGeom prst="rect">
            <a:avLst/>
          </a:prstGeom>
        </p:spPr>
      </p:pic>
    </p:spTree>
    <p:extLst>
      <p:ext uri="{BB962C8B-B14F-4D97-AF65-F5344CB8AC3E}">
        <p14:creationId xmlns:p14="http://schemas.microsoft.com/office/powerpoint/2010/main" val="2853335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p:cNvGraphicFramePr>
            <a:graphicFrameLocks noChangeAspect="1"/>
          </p:cNvGraphicFramePr>
          <p:nvPr>
            <p:extLst>
              <p:ext uri="{D42A27DB-BD31-4B8C-83A1-F6EECF244321}">
                <p14:modId xmlns:p14="http://schemas.microsoft.com/office/powerpoint/2010/main" val="3445272713"/>
              </p:ext>
            </p:extLst>
          </p:nvPr>
        </p:nvGraphicFramePr>
        <p:xfrm>
          <a:off x="4351293" y="2377040"/>
          <a:ext cx="4768244" cy="2015150"/>
        </p:xfrm>
        <a:graphic>
          <a:graphicData uri="http://schemas.openxmlformats.org/presentationml/2006/ole">
            <mc:AlternateContent xmlns:mc="http://schemas.openxmlformats.org/markup-compatibility/2006">
              <mc:Choice xmlns:v="urn:schemas-microsoft-com:vml" Requires="v">
                <p:oleObj spid="_x0000_s1293" name="PHOTO-PAINT" r:id="rId4" imgW="4800600" imgH="2028600" progId="CorelPHOTOPAINT.Image.16">
                  <p:embed/>
                </p:oleObj>
              </mc:Choice>
              <mc:Fallback>
                <p:oleObj name="PHOTO-PAINT" r:id="rId4" imgW="4800600" imgH="2028600" progId="CorelPHOTOPAINT.Image.16">
                  <p:embed/>
                  <p:pic>
                    <p:nvPicPr>
                      <p:cNvPr id="0" name=""/>
                      <p:cNvPicPr/>
                      <p:nvPr/>
                    </p:nvPicPr>
                    <p:blipFill>
                      <a:blip r:embed="rId5"/>
                      <a:stretch>
                        <a:fillRect/>
                      </a:stretch>
                    </p:blipFill>
                    <p:spPr>
                      <a:xfrm>
                        <a:off x="4351293" y="2377040"/>
                        <a:ext cx="4768244" cy="2015150"/>
                      </a:xfrm>
                      <a:prstGeom prst="rect">
                        <a:avLst/>
                      </a:prstGeom>
                    </p:spPr>
                  </p:pic>
                </p:oleObj>
              </mc:Fallback>
            </mc:AlternateContent>
          </a:graphicData>
        </a:graphic>
      </p:graphicFrame>
      <p:sp>
        <p:nvSpPr>
          <p:cNvPr id="2" name="Text Placeholder 1"/>
          <p:cNvSpPr>
            <a:spLocks noGrp="1"/>
          </p:cNvSpPr>
          <p:nvPr>
            <p:ph type="body" sz="half" idx="14"/>
          </p:nvPr>
        </p:nvSpPr>
        <p:spPr/>
        <p:txBody>
          <a:bodyPr/>
          <a:lstStyle/>
          <a:p>
            <a:r>
              <a:rPr lang="en-GB" sz="2000" dirty="0" smtClean="0">
                <a:solidFill>
                  <a:srgbClr val="E3D88B"/>
                </a:solidFill>
              </a:rPr>
              <a:t>Common element: moving data is ‘expensive’, so</a:t>
            </a:r>
            <a:endParaRPr lang="en-GB" sz="2000" dirty="0">
              <a:solidFill>
                <a:srgbClr val="E3D88B"/>
              </a:solidFill>
            </a:endParaRPr>
          </a:p>
          <a:p>
            <a:pPr algn="ctr"/>
            <a:r>
              <a:rPr lang="en-GB" sz="2000" dirty="0" smtClean="0">
                <a:solidFill>
                  <a:srgbClr val="E3D88B"/>
                </a:solidFill>
              </a:rPr>
              <a:t>‘keep on computing as long as you can, and don’t move data around’</a:t>
            </a:r>
          </a:p>
          <a:p>
            <a:pPr marL="342900" indent="-342900">
              <a:buFont typeface="Arial" panose="020B0604020202020204" pitchFamily="34" charset="0"/>
              <a:buChar char="•"/>
            </a:pPr>
            <a:endParaRPr lang="en-GB" sz="1800" dirty="0">
              <a:solidFill>
                <a:srgbClr val="E3D88B"/>
              </a:solidFill>
            </a:endParaRPr>
          </a:p>
          <a:p>
            <a:pPr marL="342900" indent="-342900">
              <a:buFont typeface="Arial" panose="020B0604020202020204" pitchFamily="34" charset="0"/>
              <a:buChar char="•"/>
            </a:pPr>
            <a:r>
              <a:rPr lang="en-GB" sz="1800" dirty="0" smtClean="0">
                <a:solidFill>
                  <a:srgbClr val="E3D88B"/>
                </a:solidFill>
              </a:rPr>
              <a:t>e.g. AMD (and for others: single-socket systems), are better since there are </a:t>
            </a:r>
            <a:br>
              <a:rPr lang="en-GB" sz="1800" dirty="0" smtClean="0">
                <a:solidFill>
                  <a:srgbClr val="E3D88B"/>
                </a:solidFill>
              </a:rPr>
            </a:br>
            <a:r>
              <a:rPr lang="en-GB" sz="1800" i="1" dirty="0" smtClean="0">
                <a:solidFill>
                  <a:srgbClr val="E3D88B"/>
                </a:solidFill>
              </a:rPr>
              <a:t>no (useless) cache coherency delays and improved direct memory access</a:t>
            </a:r>
            <a:endParaRPr lang="en-US" sz="1800" i="1" dirty="0">
              <a:solidFill>
                <a:srgbClr val="E3D88B"/>
              </a:solidFill>
            </a:endParaRPr>
          </a:p>
          <a:p>
            <a:pPr marL="342900" indent="-342900">
              <a:buFont typeface="Arial" panose="020B0604020202020204" pitchFamily="34" charset="0"/>
              <a:buChar char="•"/>
            </a:pPr>
            <a:r>
              <a:rPr lang="en-GB" sz="1800" dirty="0" smtClean="0">
                <a:solidFill>
                  <a:srgbClr val="E3D88B"/>
                </a:solidFill>
              </a:rPr>
              <a:t>similarly, keep your GPU busy … </a:t>
            </a:r>
            <a:br>
              <a:rPr lang="en-GB" sz="1800" dirty="0" smtClean="0">
                <a:solidFill>
                  <a:srgbClr val="E3D88B"/>
                </a:solidFill>
              </a:rPr>
            </a:br>
            <a:r>
              <a:rPr lang="en-GB" sz="1800" dirty="0" smtClean="0">
                <a:solidFill>
                  <a:srgbClr val="E3D88B"/>
                </a:solidFill>
              </a:rPr>
              <a:t>as data comes from (slow) RAM</a:t>
            </a:r>
          </a:p>
          <a:p>
            <a:pPr marL="342900" indent="-342900">
              <a:buFont typeface="Arial" panose="020B0604020202020204" pitchFamily="34" charset="0"/>
              <a:buChar char="•"/>
            </a:pPr>
            <a:endParaRPr lang="en-GB" sz="2000" dirty="0">
              <a:solidFill>
                <a:srgbClr val="E3D88B"/>
              </a:solidFill>
            </a:endParaRPr>
          </a:p>
        </p:txBody>
      </p:sp>
      <p:sp>
        <p:nvSpPr>
          <p:cNvPr id="3" name="Slide Number Placeholder 2"/>
          <p:cNvSpPr>
            <a:spLocks noGrp="1"/>
          </p:cNvSpPr>
          <p:nvPr>
            <p:ph type="sldNum" sz="quarter" idx="2"/>
          </p:nvPr>
        </p:nvSpPr>
        <p:spPr/>
        <p:txBody>
          <a:bodyPr/>
          <a:lstStyle/>
          <a:p>
            <a:fld id="{86CB4B4D-7CA3-9044-876B-883B54F8677D}" type="slidenum">
              <a:rPr lang="en-GB" smtClean="0"/>
              <a:t>13</a:t>
            </a:fld>
            <a:endParaRPr lang="en-GB"/>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p:txBody>
          <a:bodyPr/>
          <a:lstStyle/>
          <a:p>
            <a:r>
              <a:rPr lang="en-GB" dirty="0" smtClean="0"/>
              <a:t>Bigger is Better - if you keep it together</a:t>
            </a:r>
            <a:endParaRPr lang="en-GB" dirty="0"/>
          </a:p>
        </p:txBody>
      </p:sp>
      <p:pic>
        <p:nvPicPr>
          <p:cNvPr id="7" name="Picture 6"/>
          <p:cNvPicPr>
            <a:picLocks noChangeAspect="1"/>
          </p:cNvPicPr>
          <p:nvPr/>
        </p:nvPicPr>
        <p:blipFill>
          <a:blip r:embed="rId6"/>
          <a:stretch>
            <a:fillRect/>
          </a:stretch>
        </p:blipFill>
        <p:spPr>
          <a:xfrm>
            <a:off x="553041" y="2973522"/>
            <a:ext cx="599164" cy="799855"/>
          </a:xfrm>
          <a:prstGeom prst="rect">
            <a:avLst/>
          </a:prstGeom>
        </p:spPr>
      </p:pic>
      <p:sp>
        <p:nvSpPr>
          <p:cNvPr id="10" name="TextBox 9"/>
          <p:cNvSpPr txBox="1"/>
          <p:nvPr/>
        </p:nvSpPr>
        <p:spPr>
          <a:xfrm>
            <a:off x="4664140" y="4985196"/>
            <a:ext cx="3082575" cy="2257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r" defTabSz="825500"/>
            <a:r>
              <a:rPr lang="en-GB" sz="800" cap="none" dirty="0" smtClean="0">
                <a:solidFill>
                  <a:srgbClr val="6F2575"/>
                </a:solidFill>
              </a:rPr>
              <a:t>Image sources</a:t>
            </a:r>
            <a:r>
              <a:rPr lang="en-GB" sz="800" cap="none" dirty="0">
                <a:solidFill>
                  <a:srgbClr val="6F2575"/>
                </a:solidFill>
              </a:rPr>
              <a:t>: NVidia ‘Massively Parallel Computing with </a:t>
            </a:r>
            <a:r>
              <a:rPr lang="en-GB" sz="800" cap="none" dirty="0" smtClean="0">
                <a:solidFill>
                  <a:srgbClr val="6F2575"/>
                </a:solidFill>
              </a:rPr>
              <a:t>CUDA’</a:t>
            </a:r>
            <a:endParaRPr kumimoji="0" lang="en-GB" sz="800" b="0" i="0" u="none" strike="noStrike" cap="none" spc="0" normalizeH="0" dirty="0">
              <a:ln>
                <a:noFill/>
              </a:ln>
              <a:solidFill>
                <a:srgbClr val="6F2575"/>
              </a:solidFill>
              <a:effectLst/>
              <a:uFillTx/>
              <a:sym typeface="Arial"/>
            </a:endParaRPr>
          </a:p>
        </p:txBody>
      </p:sp>
      <p:sp>
        <p:nvSpPr>
          <p:cNvPr id="12" name="Rectangle 11"/>
          <p:cNvSpPr/>
          <p:nvPr/>
        </p:nvSpPr>
        <p:spPr>
          <a:xfrm>
            <a:off x="104995" y="3695497"/>
            <a:ext cx="8800880" cy="923330"/>
          </a:xfrm>
          <a:prstGeom prst="rect">
            <a:avLst/>
          </a:prstGeom>
        </p:spPr>
        <p:txBody>
          <a:bodyPr wrap="square">
            <a:spAutoFit/>
          </a:bodyPr>
          <a:lstStyle/>
          <a:p>
            <a:pPr lvl="0" hangingPunct="1"/>
            <a:r>
              <a:rPr lang="en-GB" sz="1800" i="1" cap="none" dirty="0">
                <a:solidFill>
                  <a:srgbClr val="E3D88B"/>
                </a:solidFill>
              </a:rPr>
              <a:t>Getting to be a quite specialised field </a:t>
            </a:r>
            <a:r>
              <a:rPr lang="en-GB" sz="1800" i="1" cap="none" dirty="0" smtClean="0">
                <a:solidFill>
                  <a:srgbClr val="E3D88B"/>
                </a:solidFill>
              </a:rPr>
              <a:t/>
            </a:r>
            <a:br>
              <a:rPr lang="en-GB" sz="1800" i="1" cap="none" dirty="0" smtClean="0">
                <a:solidFill>
                  <a:srgbClr val="E3D88B"/>
                </a:solidFill>
              </a:rPr>
            </a:br>
            <a:r>
              <a:rPr lang="en-GB" sz="1800" i="1" cap="none" dirty="0" smtClean="0">
                <a:solidFill>
                  <a:srgbClr val="E3D88B"/>
                </a:solidFill>
              </a:rPr>
              <a:t>– use </a:t>
            </a:r>
            <a:r>
              <a:rPr lang="en-GB" sz="1800" b="1" i="1" cap="none" dirty="0" smtClean="0">
                <a:solidFill>
                  <a:srgbClr val="E3D88B"/>
                </a:solidFill>
              </a:rPr>
              <a:t>frameworks </a:t>
            </a:r>
            <a:r>
              <a:rPr lang="en-GB" sz="1800" i="1" cap="none" dirty="0" smtClean="0">
                <a:solidFill>
                  <a:srgbClr val="E3D88B"/>
                </a:solidFill>
              </a:rPr>
              <a:t>to implement key code</a:t>
            </a:r>
            <a:br>
              <a:rPr lang="en-GB" sz="1800" i="1" cap="none" dirty="0" smtClean="0">
                <a:solidFill>
                  <a:srgbClr val="E3D88B"/>
                </a:solidFill>
              </a:rPr>
            </a:br>
            <a:r>
              <a:rPr lang="en-GB" sz="1800" i="1" cap="none" dirty="0" smtClean="0">
                <a:solidFill>
                  <a:srgbClr val="E3D88B"/>
                </a:solidFill>
              </a:rPr>
              <a:t>												… or just </a:t>
            </a:r>
            <a:r>
              <a:rPr lang="en-GB" sz="1800" i="1" cap="none" dirty="0">
                <a:solidFill>
                  <a:srgbClr val="E3D88B"/>
                </a:solidFill>
              </a:rPr>
              <a:t>ask Daniel </a:t>
            </a:r>
            <a:r>
              <a:rPr lang="en-GB" sz="1800" i="1" cap="none" dirty="0" err="1">
                <a:solidFill>
                  <a:srgbClr val="E3D88B"/>
                </a:solidFill>
              </a:rPr>
              <a:t>Campora</a:t>
            </a:r>
            <a:r>
              <a:rPr lang="en-GB" sz="1800" i="1" cap="none" dirty="0">
                <a:solidFill>
                  <a:srgbClr val="E3D88B"/>
                </a:solidFill>
              </a:rPr>
              <a:t> et al</a:t>
            </a:r>
            <a:r>
              <a:rPr lang="en-GB" sz="1800" i="1" cap="none" dirty="0" smtClean="0">
                <a:solidFill>
                  <a:srgbClr val="E3D88B"/>
                </a:solidFill>
              </a:rPr>
              <a:t>.</a:t>
            </a:r>
            <a:endParaRPr lang="en-US" sz="1800" cap="none" dirty="0">
              <a:solidFill>
                <a:srgbClr val="E3D88B"/>
              </a:solidFill>
            </a:endParaRPr>
          </a:p>
        </p:txBody>
      </p:sp>
    </p:spTree>
    <p:extLst>
      <p:ext uri="{BB962C8B-B14F-4D97-AF65-F5344CB8AC3E}">
        <p14:creationId xmlns:p14="http://schemas.microsoft.com/office/powerpoint/2010/main" val="28102402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14</a:t>
            </a:fld>
            <a:endParaRPr lang="en-GB"/>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7" name="Text Placeholder 6"/>
          <p:cNvSpPr>
            <a:spLocks noGrp="1"/>
          </p:cNvSpPr>
          <p:nvPr>
            <p:ph type="body" sz="quarter" idx="15"/>
          </p:nvPr>
        </p:nvSpPr>
        <p:spPr/>
        <p:txBody>
          <a:bodyPr/>
          <a:lstStyle/>
          <a:p>
            <a:r>
              <a:rPr lang="en-GB" dirty="0" smtClean="0"/>
              <a:t>and if it doesn’t quite fit … </a:t>
            </a:r>
            <a:endParaRPr lang="en-GB"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4355" y="879422"/>
            <a:ext cx="7286625" cy="2943225"/>
          </a:xfrm>
          <a:prstGeom prst="rect">
            <a:avLst/>
          </a:prstGeom>
        </p:spPr>
      </p:pic>
      <p:pic>
        <p:nvPicPr>
          <p:cNvPr id="9" name="Picture 8"/>
          <p:cNvPicPr>
            <a:picLocks noChangeAspect="1"/>
          </p:cNvPicPr>
          <p:nvPr/>
        </p:nvPicPr>
        <p:blipFill>
          <a:blip r:embed="rId4"/>
          <a:stretch>
            <a:fillRect/>
          </a:stretch>
        </p:blipFill>
        <p:spPr>
          <a:xfrm>
            <a:off x="352484" y="2388482"/>
            <a:ext cx="2805122" cy="2003659"/>
          </a:xfrm>
          <a:prstGeom prst="rect">
            <a:avLst/>
          </a:prstGeom>
          <a:ln w="38100">
            <a:solidFill>
              <a:srgbClr val="6F2575"/>
            </a:solidFill>
          </a:ln>
        </p:spPr>
      </p:pic>
      <p:sp>
        <p:nvSpPr>
          <p:cNvPr id="12" name="TextBox 11"/>
          <p:cNvSpPr txBox="1"/>
          <p:nvPr/>
        </p:nvSpPr>
        <p:spPr>
          <a:xfrm>
            <a:off x="4572000" y="3822647"/>
            <a:ext cx="4371363"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r>
              <a:rPr lang="en-GB" sz="1400" cap="none" dirty="0" err="1" smtClean="0">
                <a:solidFill>
                  <a:srgbClr val="6F2575"/>
                </a:solidFill>
              </a:rPr>
              <a:t>SuperMicro</a:t>
            </a:r>
            <a:r>
              <a:rPr lang="en-GB" sz="1400" cap="none" dirty="0" smtClean="0">
                <a:solidFill>
                  <a:srgbClr val="6F2575"/>
                </a:solidFill>
              </a:rPr>
              <a:t> (branded as ‘Lambda Blade’) </a:t>
            </a:r>
          </a:p>
          <a:p>
            <a:pPr defTabSz="825500"/>
            <a:r>
              <a:rPr lang="en-GB" sz="1400" cap="none" dirty="0" smtClean="0">
                <a:solidFill>
                  <a:srgbClr val="6F2575"/>
                </a:solidFill>
              </a:rPr>
              <a:t>4U chassis, supporting 10 consumer-grade GPUs … </a:t>
            </a:r>
          </a:p>
          <a:p>
            <a:pPr defTabSz="825500"/>
            <a:r>
              <a:rPr lang="en-GB" sz="1400" cap="none" dirty="0" smtClean="0">
                <a:solidFill>
                  <a:srgbClr val="6F2575"/>
                </a:solidFill>
              </a:rPr>
              <a:t>… with a bump</a:t>
            </a:r>
            <a:endParaRPr kumimoji="0" lang="en-GB" sz="1400" b="0" i="0" u="none" strike="noStrike" cap="none" spc="0" normalizeH="0" dirty="0">
              <a:ln>
                <a:noFill/>
              </a:ln>
              <a:solidFill>
                <a:srgbClr val="6F2575"/>
              </a:solidFill>
              <a:effectLst/>
              <a:uFillTx/>
              <a:ea typeface="+mn-ea"/>
              <a:cs typeface="+mn-cs"/>
              <a:sym typeface="Arial"/>
            </a:endParaRPr>
          </a:p>
        </p:txBody>
      </p:sp>
      <p:sp>
        <p:nvSpPr>
          <p:cNvPr id="13" name="TextBox 12"/>
          <p:cNvSpPr txBox="1"/>
          <p:nvPr/>
        </p:nvSpPr>
        <p:spPr>
          <a:xfrm>
            <a:off x="4286726" y="4920192"/>
            <a:ext cx="3443250"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a:r>
              <a:rPr lang="en-GB" sz="1100" cap="none" dirty="0" smtClean="0">
                <a:solidFill>
                  <a:srgbClr val="E3D88B"/>
                </a:solidFill>
              </a:rPr>
              <a:t>Image source: https</a:t>
            </a:r>
            <a:r>
              <a:rPr lang="en-GB" sz="1100" cap="none" dirty="0">
                <a:solidFill>
                  <a:srgbClr val="E3D88B"/>
                </a:solidFill>
              </a:rPr>
              <a:t>://</a:t>
            </a:r>
            <a:r>
              <a:rPr lang="en-GB" sz="1100" cap="none" dirty="0" smtClean="0">
                <a:solidFill>
                  <a:srgbClr val="E3D88B"/>
                </a:solidFill>
              </a:rPr>
              <a:t>lambdalabs.com/products/blade</a:t>
            </a:r>
            <a:endParaRPr kumimoji="0" lang="en-GB" sz="1100" b="0" i="0" u="none" strike="noStrike" cap="none" spc="0" normalizeH="0" dirty="0">
              <a:ln>
                <a:noFill/>
              </a:ln>
              <a:solidFill>
                <a:srgbClr val="E3D88B"/>
              </a:solidFill>
              <a:effectLst/>
              <a:uFillTx/>
              <a:sym typeface="Arial"/>
            </a:endParaRPr>
          </a:p>
        </p:txBody>
      </p:sp>
      <p:pic>
        <p:nvPicPr>
          <p:cNvPr id="10" name="Picture 9"/>
          <p:cNvPicPr>
            <a:picLocks noChangeAspect="1"/>
          </p:cNvPicPr>
          <p:nvPr/>
        </p:nvPicPr>
        <p:blipFill>
          <a:blip r:embed="rId5"/>
          <a:stretch>
            <a:fillRect/>
          </a:stretch>
        </p:blipFill>
        <p:spPr>
          <a:xfrm>
            <a:off x="7223760" y="94748"/>
            <a:ext cx="1826022" cy="1169796"/>
          </a:xfrm>
          <a:prstGeom prst="rect">
            <a:avLst/>
          </a:prstGeom>
          <a:ln>
            <a:solidFill>
              <a:srgbClr val="6F2575"/>
            </a:solidFill>
          </a:ln>
        </p:spPr>
      </p:pic>
    </p:spTree>
    <p:extLst>
      <p:ext uri="{BB962C8B-B14F-4D97-AF65-F5344CB8AC3E}">
        <p14:creationId xmlns:p14="http://schemas.microsoft.com/office/powerpoint/2010/main" val="23047680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50000"/>
                    </a14:imgEffect>
                  </a14:imgLayer>
                </a14:imgProps>
              </a:ext>
            </a:extLst>
          </a:blip>
          <a:srcRect b="24020"/>
          <a:stretch/>
        </p:blipFill>
        <p:spPr>
          <a:xfrm>
            <a:off x="0" y="-1"/>
            <a:ext cx="9144000" cy="4572000"/>
          </a:xfrm>
          <a:prstGeom prst="rect">
            <a:avLst/>
          </a:prstGeom>
        </p:spPr>
      </p:pic>
      <p:sp>
        <p:nvSpPr>
          <p:cNvPr id="2" name="Text Placeholder 1"/>
          <p:cNvSpPr>
            <a:spLocks noGrp="1"/>
          </p:cNvSpPr>
          <p:nvPr>
            <p:ph type="body" sz="half" idx="14"/>
          </p:nvPr>
        </p:nvSpPr>
        <p:spPr>
          <a:xfrm>
            <a:off x="238125" y="967796"/>
            <a:ext cx="8669759" cy="2572761"/>
          </a:xfrm>
        </p:spPr>
        <p:txBody>
          <a:bodyPr/>
          <a:lstStyle/>
          <a:p>
            <a:r>
              <a:rPr lang="en-GB" dirty="0" smtClean="0">
                <a:solidFill>
                  <a:srgbClr val="E3D88B"/>
                </a:solidFill>
              </a:rPr>
              <a:t>Luckily, many things in this world </a:t>
            </a:r>
            <a:br>
              <a:rPr lang="en-GB" dirty="0" smtClean="0">
                <a:solidFill>
                  <a:srgbClr val="E3D88B"/>
                </a:solidFill>
              </a:rPr>
            </a:br>
            <a:r>
              <a:rPr lang="en-GB" dirty="0" smtClean="0">
                <a:solidFill>
                  <a:srgbClr val="E3D88B"/>
                </a:solidFill>
              </a:rPr>
              <a:t>are</a:t>
            </a:r>
            <a:r>
              <a:rPr lang="en-GB" dirty="0">
                <a:solidFill>
                  <a:srgbClr val="E3D88B"/>
                </a:solidFill>
              </a:rPr>
              <a:t> </a:t>
            </a:r>
            <a:r>
              <a:rPr lang="en-GB" i="1" dirty="0" smtClean="0">
                <a:solidFill>
                  <a:srgbClr val="E3D88B"/>
                </a:solidFill>
              </a:rPr>
              <a:t>conveniently parallel</a:t>
            </a:r>
          </a:p>
          <a:p>
            <a:pPr marL="342900" indent="-342900">
              <a:buFont typeface="Arial" panose="020B0604020202020204" pitchFamily="34" charset="0"/>
              <a:buChar char="•"/>
            </a:pPr>
            <a:r>
              <a:rPr lang="en-GB" dirty="0" smtClean="0">
                <a:solidFill>
                  <a:srgbClr val="E3D88B"/>
                </a:solidFill>
              </a:rPr>
              <a:t>HEP events &amp; simulation</a:t>
            </a:r>
          </a:p>
          <a:p>
            <a:pPr marL="342900" indent="-342900">
              <a:buFont typeface="Arial" panose="020B0604020202020204" pitchFamily="34" charset="0"/>
              <a:buChar char="•"/>
            </a:pPr>
            <a:r>
              <a:rPr lang="en-GB" dirty="0" smtClean="0">
                <a:solidFill>
                  <a:srgbClr val="E3D88B"/>
                </a:solidFill>
              </a:rPr>
              <a:t>ligand matching</a:t>
            </a:r>
          </a:p>
          <a:p>
            <a:pPr marL="342900" indent="-342900">
              <a:buFont typeface="Arial" panose="020B0604020202020204" pitchFamily="34" charset="0"/>
              <a:buChar char="•"/>
            </a:pPr>
            <a:r>
              <a:rPr lang="en-GB" dirty="0">
                <a:solidFill>
                  <a:srgbClr val="E3D88B"/>
                </a:solidFill>
              </a:rPr>
              <a:t>s</a:t>
            </a:r>
            <a:r>
              <a:rPr lang="en-GB" dirty="0" smtClean="0">
                <a:solidFill>
                  <a:srgbClr val="E3D88B"/>
                </a:solidFill>
              </a:rPr>
              <a:t>tructural biochemistry</a:t>
            </a:r>
            <a:endParaRPr lang="en-GB" dirty="0">
              <a:solidFill>
                <a:srgbClr val="E3D88B"/>
              </a:solidFill>
            </a:endParaRPr>
          </a:p>
          <a:p>
            <a:pPr marL="342900" indent="-342900">
              <a:buFont typeface="Arial" panose="020B0604020202020204" pitchFamily="34" charset="0"/>
              <a:buChar char="•"/>
            </a:pPr>
            <a:r>
              <a:rPr lang="en-GB" dirty="0" smtClean="0">
                <a:solidFill>
                  <a:srgbClr val="E3D88B"/>
                </a:solidFill>
              </a:rPr>
              <a:t>…</a:t>
            </a:r>
          </a:p>
        </p:txBody>
      </p:sp>
      <p:sp>
        <p:nvSpPr>
          <p:cNvPr id="3" name="Slide Number Placeholder 2"/>
          <p:cNvSpPr>
            <a:spLocks noGrp="1"/>
          </p:cNvSpPr>
          <p:nvPr>
            <p:ph type="sldNum" sz="quarter" idx="2"/>
          </p:nvPr>
        </p:nvSpPr>
        <p:spPr/>
        <p:txBody>
          <a:bodyPr/>
          <a:lstStyle/>
          <a:p>
            <a:fld id="{86CB4B4D-7CA3-9044-876B-883B54F8677D}" type="slidenum">
              <a:rPr lang="en-NL" smtClean="0"/>
              <a:t>15</a:t>
            </a:fld>
            <a:endParaRPr lang="en-NL"/>
          </a:p>
        </p:txBody>
      </p:sp>
      <p:sp>
        <p:nvSpPr>
          <p:cNvPr id="4" name="Footer Placeholder 3"/>
          <p:cNvSpPr>
            <a:spLocks noGrp="1"/>
          </p:cNvSpPr>
          <p:nvPr>
            <p:ph type="ftr" sz="quarter" idx="3"/>
          </p:nvPr>
        </p:nvSpPr>
        <p:spPr/>
        <p:txBody>
          <a:bodyPr/>
          <a:lstStyle/>
          <a:p>
            <a:r>
              <a:rPr lang="en-US" dirty="0" smtClean="0"/>
              <a:t>Building Scalable e-Infrastructures for Research</a:t>
            </a:r>
            <a:endParaRPr lang="nl-NL" dirty="0"/>
          </a:p>
        </p:txBody>
      </p:sp>
      <p:sp>
        <p:nvSpPr>
          <p:cNvPr id="5" name="Text Placeholder 4"/>
          <p:cNvSpPr>
            <a:spLocks noGrp="1"/>
          </p:cNvSpPr>
          <p:nvPr>
            <p:ph type="body" sz="quarter" idx="15"/>
          </p:nvPr>
        </p:nvSpPr>
        <p:spPr>
          <a:xfrm>
            <a:off x="238125" y="238125"/>
            <a:ext cx="8667750" cy="403957"/>
          </a:xfrm>
        </p:spPr>
        <p:txBody>
          <a:bodyPr/>
          <a:lstStyle/>
          <a:p>
            <a:r>
              <a:rPr lang="en-GB" dirty="0" smtClean="0"/>
              <a:t>Beyond the single box</a:t>
            </a:r>
            <a:endParaRPr lang="en-US" dirty="0"/>
          </a:p>
        </p:txBody>
      </p:sp>
      <p:pic>
        <p:nvPicPr>
          <p:cNvPr id="8" name="Picture 7"/>
          <p:cNvPicPr>
            <a:picLocks noChangeAspect="1"/>
          </p:cNvPicPr>
          <p:nvPr/>
        </p:nvPicPr>
        <p:blipFill>
          <a:blip r:embed="rId5"/>
          <a:stretch>
            <a:fillRect/>
          </a:stretch>
        </p:blipFill>
        <p:spPr>
          <a:xfrm>
            <a:off x="4258273" y="1059063"/>
            <a:ext cx="4796762" cy="1763925"/>
          </a:xfrm>
          <a:prstGeom prst="rect">
            <a:avLst/>
          </a:prstGeom>
          <a:effectLst>
            <a:glow rad="101600">
              <a:srgbClr val="E3D88B">
                <a:alpha val="60000"/>
              </a:srgbClr>
            </a:glow>
          </a:effectLst>
        </p:spPr>
      </p:pic>
      <p:sp>
        <p:nvSpPr>
          <p:cNvPr id="12" name="Rectangle 11"/>
          <p:cNvSpPr/>
          <p:nvPr/>
        </p:nvSpPr>
        <p:spPr>
          <a:xfrm>
            <a:off x="126544" y="3472699"/>
            <a:ext cx="8890911" cy="1035027"/>
          </a:xfrm>
          <a:prstGeom prst="rect">
            <a:avLst/>
          </a:prstGeom>
        </p:spPr>
        <p:txBody>
          <a:bodyPr wrap="square">
            <a:spAutoFit/>
          </a:bodyPr>
          <a:lstStyle/>
          <a:p>
            <a:pPr lvl="0" hangingPunct="1"/>
            <a:r>
              <a:rPr lang="en-GB" sz="2063" cap="none" dirty="0">
                <a:solidFill>
                  <a:srgbClr val="E3D88B"/>
                </a:solidFill>
              </a:rPr>
              <a:t>challenge is not in the </a:t>
            </a:r>
            <a:r>
              <a:rPr lang="en-GB" sz="2063" cap="none" dirty="0" smtClean="0">
                <a:solidFill>
                  <a:srgbClr val="E3D88B"/>
                </a:solidFill>
              </a:rPr>
              <a:t>parallelism </a:t>
            </a:r>
            <a:r>
              <a:rPr lang="en-GB" sz="2063" cap="none" dirty="0">
                <a:solidFill>
                  <a:srgbClr val="E3D88B"/>
                </a:solidFill>
              </a:rPr>
              <a:t>itself, </a:t>
            </a:r>
            <a:r>
              <a:rPr lang="en-GB" sz="2063" cap="none" dirty="0" smtClean="0">
                <a:solidFill>
                  <a:srgbClr val="E3D88B"/>
                </a:solidFill>
              </a:rPr>
              <a:t/>
            </a:r>
            <a:br>
              <a:rPr lang="en-GB" sz="2063" cap="none" dirty="0" smtClean="0">
                <a:solidFill>
                  <a:srgbClr val="E3D88B"/>
                </a:solidFill>
              </a:rPr>
            </a:br>
            <a:r>
              <a:rPr lang="en-GB" sz="2063" cap="none" dirty="0" smtClean="0">
                <a:solidFill>
                  <a:srgbClr val="E3D88B"/>
                </a:solidFill>
              </a:rPr>
              <a:t>but </a:t>
            </a:r>
            <a:r>
              <a:rPr lang="en-GB" sz="2063" cap="none" dirty="0">
                <a:solidFill>
                  <a:srgbClr val="E3D88B"/>
                </a:solidFill>
              </a:rPr>
              <a:t>in </a:t>
            </a:r>
            <a:r>
              <a:rPr lang="en-GB" sz="2063" b="1" cap="none" dirty="0" smtClean="0">
                <a:solidFill>
                  <a:srgbClr val="E3D88B"/>
                </a:solidFill>
              </a:rPr>
              <a:t>global compute </a:t>
            </a:r>
            <a:r>
              <a:rPr lang="en-GB" sz="2063" b="1" cap="none" dirty="0">
                <a:solidFill>
                  <a:srgbClr val="E3D88B"/>
                </a:solidFill>
              </a:rPr>
              <a:t>with data</a:t>
            </a:r>
          </a:p>
          <a:p>
            <a:pPr lvl="0" hangingPunct="1"/>
            <a:r>
              <a:rPr lang="en-GB" sz="2000" i="1" cap="none" dirty="0" smtClean="0">
                <a:solidFill>
                  <a:srgbClr val="E3D88B"/>
                </a:solidFill>
              </a:rPr>
              <a:t>just like </a:t>
            </a:r>
            <a:r>
              <a:rPr lang="en-GB" sz="2000" i="1" cap="none" dirty="0">
                <a:solidFill>
                  <a:srgbClr val="E3D88B"/>
                </a:solidFill>
              </a:rPr>
              <a:t>difference between SI06 and </a:t>
            </a:r>
            <a:r>
              <a:rPr lang="en-GB" sz="2000" i="1" cap="none" dirty="0" smtClean="0">
                <a:solidFill>
                  <a:srgbClr val="E3D88B"/>
                </a:solidFill>
              </a:rPr>
              <a:t>HS06 showed </a:t>
            </a:r>
            <a:r>
              <a:rPr lang="en-GB" sz="2000" i="1" cap="none" dirty="0">
                <a:solidFill>
                  <a:srgbClr val="E3D88B"/>
                </a:solidFill>
              </a:rPr>
              <a:t>data as the driving factor</a:t>
            </a: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37530" y="1863041"/>
            <a:ext cx="912495" cy="419626"/>
          </a:xfrm>
          <a:prstGeom prst="rect">
            <a:avLst/>
          </a:prstGeom>
        </p:spPr>
      </p:pic>
      <p:pic>
        <p:nvPicPr>
          <p:cNvPr id="16" name="Picture 5"/>
          <p:cNvPicPr>
            <a:picLocks noChangeAspect="1" noChangeArrowheads="1"/>
          </p:cNvPicPr>
          <p:nvPr/>
        </p:nvPicPr>
        <p:blipFill>
          <a:blip r:embed="rId7" cstate="print"/>
          <a:srcRect/>
          <a:stretch>
            <a:fillRect/>
          </a:stretch>
        </p:blipFill>
        <p:spPr bwMode="auto">
          <a:xfrm>
            <a:off x="3705313" y="1602703"/>
            <a:ext cx="390845" cy="334645"/>
          </a:xfrm>
          <a:prstGeom prst="rect">
            <a:avLst/>
          </a:prstGeom>
          <a:noFill/>
          <a:ln w="9525" algn="ctr">
            <a:noFill/>
            <a:miter lim="800000"/>
            <a:headEnd/>
            <a:tailEnd/>
          </a:ln>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68160" y="2263062"/>
            <a:ext cx="376417" cy="381122"/>
          </a:xfrm>
          <a:prstGeom prst="rect">
            <a:avLst/>
          </a:prstGeom>
        </p:spPr>
      </p:pic>
      <p:pic>
        <p:nvPicPr>
          <p:cNvPr id="13" name="Picture 12"/>
          <p:cNvPicPr>
            <a:picLocks noChangeAspect="1"/>
          </p:cNvPicPr>
          <p:nvPr/>
        </p:nvPicPr>
        <p:blipFill>
          <a:blip r:embed="rId9"/>
          <a:stretch>
            <a:fillRect/>
          </a:stretch>
        </p:blipFill>
        <p:spPr>
          <a:xfrm>
            <a:off x="7728984" y="2453623"/>
            <a:ext cx="1176891" cy="1661493"/>
          </a:xfrm>
          <a:prstGeom prst="rect">
            <a:avLst/>
          </a:prstGeom>
          <a:ln>
            <a:solidFill>
              <a:srgbClr val="6F2575"/>
            </a:solidFill>
          </a:ln>
        </p:spPr>
      </p:pic>
      <p:sp>
        <p:nvSpPr>
          <p:cNvPr id="7" name="TextBox 6"/>
          <p:cNvSpPr txBox="1"/>
          <p:nvPr/>
        </p:nvSpPr>
        <p:spPr>
          <a:xfrm>
            <a:off x="5727801" y="4559651"/>
            <a:ext cx="2184893"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200" b="0" i="0" u="none" strike="noStrike" cap="none" spc="0" normalizeH="0" dirty="0" smtClean="0">
                <a:ln>
                  <a:noFill/>
                </a:ln>
                <a:solidFill>
                  <a:srgbClr val="6F2575"/>
                </a:solidFill>
                <a:effectLst/>
                <a:uFillTx/>
                <a:latin typeface="+mn-lt"/>
                <a:ea typeface="+mn-ea"/>
                <a:cs typeface="+mn-cs"/>
                <a:sym typeface="Arial"/>
              </a:rPr>
              <a:t>Image: </a:t>
            </a:r>
            <a:r>
              <a:rPr kumimoji="0" lang="en-GB" sz="1200" b="0" i="0" u="none" strike="noStrike" cap="none" spc="0" normalizeH="0" dirty="0" err="1" smtClean="0">
                <a:ln>
                  <a:noFill/>
                </a:ln>
                <a:solidFill>
                  <a:srgbClr val="6F2575"/>
                </a:solidFill>
                <a:effectLst/>
                <a:uFillTx/>
                <a:latin typeface="+mn-lt"/>
                <a:ea typeface="+mn-ea"/>
                <a:cs typeface="+mn-cs"/>
                <a:sym typeface="Arial"/>
              </a:rPr>
              <a:t>Nikhef</a:t>
            </a:r>
            <a:r>
              <a:rPr kumimoji="0" lang="en-GB" sz="1200" b="0" i="0" u="none" strike="noStrike" cap="none" spc="0" normalizeH="0" dirty="0" smtClean="0">
                <a:ln>
                  <a:noFill/>
                </a:ln>
                <a:solidFill>
                  <a:srgbClr val="6F2575"/>
                </a:solidFill>
                <a:effectLst/>
                <a:uFillTx/>
                <a:latin typeface="+mn-lt"/>
                <a:ea typeface="+mn-ea"/>
                <a:cs typeface="+mn-cs"/>
                <a:sym typeface="Arial"/>
              </a:rPr>
              <a:t> D0 farm in 2001</a:t>
            </a:r>
            <a:endParaRPr kumimoji="0" lang="en-US" sz="1200" b="0" i="0" u="none" strike="noStrike" cap="none" spc="0" normalizeH="0" dirty="0" smtClean="0">
              <a:ln>
                <a:noFill/>
              </a:ln>
              <a:solidFill>
                <a:srgbClr val="6F2575"/>
              </a:solidFill>
              <a:effectLst/>
              <a:uFillTx/>
              <a:latin typeface="+mn-lt"/>
              <a:ea typeface="+mn-ea"/>
              <a:cs typeface="+mn-cs"/>
              <a:sym typeface="Arial"/>
            </a:endParaRPr>
          </a:p>
        </p:txBody>
      </p:sp>
    </p:spTree>
    <p:extLst>
      <p:ext uri="{BB962C8B-B14F-4D97-AF65-F5344CB8AC3E}">
        <p14:creationId xmlns:p14="http://schemas.microsoft.com/office/powerpoint/2010/main" val="37971653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esktop/Screen%20Shot%202016-04-14%20at%2016.00"/>
          <p:cNvPicPr/>
          <p:nvPr/>
        </p:nvPicPr>
        <p:blipFill>
          <a:blip r:embed="rId3">
            <a:extLst>
              <a:ext uri="{28A0092B-C50C-407E-A947-70E740481C1C}">
                <a14:useLocalDpi xmlns:a14="http://schemas.microsoft.com/office/drawing/2010/main" val="0"/>
              </a:ext>
            </a:extLst>
          </a:blip>
          <a:srcRect/>
          <a:stretch>
            <a:fillRect/>
          </a:stretch>
        </p:blipFill>
        <p:spPr bwMode="auto">
          <a:xfrm>
            <a:off x="6" y="0"/>
            <a:ext cx="9144000" cy="4586630"/>
          </a:xfrm>
          <a:prstGeom prst="rect">
            <a:avLst/>
          </a:prstGeom>
          <a:noFill/>
          <a:ln>
            <a:noFill/>
          </a:ln>
        </p:spPr>
      </p:pic>
      <p:sp>
        <p:nvSpPr>
          <p:cNvPr id="2" name="Text Placeholder 1"/>
          <p:cNvSpPr>
            <a:spLocks noGrp="1"/>
          </p:cNvSpPr>
          <p:nvPr>
            <p:ph type="body" sz="half" idx="14"/>
          </p:nvPr>
        </p:nvSpPr>
        <p:spPr>
          <a:xfrm>
            <a:off x="6071616" y="812800"/>
            <a:ext cx="2953847" cy="3528030"/>
          </a:xfrm>
        </p:spPr>
        <p:txBody>
          <a:bodyPr/>
          <a:lstStyle/>
          <a:p>
            <a:r>
              <a:rPr lang="en-GB" dirty="0" smtClean="0"/>
              <a:t>shared multi-community infrastructure </a:t>
            </a:r>
          </a:p>
          <a:p>
            <a:endParaRPr lang="en-GB" sz="800" i="1" dirty="0"/>
          </a:p>
          <a:p>
            <a:r>
              <a:rPr lang="en-GB" sz="1800" i="1" dirty="0" smtClean="0"/>
              <a:t>Already EGI e-infra has &gt;250 communities just doing HTC</a:t>
            </a:r>
            <a:endParaRPr lang="en-US" sz="1800" i="1" dirty="0"/>
          </a:p>
        </p:txBody>
      </p:sp>
      <p:sp>
        <p:nvSpPr>
          <p:cNvPr id="3" name="Slide Number Placeholder 2"/>
          <p:cNvSpPr>
            <a:spLocks noGrp="1"/>
          </p:cNvSpPr>
          <p:nvPr>
            <p:ph type="sldNum" sz="quarter" idx="2"/>
          </p:nvPr>
        </p:nvSpPr>
        <p:spPr/>
        <p:txBody>
          <a:bodyPr/>
          <a:lstStyle/>
          <a:p>
            <a:fld id="{86CB4B4D-7CA3-9044-876B-883B54F8677D}" type="slidenum">
              <a:rPr lang="en-US" smtClean="0"/>
              <a:t>16</a:t>
            </a:fld>
            <a:endParaRPr lang="en-US"/>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a:solidFill>
            <a:srgbClr val="000000">
              <a:alpha val="69804"/>
            </a:srgbClr>
          </a:solidFill>
        </p:spPr>
        <p:txBody>
          <a:bodyPr/>
          <a:lstStyle/>
          <a:p>
            <a:r>
              <a:rPr lang="en-GB" dirty="0" smtClean="0"/>
              <a:t>Conveniently parallel: a global infrastructure for research</a:t>
            </a: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126" y="812799"/>
            <a:ext cx="5607775" cy="3661275"/>
          </a:xfrm>
          <a:prstGeom prst="rect">
            <a:avLst/>
          </a:prstGeom>
          <a:solidFill>
            <a:srgbClr val="EAEAEA"/>
          </a:solidFill>
          <a:ln w="38100">
            <a:solidFill>
              <a:srgbClr val="E3D88B"/>
            </a:solidFill>
          </a:ln>
        </p:spPr>
      </p:pic>
      <p:pic>
        <p:nvPicPr>
          <p:cNvPr id="8" name="Picture 7"/>
          <p:cNvPicPr>
            <a:picLocks noChangeAspect="1"/>
          </p:cNvPicPr>
          <p:nvPr/>
        </p:nvPicPr>
        <p:blipFill>
          <a:blip r:embed="rId5"/>
          <a:stretch>
            <a:fillRect/>
          </a:stretch>
        </p:blipFill>
        <p:spPr>
          <a:xfrm>
            <a:off x="6697788" y="2191255"/>
            <a:ext cx="2327675" cy="2320293"/>
          </a:xfrm>
          <a:prstGeom prst="rect">
            <a:avLst/>
          </a:prstGeom>
        </p:spPr>
      </p:pic>
      <p:sp>
        <p:nvSpPr>
          <p:cNvPr id="10" name="TextBox 9"/>
          <p:cNvSpPr txBox="1"/>
          <p:nvPr/>
        </p:nvSpPr>
        <p:spPr>
          <a:xfrm>
            <a:off x="2582332" y="4534186"/>
            <a:ext cx="5341206"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a:r>
              <a:rPr kumimoji="0" lang="en-GB" sz="1200" b="0" i="0" u="none" strike="noStrike" cap="none" spc="0" normalizeH="0" dirty="0" smtClean="0">
                <a:ln>
                  <a:noFill/>
                </a:ln>
                <a:solidFill>
                  <a:srgbClr val="6F2575"/>
                </a:solidFill>
                <a:effectLst/>
                <a:uFillTx/>
                <a:sym typeface="Arial"/>
              </a:rPr>
              <a:t>Right-hand graphic: EGI </a:t>
            </a:r>
            <a:r>
              <a:rPr lang="en-GB" sz="1200" cap="none" dirty="0" smtClean="0">
                <a:solidFill>
                  <a:srgbClr val="6F2575"/>
                </a:solidFill>
              </a:rPr>
              <a:t>operations portal, </a:t>
            </a:r>
            <a:r>
              <a:rPr lang="en-GB" sz="1200" cap="none" dirty="0">
                <a:solidFill>
                  <a:srgbClr val="6F2575"/>
                </a:solidFill>
              </a:rPr>
              <a:t>https://operations-portal.egi.eu/vo/</a:t>
            </a:r>
            <a:endParaRPr kumimoji="0" lang="en-US" sz="1200" b="0" i="0" u="none" strike="noStrike" cap="none" spc="0" normalizeH="0" dirty="0" smtClean="0">
              <a:ln>
                <a:noFill/>
              </a:ln>
              <a:solidFill>
                <a:srgbClr val="6F2575"/>
              </a:solidFill>
              <a:effectLst/>
              <a:uFillTx/>
              <a:sym typeface="Arial"/>
            </a:endParaRPr>
          </a:p>
        </p:txBody>
      </p:sp>
    </p:spTree>
    <p:extLst>
      <p:ext uri="{BB962C8B-B14F-4D97-AF65-F5344CB8AC3E}">
        <p14:creationId xmlns:p14="http://schemas.microsoft.com/office/powerpoint/2010/main" val="26703780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r>
              <a:rPr lang="en-US" smtClean="0"/>
              <a:t>Building Scalable e-Infrastructures for Research</a:t>
            </a:r>
            <a:endParaRPr lang="nl-NL" dirty="0"/>
          </a:p>
        </p:txBody>
      </p:sp>
      <p:sp>
        <p:nvSpPr>
          <p:cNvPr id="4" name="Text Placeholder 3"/>
          <p:cNvSpPr>
            <a:spLocks noGrp="1"/>
          </p:cNvSpPr>
          <p:nvPr>
            <p:ph type="body" sz="quarter" idx="15"/>
          </p:nvPr>
        </p:nvSpPr>
        <p:spPr>
          <a:xfrm>
            <a:off x="238125" y="238125"/>
            <a:ext cx="8667750" cy="400110"/>
          </a:xfrm>
        </p:spPr>
        <p:txBody>
          <a:bodyPr/>
          <a:lstStyle/>
          <a:p>
            <a:r>
              <a:rPr lang="en-US" dirty="0" smtClean="0"/>
              <a:t>Nikhef Data Processing Facility – multi-community service</a:t>
            </a: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0265" y="774066"/>
            <a:ext cx="6635610" cy="3701270"/>
          </a:xfrm>
          <a:prstGeom prst="rect">
            <a:avLst/>
          </a:prstGeom>
        </p:spPr>
      </p:pic>
      <p:sp>
        <p:nvSpPr>
          <p:cNvPr id="6" name="TextBox 5"/>
          <p:cNvSpPr txBox="1"/>
          <p:nvPr/>
        </p:nvSpPr>
        <p:spPr>
          <a:xfrm rot="16200000">
            <a:off x="7762305" y="3108353"/>
            <a:ext cx="2608086" cy="3898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smtClean="0">
                <a:ln>
                  <a:noFill/>
                </a:ln>
                <a:solidFill>
                  <a:schemeClr val="tx1">
                    <a:lumMod val="50000"/>
                  </a:schemeClr>
                </a:solidFill>
                <a:effectLst/>
                <a:uFillTx/>
                <a:latin typeface="Akkurat Std Light" panose="02000303000000000000" pitchFamily="2" charset="0"/>
                <a:sym typeface="Helvetica Neue"/>
              </a:rPr>
              <a:t>NDPF </a:t>
            </a:r>
            <a:r>
              <a:rPr kumimoji="0" lang="en-US" sz="1200" b="0" i="0" u="none" strike="noStrike" cap="none" spc="0" normalizeH="0" baseline="0" dirty="0" err="1" smtClean="0">
                <a:ln>
                  <a:noFill/>
                </a:ln>
                <a:solidFill>
                  <a:schemeClr val="tx1">
                    <a:lumMod val="50000"/>
                  </a:schemeClr>
                </a:solidFill>
                <a:effectLst/>
                <a:uFillTx/>
                <a:latin typeface="Akkurat Std Light" panose="02000303000000000000" pitchFamily="2" charset="0"/>
                <a:sym typeface="Helvetica Neue"/>
              </a:rPr>
              <a:t>voview</a:t>
            </a:r>
            <a:r>
              <a:rPr kumimoji="0" lang="en-US" sz="1200" b="0" i="0" u="none" strike="noStrike" cap="none" spc="0" normalizeH="0" baseline="0" dirty="0" smtClean="0">
                <a:ln>
                  <a:noFill/>
                </a:ln>
                <a:solidFill>
                  <a:schemeClr val="tx1">
                    <a:lumMod val="50000"/>
                  </a:schemeClr>
                </a:solidFill>
                <a:effectLst/>
                <a:uFillTx/>
                <a:latin typeface="Akkurat Std Light" panose="02000303000000000000" pitchFamily="2" charset="0"/>
                <a:sym typeface="Helvetica Neue"/>
              </a:rPr>
              <a:t> short 1 October 2018</a:t>
            </a:r>
            <a:endParaRPr kumimoji="0" lang="en-GB" sz="1200" b="0" i="0" u="none" strike="noStrike" cap="none" spc="0" normalizeH="0" baseline="0" dirty="0">
              <a:ln>
                <a:noFill/>
              </a:ln>
              <a:solidFill>
                <a:schemeClr val="tx1">
                  <a:lumMod val="50000"/>
                </a:schemeClr>
              </a:solidFill>
              <a:effectLst/>
              <a:uFillTx/>
              <a:latin typeface="Akkurat Std Light" panose="02000303000000000000" pitchFamily="2" charset="0"/>
              <a:sym typeface="Helvetica Neue"/>
            </a:endParaRPr>
          </a:p>
        </p:txBody>
      </p:sp>
      <p:sp>
        <p:nvSpPr>
          <p:cNvPr id="7" name="TextBox 6"/>
          <p:cNvSpPr txBox="1"/>
          <p:nvPr/>
        </p:nvSpPr>
        <p:spPr>
          <a:xfrm>
            <a:off x="6706921" y="2401056"/>
            <a:ext cx="1495602" cy="5129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i="0" u="none" strike="noStrike" cap="none" spc="0" normalizeH="0" baseline="0" dirty="0" smtClean="0">
                <a:ln>
                  <a:noFill/>
                </a:ln>
                <a:solidFill>
                  <a:srgbClr val="6F2575"/>
                </a:solidFill>
                <a:effectLst/>
                <a:uFillTx/>
                <a:latin typeface="Akkurat Std Italic" panose="02000503000000000000" pitchFamily="2" charset="0"/>
                <a:sym typeface="Helvetica Neue"/>
              </a:rPr>
              <a:t>LHC ATLAS</a:t>
            </a:r>
            <a:endParaRPr kumimoji="0" lang="en-GB" sz="2000" i="0" u="none" strike="noStrike" cap="none" spc="0" normalizeH="0" baseline="0" dirty="0">
              <a:ln>
                <a:noFill/>
              </a:ln>
              <a:solidFill>
                <a:srgbClr val="6F2575"/>
              </a:solidFill>
              <a:effectLst/>
              <a:uFillTx/>
              <a:latin typeface="Akkurat Std Italic" panose="02000503000000000000" pitchFamily="2" charset="0"/>
              <a:sym typeface="Helvetica Neue"/>
            </a:endParaRPr>
          </a:p>
        </p:txBody>
      </p:sp>
      <p:sp>
        <p:nvSpPr>
          <p:cNvPr id="8" name="TextBox 7"/>
          <p:cNvSpPr txBox="1"/>
          <p:nvPr/>
        </p:nvSpPr>
        <p:spPr>
          <a:xfrm>
            <a:off x="7103562" y="3627431"/>
            <a:ext cx="767586" cy="4714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i="0" u="none" strike="noStrike" cap="none" spc="0" normalizeH="0" baseline="0" dirty="0" err="1" smtClean="0">
                <a:ln>
                  <a:noFill/>
                </a:ln>
                <a:solidFill>
                  <a:srgbClr val="E3D88A"/>
                </a:solidFill>
                <a:effectLst/>
                <a:uFillTx/>
                <a:latin typeface="Akkurat Std Italic" panose="02000503000000000000" pitchFamily="2" charset="0"/>
                <a:sym typeface="Helvetica Neue"/>
              </a:rPr>
              <a:t>LHCb</a:t>
            </a:r>
            <a:endParaRPr kumimoji="0" lang="en-GB" sz="2000" i="0" u="none" strike="noStrike" cap="none" spc="0" normalizeH="0" baseline="0" dirty="0">
              <a:ln>
                <a:noFill/>
              </a:ln>
              <a:solidFill>
                <a:srgbClr val="E3D88A"/>
              </a:solidFill>
              <a:effectLst/>
              <a:uFillTx/>
              <a:latin typeface="Akkurat Std Italic" panose="02000503000000000000" pitchFamily="2" charset="0"/>
              <a:sym typeface="Helvetica Neue"/>
            </a:endParaRPr>
          </a:p>
        </p:txBody>
      </p:sp>
      <p:sp>
        <p:nvSpPr>
          <p:cNvPr id="9" name="TextBox 8"/>
          <p:cNvSpPr txBox="1"/>
          <p:nvPr/>
        </p:nvSpPr>
        <p:spPr>
          <a:xfrm>
            <a:off x="6673652" y="1837913"/>
            <a:ext cx="1314462" cy="5129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i="0" u="none" strike="noStrike" cap="none" spc="0" normalizeH="0" baseline="0" dirty="0" smtClean="0">
                <a:ln>
                  <a:noFill/>
                </a:ln>
                <a:solidFill>
                  <a:srgbClr val="E3D88A"/>
                </a:solidFill>
                <a:effectLst/>
                <a:uFillTx/>
                <a:latin typeface="Akkurat Std Italic" panose="02000503000000000000" pitchFamily="2" charset="0"/>
                <a:sym typeface="Helvetica Neue"/>
              </a:rPr>
              <a:t>LHC Alice</a:t>
            </a:r>
            <a:endParaRPr kumimoji="0" lang="en-GB" sz="2000" i="0" u="none" strike="noStrike" cap="none" spc="0" normalizeH="0" baseline="0" dirty="0">
              <a:ln>
                <a:noFill/>
              </a:ln>
              <a:solidFill>
                <a:srgbClr val="E3D88A"/>
              </a:solidFill>
              <a:effectLst/>
              <a:uFillTx/>
              <a:latin typeface="Akkurat Std Italic" panose="02000503000000000000" pitchFamily="2" charset="0"/>
              <a:sym typeface="Helvetica Neue"/>
            </a:endParaRPr>
          </a:p>
        </p:txBody>
      </p:sp>
      <p:sp>
        <p:nvSpPr>
          <p:cNvPr id="10" name="TextBox 9"/>
          <p:cNvSpPr txBox="1"/>
          <p:nvPr/>
        </p:nvSpPr>
        <p:spPr>
          <a:xfrm>
            <a:off x="4495998" y="1752429"/>
            <a:ext cx="1570943" cy="5129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i="0" u="none" strike="noStrike" cap="none" spc="0" normalizeH="0" baseline="0" dirty="0" err="1" smtClean="0">
                <a:ln>
                  <a:noFill/>
                </a:ln>
                <a:solidFill>
                  <a:srgbClr val="E3D88A"/>
                </a:solidFill>
                <a:effectLst/>
                <a:uFillTx/>
                <a:latin typeface="Akkurat Std Italic" panose="02000503000000000000" pitchFamily="2" charset="0"/>
                <a:sym typeface="Helvetica Neue"/>
              </a:rPr>
              <a:t>Grav.Waves</a:t>
            </a:r>
            <a:endParaRPr kumimoji="0" lang="en-GB" sz="2000" i="0" u="none" strike="noStrike" cap="none" spc="0" normalizeH="0" baseline="0" dirty="0">
              <a:ln>
                <a:noFill/>
              </a:ln>
              <a:solidFill>
                <a:srgbClr val="E3D88A"/>
              </a:solidFill>
              <a:effectLst/>
              <a:uFillTx/>
              <a:latin typeface="Akkurat Std Italic" panose="02000503000000000000" pitchFamily="2" charset="0"/>
              <a:sym typeface="Helvetica Neue"/>
            </a:endParaRPr>
          </a:p>
        </p:txBody>
      </p:sp>
      <p:sp>
        <p:nvSpPr>
          <p:cNvPr id="11" name="TextBox 10"/>
          <p:cNvSpPr txBox="1"/>
          <p:nvPr/>
        </p:nvSpPr>
        <p:spPr>
          <a:xfrm>
            <a:off x="4160971" y="1256751"/>
            <a:ext cx="1933222" cy="4206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i="0" u="none" strike="noStrike" cap="none" spc="0" normalizeH="0" baseline="0" dirty="0" smtClean="0">
                <a:ln>
                  <a:noFill/>
                </a:ln>
                <a:solidFill>
                  <a:srgbClr val="E3D88A"/>
                </a:solidFill>
                <a:effectLst/>
                <a:uFillTx/>
                <a:latin typeface="Akkurat Std Italic" panose="02000503000000000000" pitchFamily="2" charset="0"/>
                <a:sym typeface="Helvetica Neue"/>
              </a:rPr>
              <a:t>Dark</a:t>
            </a:r>
            <a:r>
              <a:rPr kumimoji="0" lang="en-US" sz="1400" i="0" u="none" strike="noStrike" cap="none" spc="0" normalizeH="0" dirty="0" smtClean="0">
                <a:ln>
                  <a:noFill/>
                </a:ln>
                <a:solidFill>
                  <a:srgbClr val="E3D88A"/>
                </a:solidFill>
                <a:effectLst/>
                <a:uFillTx/>
                <a:latin typeface="Akkurat Std Italic" panose="02000503000000000000" pitchFamily="2" charset="0"/>
                <a:sym typeface="Helvetica Neue"/>
              </a:rPr>
              <a:t> matter Xenon1T</a:t>
            </a:r>
            <a:endParaRPr kumimoji="0" lang="en-GB" sz="1400" i="0" u="none" strike="noStrike" cap="none" spc="0" normalizeH="0" baseline="0" dirty="0">
              <a:ln>
                <a:noFill/>
              </a:ln>
              <a:solidFill>
                <a:srgbClr val="E3D88A"/>
              </a:solidFill>
              <a:effectLst/>
              <a:uFillTx/>
              <a:latin typeface="Akkurat Std Italic" panose="02000503000000000000" pitchFamily="2" charset="0"/>
              <a:sym typeface="Helvetica Neue"/>
            </a:endParaRPr>
          </a:p>
        </p:txBody>
      </p:sp>
      <p:sp>
        <p:nvSpPr>
          <p:cNvPr id="12" name="TextBox 11"/>
          <p:cNvSpPr txBox="1"/>
          <p:nvPr/>
        </p:nvSpPr>
        <p:spPr>
          <a:xfrm>
            <a:off x="6653539" y="713024"/>
            <a:ext cx="1546898" cy="6976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i="0" u="none" strike="noStrike" cap="none" spc="0" normalizeH="0" baseline="0" dirty="0" smtClean="0">
                <a:ln>
                  <a:noFill/>
                </a:ln>
                <a:solidFill>
                  <a:srgbClr val="6F2575"/>
                </a:solidFill>
                <a:effectLst/>
                <a:uFillTx/>
                <a:latin typeface="Akkurat Std Italic" panose="02000503000000000000" pitchFamily="2" charset="0"/>
                <a:sym typeface="Helvetica Neue"/>
              </a:rPr>
              <a:t>Life Sciences, </a:t>
            </a:r>
            <a:br>
              <a:rPr kumimoji="0" lang="en-US" sz="1600" i="0" u="none" strike="noStrike" cap="none" spc="0" normalizeH="0" baseline="0" dirty="0" smtClean="0">
                <a:ln>
                  <a:noFill/>
                </a:ln>
                <a:solidFill>
                  <a:srgbClr val="6F2575"/>
                </a:solidFill>
                <a:effectLst/>
                <a:uFillTx/>
                <a:latin typeface="Akkurat Std Italic" panose="02000503000000000000" pitchFamily="2" charset="0"/>
                <a:sym typeface="Helvetica Neue"/>
              </a:rPr>
            </a:br>
            <a:r>
              <a:rPr kumimoji="0" lang="en-US" sz="1600" i="0" u="none" strike="noStrike" cap="none" spc="0" normalizeH="0" baseline="0" dirty="0" err="1" smtClean="0">
                <a:ln>
                  <a:noFill/>
                </a:ln>
                <a:solidFill>
                  <a:srgbClr val="6F2575"/>
                </a:solidFill>
                <a:effectLst/>
                <a:uFillTx/>
                <a:latin typeface="Akkurat Std Italic" panose="02000503000000000000" pitchFamily="2" charset="0"/>
                <a:sym typeface="Helvetica Neue"/>
              </a:rPr>
              <a:t>MinE</a:t>
            </a:r>
            <a:r>
              <a:rPr kumimoji="0" lang="en-US" sz="1600" i="0" u="none" strike="noStrike" cap="none" spc="0" normalizeH="0" baseline="0" dirty="0" smtClean="0">
                <a:ln>
                  <a:noFill/>
                </a:ln>
                <a:solidFill>
                  <a:srgbClr val="6F2575"/>
                </a:solidFill>
                <a:effectLst/>
                <a:uFillTx/>
                <a:latin typeface="Akkurat Std Italic" panose="02000503000000000000" pitchFamily="2" charset="0"/>
                <a:sym typeface="Helvetica Neue"/>
              </a:rPr>
              <a:t>, </a:t>
            </a:r>
            <a:r>
              <a:rPr kumimoji="0" lang="en-US" sz="1600" i="0" u="none" strike="noStrike" cap="none" spc="0" normalizeH="0" baseline="0" dirty="0" err="1" smtClean="0">
                <a:ln>
                  <a:noFill/>
                </a:ln>
                <a:solidFill>
                  <a:srgbClr val="6F2575"/>
                </a:solidFill>
                <a:effectLst/>
                <a:uFillTx/>
                <a:latin typeface="Akkurat Std Italic" panose="02000503000000000000" pitchFamily="2" charset="0"/>
                <a:sym typeface="Helvetica Neue"/>
              </a:rPr>
              <a:t>WeNMR</a:t>
            </a:r>
            <a:endParaRPr kumimoji="0" lang="en-GB" sz="1600" i="0" u="none" strike="noStrike" cap="none" spc="0" normalizeH="0" baseline="0" dirty="0">
              <a:ln>
                <a:noFill/>
              </a:ln>
              <a:solidFill>
                <a:srgbClr val="6F2575"/>
              </a:solidFill>
              <a:effectLst/>
              <a:uFillTx/>
              <a:latin typeface="Akkurat Std Italic" panose="02000503000000000000" pitchFamily="2" charset="0"/>
              <a:sym typeface="Helvetica Neue"/>
            </a:endParaRPr>
          </a:p>
        </p:txBody>
      </p:sp>
      <p:sp>
        <p:nvSpPr>
          <p:cNvPr id="14" name="TextBox 13"/>
          <p:cNvSpPr txBox="1"/>
          <p:nvPr/>
        </p:nvSpPr>
        <p:spPr>
          <a:xfrm>
            <a:off x="62560" y="745417"/>
            <a:ext cx="2154555" cy="39344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400" b="1" i="0" u="none" strike="noStrike" cap="none" spc="0" normalizeH="0" dirty="0" smtClean="0">
                <a:ln>
                  <a:noFill/>
                </a:ln>
                <a:solidFill>
                  <a:srgbClr val="6F2575"/>
                </a:solidFill>
                <a:effectLst/>
                <a:uFillTx/>
                <a:latin typeface="Akkurat Std" panose="02000503000000000000" pitchFamily="2" charset="0"/>
                <a:sym typeface="Arial"/>
              </a:rPr>
              <a:t>‘just one of these sites’</a:t>
            </a:r>
            <a:endParaRPr lang="en-US" sz="1400" b="1" cap="none" dirty="0">
              <a:solidFill>
                <a:srgbClr val="6F2575"/>
              </a:solidFill>
              <a:latin typeface="Akkurat Std" panose="02000503000000000000" pitchFamily="2" charset="0"/>
            </a:endParaRPr>
          </a:p>
          <a:p>
            <a:pPr marL="0" marR="0" indent="0" algn="l" defTabSz="825500" rtl="0" fontAlgn="auto" latinLnBrk="0" hangingPunct="0">
              <a:lnSpc>
                <a:spcPct val="100000"/>
              </a:lnSpc>
              <a:spcBef>
                <a:spcPts val="0"/>
              </a:spcBef>
              <a:spcAft>
                <a:spcPts val="0"/>
              </a:spcAft>
              <a:buClrTx/>
              <a:buSzTx/>
              <a:buFontTx/>
              <a:buNone/>
              <a:tabLst/>
            </a:pPr>
            <a:endParaRPr lang="en-GB" sz="1200" b="1" cap="none" dirty="0" smtClean="0">
              <a:solidFill>
                <a:srgbClr val="6F2575"/>
              </a:solidFill>
              <a:latin typeface="Akkurat Std" panose="02000503000000000000" pitchFamily="2" charset="0"/>
            </a:endParaRPr>
          </a:p>
          <a:p>
            <a:pPr marL="0" marR="0" indent="0" algn="l" defTabSz="825500" rtl="0" fontAlgn="auto" latinLnBrk="0" hangingPunct="0">
              <a:lnSpc>
                <a:spcPct val="100000"/>
              </a:lnSpc>
              <a:spcBef>
                <a:spcPts val="0"/>
              </a:spcBef>
              <a:spcAft>
                <a:spcPts val="0"/>
              </a:spcAft>
              <a:buClrTx/>
              <a:buSzTx/>
              <a:buFontTx/>
              <a:buNone/>
              <a:tabLst/>
            </a:pPr>
            <a:endParaRPr lang="en-GB" sz="1050" b="1" cap="none" dirty="0">
              <a:solidFill>
                <a:srgbClr val="6F2575"/>
              </a:solidFill>
              <a:latin typeface="Akkurat Std" panose="02000503000000000000" pitchFamily="2" charset="0"/>
            </a:endParaRPr>
          </a:p>
          <a:p>
            <a:pPr marL="0" marR="0" indent="0" algn="l" defTabSz="825500" rtl="0" fontAlgn="auto" latinLnBrk="0" hangingPunct="0">
              <a:lnSpc>
                <a:spcPct val="100000"/>
              </a:lnSpc>
              <a:spcBef>
                <a:spcPts val="0"/>
              </a:spcBef>
              <a:spcAft>
                <a:spcPts val="0"/>
              </a:spcAft>
              <a:buClrTx/>
              <a:buSzTx/>
              <a:buFontTx/>
              <a:buNone/>
              <a:tabLst/>
            </a:pPr>
            <a:endParaRPr lang="en-GB" sz="1050" b="1" cap="none" dirty="0" smtClean="0">
              <a:solidFill>
                <a:srgbClr val="6F2575"/>
              </a:solidFill>
              <a:latin typeface="Akkurat Std" panose="02000503000000000000" pitchFamily="2" charset="0"/>
            </a:endParaRPr>
          </a:p>
          <a:p>
            <a:pPr marL="0" marR="0" indent="0" algn="l" defTabSz="825500" rtl="0" fontAlgn="auto" latinLnBrk="0" hangingPunct="0">
              <a:lnSpc>
                <a:spcPct val="100000"/>
              </a:lnSpc>
              <a:spcBef>
                <a:spcPts val="0"/>
              </a:spcBef>
              <a:spcAft>
                <a:spcPts val="0"/>
              </a:spcAft>
              <a:buClrTx/>
              <a:buSzTx/>
              <a:buFontTx/>
              <a:buNone/>
              <a:tabLst/>
            </a:pPr>
            <a:endParaRPr lang="en-GB" sz="1050" b="1" cap="none" dirty="0">
              <a:solidFill>
                <a:srgbClr val="6F2575"/>
              </a:solidFill>
              <a:latin typeface="Akkurat Std" panose="02000503000000000000" pitchFamily="2" charset="0"/>
            </a:endParaRPr>
          </a:p>
          <a:p>
            <a:pPr marL="0" marR="0" indent="0" algn="l" defTabSz="825500" rtl="0" fontAlgn="auto" latinLnBrk="0" hangingPunct="0">
              <a:lnSpc>
                <a:spcPct val="100000"/>
              </a:lnSpc>
              <a:spcBef>
                <a:spcPts val="0"/>
              </a:spcBef>
              <a:spcAft>
                <a:spcPts val="0"/>
              </a:spcAft>
              <a:buClrTx/>
              <a:buSzTx/>
              <a:buFontTx/>
              <a:buNone/>
              <a:tabLst/>
            </a:pPr>
            <a:endParaRPr lang="en-GB" sz="1200" b="1" cap="none" dirty="0" smtClean="0">
              <a:solidFill>
                <a:srgbClr val="6F2575"/>
              </a:solidFill>
              <a:latin typeface="Akkurat Std" panose="02000503000000000000" pitchFamily="2" charset="0"/>
            </a:endParaRPr>
          </a:p>
          <a:p>
            <a:pPr marL="0" marR="0" indent="0" algn="l" defTabSz="825500" rtl="0" fontAlgn="auto" latinLnBrk="0" hangingPunct="0">
              <a:lnSpc>
                <a:spcPct val="100000"/>
              </a:lnSpc>
              <a:spcBef>
                <a:spcPts val="0"/>
              </a:spcBef>
              <a:spcAft>
                <a:spcPts val="0"/>
              </a:spcAft>
              <a:buClrTx/>
              <a:buSzTx/>
              <a:buFontTx/>
              <a:buNone/>
              <a:tabLst/>
            </a:pPr>
            <a:endParaRPr lang="en-GB" sz="1200" b="1" cap="none" dirty="0" smtClean="0">
              <a:solidFill>
                <a:srgbClr val="6F2575"/>
              </a:solidFill>
              <a:latin typeface="Akkurat Std" panose="02000503000000000000" pitchFamily="2" charset="0"/>
            </a:endParaRPr>
          </a:p>
          <a:p>
            <a:pPr marL="0" marR="0" indent="0" algn="l" defTabSz="825500" rtl="0" fontAlgn="auto" latinLnBrk="0" hangingPunct="0">
              <a:lnSpc>
                <a:spcPct val="100000"/>
              </a:lnSpc>
              <a:spcBef>
                <a:spcPts val="0"/>
              </a:spcBef>
              <a:spcAft>
                <a:spcPts val="0"/>
              </a:spcAft>
              <a:buClrTx/>
              <a:buSzTx/>
              <a:buFontTx/>
              <a:buNone/>
              <a:tabLst/>
            </a:pPr>
            <a:endParaRPr lang="en-GB" sz="1400" b="1" cap="none" dirty="0">
              <a:solidFill>
                <a:srgbClr val="6F2575"/>
              </a:solidFill>
              <a:latin typeface="Akkurat Std" panose="02000503000000000000" pitchFamily="2" charset="0"/>
            </a:endParaRPr>
          </a:p>
          <a:p>
            <a:pPr marL="0" marR="0" indent="0" algn="l" defTabSz="825500" rtl="0" fontAlgn="auto" latinLnBrk="0" hangingPunct="0">
              <a:lnSpc>
                <a:spcPct val="100000"/>
              </a:lnSpc>
              <a:spcBef>
                <a:spcPts val="0"/>
              </a:spcBef>
              <a:spcAft>
                <a:spcPts val="0"/>
              </a:spcAft>
              <a:buClrTx/>
              <a:buSzTx/>
              <a:buFontTx/>
              <a:buNone/>
              <a:tabLst/>
            </a:pPr>
            <a:endParaRPr lang="en-US" sz="1400" b="1" cap="none" dirty="0" smtClean="0">
              <a:solidFill>
                <a:srgbClr val="6F2575"/>
              </a:solidFill>
              <a:latin typeface="Akkurat Std" panose="02000503000000000000" pitchFamily="2" charset="0"/>
            </a:endParaRPr>
          </a:p>
          <a:p>
            <a:pPr marL="0" marR="0" indent="0" algn="l" defTabSz="825500" rtl="0" fontAlgn="auto" latinLnBrk="0" hangingPunct="0">
              <a:lnSpc>
                <a:spcPct val="100000"/>
              </a:lnSpc>
              <a:spcBef>
                <a:spcPts val="0"/>
              </a:spcBef>
              <a:spcAft>
                <a:spcPts val="0"/>
              </a:spcAft>
              <a:buClrTx/>
              <a:buSzTx/>
              <a:buFontTx/>
              <a:buNone/>
              <a:tabLst/>
            </a:pPr>
            <a:r>
              <a:rPr lang="en-US" sz="1400" b="1" cap="none" dirty="0" smtClean="0">
                <a:solidFill>
                  <a:srgbClr val="6F2575"/>
                </a:solidFill>
                <a:latin typeface="Akkurat Std" panose="02000503000000000000" pitchFamily="2" charset="0"/>
              </a:rPr>
              <a:t>NDPF </a:t>
            </a:r>
            <a:r>
              <a:rPr kumimoji="0" lang="en-US" sz="1400" b="1" i="0" u="none" strike="noStrike" cap="none" spc="0" normalizeH="0" dirty="0" smtClean="0">
                <a:ln>
                  <a:noFill/>
                </a:ln>
                <a:solidFill>
                  <a:srgbClr val="6F2575"/>
                </a:solidFill>
                <a:effectLst/>
                <a:uFillTx/>
                <a:latin typeface="Akkurat Std" panose="02000503000000000000" pitchFamily="2" charset="0"/>
                <a:sym typeface="Arial"/>
              </a:rPr>
              <a:t>HTC platform</a:t>
            </a: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100" cap="none" dirty="0" smtClean="0">
                <a:solidFill>
                  <a:srgbClr val="6F2575"/>
                </a:solidFill>
                <a:latin typeface="Akkurat Std" panose="02000503000000000000" pitchFamily="2" charset="0"/>
              </a:rPr>
              <a:t>member of a federated service with </a:t>
            </a:r>
            <a:r>
              <a:rPr lang="en-US" sz="1100" cap="none" dirty="0" err="1" smtClean="0">
                <a:solidFill>
                  <a:srgbClr val="6F2575"/>
                </a:solidFill>
                <a:latin typeface="Akkurat Std" panose="02000503000000000000" pitchFamily="2" charset="0"/>
              </a:rPr>
              <a:t>SURFsara</a:t>
            </a:r>
            <a:r>
              <a:rPr lang="en-US" sz="1100" cap="none" dirty="0" smtClean="0">
                <a:solidFill>
                  <a:srgbClr val="6F2575"/>
                </a:solidFill>
                <a:latin typeface="Akkurat Std" panose="02000503000000000000" pitchFamily="2" charset="0"/>
              </a:rPr>
              <a:t>, Nikhef, RUG-CIT</a:t>
            </a: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100" cap="none" dirty="0" smtClean="0">
                <a:solidFill>
                  <a:srgbClr val="6F2575"/>
                </a:solidFill>
                <a:latin typeface="Akkurat Std" panose="02000503000000000000" pitchFamily="2" charset="0"/>
              </a:rPr>
              <a:t>high-throughput storage at </a:t>
            </a:r>
            <a:r>
              <a:rPr lang="en-US" sz="1100" cap="none" dirty="0" err="1" smtClean="0">
                <a:solidFill>
                  <a:srgbClr val="6F2575"/>
                </a:solidFill>
                <a:latin typeface="Akkurat Std" panose="02000503000000000000" pitchFamily="2" charset="0"/>
              </a:rPr>
              <a:t>SURFsara</a:t>
            </a:r>
            <a:r>
              <a:rPr lang="en-US" sz="1100" cap="none" dirty="0" smtClean="0">
                <a:solidFill>
                  <a:srgbClr val="6F2575"/>
                </a:solidFill>
                <a:latin typeface="Akkurat Std" panose="02000503000000000000" pitchFamily="2" charset="0"/>
              </a:rPr>
              <a:t> and </a:t>
            </a:r>
            <a:r>
              <a:rPr lang="en-US" sz="1100" cap="none" dirty="0" err="1" smtClean="0">
                <a:solidFill>
                  <a:srgbClr val="6F2575"/>
                </a:solidFill>
                <a:latin typeface="Akkurat Std" panose="02000503000000000000" pitchFamily="2" charset="0"/>
              </a:rPr>
              <a:t>Nikhef</a:t>
            </a:r>
            <a:r>
              <a:rPr lang="en-US" sz="1100" cap="none" dirty="0" smtClean="0">
                <a:solidFill>
                  <a:srgbClr val="6F2575"/>
                </a:solidFill>
                <a:latin typeface="Akkurat Std" panose="02000503000000000000" pitchFamily="2" charset="0"/>
              </a:rPr>
              <a:t>,</a:t>
            </a: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100" b="0" i="0" u="none" strike="noStrike" cap="none" spc="0" normalizeH="0" dirty="0" smtClean="0">
                <a:ln>
                  <a:noFill/>
                </a:ln>
                <a:solidFill>
                  <a:srgbClr val="6F2575"/>
                </a:solidFill>
                <a:effectLst/>
                <a:uFillTx/>
                <a:latin typeface="Akkurat Std" panose="02000503000000000000" pitchFamily="2" charset="0"/>
                <a:sym typeface="Arial"/>
              </a:rPr>
              <a:t>long-term storage </a:t>
            </a:r>
            <a:br>
              <a:rPr kumimoji="0" lang="en-US" sz="1100" b="0" i="0" u="none" strike="noStrike" cap="none" spc="0" normalizeH="0" dirty="0" smtClean="0">
                <a:ln>
                  <a:noFill/>
                </a:ln>
                <a:solidFill>
                  <a:srgbClr val="6F2575"/>
                </a:solidFill>
                <a:effectLst/>
                <a:uFillTx/>
                <a:latin typeface="Akkurat Std" panose="02000503000000000000" pitchFamily="2" charset="0"/>
                <a:sym typeface="Arial"/>
              </a:rPr>
            </a:br>
            <a:r>
              <a:rPr kumimoji="0" lang="en-US" sz="1100" b="0" i="0" u="none" strike="noStrike" cap="none" spc="0" normalizeH="0" dirty="0" smtClean="0">
                <a:ln>
                  <a:noFill/>
                </a:ln>
                <a:solidFill>
                  <a:srgbClr val="6F2575"/>
                </a:solidFill>
                <a:effectLst/>
                <a:uFillTx/>
                <a:latin typeface="Akkurat Std" panose="02000503000000000000" pitchFamily="2" charset="0"/>
                <a:sym typeface="Arial"/>
              </a:rPr>
              <a:t>at </a:t>
            </a:r>
            <a:r>
              <a:rPr kumimoji="0" lang="en-US" sz="1100" b="0" i="0" u="none" strike="noStrike" cap="none" spc="0" normalizeH="0" dirty="0" err="1" smtClean="0">
                <a:ln>
                  <a:noFill/>
                </a:ln>
                <a:solidFill>
                  <a:srgbClr val="6F2575"/>
                </a:solidFill>
                <a:effectLst/>
                <a:uFillTx/>
                <a:latin typeface="Akkurat Std" panose="02000503000000000000" pitchFamily="2" charset="0"/>
                <a:sym typeface="Arial"/>
              </a:rPr>
              <a:t>SURFsara</a:t>
            </a:r>
            <a:r>
              <a:rPr kumimoji="0" lang="en-US" sz="1100" b="0" i="0" u="none" strike="noStrike" cap="none" spc="0" normalizeH="0" dirty="0" smtClean="0">
                <a:ln>
                  <a:noFill/>
                </a:ln>
                <a:solidFill>
                  <a:srgbClr val="6F2575"/>
                </a:solidFill>
                <a:effectLst/>
                <a:uFillTx/>
                <a:latin typeface="Akkurat Std" panose="02000503000000000000" pitchFamily="2" charset="0"/>
                <a:sym typeface="Arial"/>
              </a:rPr>
              <a:t>, </a:t>
            </a: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100" cap="none" dirty="0" smtClean="0">
                <a:solidFill>
                  <a:srgbClr val="6F2575"/>
                </a:solidFill>
                <a:latin typeface="Akkurat Std" panose="02000503000000000000" pitchFamily="2" charset="0"/>
              </a:rPr>
              <a:t>interconnected by SURFnet, </a:t>
            </a:r>
            <a:br>
              <a:rPr lang="en-US" sz="1100" cap="none" dirty="0" smtClean="0">
                <a:solidFill>
                  <a:srgbClr val="6F2575"/>
                </a:solidFill>
                <a:latin typeface="Akkurat Std" panose="02000503000000000000" pitchFamily="2" charset="0"/>
              </a:rPr>
            </a:br>
            <a:r>
              <a:rPr lang="en-US" sz="1100" cap="none" dirty="0" smtClean="0">
                <a:solidFill>
                  <a:srgbClr val="6F2575"/>
                </a:solidFill>
                <a:latin typeface="Akkurat Std" panose="02000503000000000000" pitchFamily="2" charset="0"/>
              </a:rPr>
              <a:t>and authentication </a:t>
            </a:r>
            <a:br>
              <a:rPr lang="en-US" sz="1100" cap="none" dirty="0" smtClean="0">
                <a:solidFill>
                  <a:srgbClr val="6F2575"/>
                </a:solidFill>
                <a:latin typeface="Akkurat Std" panose="02000503000000000000" pitchFamily="2" charset="0"/>
              </a:rPr>
            </a:br>
            <a:r>
              <a:rPr lang="en-US" sz="1100" cap="none" dirty="0" smtClean="0">
                <a:solidFill>
                  <a:srgbClr val="6F2575"/>
                </a:solidFill>
                <a:latin typeface="Akkurat Std" panose="02000503000000000000" pitchFamily="2" charset="0"/>
              </a:rPr>
              <a:t>by TCS and IGTF</a:t>
            </a:r>
            <a:endParaRPr kumimoji="0" lang="en-GB" sz="1100" b="0" i="0" u="none" strike="noStrike" cap="none" spc="0" normalizeH="0" dirty="0" smtClean="0">
              <a:ln>
                <a:noFill/>
              </a:ln>
              <a:solidFill>
                <a:srgbClr val="6F2575"/>
              </a:solidFill>
              <a:effectLst/>
              <a:uFillTx/>
              <a:latin typeface="Akkurat Std" panose="02000503000000000000" pitchFamily="2" charset="0"/>
              <a:sym typeface="Arial"/>
            </a:endParaRPr>
          </a:p>
        </p:txBody>
      </p:sp>
      <p:sp>
        <p:nvSpPr>
          <p:cNvPr id="2" name="Slide Number Placeholder 1"/>
          <p:cNvSpPr>
            <a:spLocks noGrp="1"/>
          </p:cNvSpPr>
          <p:nvPr>
            <p:ph type="sldNum" sz="quarter" idx="2"/>
          </p:nvPr>
        </p:nvSpPr>
        <p:spPr/>
        <p:txBody>
          <a:bodyPr/>
          <a:lstStyle/>
          <a:p>
            <a:fld id="{86CB4B4D-7CA3-9044-876B-883B54F8677D}" type="slidenum">
              <a:rPr lang="en-GB" smtClean="0"/>
              <a:t>17</a:t>
            </a:fld>
            <a:endParaRPr lang="en-GB"/>
          </a:p>
        </p:txBody>
      </p:sp>
      <p:pic>
        <p:nvPicPr>
          <p:cNvPr id="13" name="Picture 12"/>
          <p:cNvPicPr>
            <a:picLocks noChangeAspect="1"/>
          </p:cNvPicPr>
          <p:nvPr/>
        </p:nvPicPr>
        <p:blipFill>
          <a:blip r:embed="rId4"/>
          <a:stretch>
            <a:fillRect/>
          </a:stretch>
        </p:blipFill>
        <p:spPr>
          <a:xfrm rot="16200000">
            <a:off x="378339" y="779584"/>
            <a:ext cx="1413007" cy="1926826"/>
          </a:xfrm>
          <a:prstGeom prst="rect">
            <a:avLst/>
          </a:prstGeom>
        </p:spPr>
      </p:pic>
    </p:spTree>
    <p:extLst>
      <p:ext uri="{BB962C8B-B14F-4D97-AF65-F5344CB8AC3E}">
        <p14:creationId xmlns:p14="http://schemas.microsoft.com/office/powerpoint/2010/main" val="25408189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US" smtClean="0"/>
              <a:t>18</a:t>
            </a:fld>
            <a:endParaRPr lang="en-US"/>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p:txBody>
          <a:bodyPr/>
          <a:lstStyle/>
          <a:p>
            <a:r>
              <a:rPr lang="en-US" dirty="0" smtClean="0"/>
              <a:t>Getting the data to process … in the right place</a:t>
            </a:r>
            <a:endParaRPr lang="en-US" dirty="0"/>
          </a:p>
        </p:txBody>
      </p:sp>
      <p:pic>
        <p:nvPicPr>
          <p:cNvPr id="6" name="Picture 5"/>
          <p:cNvPicPr>
            <a:picLocks noChangeAspect="1"/>
          </p:cNvPicPr>
          <p:nvPr/>
        </p:nvPicPr>
        <p:blipFill>
          <a:blip r:embed="rId3"/>
          <a:stretch>
            <a:fillRect/>
          </a:stretch>
        </p:blipFill>
        <p:spPr>
          <a:xfrm>
            <a:off x="6965004" y="748837"/>
            <a:ext cx="2033165" cy="1926156"/>
          </a:xfrm>
          <a:prstGeom prst="rect">
            <a:avLst/>
          </a:prstGeom>
          <a:ln>
            <a:solidFill>
              <a:srgbClr val="6F2575"/>
            </a:solidFill>
          </a:ln>
        </p:spPr>
      </p:pic>
      <p:sp>
        <p:nvSpPr>
          <p:cNvPr id="7" name="TextBox 6"/>
          <p:cNvSpPr txBox="1"/>
          <p:nvPr/>
        </p:nvSpPr>
        <p:spPr>
          <a:xfrm>
            <a:off x="2821601" y="4546182"/>
            <a:ext cx="502862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r" defTabSz="825500"/>
            <a:r>
              <a:rPr lang="en-US" sz="800" cap="none" dirty="0" err="1" smtClean="0">
                <a:solidFill>
                  <a:srgbClr val="6F2575"/>
                </a:solidFill>
              </a:rPr>
              <a:t>Rucio</a:t>
            </a:r>
            <a:r>
              <a:rPr lang="en-US" sz="800" cap="none" dirty="0" smtClean="0">
                <a:solidFill>
                  <a:srgbClr val="6F2575"/>
                </a:solidFill>
              </a:rPr>
              <a:t> FTS image: “</a:t>
            </a:r>
            <a:r>
              <a:rPr lang="en-US" sz="800" cap="none" dirty="0">
                <a:solidFill>
                  <a:srgbClr val="6F2575"/>
                </a:solidFill>
              </a:rPr>
              <a:t>The ESCAPE </a:t>
            </a:r>
            <a:r>
              <a:rPr lang="en-US" sz="800" cap="none" dirty="0" err="1">
                <a:solidFill>
                  <a:srgbClr val="6F2575"/>
                </a:solidFill>
              </a:rPr>
              <a:t>Datalake</a:t>
            </a:r>
            <a:r>
              <a:rPr lang="en-US" sz="800" cap="none" dirty="0">
                <a:solidFill>
                  <a:srgbClr val="6F2575"/>
                </a:solidFill>
              </a:rPr>
              <a:t>” </a:t>
            </a:r>
            <a:r>
              <a:rPr lang="en-US" sz="800" cap="none" dirty="0" err="1">
                <a:solidFill>
                  <a:srgbClr val="6F2575"/>
                </a:solidFill>
              </a:rPr>
              <a:t>Aris</a:t>
            </a:r>
            <a:r>
              <a:rPr lang="en-US" sz="800" cap="none" dirty="0">
                <a:solidFill>
                  <a:srgbClr val="6F2575"/>
                </a:solidFill>
              </a:rPr>
              <a:t> </a:t>
            </a:r>
            <a:r>
              <a:rPr lang="en-US" sz="800" cap="none" dirty="0" err="1" smtClean="0">
                <a:solidFill>
                  <a:srgbClr val="6F2575"/>
                </a:solidFill>
              </a:rPr>
              <a:t>Fkiaras</a:t>
            </a:r>
            <a:r>
              <a:rPr lang="en-US" sz="800" cap="none" dirty="0" smtClean="0">
                <a:solidFill>
                  <a:srgbClr val="6F2575"/>
                </a:solidFill>
              </a:rPr>
              <a:t>, CERN, February </a:t>
            </a:r>
            <a:r>
              <a:rPr lang="en-US" sz="800" cap="none" dirty="0">
                <a:solidFill>
                  <a:srgbClr val="6F2575"/>
                </a:solidFill>
              </a:rPr>
              <a:t>26th, </a:t>
            </a:r>
            <a:r>
              <a:rPr lang="en-US" sz="800" cap="none" dirty="0" smtClean="0">
                <a:solidFill>
                  <a:srgbClr val="6F2575"/>
                </a:solidFill>
              </a:rPr>
              <a:t>2020 ESCAPE WP2 </a:t>
            </a:r>
            <a:r>
              <a:rPr lang="en-US" sz="800" cap="none" dirty="0" err="1" smtClean="0">
                <a:solidFill>
                  <a:srgbClr val="6F2575"/>
                </a:solidFill>
              </a:rPr>
              <a:t>eDIOS</a:t>
            </a:r>
            <a:endParaRPr lang="en-US" sz="800" cap="none" dirty="0" smtClean="0">
              <a:solidFill>
                <a:srgbClr val="6F2575"/>
              </a:solidFill>
            </a:endParaRPr>
          </a:p>
          <a:p>
            <a:pPr algn="r" defTabSz="825500"/>
            <a:r>
              <a:rPr lang="en-US" sz="800" cap="none" dirty="0">
                <a:solidFill>
                  <a:srgbClr val="6F2575"/>
                </a:solidFill>
              </a:rPr>
              <a:t>https://indico.in2p3.fr/event/20203/sessions/12778/#</a:t>
            </a:r>
            <a:r>
              <a:rPr lang="en-US" sz="800" cap="none" dirty="0" smtClean="0">
                <a:solidFill>
                  <a:srgbClr val="6F2575"/>
                </a:solidFill>
              </a:rPr>
              <a:t>20200226</a:t>
            </a:r>
          </a:p>
          <a:p>
            <a:pPr algn="r" defTabSz="825500"/>
            <a:r>
              <a:rPr kumimoji="0" lang="en-US" sz="800" b="0" i="0" u="none" strike="noStrike" cap="none" spc="0" normalizeH="0" dirty="0" smtClean="0">
                <a:ln>
                  <a:noFill/>
                </a:ln>
                <a:solidFill>
                  <a:srgbClr val="6F2575"/>
                </a:solidFill>
                <a:effectLst/>
                <a:uFillTx/>
                <a:sym typeface="Arial"/>
              </a:rPr>
              <a:t>DIRAC image from</a:t>
            </a:r>
            <a:r>
              <a:rPr lang="en-US" sz="800" cap="none" dirty="0" smtClean="0">
                <a:solidFill>
                  <a:srgbClr val="6F2575"/>
                </a:solidFill>
              </a:rPr>
              <a:t>: </a:t>
            </a:r>
            <a:r>
              <a:rPr lang="en-US" sz="800" cap="none" dirty="0">
                <a:solidFill>
                  <a:srgbClr val="6F2575"/>
                </a:solidFill>
              </a:rPr>
              <a:t>A. </a:t>
            </a:r>
            <a:r>
              <a:rPr lang="en-US" sz="800" cap="none" dirty="0" err="1">
                <a:solidFill>
                  <a:srgbClr val="6F2575"/>
                </a:solidFill>
              </a:rPr>
              <a:t>Tsaregorodtsev</a:t>
            </a:r>
            <a:r>
              <a:rPr lang="en-US" sz="800" cap="none" dirty="0">
                <a:solidFill>
                  <a:srgbClr val="6F2575"/>
                </a:solidFill>
              </a:rPr>
              <a:t>, CPPM IN2P3,</a:t>
            </a:r>
            <a:br>
              <a:rPr lang="en-US" sz="800" cap="none" dirty="0">
                <a:solidFill>
                  <a:srgbClr val="6F2575"/>
                </a:solidFill>
              </a:rPr>
            </a:br>
            <a:r>
              <a:rPr lang="en-US" sz="800" cap="none" dirty="0">
                <a:solidFill>
                  <a:srgbClr val="6F2575"/>
                </a:solidFill>
              </a:rPr>
              <a:t>EGI Webinar, 7 June 2016  https://indico.egi.eu/event/2978</a:t>
            </a:r>
            <a:endParaRPr kumimoji="0" lang="en-US" sz="800" b="0" i="0" u="none" strike="noStrike" cap="none" spc="0" normalizeH="0" dirty="0" smtClean="0">
              <a:ln>
                <a:noFill/>
              </a:ln>
              <a:solidFill>
                <a:srgbClr val="6F2575"/>
              </a:solidFill>
              <a:effectLst/>
              <a:uFillTx/>
              <a:sym typeface="Aria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19" y="693230"/>
            <a:ext cx="5958395" cy="3695228"/>
          </a:xfrm>
          <a:prstGeom prst="rect">
            <a:avLst/>
          </a:prstGeom>
        </p:spPr>
      </p:pic>
      <p:pic>
        <p:nvPicPr>
          <p:cNvPr id="79" name="Picture 78"/>
          <p:cNvPicPr>
            <a:picLocks noChangeAspect="1"/>
          </p:cNvPicPr>
          <p:nvPr/>
        </p:nvPicPr>
        <p:blipFill>
          <a:blip r:embed="rId5"/>
          <a:stretch>
            <a:fillRect/>
          </a:stretch>
        </p:blipFill>
        <p:spPr>
          <a:xfrm>
            <a:off x="6965004" y="2735187"/>
            <a:ext cx="2033165" cy="1816833"/>
          </a:xfrm>
          <a:prstGeom prst="rect">
            <a:avLst/>
          </a:prstGeom>
          <a:ln>
            <a:solidFill>
              <a:srgbClr val="6F2575"/>
            </a:solidFill>
          </a:ln>
        </p:spPr>
      </p:pic>
      <p:pic>
        <p:nvPicPr>
          <p:cNvPr id="149" name="Picture 1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21430" y="350492"/>
            <a:ext cx="476739" cy="337070"/>
          </a:xfrm>
          <a:prstGeom prst="rect">
            <a:avLst/>
          </a:prstGeom>
        </p:spPr>
      </p:pic>
      <p:sp>
        <p:nvSpPr>
          <p:cNvPr id="150" name="TextBox 149"/>
          <p:cNvSpPr txBox="1"/>
          <p:nvPr/>
        </p:nvSpPr>
        <p:spPr>
          <a:xfrm rot="5400000">
            <a:off x="7241757" y="2539131"/>
            <a:ext cx="3693319"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100" b="0" i="0" u="none" strike="noStrike" cap="none" spc="0" normalizeH="0" dirty="0" smtClean="0">
                <a:ln>
                  <a:noFill/>
                </a:ln>
                <a:solidFill>
                  <a:srgbClr val="6F2575"/>
                </a:solidFill>
                <a:effectLst/>
                <a:uFillTx/>
                <a:latin typeface="+mn-lt"/>
                <a:ea typeface="+mn-ea"/>
                <a:cs typeface="+mn-cs"/>
                <a:sym typeface="Arial"/>
              </a:rPr>
              <a:t>ESCAPE reference components: </a:t>
            </a:r>
            <a:r>
              <a:rPr kumimoji="0" lang="en-US" sz="1100" b="0" i="0" u="none" strike="noStrike" cap="none" spc="0" normalizeH="0" dirty="0" err="1" smtClean="0">
                <a:ln>
                  <a:noFill/>
                </a:ln>
                <a:solidFill>
                  <a:srgbClr val="6F2575"/>
                </a:solidFill>
                <a:effectLst/>
                <a:uFillTx/>
                <a:latin typeface="+mn-lt"/>
                <a:ea typeface="+mn-ea"/>
                <a:cs typeface="+mn-cs"/>
                <a:sym typeface="Arial"/>
              </a:rPr>
              <a:t>Rucio</a:t>
            </a:r>
            <a:r>
              <a:rPr kumimoji="0" lang="en-US" sz="1100" b="0" i="0" u="none" strike="noStrike" cap="none" spc="0" normalizeH="0" dirty="0" smtClean="0">
                <a:ln>
                  <a:noFill/>
                </a:ln>
                <a:solidFill>
                  <a:srgbClr val="6F2575"/>
                </a:solidFill>
                <a:effectLst/>
                <a:uFillTx/>
                <a:latin typeface="+mn-lt"/>
                <a:ea typeface="+mn-ea"/>
                <a:cs typeface="+mn-cs"/>
                <a:sym typeface="Arial"/>
              </a:rPr>
              <a:t>, FTS, and DIRAC</a:t>
            </a:r>
          </a:p>
        </p:txBody>
      </p:sp>
      <p:pic>
        <p:nvPicPr>
          <p:cNvPr id="2" name="Picture 1"/>
          <p:cNvPicPr>
            <a:picLocks noChangeAspect="1"/>
          </p:cNvPicPr>
          <p:nvPr/>
        </p:nvPicPr>
        <p:blipFill>
          <a:blip r:embed="rId7"/>
          <a:stretch>
            <a:fillRect/>
          </a:stretch>
        </p:blipFill>
        <p:spPr>
          <a:xfrm>
            <a:off x="5235378" y="2633473"/>
            <a:ext cx="284988" cy="402336"/>
          </a:xfrm>
          <a:prstGeom prst="rect">
            <a:avLst/>
          </a:prstGeom>
        </p:spPr>
      </p:pic>
      <p:pic>
        <p:nvPicPr>
          <p:cNvPr id="12" name="Picture 11"/>
          <p:cNvPicPr>
            <a:picLocks noChangeAspect="1"/>
          </p:cNvPicPr>
          <p:nvPr/>
        </p:nvPicPr>
        <p:blipFill>
          <a:blip r:embed="rId7"/>
          <a:stretch>
            <a:fillRect/>
          </a:stretch>
        </p:blipFill>
        <p:spPr>
          <a:xfrm>
            <a:off x="4839138" y="3458871"/>
            <a:ext cx="284988" cy="402336"/>
          </a:xfrm>
          <a:prstGeom prst="rect">
            <a:avLst/>
          </a:prstGeom>
        </p:spPr>
      </p:pic>
    </p:spTree>
    <p:extLst>
      <p:ext uri="{BB962C8B-B14F-4D97-AF65-F5344CB8AC3E}">
        <p14:creationId xmlns:p14="http://schemas.microsoft.com/office/powerpoint/2010/main" val="28972192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a:xfrm>
            <a:off x="5004001" y="2828008"/>
            <a:ext cx="4134112" cy="1743313"/>
          </a:xfrm>
          <a:solidFill>
            <a:srgbClr val="EAEAEA"/>
          </a:solidFill>
        </p:spPr>
        <p:txBody>
          <a:bodyPr lIns="91440" tIns="91440" rIns="91440" bIns="91440"/>
          <a:lstStyle/>
          <a:p>
            <a:r>
              <a:rPr lang="en-US" sz="1800" dirty="0" smtClean="0">
                <a:solidFill>
                  <a:schemeClr val="bg1"/>
                </a:solidFill>
              </a:rPr>
              <a:t>Storage as infrastructure – even a few </a:t>
            </a:r>
            <a:r>
              <a:rPr lang="en-US" sz="1800" dirty="0" err="1" smtClean="0">
                <a:solidFill>
                  <a:schemeClr val="bg1"/>
                </a:solidFill>
              </a:rPr>
              <a:t>PBytes</a:t>
            </a:r>
            <a:r>
              <a:rPr lang="en-US" sz="1800" dirty="0" smtClean="0">
                <a:solidFill>
                  <a:schemeClr val="bg1"/>
                </a:solidFill>
              </a:rPr>
              <a:t> requires some organization</a:t>
            </a:r>
            <a:endParaRPr lang="en-US" sz="1800" dirty="0">
              <a:solidFill>
                <a:schemeClr val="bg1"/>
              </a:solidFill>
            </a:endParaRPr>
          </a:p>
          <a:p>
            <a:pPr marL="342900" indent="-342900">
              <a:buFont typeface="Arial" panose="020B0604020202020204" pitchFamily="34" charset="0"/>
              <a:buChar char="•"/>
            </a:pPr>
            <a:r>
              <a:rPr lang="en-US" sz="1800" dirty="0" smtClean="0">
                <a:solidFill>
                  <a:srgbClr val="6F2575"/>
                </a:solidFill>
              </a:rPr>
              <a:t>management challenge is </a:t>
            </a:r>
            <a:r>
              <a:rPr lang="en-US" sz="1800" b="1" dirty="0" smtClean="0">
                <a:solidFill>
                  <a:srgbClr val="6F2575"/>
                </a:solidFill>
              </a:rPr>
              <a:t>#files</a:t>
            </a:r>
            <a:r>
              <a:rPr lang="en-US" sz="1800" dirty="0" smtClean="0">
                <a:solidFill>
                  <a:srgbClr val="6F2575"/>
                </a:solidFill>
              </a:rPr>
              <a:t>,</a:t>
            </a:r>
            <a:br>
              <a:rPr lang="en-US" sz="1800" dirty="0" smtClean="0">
                <a:solidFill>
                  <a:srgbClr val="6F2575"/>
                </a:solidFill>
              </a:rPr>
            </a:br>
            <a:r>
              <a:rPr lang="en-US" sz="1800" dirty="0" smtClean="0">
                <a:solidFill>
                  <a:srgbClr val="6F2575"/>
                </a:solidFill>
              </a:rPr>
              <a:t>not capacity</a:t>
            </a:r>
          </a:p>
          <a:p>
            <a:pPr marL="342900" indent="-342900">
              <a:buFont typeface="Arial" panose="020B0604020202020204" pitchFamily="34" charset="0"/>
              <a:buChar char="•"/>
            </a:pPr>
            <a:r>
              <a:rPr lang="en-US" sz="1800" dirty="0" smtClean="0">
                <a:solidFill>
                  <a:srgbClr val="6F2575"/>
                </a:solidFill>
              </a:rPr>
              <a:t>cost challenge is </a:t>
            </a:r>
            <a:r>
              <a:rPr lang="en-US" sz="1800" b="1" dirty="0" smtClean="0">
                <a:solidFill>
                  <a:srgbClr val="6F2575"/>
                </a:solidFill>
              </a:rPr>
              <a:t>throughput</a:t>
            </a:r>
            <a:r>
              <a:rPr lang="en-US" sz="1800" dirty="0" smtClean="0">
                <a:solidFill>
                  <a:srgbClr val="6F2575"/>
                </a:solidFill>
              </a:rPr>
              <a:t>, not capacity</a:t>
            </a:r>
            <a:endParaRPr lang="en-US" sz="1800" dirty="0">
              <a:solidFill>
                <a:srgbClr val="6F2575"/>
              </a:solidFill>
            </a:endParaRPr>
          </a:p>
        </p:txBody>
      </p:sp>
      <p:sp>
        <p:nvSpPr>
          <p:cNvPr id="3" name="Slide Number Placeholder 2"/>
          <p:cNvSpPr>
            <a:spLocks noGrp="1"/>
          </p:cNvSpPr>
          <p:nvPr>
            <p:ph type="sldNum" sz="quarter" idx="2"/>
          </p:nvPr>
        </p:nvSpPr>
        <p:spPr/>
        <p:txBody>
          <a:bodyPr/>
          <a:lstStyle/>
          <a:p>
            <a:fld id="{86CB4B4D-7CA3-9044-876B-883B54F8677D}" type="slidenum">
              <a:rPr lang="en-US" smtClean="0"/>
              <a:t>19</a:t>
            </a:fld>
            <a:endParaRPr lang="en-US"/>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p:txBody>
          <a:bodyPr/>
          <a:lstStyle/>
          <a:p>
            <a:r>
              <a:rPr lang="en-US" dirty="0" err="1" smtClean="0"/>
              <a:t>Nikhef</a:t>
            </a:r>
            <a:r>
              <a:rPr lang="en-US" dirty="0" smtClean="0"/>
              <a:t> storage infrastructure</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319" y="900171"/>
            <a:ext cx="4653362" cy="3609081"/>
          </a:xfrm>
          <a:prstGeom prst="rect">
            <a:avLst/>
          </a:prstGeom>
        </p:spPr>
      </p:pic>
      <p:grpSp>
        <p:nvGrpSpPr>
          <p:cNvPr id="11" name="Group 10"/>
          <p:cNvGrpSpPr/>
          <p:nvPr/>
        </p:nvGrpSpPr>
        <p:grpSpPr>
          <a:xfrm>
            <a:off x="5957476" y="93980"/>
            <a:ext cx="2830368" cy="2684993"/>
            <a:chOff x="5663822" y="638236"/>
            <a:chExt cx="3554980" cy="3372387"/>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327960" y="974098"/>
              <a:ext cx="2686900" cy="2015175"/>
            </a:xfrm>
            <a:prstGeom prst="rect">
              <a:avLst/>
            </a:prstGeom>
            <a:ln>
              <a:solidFill>
                <a:srgbClr val="6F2575"/>
              </a:solidFill>
            </a:ln>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410118" y="1880057"/>
              <a:ext cx="2434932" cy="1826199"/>
            </a:xfrm>
            <a:prstGeom prst="rect">
              <a:avLst/>
            </a:prstGeom>
            <a:ln>
              <a:solidFill>
                <a:srgbClr val="6F2575"/>
              </a:solidFill>
            </a:ln>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63649" y="780111"/>
              <a:ext cx="1655153" cy="2427559"/>
            </a:xfrm>
            <a:prstGeom prst="rect">
              <a:avLst/>
            </a:prstGeom>
            <a:ln>
              <a:solidFill>
                <a:srgbClr val="6F2575"/>
              </a:solidFill>
            </a:ln>
          </p:spPr>
        </p:pic>
      </p:grpSp>
      <p:sp>
        <p:nvSpPr>
          <p:cNvPr id="12" name="TextBox 11"/>
          <p:cNvSpPr txBox="1"/>
          <p:nvPr/>
        </p:nvSpPr>
        <p:spPr>
          <a:xfrm>
            <a:off x="3356924" y="900171"/>
            <a:ext cx="2430152"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dirty="0" smtClean="0">
                <a:ln>
                  <a:noFill/>
                </a:ln>
                <a:solidFill>
                  <a:srgbClr val="6F2575"/>
                </a:solidFill>
                <a:effectLst/>
                <a:uFillTx/>
                <a:latin typeface="+mn-lt"/>
                <a:ea typeface="+mn-ea"/>
                <a:cs typeface="+mn-cs"/>
                <a:sym typeface="Arial"/>
              </a:rPr>
              <a:t>‘making disks collaborate’</a:t>
            </a:r>
          </a:p>
        </p:txBody>
      </p:sp>
      <p:sp>
        <p:nvSpPr>
          <p:cNvPr id="13" name="TextBox 12"/>
          <p:cNvSpPr txBox="1"/>
          <p:nvPr/>
        </p:nvSpPr>
        <p:spPr>
          <a:xfrm>
            <a:off x="4471200" y="4558378"/>
            <a:ext cx="340157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1000" cap="none" dirty="0">
                <a:solidFill>
                  <a:srgbClr val="6F2575"/>
                </a:solidFill>
              </a:rPr>
              <a:t>f</a:t>
            </a:r>
            <a:r>
              <a:rPr kumimoji="0" lang="en-US" sz="1000" b="0" i="0" u="none" strike="noStrike" cap="none" spc="0" normalizeH="0" dirty="0" smtClean="0">
                <a:ln>
                  <a:noFill/>
                </a:ln>
                <a:solidFill>
                  <a:srgbClr val="6F2575"/>
                </a:solidFill>
                <a:effectLst/>
                <a:uFillTx/>
                <a:sym typeface="Arial"/>
              </a:rPr>
              <a:t>or the management software, see https://dcache.org</a:t>
            </a:r>
          </a:p>
          <a:p>
            <a:pPr defTabSz="825500"/>
            <a:r>
              <a:rPr lang="en-US" sz="1000" cap="none" dirty="0" smtClean="0">
                <a:solidFill>
                  <a:srgbClr val="6F2575"/>
                </a:solidFill>
              </a:rPr>
              <a:t>alternatives exist</a:t>
            </a:r>
            <a:r>
              <a:rPr lang="en-US" sz="1000" cap="none" dirty="0">
                <a:solidFill>
                  <a:srgbClr val="6F2575"/>
                </a:solidFill>
              </a:rPr>
              <a:t>, like DPM https://lcgdm.web.cern.ch/dpm</a:t>
            </a:r>
            <a:endParaRPr kumimoji="0" lang="en-US" sz="1000" b="0" i="0" u="none" strike="noStrike" cap="none" spc="0" normalizeH="0" dirty="0" smtClean="0">
              <a:ln>
                <a:noFill/>
              </a:ln>
              <a:solidFill>
                <a:srgbClr val="6F2575"/>
              </a:solidFill>
              <a:effectLst/>
              <a:uFillTx/>
              <a:sym typeface="Arial"/>
            </a:endParaRPr>
          </a:p>
        </p:txBody>
      </p:sp>
      <p:pic>
        <p:nvPicPr>
          <p:cNvPr id="6" name="Picture 5"/>
          <p:cNvPicPr>
            <a:picLocks noChangeAspect="1"/>
          </p:cNvPicPr>
          <p:nvPr/>
        </p:nvPicPr>
        <p:blipFill>
          <a:blip r:embed="rId7"/>
          <a:stretch>
            <a:fillRect/>
          </a:stretch>
        </p:blipFill>
        <p:spPr>
          <a:xfrm>
            <a:off x="5004001" y="1304667"/>
            <a:ext cx="1208244" cy="1383910"/>
          </a:xfrm>
          <a:prstGeom prst="rect">
            <a:avLst/>
          </a:prstGeom>
          <a:ln>
            <a:solidFill>
              <a:srgbClr val="6F2575"/>
            </a:solidFill>
          </a:ln>
        </p:spPr>
      </p:pic>
    </p:spTree>
    <p:extLst>
      <p:ext uri="{BB962C8B-B14F-4D97-AF65-F5344CB8AC3E}">
        <p14:creationId xmlns:p14="http://schemas.microsoft.com/office/powerpoint/2010/main" val="26622230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 name="Dianumm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latin typeface="Arial"/>
                <a:cs typeface="Arial"/>
              </a:rPr>
              <a:pPr/>
              <a:t>2</a:t>
            </a:fld>
            <a:endParaRPr>
              <a:latin typeface="Arial"/>
              <a:cs typeface="Arial"/>
            </a:endParaRPr>
          </a:p>
        </p:txBody>
      </p:sp>
      <p:sp>
        <p:nvSpPr>
          <p:cNvPr id="3" name="Text Placeholder 2"/>
          <p:cNvSpPr>
            <a:spLocks noGrp="1"/>
          </p:cNvSpPr>
          <p:nvPr>
            <p:ph type="body" sz="quarter" idx="15"/>
          </p:nvPr>
        </p:nvSpPr>
        <p:spPr>
          <a:xfrm>
            <a:off x="238125" y="238125"/>
            <a:ext cx="8667750" cy="403957"/>
          </a:xfrm>
        </p:spPr>
        <p:txBody>
          <a:bodyPr/>
          <a:lstStyle/>
          <a:p>
            <a:r>
              <a:rPr lang="en-GB" dirty="0" smtClean="0"/>
              <a:t>Scaling &amp; the ‘data deluge’ … with </a:t>
            </a:r>
            <a:r>
              <a:rPr lang="en-GB" dirty="0"/>
              <a:t>data comes processing</a:t>
            </a:r>
            <a:endParaRPr lang="en-US" dirty="0"/>
          </a:p>
        </p:txBody>
      </p:sp>
      <p:grpSp>
        <p:nvGrpSpPr>
          <p:cNvPr id="847" name="Groepeer"/>
          <p:cNvGrpSpPr/>
          <p:nvPr/>
        </p:nvGrpSpPr>
        <p:grpSpPr>
          <a:xfrm>
            <a:off x="2247223" y="723900"/>
            <a:ext cx="5330867" cy="3548104"/>
            <a:chOff x="0" y="0"/>
            <a:chExt cx="14950476" cy="9950698"/>
          </a:xfrm>
          <a:effectLst>
            <a:glow rad="101600">
              <a:srgbClr val="FFFFFF">
                <a:alpha val="60000"/>
              </a:srgbClr>
            </a:glow>
          </a:effectLst>
        </p:grpSpPr>
        <p:sp>
          <p:nvSpPr>
            <p:cNvPr id="845" name="Rechthoek"/>
            <p:cNvSpPr/>
            <p:nvPr/>
          </p:nvSpPr>
          <p:spPr>
            <a:xfrm>
              <a:off x="0" y="0"/>
              <a:ext cx="14950477" cy="9950699"/>
            </a:xfrm>
            <a:prstGeom prst="rect">
              <a:avLst/>
            </a:prstGeom>
            <a:solidFill>
              <a:srgbClr val="FFFFFF"/>
            </a:solidFill>
            <a:ln w="25400" cap="flat">
              <a:noFill/>
              <a:prstDash val="solid"/>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cap="none" dirty="0">
                <a:solidFill>
                  <a:srgbClr val="FFFFFF"/>
                </a:solidFill>
                <a:latin typeface="Helvetica Neue Medium"/>
                <a:sym typeface="Helvetica Neue Medium"/>
              </a:endParaRPr>
            </a:p>
          </p:txBody>
        </p:sp>
        <p:pic>
          <p:nvPicPr>
            <p:cNvPr id="846" name="datacircles.gif" descr="datacircles.gif"/>
            <p:cNvPicPr>
              <a:picLocks noChangeAspect="1"/>
            </p:cNvPicPr>
            <p:nvPr/>
          </p:nvPicPr>
          <p:blipFill>
            <a:blip r:embed="rId3">
              <a:extLst/>
            </a:blip>
            <a:stretch>
              <a:fillRect/>
            </a:stretch>
          </p:blipFill>
          <p:spPr>
            <a:xfrm>
              <a:off x="185665" y="202844"/>
              <a:ext cx="14579147" cy="9545010"/>
            </a:xfrm>
            <a:prstGeom prst="rect">
              <a:avLst/>
            </a:prstGeom>
            <a:ln w="12700" cap="flat">
              <a:noFill/>
              <a:miter lim="400000"/>
            </a:ln>
            <a:effectLst/>
          </p:spPr>
        </p:pic>
      </p:grpSp>
      <p:sp>
        <p:nvSpPr>
          <p:cNvPr id="4" name="TextBox 3"/>
          <p:cNvSpPr txBox="1"/>
          <p:nvPr/>
        </p:nvSpPr>
        <p:spPr>
          <a:xfrm>
            <a:off x="6120829" y="3912932"/>
            <a:ext cx="3013646"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GB" sz="800" b="0" i="0" u="none" strike="noStrike" cap="none" spc="0" normalizeH="0" dirty="0" smtClean="0">
                <a:ln>
                  <a:noFill/>
                </a:ln>
                <a:solidFill>
                  <a:srgbClr val="E3D88B"/>
                </a:solidFill>
                <a:effectLst/>
                <a:uFillTx/>
                <a:sym typeface="Arial"/>
              </a:rPr>
              <a:t>Data from various sources, for</a:t>
            </a:r>
            <a:br>
              <a:rPr kumimoji="0" lang="en-GB" sz="800" b="0" i="0" u="none" strike="noStrike" cap="none" spc="0" normalizeH="0" dirty="0" smtClean="0">
                <a:ln>
                  <a:noFill/>
                </a:ln>
                <a:solidFill>
                  <a:srgbClr val="E3D88B"/>
                </a:solidFill>
                <a:effectLst/>
                <a:uFillTx/>
                <a:sym typeface="Arial"/>
              </a:rPr>
            </a:br>
            <a:r>
              <a:rPr kumimoji="0" lang="en-GB" sz="800" b="0" i="0" u="none" strike="noStrike" cap="none" spc="0" normalizeH="0" dirty="0" smtClean="0">
                <a:ln>
                  <a:noFill/>
                </a:ln>
                <a:solidFill>
                  <a:srgbClr val="E3D88B"/>
                </a:solidFill>
                <a:effectLst/>
                <a:uFillTx/>
                <a:sym typeface="Arial"/>
              </a:rPr>
              <a:t>public entities: data ca. 2018, </a:t>
            </a:r>
            <a:br>
              <a:rPr kumimoji="0" lang="en-GB" sz="800" b="0" i="0" u="none" strike="noStrike" cap="none" spc="0" normalizeH="0" dirty="0" smtClean="0">
                <a:ln>
                  <a:noFill/>
                </a:ln>
                <a:solidFill>
                  <a:srgbClr val="E3D88B"/>
                </a:solidFill>
                <a:effectLst/>
                <a:uFillTx/>
                <a:sym typeface="Arial"/>
              </a:rPr>
            </a:br>
            <a:r>
              <a:rPr kumimoji="0" lang="en-GB" sz="800" b="0" i="0" u="none" strike="noStrike" cap="none" spc="0" normalizeH="0" dirty="0" smtClean="0">
                <a:ln>
                  <a:noFill/>
                </a:ln>
                <a:solidFill>
                  <a:srgbClr val="E3D88B"/>
                </a:solidFill>
                <a:effectLst/>
                <a:uFillTx/>
                <a:sym typeface="Arial"/>
              </a:rPr>
              <a:t>indicative, within ~ factor 2</a:t>
            </a:r>
          </a:p>
          <a:p>
            <a:pPr marL="0" marR="0" indent="0" algn="r" defTabSz="825500" rtl="0" fontAlgn="auto" latinLnBrk="0" hangingPunct="0">
              <a:lnSpc>
                <a:spcPct val="100000"/>
              </a:lnSpc>
              <a:spcBef>
                <a:spcPts val="0"/>
              </a:spcBef>
              <a:spcAft>
                <a:spcPts val="0"/>
              </a:spcAft>
              <a:buClrTx/>
              <a:buSzTx/>
              <a:buFontTx/>
              <a:buNone/>
              <a:tabLst/>
            </a:pPr>
            <a:r>
              <a:rPr lang="en-GB" sz="800" cap="none" dirty="0" smtClean="0">
                <a:solidFill>
                  <a:srgbClr val="E3D88B"/>
                </a:solidFill>
              </a:rPr>
              <a:t>LHC volumes: LCG Resource Scrutiny Group &amp; CERN;  2020</a:t>
            </a:r>
            <a:br>
              <a:rPr lang="en-GB" sz="800" cap="none" dirty="0" smtClean="0">
                <a:solidFill>
                  <a:srgbClr val="E3D88B"/>
                </a:solidFill>
              </a:rPr>
            </a:br>
            <a:r>
              <a:rPr lang="en-GB" sz="800" cap="none" dirty="0" smtClean="0">
                <a:solidFill>
                  <a:srgbClr val="E3D88B"/>
                </a:solidFill>
              </a:rPr>
              <a:t>SKA and LOFAR volumes: ASTRON/</a:t>
            </a:r>
            <a:r>
              <a:rPr lang="en-GB" sz="800" cap="none" dirty="0" err="1" smtClean="0">
                <a:solidFill>
                  <a:srgbClr val="E3D88B"/>
                </a:solidFill>
              </a:rPr>
              <a:t>Michiel</a:t>
            </a:r>
            <a:r>
              <a:rPr lang="en-GB" sz="800" cap="none" dirty="0" smtClean="0">
                <a:solidFill>
                  <a:srgbClr val="E3D88B"/>
                </a:solidFill>
              </a:rPr>
              <a:t> van Haarlem, 2020</a:t>
            </a:r>
            <a:endParaRPr kumimoji="0" lang="en-US" sz="800" b="0" i="0" u="none" strike="noStrike" cap="none" spc="0" normalizeH="0" dirty="0" smtClean="0">
              <a:ln>
                <a:noFill/>
              </a:ln>
              <a:solidFill>
                <a:srgbClr val="E3D88B"/>
              </a:solidFill>
              <a:effectLst/>
              <a:uFillTx/>
              <a:sym typeface="Arial"/>
            </a:endParaRPr>
          </a:p>
        </p:txBody>
      </p:sp>
      <p:sp>
        <p:nvSpPr>
          <p:cNvPr id="2" name="Footer Placeholder 1"/>
          <p:cNvSpPr>
            <a:spLocks noGrp="1"/>
          </p:cNvSpPr>
          <p:nvPr>
            <p:ph type="ftr" sz="quarter" idx="3"/>
          </p:nvPr>
        </p:nvSpPr>
        <p:spPr/>
        <p:txBody>
          <a:bodyPr/>
          <a:lstStyle/>
          <a:p>
            <a:r>
              <a:rPr lang="en-US" smtClean="0"/>
              <a:t>Building Scalable e-Infrastructures for Research</a:t>
            </a:r>
            <a:endParaRPr lang="nl-NL" dirty="0"/>
          </a:p>
        </p:txBody>
      </p:sp>
      <p:pic>
        <p:nvPicPr>
          <p:cNvPr id="9" name="Picture 8"/>
          <p:cNvPicPr>
            <a:picLocks noChangeAspect="1"/>
          </p:cNvPicPr>
          <p:nvPr/>
        </p:nvPicPr>
        <p:blipFill>
          <a:blip r:embed="rId4"/>
          <a:stretch>
            <a:fillRect/>
          </a:stretch>
        </p:blipFill>
        <p:spPr>
          <a:xfrm>
            <a:off x="114725" y="756476"/>
            <a:ext cx="1399598" cy="1159842"/>
          </a:xfrm>
          <a:prstGeom prst="rect">
            <a:avLst/>
          </a:prstGeom>
        </p:spPr>
      </p:pic>
      <p:pic>
        <p:nvPicPr>
          <p:cNvPr id="10" name="Picture 9"/>
          <p:cNvPicPr>
            <a:picLocks noChangeAspect="1"/>
          </p:cNvPicPr>
          <p:nvPr/>
        </p:nvPicPr>
        <p:blipFill>
          <a:blip r:embed="rId5"/>
          <a:stretch>
            <a:fillRect/>
          </a:stretch>
        </p:blipFill>
        <p:spPr>
          <a:xfrm>
            <a:off x="309035" y="1241396"/>
            <a:ext cx="1416894" cy="1159842"/>
          </a:xfrm>
          <a:prstGeom prst="rect">
            <a:avLst/>
          </a:prstGeom>
        </p:spPr>
      </p:pic>
      <p:pic>
        <p:nvPicPr>
          <p:cNvPr id="11" name="Picture 10"/>
          <p:cNvPicPr>
            <a:picLocks noChangeAspect="1"/>
          </p:cNvPicPr>
          <p:nvPr/>
        </p:nvPicPr>
        <p:blipFill>
          <a:blip r:embed="rId6"/>
          <a:stretch>
            <a:fillRect/>
          </a:stretch>
        </p:blipFill>
        <p:spPr>
          <a:xfrm>
            <a:off x="524514" y="1764516"/>
            <a:ext cx="1395725" cy="1159842"/>
          </a:xfrm>
          <a:prstGeom prst="rect">
            <a:avLst/>
          </a:prstGeom>
        </p:spPr>
      </p:pic>
      <p:pic>
        <p:nvPicPr>
          <p:cNvPr id="12" name="Picture 11"/>
          <p:cNvPicPr>
            <a:picLocks noChangeAspect="1"/>
          </p:cNvPicPr>
          <p:nvPr/>
        </p:nvPicPr>
        <p:blipFill>
          <a:blip r:embed="rId7"/>
          <a:stretch>
            <a:fillRect/>
          </a:stretch>
        </p:blipFill>
        <p:spPr>
          <a:xfrm>
            <a:off x="621590" y="2390551"/>
            <a:ext cx="1462141" cy="1159842"/>
          </a:xfrm>
          <a:prstGeom prst="rect">
            <a:avLst/>
          </a:prstGeom>
        </p:spPr>
      </p:pic>
      <p:sp>
        <p:nvSpPr>
          <p:cNvPr id="13" name="TextBox 12"/>
          <p:cNvSpPr txBox="1"/>
          <p:nvPr/>
        </p:nvSpPr>
        <p:spPr>
          <a:xfrm>
            <a:off x="34565" y="3761674"/>
            <a:ext cx="1862015"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r>
              <a:rPr lang="en-GB" sz="1100" cap="none" dirty="0">
                <a:solidFill>
                  <a:srgbClr val="6F2575"/>
                </a:solidFill>
              </a:rPr>
              <a:t>imagery: </a:t>
            </a:r>
            <a:r>
              <a:rPr lang="en-GB" sz="1100" i="1" cap="none" dirty="0" smtClean="0">
                <a:solidFill>
                  <a:srgbClr val="6F2575"/>
                </a:solidFill>
              </a:rPr>
              <a:t>Powers of Ten, Eames Office LLC (available </a:t>
            </a:r>
            <a:r>
              <a:rPr lang="en-GB" sz="1100" i="1" cap="none" dirty="0">
                <a:solidFill>
                  <a:srgbClr val="6F2575"/>
                </a:solidFill>
              </a:rPr>
              <a:t>at www.eamesoffice.com)</a:t>
            </a:r>
            <a:endParaRPr kumimoji="0" lang="en-GB" sz="1100" b="0" i="1" u="none" strike="noStrike" cap="none" spc="0" normalizeH="0" dirty="0" smtClean="0">
              <a:ln>
                <a:noFill/>
              </a:ln>
              <a:solidFill>
                <a:srgbClr val="6F2575"/>
              </a:solidFill>
              <a:effectLst/>
              <a:uFillTx/>
              <a:sym typeface="Arial"/>
            </a:endParaRPr>
          </a:p>
        </p:txBody>
      </p:sp>
    </p:spTree>
    <p:extLst>
      <p:ext uri="{BB962C8B-B14F-4D97-AF65-F5344CB8AC3E}">
        <p14:creationId xmlns:p14="http://schemas.microsoft.com/office/powerpoint/2010/main" val="27875147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p:txBody>
          <a:bodyPr/>
          <a:lstStyle/>
          <a:p>
            <a:endParaRPr lang="en-US"/>
          </a:p>
        </p:txBody>
      </p:sp>
      <p:sp>
        <p:nvSpPr>
          <p:cNvPr id="3" name="Slide Number Placeholder 2"/>
          <p:cNvSpPr>
            <a:spLocks noGrp="1"/>
          </p:cNvSpPr>
          <p:nvPr>
            <p:ph type="sldNum" sz="quarter" idx="2"/>
          </p:nvPr>
        </p:nvSpPr>
        <p:spPr/>
        <p:txBody>
          <a:bodyPr/>
          <a:lstStyle/>
          <a:p>
            <a:fld id="{86CB4B4D-7CA3-9044-876B-883B54F8677D}" type="slidenum">
              <a:rPr lang="en-NL" smtClean="0"/>
              <a:t>20</a:t>
            </a:fld>
            <a:endParaRPr lang="en-NL"/>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p:txBody>
          <a:bodyPr/>
          <a:lstStyle/>
          <a:p>
            <a:r>
              <a:rPr lang="en-GB" dirty="0" smtClean="0"/>
              <a:t>Data distribution for WLCG</a:t>
            </a:r>
            <a:endParaRPr lang="en-US" dirty="0"/>
          </a:p>
        </p:txBody>
      </p:sp>
      <p:pic>
        <p:nvPicPr>
          <p:cNvPr id="6" name="Picture 5"/>
          <p:cNvPicPr>
            <a:picLocks noChangeAspect="1"/>
          </p:cNvPicPr>
          <p:nvPr/>
        </p:nvPicPr>
        <p:blipFill>
          <a:blip r:embed="rId3"/>
          <a:stretch>
            <a:fillRect/>
          </a:stretch>
        </p:blipFill>
        <p:spPr>
          <a:xfrm>
            <a:off x="0" y="687345"/>
            <a:ext cx="9166206" cy="3904180"/>
          </a:xfrm>
          <a:prstGeom prst="rect">
            <a:avLst/>
          </a:prstGeom>
        </p:spPr>
      </p:pic>
      <p:sp>
        <p:nvSpPr>
          <p:cNvPr id="7" name="TextBox 6"/>
          <p:cNvSpPr txBox="1"/>
          <p:nvPr/>
        </p:nvSpPr>
        <p:spPr>
          <a:xfrm>
            <a:off x="4572000" y="4400394"/>
            <a:ext cx="4594206" cy="2385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defTabSz="171450"/>
            <a:r>
              <a:rPr lang="en-US" sz="1050" b="1" i="1" cap="none" dirty="0">
                <a:solidFill>
                  <a:srgbClr val="000000"/>
                </a:solidFill>
                <a:latin typeface="Helvetica Neue"/>
                <a:sym typeface="Helvetica Neue"/>
              </a:rPr>
              <a:t>source: </a:t>
            </a:r>
            <a:r>
              <a:rPr lang="en-US" sz="1050" b="1" i="1" cap="none" dirty="0">
                <a:solidFill>
                  <a:srgbClr val="000000"/>
                </a:solidFill>
                <a:latin typeface="Helvetica Neue"/>
                <a:sym typeface="Helvetica Neue"/>
                <a:hlinkClick r:id="rId4"/>
              </a:rPr>
              <a:t>https://</a:t>
            </a:r>
            <a:r>
              <a:rPr lang="en-US" sz="1050" b="1" i="1" cap="none" dirty="0" smtClean="0">
                <a:solidFill>
                  <a:srgbClr val="000000"/>
                </a:solidFill>
                <a:latin typeface="Helvetica Neue"/>
                <a:sym typeface="Helvetica Neue"/>
                <a:hlinkClick r:id="rId4"/>
              </a:rPr>
              <a:t>monit-grafana.cern.ch/d/000000420/fts-transfers-30-day</a:t>
            </a:r>
            <a:endParaRPr lang="en-GB" sz="1050" b="1" i="1" cap="none" dirty="0">
              <a:solidFill>
                <a:srgbClr val="000000"/>
              </a:solidFill>
              <a:latin typeface="Helvetica Neue"/>
              <a:ea typeface="Helvetica Neue"/>
              <a:cs typeface="Helvetica Neue"/>
              <a:sym typeface="Helvetica Neue"/>
            </a:endParaRPr>
          </a:p>
        </p:txBody>
      </p:sp>
      <p:grpSp>
        <p:nvGrpSpPr>
          <p:cNvPr id="8" name="Group 7"/>
          <p:cNvGrpSpPr/>
          <p:nvPr/>
        </p:nvGrpSpPr>
        <p:grpSpPr>
          <a:xfrm>
            <a:off x="1493932" y="1349505"/>
            <a:ext cx="904551" cy="653928"/>
            <a:chOff x="3417496" y="4149676"/>
            <a:chExt cx="3391047" cy="2517963"/>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7496" y="4149676"/>
              <a:ext cx="2857647" cy="1911448"/>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0896" y="4749840"/>
              <a:ext cx="2857647" cy="1917799"/>
            </a:xfrm>
            <a:prstGeom prst="rect">
              <a:avLst/>
            </a:prstGeom>
          </p:spPr>
        </p:pic>
      </p:grpSp>
      <p:pic>
        <p:nvPicPr>
          <p:cNvPr id="11" name="Picture 10"/>
          <p:cNvPicPr>
            <a:picLocks noChangeAspect="1"/>
          </p:cNvPicPr>
          <p:nvPr/>
        </p:nvPicPr>
        <p:blipFill>
          <a:blip r:embed="rId7"/>
          <a:stretch>
            <a:fillRect/>
          </a:stretch>
        </p:blipFill>
        <p:spPr>
          <a:xfrm>
            <a:off x="138613" y="1937387"/>
            <a:ext cx="822982" cy="310904"/>
          </a:xfrm>
          <a:prstGeom prst="rect">
            <a:avLst/>
          </a:prstGeom>
        </p:spPr>
      </p:pic>
      <p:cxnSp>
        <p:nvCxnSpPr>
          <p:cNvPr id="12" name="Straight Connector 11"/>
          <p:cNvCxnSpPr/>
          <p:nvPr/>
        </p:nvCxnSpPr>
        <p:spPr>
          <a:xfrm>
            <a:off x="961595" y="2069478"/>
            <a:ext cx="7686675" cy="0"/>
          </a:xfrm>
          <a:prstGeom prst="line">
            <a:avLst/>
          </a:prstGeom>
          <a:noFill/>
          <a:ln w="12700" cap="flat">
            <a:solidFill>
              <a:srgbClr val="000000"/>
            </a:solidFill>
            <a:prstDash val="dash"/>
            <a:round/>
          </a:ln>
          <a:effectLst/>
          <a:sp3d/>
        </p:spPr>
        <p:style>
          <a:lnRef idx="0">
            <a:scrgbClr r="0" g="0" b="0"/>
          </a:lnRef>
          <a:fillRef idx="0">
            <a:scrgbClr r="0" g="0" b="0"/>
          </a:fillRef>
          <a:effectRef idx="0">
            <a:scrgbClr r="0" g="0" b="0"/>
          </a:effectRef>
          <a:fontRef idx="none"/>
        </p:style>
      </p:cxnSp>
      <p:sp>
        <p:nvSpPr>
          <p:cNvPr id="13" name="TextBox 12"/>
          <p:cNvSpPr txBox="1"/>
          <p:nvPr/>
        </p:nvSpPr>
        <p:spPr>
          <a:xfrm>
            <a:off x="8635967" y="1950215"/>
            <a:ext cx="410369" cy="2385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defTabSz="171450"/>
            <a:r>
              <a:rPr lang="en-US" sz="1050" b="1" cap="none" dirty="0">
                <a:solidFill>
                  <a:srgbClr val="000000"/>
                </a:solidFill>
                <a:latin typeface="Akkurat Std Mono" panose="02000503000000000000" pitchFamily="2" charset="0"/>
                <a:sym typeface="Helvetica Neue"/>
              </a:rPr>
              <a:t>2.6M</a:t>
            </a:r>
            <a:endParaRPr lang="en-GB" sz="1050" b="1" cap="none" dirty="0">
              <a:solidFill>
                <a:srgbClr val="000000"/>
              </a:solidFill>
              <a:latin typeface="Akkurat Std Mono" panose="02000503000000000000" pitchFamily="2" charset="0"/>
              <a:sym typeface="Helvetica Neue"/>
            </a:endParaRPr>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68428" y="238125"/>
            <a:ext cx="1317783" cy="1932749"/>
          </a:xfrm>
          <a:prstGeom prst="rect">
            <a:avLst/>
          </a:prstGeom>
          <a:ln>
            <a:solidFill>
              <a:srgbClr val="6F2575"/>
            </a:solidFill>
          </a:ln>
        </p:spPr>
      </p:pic>
    </p:spTree>
    <p:extLst>
      <p:ext uri="{BB962C8B-B14F-4D97-AF65-F5344CB8AC3E}">
        <p14:creationId xmlns:p14="http://schemas.microsoft.com/office/powerpoint/2010/main" val="3842153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716419" y="2043079"/>
            <a:ext cx="1650063" cy="1563217"/>
          </a:xfrm>
          <a:prstGeom prst="rect">
            <a:avLst/>
          </a:prstGeom>
          <a:ln>
            <a:solidFill>
              <a:srgbClr val="6F2575"/>
            </a:solidFill>
          </a:ln>
        </p:spPr>
      </p:pic>
      <p:sp>
        <p:nvSpPr>
          <p:cNvPr id="2" name="Text Placeholder 1"/>
          <p:cNvSpPr>
            <a:spLocks noGrp="1"/>
          </p:cNvSpPr>
          <p:nvPr>
            <p:ph type="body" sz="half" idx="14"/>
          </p:nvPr>
        </p:nvSpPr>
        <p:spPr>
          <a:xfrm>
            <a:off x="236116" y="869296"/>
            <a:ext cx="8669759" cy="678124"/>
          </a:xfrm>
        </p:spPr>
        <p:txBody>
          <a:bodyPr/>
          <a:lstStyle/>
          <a:p>
            <a:pPr algn="ctr"/>
            <a:r>
              <a:rPr lang="en-GB" dirty="0" smtClean="0">
                <a:solidFill>
                  <a:srgbClr val="E3D88B"/>
                </a:solidFill>
              </a:rPr>
              <a:t>pre-staging all data locally supports </a:t>
            </a:r>
            <a:br>
              <a:rPr lang="en-GB" dirty="0" smtClean="0">
                <a:solidFill>
                  <a:srgbClr val="E3D88B"/>
                </a:solidFill>
              </a:rPr>
            </a:br>
            <a:r>
              <a:rPr lang="en-GB" dirty="0" smtClean="0">
                <a:solidFill>
                  <a:srgbClr val="E3D88B"/>
                </a:solidFill>
              </a:rPr>
              <a:t>latency hiding, </a:t>
            </a:r>
            <a:r>
              <a:rPr lang="en-GB" dirty="0" err="1" smtClean="0">
                <a:solidFill>
                  <a:srgbClr val="E3D88B"/>
                </a:solidFill>
              </a:rPr>
              <a:t>posix</a:t>
            </a:r>
            <a:r>
              <a:rPr lang="en-GB" dirty="0" smtClean="0">
                <a:solidFill>
                  <a:srgbClr val="E3D88B"/>
                </a:solidFill>
              </a:rPr>
              <a:t>-style access with </a:t>
            </a:r>
            <a:r>
              <a:rPr lang="en-GB" dirty="0" err="1" smtClean="0">
                <a:solidFill>
                  <a:srgbClr val="E3D88B"/>
                </a:solidFill>
              </a:rPr>
              <a:t>lseek</a:t>
            </a:r>
            <a:r>
              <a:rPr lang="en-GB" dirty="0" smtClean="0">
                <a:solidFill>
                  <a:srgbClr val="E3D88B"/>
                </a:solidFill>
              </a:rPr>
              <a:t>(2), ‘$TMPDIR’</a:t>
            </a:r>
          </a:p>
          <a:p>
            <a:pPr algn="ctr"/>
            <a:r>
              <a:rPr lang="en-GB" sz="1600" i="1" dirty="0" smtClean="0">
                <a:solidFill>
                  <a:srgbClr val="E3D88B"/>
                </a:solidFill>
              </a:rPr>
              <a:t>e.g. why there are Data Transfer Nodes (DTNs) in the ‘Science DMZ’ concept</a:t>
            </a:r>
          </a:p>
        </p:txBody>
      </p:sp>
      <p:sp>
        <p:nvSpPr>
          <p:cNvPr id="3" name="Slide Number Placeholder 2"/>
          <p:cNvSpPr>
            <a:spLocks noGrp="1"/>
          </p:cNvSpPr>
          <p:nvPr>
            <p:ph type="sldNum" sz="quarter" idx="2"/>
          </p:nvPr>
        </p:nvSpPr>
        <p:spPr/>
        <p:txBody>
          <a:bodyPr/>
          <a:lstStyle/>
          <a:p>
            <a:fld id="{86CB4B4D-7CA3-9044-876B-883B54F8677D}" type="slidenum">
              <a:rPr lang="en-US" smtClean="0"/>
              <a:t>21</a:t>
            </a:fld>
            <a:endParaRPr lang="en-US"/>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p:txBody>
          <a:bodyPr/>
          <a:lstStyle/>
          <a:p>
            <a:r>
              <a:rPr lang="en-GB" dirty="0" smtClean="0"/>
              <a:t>Structuring of frameworks impacts systems design</a:t>
            </a: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8104" y="2216303"/>
            <a:ext cx="2257759" cy="1433677"/>
          </a:xfrm>
          <a:prstGeom prst="rect">
            <a:avLst/>
          </a:prstGeom>
        </p:spPr>
      </p:pic>
      <p:sp>
        <p:nvSpPr>
          <p:cNvPr id="7" name="TextBox 6"/>
          <p:cNvSpPr txBox="1"/>
          <p:nvPr/>
        </p:nvSpPr>
        <p:spPr>
          <a:xfrm>
            <a:off x="4658571" y="4539713"/>
            <a:ext cx="3244478"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r" defTabSz="825500"/>
            <a:r>
              <a:rPr kumimoji="0" lang="en-GB" sz="700" b="0" i="0" u="none" strike="noStrike" cap="none" spc="0" normalizeH="0" dirty="0" smtClean="0">
                <a:ln>
                  <a:noFill/>
                </a:ln>
                <a:solidFill>
                  <a:srgbClr val="6F2575"/>
                </a:solidFill>
                <a:effectLst/>
                <a:uFillTx/>
                <a:sym typeface="Arial"/>
              </a:rPr>
              <a:t>Photo HGST </a:t>
            </a:r>
            <a:r>
              <a:rPr kumimoji="0" lang="en-GB" sz="700" b="0" i="0" u="none" strike="noStrike" cap="none" spc="0" normalizeH="0" dirty="0" err="1" smtClean="0">
                <a:ln>
                  <a:noFill/>
                </a:ln>
                <a:solidFill>
                  <a:srgbClr val="6F2575"/>
                </a:solidFill>
                <a:effectLst/>
                <a:uFillTx/>
                <a:sym typeface="Arial"/>
              </a:rPr>
              <a:t>nVME</a:t>
            </a:r>
            <a:r>
              <a:rPr kumimoji="0" lang="en-GB" sz="700" b="0" i="0" u="none" strike="noStrike" cap="none" spc="0" normalizeH="0" dirty="0" smtClean="0">
                <a:ln>
                  <a:noFill/>
                </a:ln>
                <a:solidFill>
                  <a:srgbClr val="6F2575"/>
                </a:solidFill>
                <a:effectLst/>
                <a:uFillTx/>
                <a:sym typeface="Arial"/>
              </a:rPr>
              <a:t> from</a:t>
            </a:r>
            <a:r>
              <a:rPr lang="en-GB" sz="700" cap="none" dirty="0">
                <a:solidFill>
                  <a:srgbClr val="6F2575"/>
                </a:solidFill>
              </a:rPr>
              <a:t>: Dmitry </a:t>
            </a:r>
            <a:r>
              <a:rPr lang="en-GB" sz="700" cap="none" dirty="0" err="1" smtClean="0">
                <a:solidFill>
                  <a:srgbClr val="6F2575"/>
                </a:solidFill>
              </a:rPr>
              <a:t>Nosachev</a:t>
            </a:r>
            <a:r>
              <a:rPr lang="en-GB" sz="700" cap="none" dirty="0" smtClean="0">
                <a:solidFill>
                  <a:srgbClr val="6F2575"/>
                </a:solidFill>
              </a:rPr>
              <a:t> on Wikimedia Commons CC-BY-SA</a:t>
            </a:r>
          </a:p>
          <a:p>
            <a:pPr algn="r" defTabSz="825500"/>
            <a:r>
              <a:rPr kumimoji="0" lang="en-GB" sz="700" b="0" i="0" u="none" strike="noStrike" cap="none" spc="0" normalizeH="0" dirty="0" smtClean="0">
                <a:ln>
                  <a:noFill/>
                </a:ln>
                <a:solidFill>
                  <a:srgbClr val="6F2575"/>
                </a:solidFill>
                <a:effectLst/>
                <a:uFillTx/>
                <a:sym typeface="Arial"/>
              </a:rPr>
              <a:t>Image Science DMZ and Data Transfer Nodes: </a:t>
            </a:r>
            <a:r>
              <a:rPr kumimoji="0" lang="en-GB" sz="700" b="0" i="0" u="none" strike="noStrike" cap="none" spc="0" normalizeH="0" dirty="0" err="1" smtClean="0">
                <a:ln>
                  <a:noFill/>
                </a:ln>
                <a:solidFill>
                  <a:srgbClr val="6F2575"/>
                </a:solidFill>
                <a:effectLst/>
                <a:uFillTx/>
                <a:sym typeface="Arial"/>
              </a:rPr>
              <a:t>ESnet</a:t>
            </a:r>
            <a:r>
              <a:rPr kumimoji="0" lang="en-GB" sz="700" b="0" i="0" u="none" strike="noStrike" cap="none" spc="0" normalizeH="0" dirty="0" smtClean="0">
                <a:ln>
                  <a:noFill/>
                </a:ln>
                <a:solidFill>
                  <a:srgbClr val="6F2575"/>
                </a:solidFill>
                <a:effectLst/>
                <a:uFillTx/>
                <a:sym typeface="Arial"/>
              </a:rPr>
              <a:t> fasterdata.es.net </a:t>
            </a:r>
            <a:endParaRPr kumimoji="0" lang="en-US" sz="700" b="0" i="0" u="none" strike="noStrike" cap="none" spc="0" normalizeH="0" dirty="0" smtClean="0">
              <a:ln>
                <a:noFill/>
              </a:ln>
              <a:solidFill>
                <a:srgbClr val="6F2575"/>
              </a:solidFill>
              <a:effectLst/>
              <a:uFillTx/>
              <a:sym typeface="Arial"/>
            </a:endParaRPr>
          </a:p>
        </p:txBody>
      </p:sp>
      <p:sp>
        <p:nvSpPr>
          <p:cNvPr id="11" name="Text Placeholder 1"/>
          <p:cNvSpPr txBox="1">
            <a:spLocks/>
          </p:cNvSpPr>
          <p:nvPr/>
        </p:nvSpPr>
        <p:spPr>
          <a:xfrm>
            <a:off x="390525" y="3779520"/>
            <a:ext cx="8669759" cy="713709"/>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marL="0" marR="0" indent="0" algn="l" defTabSz="309563" rtl="0" eaLnBrk="1" latinLnBrk="0" hangingPunct="1">
              <a:lnSpc>
                <a:spcPct val="100000"/>
              </a:lnSpc>
              <a:spcBef>
                <a:spcPts val="0"/>
              </a:spcBef>
              <a:spcAft>
                <a:spcPts val="0"/>
              </a:spcAft>
              <a:buClrTx/>
              <a:buSzTx/>
              <a:buFontTx/>
              <a:buNone/>
              <a:tabLst/>
              <a:defRPr sz="2063" b="0" i="0" u="none" strike="noStrike" cap="none" spc="0" baseline="0">
                <a:ln>
                  <a:noFill/>
                </a:ln>
                <a:solidFill>
                  <a:srgbClr val="FFFFFF"/>
                </a:solidFill>
                <a:uFillTx/>
                <a:latin typeface="+mn-lt"/>
                <a:ea typeface="+mn-ea"/>
                <a:cs typeface="+mn-cs"/>
                <a:sym typeface="Arial"/>
              </a:defRPr>
            </a:lvl1pPr>
            <a:lvl2pPr marL="114300" marR="0" indent="-114300" algn="l" defTabSz="309563" rtl="0" eaLnBrk="1" latinLnBrk="0" hangingPunct="1">
              <a:lnSpc>
                <a:spcPct val="100000"/>
              </a:lnSpc>
              <a:spcBef>
                <a:spcPts val="0"/>
              </a:spcBef>
              <a:spcAft>
                <a:spcPts val="0"/>
              </a:spcAft>
              <a:buClrTx/>
              <a:buSzTx/>
              <a:buFont typeface="Arial" panose="020B0604020202020204" pitchFamily="34" charset="0"/>
              <a:buChar char="•"/>
              <a:tabLst/>
              <a:defRPr sz="1875"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88"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a:lstStyle>
          <a:p>
            <a:pPr algn="ctr"/>
            <a:r>
              <a:rPr lang="en-GB" dirty="0" smtClean="0">
                <a:solidFill>
                  <a:srgbClr val="E3D88B"/>
                </a:solidFill>
              </a:rPr>
              <a:t>but, recently, pre-staging starts coming at a cost, when using SSDs as local data ‘scratch’ area … because of their unique element: ‘endurance’</a:t>
            </a:r>
          </a:p>
        </p:txBody>
      </p:sp>
      <p:sp>
        <p:nvSpPr>
          <p:cNvPr id="12" name="Left-Right Arrow 11"/>
          <p:cNvSpPr/>
          <p:nvPr/>
        </p:nvSpPr>
        <p:spPr>
          <a:xfrm>
            <a:off x="3720504" y="2664938"/>
            <a:ext cx="1568517" cy="625048"/>
          </a:xfrm>
          <a:prstGeom prst="leftRight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3" name="Action Button: Help 12">
            <a:hlinkClick r:id="" action="ppaction://noaction" highlightClick="1"/>
          </p:cNvPr>
          <p:cNvSpPr/>
          <p:nvPr/>
        </p:nvSpPr>
        <p:spPr>
          <a:xfrm>
            <a:off x="4228589" y="2216303"/>
            <a:ext cx="552345" cy="552345"/>
          </a:xfrm>
          <a:prstGeom prst="actionButtonHelp">
            <a:avLst/>
          </a:prstGeom>
          <a:solidFill>
            <a:schemeClr val="accent1"/>
          </a:solidFill>
          <a:ln w="12700" cap="flat">
            <a:solidFill>
              <a:srgbClr val="E3D88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0104" y="2624967"/>
            <a:ext cx="1629957" cy="1154553"/>
          </a:xfrm>
          <a:prstGeom prst="rect">
            <a:avLst/>
          </a:prstGeom>
        </p:spPr>
      </p:pic>
    </p:spTree>
    <p:extLst>
      <p:ext uri="{BB962C8B-B14F-4D97-AF65-F5344CB8AC3E}">
        <p14:creationId xmlns:p14="http://schemas.microsoft.com/office/powerpoint/2010/main" val="36285167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a:xfrm>
            <a:off x="238125" y="967796"/>
            <a:ext cx="4109940" cy="3373033"/>
          </a:xfrm>
        </p:spPr>
        <p:txBody>
          <a:bodyPr/>
          <a:lstStyle/>
          <a:p>
            <a:pPr>
              <a:spcAft>
                <a:spcPts val="300"/>
              </a:spcAft>
            </a:pPr>
            <a:r>
              <a:rPr lang="en-GB" sz="1600" dirty="0" smtClean="0">
                <a:solidFill>
                  <a:srgbClr val="E3D88B"/>
                </a:solidFill>
              </a:rPr>
              <a:t>Frequency distribution </a:t>
            </a:r>
            <a:r>
              <a:rPr lang="en-GB" sz="1600" dirty="0">
                <a:solidFill>
                  <a:srgbClr val="E3D88B"/>
                </a:solidFill>
              </a:rPr>
              <a:t>o</a:t>
            </a:r>
            <a:r>
              <a:rPr lang="en-GB" sz="1600" dirty="0" smtClean="0">
                <a:solidFill>
                  <a:srgbClr val="E3D88B"/>
                </a:solidFill>
              </a:rPr>
              <a:t>bserved on the NDPF execution nodes for outside (‘grid’) access (blue) and local access (orange)</a:t>
            </a:r>
          </a:p>
          <a:p>
            <a:pPr>
              <a:spcAft>
                <a:spcPts val="300"/>
              </a:spcAft>
            </a:pPr>
            <a:endParaRPr lang="en-GB" sz="1600" dirty="0" smtClean="0">
              <a:solidFill>
                <a:srgbClr val="E3D88B"/>
              </a:solidFill>
            </a:endParaRPr>
          </a:p>
          <a:p>
            <a:pPr>
              <a:spcAft>
                <a:spcPts val="300"/>
              </a:spcAft>
            </a:pPr>
            <a:r>
              <a:rPr lang="en-GB" sz="1600" dirty="0" smtClean="0">
                <a:solidFill>
                  <a:srgbClr val="E3D88B"/>
                </a:solidFill>
              </a:rPr>
              <a:t>Access pattern is rather different. But why?</a:t>
            </a:r>
          </a:p>
          <a:p>
            <a:pPr marL="342900" indent="-342900">
              <a:spcAft>
                <a:spcPts val="300"/>
              </a:spcAft>
              <a:buFont typeface="Arial" panose="020B0604020202020204" pitchFamily="34" charset="0"/>
              <a:buChar char="•"/>
            </a:pPr>
            <a:r>
              <a:rPr lang="en-GB" sz="1600" dirty="0" smtClean="0">
                <a:solidFill>
                  <a:srgbClr val="E3D88B"/>
                </a:solidFill>
              </a:rPr>
              <a:t>external users pre-stage, because that is built into the frameworks (like DIRAC, Athena), where local users can use streaming access (‘</a:t>
            </a:r>
            <a:r>
              <a:rPr lang="en-GB" sz="1600" dirty="0" err="1" smtClean="0">
                <a:solidFill>
                  <a:srgbClr val="E3D88B"/>
                </a:solidFill>
              </a:rPr>
              <a:t>dCache</a:t>
            </a:r>
            <a:r>
              <a:rPr lang="en-GB" sz="1600" dirty="0" smtClean="0">
                <a:solidFill>
                  <a:srgbClr val="E3D88B"/>
                </a:solidFill>
              </a:rPr>
              <a:t> NFSv4’)</a:t>
            </a:r>
            <a:r>
              <a:rPr lang="en-GB" sz="1600" dirty="0">
                <a:solidFill>
                  <a:srgbClr val="E3D88B"/>
                </a:solidFill>
              </a:rPr>
              <a:t/>
            </a:r>
            <a:br>
              <a:rPr lang="en-GB" sz="1600" dirty="0">
                <a:solidFill>
                  <a:srgbClr val="E3D88B"/>
                </a:solidFill>
              </a:rPr>
            </a:br>
            <a:r>
              <a:rPr lang="en-GB" sz="1600" i="1" dirty="0" smtClean="0">
                <a:solidFill>
                  <a:srgbClr val="E3D88B"/>
                </a:solidFill>
              </a:rPr>
              <a:t>yet there are changes in pre-stage streaming behaviour over time</a:t>
            </a:r>
          </a:p>
          <a:p>
            <a:pPr marL="342900" indent="-342900">
              <a:spcAft>
                <a:spcPts val="300"/>
              </a:spcAft>
              <a:buFont typeface="Arial" panose="020B0604020202020204" pitchFamily="34" charset="0"/>
              <a:buChar char="•"/>
            </a:pPr>
            <a:r>
              <a:rPr lang="en-GB" sz="1600" dirty="0">
                <a:solidFill>
                  <a:srgbClr val="E3D88B"/>
                </a:solidFill>
              </a:rPr>
              <a:t>d</a:t>
            </a:r>
            <a:r>
              <a:rPr lang="en-GB" sz="1600" dirty="0" smtClean="0">
                <a:solidFill>
                  <a:srgbClr val="E3D88B"/>
                </a:solidFill>
              </a:rPr>
              <a:t>ifferent types of workload:</a:t>
            </a:r>
            <a:br>
              <a:rPr lang="en-GB" sz="1600" dirty="0" smtClean="0">
                <a:solidFill>
                  <a:srgbClr val="E3D88B"/>
                </a:solidFill>
              </a:rPr>
            </a:br>
            <a:r>
              <a:rPr lang="en-GB" sz="1600" dirty="0" err="1" smtClean="0">
                <a:solidFill>
                  <a:srgbClr val="E3D88B"/>
                </a:solidFill>
              </a:rPr>
              <a:t>ntuple</a:t>
            </a:r>
            <a:r>
              <a:rPr lang="en-GB" sz="1600" dirty="0" smtClean="0">
                <a:solidFill>
                  <a:srgbClr val="E3D88B"/>
                </a:solidFill>
              </a:rPr>
              <a:t>-data analysis vs (re)processing</a:t>
            </a:r>
          </a:p>
          <a:p>
            <a:pPr marL="342900" indent="-342900">
              <a:spcAft>
                <a:spcPts val="300"/>
              </a:spcAft>
              <a:buFont typeface="Arial" panose="020B0604020202020204" pitchFamily="34" charset="0"/>
              <a:buChar char="•"/>
            </a:pPr>
            <a:r>
              <a:rPr lang="en-GB" sz="1600" dirty="0" smtClean="0">
                <a:solidFill>
                  <a:srgbClr val="E3D88B"/>
                </a:solidFill>
              </a:rPr>
              <a:t>…</a:t>
            </a:r>
          </a:p>
        </p:txBody>
      </p:sp>
      <p:sp>
        <p:nvSpPr>
          <p:cNvPr id="3" name="Slide Number Placeholder 2"/>
          <p:cNvSpPr>
            <a:spLocks noGrp="1"/>
          </p:cNvSpPr>
          <p:nvPr>
            <p:ph type="sldNum" sz="quarter" idx="2"/>
          </p:nvPr>
        </p:nvSpPr>
        <p:spPr/>
        <p:txBody>
          <a:bodyPr/>
          <a:lstStyle/>
          <a:p>
            <a:fld id="{86CB4B4D-7CA3-9044-876B-883B54F8677D}" type="slidenum">
              <a:rPr lang="en-US" smtClean="0"/>
              <a:t>22</a:t>
            </a:fld>
            <a:endParaRPr lang="en-US"/>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p:txBody>
          <a:bodyPr/>
          <a:lstStyle/>
          <a:p>
            <a:r>
              <a:rPr lang="en-GB" dirty="0" smtClean="0"/>
              <a:t>WORN storage – Write Once Read Never</a:t>
            </a:r>
            <a:endParaRPr lang="en-US" dirty="0"/>
          </a:p>
        </p:txBody>
      </p:sp>
      <p:sp>
        <p:nvSpPr>
          <p:cNvPr id="8" name="TextBox 7"/>
          <p:cNvSpPr txBox="1"/>
          <p:nvPr/>
        </p:nvSpPr>
        <p:spPr>
          <a:xfrm>
            <a:off x="4006779" y="4126432"/>
            <a:ext cx="5108771"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800" b="0" i="0" u="none" strike="noStrike" cap="none" spc="0" normalizeH="0" dirty="0" smtClean="0">
                <a:ln>
                  <a:noFill/>
                </a:ln>
                <a:solidFill>
                  <a:srgbClr val="6F2575"/>
                </a:solidFill>
                <a:effectLst/>
                <a:uFillTx/>
                <a:latin typeface="+mn-lt"/>
                <a:ea typeface="+mn-ea"/>
                <a:cs typeface="+mn-cs"/>
                <a:sym typeface="Arial"/>
              </a:rPr>
              <a:t>Data: NDPF execution nodes, based on SSD SMART data, integrated over total device lifetime</a:t>
            </a:r>
            <a:br>
              <a:rPr kumimoji="0" lang="en-US" sz="800" b="0" i="0" u="none" strike="noStrike" cap="none" spc="0" normalizeH="0" dirty="0" smtClean="0">
                <a:ln>
                  <a:noFill/>
                </a:ln>
                <a:solidFill>
                  <a:srgbClr val="6F2575"/>
                </a:solidFill>
                <a:effectLst/>
                <a:uFillTx/>
                <a:latin typeface="+mn-lt"/>
                <a:ea typeface="+mn-ea"/>
                <a:cs typeface="+mn-cs"/>
                <a:sym typeface="Arial"/>
              </a:rPr>
            </a:br>
            <a:r>
              <a:rPr kumimoji="0" lang="en-US" sz="800" b="0" i="0" u="none" strike="noStrike" cap="none" spc="0" normalizeH="0" dirty="0" smtClean="0">
                <a:ln>
                  <a:noFill/>
                </a:ln>
                <a:solidFill>
                  <a:srgbClr val="6F2575"/>
                </a:solidFill>
                <a:effectLst/>
                <a:uFillTx/>
                <a:latin typeface="+mn-lt"/>
                <a:ea typeface="+mn-ea"/>
                <a:cs typeface="+mn-cs"/>
                <a:sym typeface="Arial"/>
              </a:rPr>
              <a:t>plot shows number of local analysis nodes scaled to DNI-WLCG count; collected using </a:t>
            </a:r>
            <a:r>
              <a:rPr kumimoji="0" lang="en-US" sz="800" b="0" i="0" u="none" strike="noStrike" cap="none" spc="0" normalizeH="0" dirty="0" err="1" smtClean="0">
                <a:ln>
                  <a:noFill/>
                </a:ln>
                <a:solidFill>
                  <a:srgbClr val="6F2575"/>
                </a:solidFill>
                <a:effectLst/>
                <a:uFillTx/>
                <a:latin typeface="+mn-lt"/>
                <a:ea typeface="+mn-ea"/>
                <a:cs typeface="+mn-cs"/>
                <a:sym typeface="Arial"/>
              </a:rPr>
              <a:t>smartctl</a:t>
            </a:r>
            <a:r>
              <a:rPr kumimoji="0" lang="en-US" sz="800" b="0" i="0" u="none" strike="noStrike" cap="none" spc="0" normalizeH="0" dirty="0" smtClean="0">
                <a:ln>
                  <a:noFill/>
                </a:ln>
                <a:solidFill>
                  <a:srgbClr val="6F2575"/>
                </a:solidFill>
                <a:effectLst/>
                <a:uFillTx/>
                <a:latin typeface="+mn-lt"/>
                <a:ea typeface="+mn-ea"/>
                <a:cs typeface="+mn-cs"/>
                <a:sym typeface="Arial"/>
              </a:rPr>
              <a:t> on 2020-10-28</a:t>
            </a:r>
          </a:p>
        </p:txBody>
      </p:sp>
      <p:pic>
        <p:nvPicPr>
          <p:cNvPr id="7" name="Picture 6"/>
          <p:cNvPicPr>
            <a:picLocks noChangeAspect="1"/>
          </p:cNvPicPr>
          <p:nvPr/>
        </p:nvPicPr>
        <p:blipFill>
          <a:blip r:embed="rId3"/>
          <a:stretch>
            <a:fillRect/>
          </a:stretch>
        </p:blipFill>
        <p:spPr>
          <a:xfrm>
            <a:off x="4311508" y="847377"/>
            <a:ext cx="4767485" cy="3145809"/>
          </a:xfrm>
          <a:prstGeom prst="rect">
            <a:avLst/>
          </a:prstGeom>
        </p:spPr>
      </p:pic>
    </p:spTree>
    <p:extLst>
      <p:ext uri="{BB962C8B-B14F-4D97-AF65-F5344CB8AC3E}">
        <p14:creationId xmlns:p14="http://schemas.microsoft.com/office/powerpoint/2010/main" val="42891447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US" smtClean="0"/>
              <a:t>23</a:t>
            </a:fld>
            <a:endParaRPr lang="en-US"/>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a:xfrm>
            <a:off x="238125" y="238125"/>
            <a:ext cx="8667750" cy="369332"/>
          </a:xfrm>
        </p:spPr>
        <p:txBody>
          <a:bodyPr/>
          <a:lstStyle/>
          <a:p>
            <a:r>
              <a:rPr lang="en-GB" sz="2400" dirty="0" smtClean="0"/>
              <a:t>Data comes from somewhere, and has to go somewhere …</a:t>
            </a:r>
            <a:endParaRPr lang="en-US" sz="2400" dirty="0"/>
          </a:p>
        </p:txBody>
      </p:sp>
      <p:grpSp>
        <p:nvGrpSpPr>
          <p:cNvPr id="8" name="Group 7"/>
          <p:cNvGrpSpPr/>
          <p:nvPr/>
        </p:nvGrpSpPr>
        <p:grpSpPr>
          <a:xfrm>
            <a:off x="923230" y="980616"/>
            <a:ext cx="7297540" cy="3288171"/>
            <a:chOff x="1663472" y="1673192"/>
            <a:chExt cx="5686425" cy="2562225"/>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472" y="1673192"/>
              <a:ext cx="5686425" cy="2562225"/>
            </a:xfrm>
            <a:prstGeom prst="rect">
              <a:avLst/>
            </a:prstGeom>
          </p:spPr>
        </p:pic>
        <p:sp>
          <p:nvSpPr>
            <p:cNvPr id="7" name="TextBox 6"/>
            <p:cNvSpPr txBox="1"/>
            <p:nvPr/>
          </p:nvSpPr>
          <p:spPr>
            <a:xfrm>
              <a:off x="2328657" y="1806736"/>
              <a:ext cx="4966103" cy="4488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200" b="0" i="0" u="none" strike="noStrike" cap="none" spc="0" normalizeH="0" dirty="0" smtClean="0">
                  <a:ln>
                    <a:noFill/>
                  </a:ln>
                  <a:solidFill>
                    <a:srgbClr val="6F2575"/>
                  </a:solidFill>
                  <a:effectLst/>
                  <a:uFillTx/>
                  <a:sym typeface="Arial"/>
                </a:rPr>
                <a:t>Farm (all links) data transfer to (blue) and from (green) execution nodes</a:t>
              </a:r>
            </a:p>
            <a:p>
              <a:pPr marL="0" marR="0" indent="0" algn="l" defTabSz="825500" rtl="0" fontAlgn="auto" latinLnBrk="0" hangingPunct="0">
                <a:lnSpc>
                  <a:spcPct val="100000"/>
                </a:lnSpc>
                <a:spcBef>
                  <a:spcPts val="0"/>
                </a:spcBef>
                <a:spcAft>
                  <a:spcPts val="0"/>
                </a:spcAft>
                <a:buClrTx/>
                <a:buSzTx/>
                <a:buFontTx/>
                <a:buNone/>
                <a:tabLst/>
              </a:pPr>
              <a:r>
                <a:rPr lang="en-GB" sz="1050" cap="none" dirty="0" smtClean="0">
                  <a:solidFill>
                    <a:srgbClr val="6F2575"/>
                  </a:solidFill>
                </a:rPr>
                <a:t>NDPF cricket data </a:t>
              </a:r>
              <a:r>
                <a:rPr lang="en-GB" sz="1050" cap="none" dirty="0" err="1" smtClean="0">
                  <a:solidFill>
                    <a:srgbClr val="6F2575"/>
                  </a:solidFill>
                </a:rPr>
                <a:t>deelqfx</a:t>
              </a:r>
              <a:r>
                <a:rPr lang="en-GB" sz="1050" cap="none" dirty="0" smtClean="0">
                  <a:solidFill>
                    <a:srgbClr val="6F2575"/>
                  </a:solidFill>
                </a:rPr>
                <a:t>, 2020-10-28</a:t>
              </a:r>
              <a:endParaRPr kumimoji="0" lang="en-US" sz="1050" b="0" i="0" u="none" strike="noStrike" cap="none" spc="0" normalizeH="0" dirty="0" smtClean="0">
                <a:ln>
                  <a:noFill/>
                </a:ln>
                <a:solidFill>
                  <a:srgbClr val="6F2575"/>
                </a:solidFill>
                <a:effectLst/>
                <a:uFillTx/>
                <a:sym typeface="Arial"/>
              </a:endParaRPr>
            </a:p>
          </p:txBody>
        </p:sp>
      </p:grpSp>
    </p:spTree>
    <p:extLst>
      <p:ext uri="{BB962C8B-B14F-4D97-AF65-F5344CB8AC3E}">
        <p14:creationId xmlns:p14="http://schemas.microsoft.com/office/powerpoint/2010/main" val="36171087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4607321"/>
          </a:xfrm>
          <a:prstGeom prst="rect">
            <a:avLst/>
          </a:prstGeom>
        </p:spPr>
      </p:pic>
      <p:sp>
        <p:nvSpPr>
          <p:cNvPr id="3" name="Slide Number Placeholder 2"/>
          <p:cNvSpPr>
            <a:spLocks noGrp="1"/>
          </p:cNvSpPr>
          <p:nvPr>
            <p:ph type="sldNum" sz="quarter" idx="2"/>
          </p:nvPr>
        </p:nvSpPr>
        <p:spPr/>
        <p:txBody>
          <a:bodyPr/>
          <a:lstStyle/>
          <a:p>
            <a:fld id="{86CB4B4D-7CA3-9044-876B-883B54F8677D}" type="slidenum">
              <a:rPr lang="en-NL" smtClean="0"/>
              <a:t>24</a:t>
            </a:fld>
            <a:endParaRPr lang="en-NL"/>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a:xfrm>
            <a:off x="264319" y="4081664"/>
            <a:ext cx="8667750" cy="403957"/>
          </a:xfrm>
          <a:solidFill>
            <a:srgbClr val="000000">
              <a:alpha val="50196"/>
            </a:srgbClr>
          </a:solidFill>
        </p:spPr>
        <p:txBody>
          <a:bodyPr/>
          <a:lstStyle/>
          <a:p>
            <a:pPr algn="ctr"/>
            <a:r>
              <a:rPr lang="en-GB" dirty="0" smtClean="0">
                <a:solidFill>
                  <a:srgbClr val="E3D88B"/>
                </a:solidFill>
              </a:rPr>
              <a:t>LHC Open Network Environment</a:t>
            </a:r>
            <a:endParaRPr lang="en-US" dirty="0">
              <a:solidFill>
                <a:srgbClr val="E3D88B"/>
              </a:solidFill>
            </a:endParaRPr>
          </a:p>
        </p:txBody>
      </p:sp>
    </p:spTree>
    <p:extLst>
      <p:ext uri="{BB962C8B-B14F-4D97-AF65-F5344CB8AC3E}">
        <p14:creationId xmlns:p14="http://schemas.microsoft.com/office/powerpoint/2010/main" val="1135736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25</a:t>
            </a:fld>
            <a:endParaRPr lang="en-GB"/>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p:txBody>
          <a:bodyPr/>
          <a:lstStyle/>
          <a:p>
            <a:r>
              <a:rPr lang="en-GB" dirty="0" smtClean="0"/>
              <a:t>Evolving the physical network view</a:t>
            </a:r>
            <a:endParaRPr lang="en-GB"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8940" y="311523"/>
            <a:ext cx="5911838" cy="4199331"/>
          </a:xfrm>
          <a:prstGeom prst="rect">
            <a:avLst/>
          </a:prstGeom>
        </p:spPr>
      </p:pic>
      <p:pic>
        <p:nvPicPr>
          <p:cNvPr id="8" name="Picture 7"/>
          <p:cNvPicPr>
            <a:picLocks noChangeAspect="1"/>
          </p:cNvPicPr>
          <p:nvPr/>
        </p:nvPicPr>
        <p:blipFill>
          <a:blip r:embed="rId4"/>
          <a:stretch>
            <a:fillRect/>
          </a:stretch>
        </p:blipFill>
        <p:spPr>
          <a:xfrm>
            <a:off x="264319" y="1921853"/>
            <a:ext cx="1486339" cy="1163579"/>
          </a:xfrm>
          <a:prstGeom prst="rect">
            <a:avLst/>
          </a:prstGeom>
        </p:spPr>
      </p:pic>
      <p:sp>
        <p:nvSpPr>
          <p:cNvPr id="2" name="TextBox 1"/>
          <p:cNvSpPr txBox="1"/>
          <p:nvPr/>
        </p:nvSpPr>
        <p:spPr>
          <a:xfrm>
            <a:off x="0" y="4196952"/>
            <a:ext cx="281166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000" b="0" i="0" u="none" strike="noStrike" cap="none" spc="0" normalizeH="0" dirty="0" smtClean="0">
                <a:ln>
                  <a:noFill/>
                </a:ln>
                <a:solidFill>
                  <a:srgbClr val="6F2575"/>
                </a:solidFill>
                <a:effectLst/>
                <a:uFillTx/>
                <a:ea typeface="+mn-ea"/>
                <a:cs typeface="+mn-cs"/>
                <a:sym typeface="Arial"/>
              </a:rPr>
              <a:t>Left: IBR-LAN (1996) in H1.40; </a:t>
            </a:r>
          </a:p>
          <a:p>
            <a:pPr marL="0" marR="0" indent="0" algn="l" defTabSz="825500" rtl="0" fontAlgn="auto" latinLnBrk="0" hangingPunct="0">
              <a:lnSpc>
                <a:spcPct val="100000"/>
              </a:lnSpc>
              <a:spcBef>
                <a:spcPts val="0"/>
              </a:spcBef>
              <a:spcAft>
                <a:spcPts val="0"/>
              </a:spcAft>
              <a:buClrTx/>
              <a:buSzTx/>
              <a:buFontTx/>
              <a:buNone/>
              <a:tabLst/>
            </a:pPr>
            <a:r>
              <a:rPr kumimoji="0" lang="en-GB" sz="1000" b="0" i="0" u="none" strike="noStrike" cap="none" spc="0" normalizeH="0" dirty="0" smtClean="0">
                <a:ln>
                  <a:noFill/>
                </a:ln>
                <a:solidFill>
                  <a:srgbClr val="6F2575"/>
                </a:solidFill>
                <a:effectLst/>
                <a:uFillTx/>
                <a:ea typeface="+mn-ea"/>
                <a:cs typeface="+mn-cs"/>
                <a:sym typeface="Arial"/>
              </a:rPr>
              <a:t>Right: Nikhef peering visualisation (</a:t>
            </a:r>
            <a:r>
              <a:rPr kumimoji="0" lang="en-GB" sz="1000" b="0" i="0" u="none" strike="noStrike" cap="none" spc="0" normalizeH="0" dirty="0" err="1" smtClean="0">
                <a:ln>
                  <a:noFill/>
                </a:ln>
                <a:solidFill>
                  <a:srgbClr val="6F2575"/>
                </a:solidFill>
                <a:effectLst/>
                <a:uFillTx/>
                <a:ea typeface="+mn-ea"/>
                <a:cs typeface="+mn-cs"/>
                <a:sym typeface="Arial"/>
              </a:rPr>
              <a:t>medio</a:t>
            </a:r>
            <a:r>
              <a:rPr kumimoji="0" lang="en-GB" sz="1000" b="0" i="0" u="none" strike="noStrike" cap="none" spc="0" normalizeH="0" dirty="0" smtClean="0">
                <a:ln>
                  <a:noFill/>
                </a:ln>
                <a:solidFill>
                  <a:srgbClr val="6F2575"/>
                </a:solidFill>
                <a:effectLst/>
                <a:uFillTx/>
                <a:ea typeface="+mn-ea"/>
                <a:cs typeface="+mn-cs"/>
                <a:sym typeface="Arial"/>
              </a:rPr>
              <a:t> 2020)</a:t>
            </a:r>
            <a:endParaRPr kumimoji="0" lang="en-GB" sz="1000" b="0" i="0" u="none" strike="noStrike" cap="none" spc="0" normalizeH="0" dirty="0">
              <a:ln>
                <a:noFill/>
              </a:ln>
              <a:solidFill>
                <a:srgbClr val="6F2575"/>
              </a:solidFill>
              <a:effectLst/>
              <a:uFillTx/>
              <a:ea typeface="+mn-ea"/>
              <a:cs typeface="+mn-cs"/>
              <a:sym typeface="Arial"/>
            </a:endParaRPr>
          </a:p>
        </p:txBody>
      </p:sp>
      <p:sp>
        <p:nvSpPr>
          <p:cNvPr id="7" name="Right Arrow 6"/>
          <p:cNvSpPr/>
          <p:nvPr/>
        </p:nvSpPr>
        <p:spPr>
          <a:xfrm>
            <a:off x="2133356" y="1986175"/>
            <a:ext cx="477982" cy="1034934"/>
          </a:xfrm>
          <a:prstGeom prst="rightArrow">
            <a:avLst/>
          </a:prstGeom>
          <a:solidFill>
            <a:srgbClr val="E7BCEA"/>
          </a:solidFill>
          <a:ln>
            <a:solidFill>
              <a:srgbClr val="E3D88B"/>
            </a:solidFill>
          </a:ln>
        </p:spPr>
        <p:txBody>
          <a:bodyPr rtlCol="0" anchor="ctr">
            <a:spAutoFit/>
          </a:bodyPr>
          <a:lstStyle/>
          <a:p>
            <a:pPr algn="ctr"/>
            <a:endParaRPr lang="en-GB" sz="1400" cap="none" dirty="0">
              <a:solidFill>
                <a:srgbClr val="6F2575"/>
              </a:solidFill>
            </a:endParaRPr>
          </a:p>
        </p:txBody>
      </p:sp>
    </p:spTree>
    <p:extLst>
      <p:ext uri="{BB962C8B-B14F-4D97-AF65-F5344CB8AC3E}">
        <p14:creationId xmlns:p14="http://schemas.microsoft.com/office/powerpoint/2010/main" val="9284172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p:txBody>
          <a:bodyPr/>
          <a:lstStyle/>
          <a:p>
            <a:endParaRPr lang="en-GB"/>
          </a:p>
        </p:txBody>
      </p:sp>
      <p:sp>
        <p:nvSpPr>
          <p:cNvPr id="3" name="Slide Number Placeholder 2"/>
          <p:cNvSpPr>
            <a:spLocks noGrp="1"/>
          </p:cNvSpPr>
          <p:nvPr>
            <p:ph type="sldNum" sz="quarter" idx="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125" b="0" i="0" u="none" strike="noStrike" kern="0" cap="none" spc="0" normalizeH="0" baseline="0" noProof="0" smtClean="0">
                <a:ln>
                  <a:noFill/>
                </a:ln>
                <a:solidFill>
                  <a:srgbClr val="FFFFFF"/>
                </a:solidFill>
                <a:effectLst/>
                <a:uLnTx/>
                <a:uFillTx/>
                <a:latin typeface="Arial"/>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26</a:t>
            </a:fld>
            <a:endParaRPr kumimoji="0" lang="en-GB" sz="1125" b="0" i="0" u="none" strike="noStrike" kern="0" cap="none" spc="0" normalizeH="0" baseline="0" noProof="0">
              <a:ln>
                <a:noFill/>
              </a:ln>
              <a:solidFill>
                <a:srgbClr val="FFFFFF"/>
              </a:solidFill>
              <a:effectLst/>
              <a:uLnTx/>
              <a:uFillTx/>
              <a:latin typeface="Arial"/>
              <a:cs typeface="Arial"/>
              <a:sym typeface="Arial"/>
            </a:endParaRPr>
          </a:p>
        </p:txBody>
      </p:sp>
      <p:sp>
        <p:nvSpPr>
          <p:cNvPr id="4" name="Footer Placeholder 3"/>
          <p:cNvSpPr>
            <a:spLocks noGrp="1"/>
          </p:cNvSpPr>
          <p:nvPr>
            <p:ph type="ftr" sz="quarter" idx="3"/>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125" b="0" i="0" u="none" strike="noStrike" kern="0" cap="none" spc="0" normalizeH="0" baseline="0" noProof="0" smtClean="0">
                <a:ln>
                  <a:noFill/>
                </a:ln>
                <a:solidFill>
                  <a:srgbClr val="FFFFFF"/>
                </a:solidFill>
                <a:effectLst/>
                <a:uLnTx/>
                <a:uFillTx/>
                <a:latin typeface="Arial"/>
                <a:cs typeface="Arial"/>
                <a:sym typeface="Arial"/>
              </a:rPr>
              <a:t>Building Scalable e-Infrastructures for Research</a:t>
            </a:r>
            <a:endParaRPr kumimoji="0" lang="nl-NL" sz="1125" b="0" i="0" u="none" strike="noStrike" kern="0" cap="none" spc="0" normalizeH="0" baseline="0" noProof="0" dirty="0">
              <a:ln>
                <a:noFill/>
              </a:ln>
              <a:solidFill>
                <a:srgbClr val="FFFFFF"/>
              </a:solidFill>
              <a:effectLst/>
              <a:uLnTx/>
              <a:uFillTx/>
              <a:latin typeface="Arial"/>
              <a:cs typeface="Arial"/>
              <a:sym typeface="Arial"/>
            </a:endParaRPr>
          </a:p>
        </p:txBody>
      </p:sp>
      <p:sp>
        <p:nvSpPr>
          <p:cNvPr id="5" name="Text Placeholder 4"/>
          <p:cNvSpPr>
            <a:spLocks noGrp="1"/>
          </p:cNvSpPr>
          <p:nvPr>
            <p:ph type="body" sz="quarter" idx="15"/>
          </p:nvPr>
        </p:nvSpPr>
        <p:spPr/>
        <p:txBody>
          <a:bodyPr/>
          <a:lstStyle/>
          <a:p>
            <a:endParaRPr lang="en-GB"/>
          </a:p>
        </p:txBody>
      </p:sp>
      <p:pic>
        <p:nvPicPr>
          <p:cNvPr id="6" name="Picture 5"/>
          <p:cNvPicPr>
            <a:picLocks noChangeAspect="1"/>
          </p:cNvPicPr>
          <p:nvPr/>
        </p:nvPicPr>
        <p:blipFill>
          <a:blip r:embed="rId3"/>
          <a:stretch>
            <a:fillRect/>
          </a:stretch>
        </p:blipFill>
        <p:spPr>
          <a:xfrm>
            <a:off x="0" y="0"/>
            <a:ext cx="9144000" cy="4568590"/>
          </a:xfrm>
          <a:prstGeom prst="rect">
            <a:avLst/>
          </a:prstGeom>
        </p:spPr>
      </p:pic>
      <p:sp>
        <p:nvSpPr>
          <p:cNvPr id="7" name="TextBox 6"/>
          <p:cNvSpPr txBox="1"/>
          <p:nvPr/>
        </p:nvSpPr>
        <p:spPr>
          <a:xfrm>
            <a:off x="6157519" y="4678326"/>
            <a:ext cx="1585370"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6F2575"/>
                </a:solidFill>
                <a:effectLst/>
                <a:uLnTx/>
                <a:uFillTx/>
                <a:latin typeface="Arial"/>
                <a:ea typeface="+mn-ea"/>
                <a:cs typeface="Arial"/>
                <a:sym typeface="Arial"/>
              </a:rPr>
              <a:t>ballenbak.nikhef.nl</a:t>
            </a:r>
            <a:endParaRPr kumimoji="0" lang="en-GB" sz="1400" b="0" i="0" u="none" strike="noStrike" kern="0" cap="none" spc="0" normalizeH="0" baseline="0" noProof="0" dirty="0">
              <a:ln>
                <a:noFill/>
              </a:ln>
              <a:solidFill>
                <a:srgbClr val="6F2575"/>
              </a:solidFill>
              <a:effectLst/>
              <a:uLnTx/>
              <a:uFillTx/>
              <a:latin typeface="Arial"/>
              <a:ea typeface="+mn-ea"/>
              <a:cs typeface="Arial"/>
              <a:sym typeface="Arial"/>
            </a:endParaRPr>
          </a:p>
        </p:txBody>
      </p:sp>
      <p:sp>
        <p:nvSpPr>
          <p:cNvPr id="8" name="TextBox 7"/>
          <p:cNvSpPr txBox="1"/>
          <p:nvPr/>
        </p:nvSpPr>
        <p:spPr>
          <a:xfrm>
            <a:off x="6237690" y="4944313"/>
            <a:ext cx="1519647"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GB" sz="1100" b="0" i="0" u="none" strike="noStrike" kern="0" cap="none" spc="0" normalizeH="0" baseline="0" noProof="0" dirty="0" smtClean="0">
                <a:ln>
                  <a:noFill/>
                </a:ln>
                <a:solidFill>
                  <a:srgbClr val="6F2575"/>
                </a:solidFill>
                <a:effectLst/>
                <a:uLnTx/>
                <a:uFillTx/>
                <a:latin typeface="Arial"/>
                <a:ea typeface="+mn-ea"/>
                <a:cs typeface="Arial"/>
                <a:sym typeface="Arial"/>
              </a:rPr>
              <a:t>Image: Tristan </a:t>
            </a:r>
            <a:r>
              <a:rPr kumimoji="0" lang="en-GB" sz="1100" b="0" i="0" u="none" strike="noStrike" kern="0" cap="none" spc="0" normalizeH="0" baseline="0" noProof="0" dirty="0" err="1" smtClean="0">
                <a:ln>
                  <a:noFill/>
                </a:ln>
                <a:solidFill>
                  <a:srgbClr val="6F2575"/>
                </a:solidFill>
                <a:effectLst/>
                <a:uLnTx/>
                <a:uFillTx/>
                <a:latin typeface="Arial"/>
                <a:ea typeface="+mn-ea"/>
                <a:cs typeface="Arial"/>
                <a:sym typeface="Arial"/>
              </a:rPr>
              <a:t>Suerink</a:t>
            </a:r>
            <a:endParaRPr kumimoji="0" lang="en-GB" sz="1100" b="0" i="0" u="none" strike="noStrike" kern="0" cap="none" spc="0" normalizeH="0" baseline="0" noProof="0" dirty="0" smtClean="0">
              <a:ln>
                <a:noFill/>
              </a:ln>
              <a:solidFill>
                <a:srgbClr val="6F2575"/>
              </a:solidFill>
              <a:effectLst/>
              <a:uLnTx/>
              <a:uFillTx/>
              <a:latin typeface="Arial"/>
              <a:ea typeface="+mn-ea"/>
              <a:cs typeface="Arial"/>
              <a:sym typeface="Aria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8370" y="517830"/>
            <a:ext cx="5127505" cy="2372693"/>
          </a:xfrm>
          <a:prstGeom prst="rect">
            <a:avLst/>
          </a:prstGeom>
          <a:effectLst>
            <a:glow rad="101600">
              <a:srgbClr val="E3D88B">
                <a:alpha val="60000"/>
              </a:srgbClr>
            </a:glow>
          </a:effectLst>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490" t="414" r="490" b="-414"/>
          <a:stretch/>
        </p:blipFill>
        <p:spPr>
          <a:xfrm>
            <a:off x="4114800" y="1645920"/>
            <a:ext cx="4886163" cy="2033652"/>
          </a:xfrm>
          <a:prstGeom prst="rect">
            <a:avLst/>
          </a:prstGeom>
          <a:effectLst>
            <a:glow rad="101600">
              <a:srgbClr val="6F2575">
                <a:alpha val="60000"/>
              </a:srgbClr>
            </a:glow>
          </a:effectLst>
        </p:spPr>
      </p:pic>
      <p:sp>
        <p:nvSpPr>
          <p:cNvPr id="11" name="TextBox 10"/>
          <p:cNvSpPr txBox="1"/>
          <p:nvPr/>
        </p:nvSpPr>
        <p:spPr>
          <a:xfrm>
            <a:off x="5585133" y="2797974"/>
            <a:ext cx="2598467" cy="1149033"/>
          </a:xfrm>
          <a:prstGeom prst="rect">
            <a:avLst/>
          </a:prstGeom>
          <a:solidFill>
            <a:srgbClr val="EAEAE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1600" b="0" i="0" u="none" strike="noStrike" cap="none" spc="0" normalizeH="0" dirty="0" smtClean="0">
                <a:ln>
                  <a:noFill/>
                </a:ln>
                <a:solidFill>
                  <a:srgbClr val="6F2575"/>
                </a:solidFill>
                <a:effectLst/>
                <a:uFillTx/>
                <a:latin typeface="+mn-lt"/>
                <a:ea typeface="+mn-ea"/>
                <a:cs typeface="+mn-cs"/>
                <a:sym typeface="Arial"/>
              </a:rPr>
              <a:t>400 </a:t>
            </a:r>
            <a:r>
              <a:rPr kumimoji="0" lang="en-GB" sz="1600" b="0" i="0" u="none" strike="noStrike" cap="none" spc="0" normalizeH="0" dirty="0" err="1" smtClean="0">
                <a:ln>
                  <a:noFill/>
                </a:ln>
                <a:solidFill>
                  <a:srgbClr val="6F2575"/>
                </a:solidFill>
                <a:effectLst/>
                <a:uFillTx/>
                <a:latin typeface="+mn-lt"/>
                <a:ea typeface="+mn-ea"/>
                <a:cs typeface="+mn-cs"/>
                <a:sym typeface="Arial"/>
              </a:rPr>
              <a:t>Gbps</a:t>
            </a:r>
            <a:r>
              <a:rPr kumimoji="0" lang="en-GB" sz="1600" b="0" i="0" u="none" strike="noStrike" cap="none" spc="0" normalizeH="0" dirty="0" smtClean="0">
                <a:ln>
                  <a:noFill/>
                </a:ln>
                <a:solidFill>
                  <a:srgbClr val="6F2575"/>
                </a:solidFill>
                <a:effectLst/>
                <a:uFillTx/>
                <a:latin typeface="+mn-lt"/>
                <a:ea typeface="+mn-ea"/>
                <a:cs typeface="+mn-cs"/>
                <a:sym typeface="Arial"/>
              </a:rPr>
              <a:t> and 593 </a:t>
            </a:r>
            <a:r>
              <a:rPr kumimoji="0" lang="en-GB" sz="1600" b="0" i="0" u="none" strike="noStrike" cap="none" spc="0" normalizeH="0" dirty="0" err="1" smtClean="0">
                <a:ln>
                  <a:noFill/>
                </a:ln>
                <a:solidFill>
                  <a:srgbClr val="6F2575"/>
                </a:solidFill>
                <a:effectLst/>
                <a:uFillTx/>
                <a:latin typeface="+mn-lt"/>
                <a:ea typeface="+mn-ea"/>
                <a:cs typeface="+mn-cs"/>
                <a:sym typeface="Arial"/>
              </a:rPr>
              <a:t>Mpps</a:t>
            </a:r>
            <a:r>
              <a:rPr kumimoji="0" lang="en-GB" sz="1600" b="0" i="0" u="none" strike="noStrike" cap="none" spc="0" normalizeH="0" dirty="0" smtClean="0">
                <a:ln>
                  <a:noFill/>
                </a:ln>
                <a:solidFill>
                  <a:srgbClr val="6F2575"/>
                </a:solidFill>
                <a:effectLst/>
                <a:uFillTx/>
                <a:latin typeface="+mn-lt"/>
                <a:ea typeface="+mn-ea"/>
                <a:cs typeface="+mn-cs"/>
                <a:sym typeface="Arial"/>
              </a:rPr>
              <a:t> – </a:t>
            </a:r>
            <a:br>
              <a:rPr kumimoji="0" lang="en-GB" sz="1600" b="0" i="0" u="none" strike="noStrike" cap="none" spc="0" normalizeH="0" dirty="0" smtClean="0">
                <a:ln>
                  <a:noFill/>
                </a:ln>
                <a:solidFill>
                  <a:srgbClr val="6F2575"/>
                </a:solidFill>
                <a:effectLst/>
                <a:uFillTx/>
                <a:latin typeface="+mn-lt"/>
                <a:ea typeface="+mn-ea"/>
                <a:cs typeface="+mn-cs"/>
                <a:sym typeface="Arial"/>
              </a:rPr>
            </a:br>
            <a:r>
              <a:rPr kumimoji="0" lang="en-GB" sz="1600" b="0" i="0" u="none" strike="noStrike" cap="none" spc="0" normalizeH="0" dirty="0" smtClean="0">
                <a:ln>
                  <a:noFill/>
                </a:ln>
                <a:solidFill>
                  <a:srgbClr val="6F2575"/>
                </a:solidFill>
                <a:effectLst/>
                <a:uFillTx/>
                <a:latin typeface="+mn-lt"/>
                <a:ea typeface="+mn-ea"/>
                <a:cs typeface="+mn-cs"/>
                <a:sym typeface="Arial"/>
              </a:rPr>
              <a:t>now re-connected to CERN</a:t>
            </a:r>
          </a:p>
          <a:p>
            <a:pPr marL="0" marR="0" indent="0" algn="ctr" defTabSz="825500" rtl="0" fontAlgn="auto" latinLnBrk="0" hangingPunct="0">
              <a:lnSpc>
                <a:spcPct val="100000"/>
              </a:lnSpc>
              <a:spcBef>
                <a:spcPts val="0"/>
              </a:spcBef>
              <a:spcAft>
                <a:spcPts val="0"/>
              </a:spcAft>
              <a:buClrTx/>
              <a:buSzTx/>
              <a:buFontTx/>
              <a:buNone/>
              <a:tabLst/>
            </a:pPr>
            <a:endParaRPr kumimoji="0" lang="en-GB" sz="1200" b="0" i="0" u="none" strike="noStrike" cap="none" spc="0" normalizeH="0" dirty="0" smtClean="0">
              <a:ln>
                <a:noFill/>
              </a:ln>
              <a:solidFill>
                <a:srgbClr val="6F2575"/>
              </a:solidFill>
              <a:effectLst/>
              <a:uFillTx/>
              <a:sym typeface="Arial"/>
            </a:endParaRPr>
          </a:p>
          <a:p>
            <a:pPr marL="0" marR="0" indent="0" algn="ctr" defTabSz="825500" rtl="0" fontAlgn="auto" latinLnBrk="0" hangingPunct="0">
              <a:lnSpc>
                <a:spcPct val="100000"/>
              </a:lnSpc>
              <a:spcBef>
                <a:spcPts val="0"/>
              </a:spcBef>
              <a:spcAft>
                <a:spcPts val="0"/>
              </a:spcAft>
              <a:buClrTx/>
              <a:buSzTx/>
              <a:buFontTx/>
              <a:buNone/>
              <a:tabLst/>
            </a:pPr>
            <a:endParaRPr lang="en-GB" sz="1200" cap="none" dirty="0">
              <a:solidFill>
                <a:srgbClr val="6F2575"/>
              </a:solidFill>
            </a:endParaRPr>
          </a:p>
          <a:p>
            <a:pPr marL="0" marR="0" indent="0" algn="ctr" defTabSz="825500" rtl="0" fontAlgn="auto" latinLnBrk="0" hangingPunct="0">
              <a:lnSpc>
                <a:spcPct val="100000"/>
              </a:lnSpc>
              <a:spcBef>
                <a:spcPts val="0"/>
              </a:spcBef>
              <a:spcAft>
                <a:spcPts val="0"/>
              </a:spcAft>
              <a:buClrTx/>
              <a:buSzTx/>
              <a:buFontTx/>
              <a:buNone/>
              <a:tabLst/>
            </a:pPr>
            <a:endParaRPr kumimoji="0" lang="en-GB" sz="1200" b="0" i="0" u="none" strike="noStrike" cap="none" spc="0" normalizeH="0" dirty="0" smtClean="0">
              <a:ln>
                <a:noFill/>
              </a:ln>
              <a:solidFill>
                <a:srgbClr val="6F2575"/>
              </a:solidFill>
              <a:effectLst/>
              <a:uFillTx/>
              <a:sym typeface="Arial"/>
            </a:endParaRPr>
          </a:p>
        </p:txBody>
      </p:sp>
      <p:pic>
        <p:nvPicPr>
          <p:cNvPr id="12" name="Picture 11"/>
          <p:cNvPicPr>
            <a:picLocks noChangeAspect="1"/>
          </p:cNvPicPr>
          <p:nvPr/>
        </p:nvPicPr>
        <p:blipFill>
          <a:blip r:embed="rId6"/>
          <a:stretch>
            <a:fillRect/>
          </a:stretch>
        </p:blipFill>
        <p:spPr>
          <a:xfrm>
            <a:off x="5031725" y="3454510"/>
            <a:ext cx="3937724" cy="598591"/>
          </a:xfrm>
          <a:prstGeom prst="rect">
            <a:avLst/>
          </a:prstGeom>
        </p:spPr>
      </p:pic>
      <p:sp>
        <p:nvSpPr>
          <p:cNvPr id="13" name="TextBox 12"/>
          <p:cNvSpPr txBox="1"/>
          <p:nvPr/>
        </p:nvSpPr>
        <p:spPr>
          <a:xfrm>
            <a:off x="7357738" y="1176857"/>
            <a:ext cx="1025923" cy="348813"/>
          </a:xfrm>
          <a:prstGeom prst="rect">
            <a:avLst/>
          </a:prstGeom>
          <a:solidFill>
            <a:srgbClr val="EAEAEA"/>
          </a:solidFill>
          <a:ln w="12700" cap="flat">
            <a:solidFill>
              <a:srgbClr val="6F25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1600" b="0" i="0" u="none" strike="noStrike" cap="none" spc="0" normalizeH="0" dirty="0" smtClean="0">
                <a:ln>
                  <a:noFill/>
                </a:ln>
                <a:solidFill>
                  <a:srgbClr val="6F2575"/>
                </a:solidFill>
                <a:effectLst/>
                <a:uFillTx/>
                <a:latin typeface="+mn-lt"/>
                <a:ea typeface="+mn-ea"/>
                <a:cs typeface="+mn-cs"/>
                <a:sym typeface="Arial"/>
              </a:rPr>
              <a:t>1.02 </a:t>
            </a:r>
            <a:r>
              <a:rPr kumimoji="0" lang="en-GB" sz="1600" b="0" i="0" u="none" strike="noStrike" cap="none" spc="0" normalizeH="0" dirty="0" err="1" smtClean="0">
                <a:ln>
                  <a:noFill/>
                </a:ln>
                <a:solidFill>
                  <a:srgbClr val="6F2575"/>
                </a:solidFill>
                <a:effectLst/>
                <a:uFillTx/>
                <a:latin typeface="+mn-lt"/>
                <a:ea typeface="+mn-ea"/>
                <a:cs typeface="+mn-cs"/>
                <a:sym typeface="Arial"/>
              </a:rPr>
              <a:t>Bpps</a:t>
            </a:r>
            <a:endParaRPr kumimoji="0" lang="en-GB" sz="1200" b="0" i="0" u="none" strike="noStrike" cap="none" spc="0" normalizeH="0" dirty="0" smtClean="0">
              <a:ln>
                <a:noFill/>
              </a:ln>
              <a:solidFill>
                <a:srgbClr val="6F2575"/>
              </a:solidFill>
              <a:effectLst/>
              <a:uFillTx/>
              <a:sym typeface="Arial"/>
            </a:endParaRPr>
          </a:p>
        </p:txBody>
      </p:sp>
    </p:spTree>
    <p:extLst>
      <p:ext uri="{BB962C8B-B14F-4D97-AF65-F5344CB8AC3E}">
        <p14:creationId xmlns:p14="http://schemas.microsoft.com/office/powerpoint/2010/main" val="25414276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US" smtClean="0"/>
              <a:t>27</a:t>
            </a:fld>
            <a:endParaRPr lang="en-US"/>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a:xfrm>
            <a:off x="238125" y="238125"/>
            <a:ext cx="8667750" cy="403957"/>
          </a:xfrm>
        </p:spPr>
        <p:txBody>
          <a:bodyPr/>
          <a:lstStyle/>
          <a:p>
            <a:r>
              <a:rPr lang="en-US" dirty="0"/>
              <a:t>Our science data looks akin to a </a:t>
            </a:r>
            <a:r>
              <a:rPr lang="en-US" dirty="0" err="1" smtClean="0"/>
              <a:t>DoS</a:t>
            </a:r>
            <a:endParaRPr lang="en-US" dirty="0"/>
          </a:p>
        </p:txBody>
      </p:sp>
      <p:pic>
        <p:nvPicPr>
          <p:cNvPr id="7" name="Picture 6"/>
          <p:cNvPicPr>
            <a:picLocks noChangeAspect="1"/>
          </p:cNvPicPr>
          <p:nvPr/>
        </p:nvPicPr>
        <p:blipFill>
          <a:blip r:embed="rId3"/>
          <a:stretch>
            <a:fillRect/>
          </a:stretch>
        </p:blipFill>
        <p:spPr>
          <a:xfrm>
            <a:off x="4090751" y="806321"/>
            <a:ext cx="4625232" cy="3454798"/>
          </a:xfrm>
          <a:prstGeom prst="rect">
            <a:avLst/>
          </a:prstGeom>
        </p:spPr>
      </p:pic>
      <p:sp>
        <p:nvSpPr>
          <p:cNvPr id="8" name="Rectangle 7"/>
          <p:cNvSpPr/>
          <p:nvPr/>
        </p:nvSpPr>
        <p:spPr>
          <a:xfrm>
            <a:off x="440649" y="4234165"/>
            <a:ext cx="8722528" cy="400110"/>
          </a:xfrm>
          <a:prstGeom prst="rect">
            <a:avLst/>
          </a:prstGeom>
        </p:spPr>
        <p:txBody>
          <a:bodyPr wrap="square">
            <a:spAutoFit/>
          </a:bodyPr>
          <a:lstStyle/>
          <a:p>
            <a:pPr defTabSz="171446"/>
            <a:r>
              <a:rPr lang="en-GB" sz="2000" cap="none" dirty="0">
                <a:solidFill>
                  <a:srgbClr val="E3D88B"/>
                </a:solidFill>
                <a:uFill>
                  <a:solidFill>
                    <a:srgbClr val="000000"/>
                  </a:solidFill>
                </a:uFill>
                <a:latin typeface="Akkurat Std"/>
                <a:sym typeface="Akkurat Std Mono"/>
              </a:rPr>
              <a:t>evaluating resilience to cyberattack </a:t>
            </a:r>
            <a:r>
              <a:rPr lang="en-GB" sz="2000" cap="none" dirty="0">
                <a:solidFill>
                  <a:srgbClr val="E3D88B"/>
                </a:solidFill>
                <a:uFill>
                  <a:solidFill>
                    <a:srgbClr val="000000"/>
                  </a:solidFill>
                </a:uFill>
                <a:latin typeface="Akkurat Std Italic" panose="02000503000000000000" pitchFamily="2" charset="0"/>
                <a:sym typeface="Akkurat Std Mono"/>
              </a:rPr>
              <a:t>– in a cooperative way</a:t>
            </a:r>
            <a:endParaRPr lang="en-GB" sz="900" b="1" i="1" cap="none" dirty="0">
              <a:solidFill>
                <a:srgbClr val="E3D88B"/>
              </a:solidFill>
              <a:latin typeface="Akkurat Std Italic" panose="02000503000000000000" pitchFamily="2" charset="0"/>
              <a:sym typeface="Helvetica Neue"/>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225" y="806321"/>
            <a:ext cx="5076809" cy="3408361"/>
          </a:xfrm>
          <a:prstGeom prst="rect">
            <a:avLst/>
          </a:prstGeom>
        </p:spPr>
      </p:pic>
    </p:spTree>
    <p:extLst>
      <p:ext uri="{BB962C8B-B14F-4D97-AF65-F5344CB8AC3E}">
        <p14:creationId xmlns:p14="http://schemas.microsoft.com/office/powerpoint/2010/main" val="41370801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28</a:t>
            </a:fld>
            <a:endParaRPr lang="en-GB"/>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a:xfrm>
            <a:off x="238125" y="238125"/>
            <a:ext cx="8667750" cy="400110"/>
          </a:xfrm>
        </p:spPr>
        <p:txBody>
          <a:bodyPr/>
          <a:lstStyle/>
          <a:p>
            <a:r>
              <a:rPr lang="en-GB" dirty="0" smtClean="0"/>
              <a:t>Segmentation: a network of ‘private domain’ clouds within</a:t>
            </a:r>
            <a:endParaRPr lang="en-GB" dirty="0"/>
          </a:p>
        </p:txBody>
      </p:sp>
      <p:sp>
        <p:nvSpPr>
          <p:cNvPr id="6" name="Text Placeholder 5"/>
          <p:cNvSpPr>
            <a:spLocks noGrp="1"/>
          </p:cNvSpPr>
          <p:nvPr>
            <p:ph type="body" sz="half" idx="14"/>
          </p:nvPr>
        </p:nvSpPr>
        <p:spPr>
          <a:xfrm>
            <a:off x="172529" y="945456"/>
            <a:ext cx="3825875" cy="2557748"/>
          </a:xfrm>
          <a:solidFill>
            <a:srgbClr val="EAEAEA"/>
          </a:solidFill>
        </p:spPr>
        <p:txBody>
          <a:bodyPr lIns="45720" tIns="45720" rIns="45720" bIns="45720"/>
          <a:lstStyle/>
          <a:p>
            <a:r>
              <a:rPr lang="en-GB" sz="1800" dirty="0" smtClean="0">
                <a:solidFill>
                  <a:srgbClr val="6F2575"/>
                </a:solidFill>
              </a:rPr>
              <a:t>open-core research network model implements the enclave structure</a:t>
            </a:r>
          </a:p>
          <a:p>
            <a:endParaRPr lang="en-GB" sz="1800" dirty="0">
              <a:solidFill>
                <a:srgbClr val="6F2575"/>
              </a:solidFill>
            </a:endParaRPr>
          </a:p>
          <a:p>
            <a:r>
              <a:rPr lang="en-GB" sz="1800" dirty="0" smtClean="0">
                <a:solidFill>
                  <a:srgbClr val="6F2575"/>
                </a:solidFill>
              </a:rPr>
              <a:t>protects against overload by </a:t>
            </a:r>
            <a:br>
              <a:rPr lang="en-GB" sz="1800" dirty="0" smtClean="0">
                <a:solidFill>
                  <a:srgbClr val="6F2575"/>
                </a:solidFill>
              </a:rPr>
            </a:br>
            <a:r>
              <a:rPr lang="en-GB" sz="1800" i="1" dirty="0" smtClean="0">
                <a:solidFill>
                  <a:srgbClr val="6F2575"/>
                </a:solidFill>
              </a:rPr>
              <a:t>no </a:t>
            </a:r>
            <a:r>
              <a:rPr lang="en-GB" sz="1800" i="1" dirty="0" err="1" smtClean="0">
                <a:solidFill>
                  <a:srgbClr val="6F2575"/>
                </a:solidFill>
              </a:rPr>
              <a:t>stateful</a:t>
            </a:r>
            <a:r>
              <a:rPr lang="en-GB" sz="1800" i="1" dirty="0" smtClean="0">
                <a:solidFill>
                  <a:srgbClr val="6F2575"/>
                </a:solidFill>
              </a:rPr>
              <a:t> components </a:t>
            </a:r>
            <a:br>
              <a:rPr lang="en-GB" sz="1800" i="1" dirty="0" smtClean="0">
                <a:solidFill>
                  <a:srgbClr val="6F2575"/>
                </a:solidFill>
              </a:rPr>
            </a:br>
            <a:r>
              <a:rPr lang="en-GB" sz="1800" i="1" dirty="0" smtClean="0">
                <a:solidFill>
                  <a:srgbClr val="6F2575"/>
                </a:solidFill>
              </a:rPr>
              <a:t>in the network path</a:t>
            </a:r>
          </a:p>
          <a:p>
            <a:endParaRPr lang="en-GB" sz="1800" dirty="0" smtClean="0">
              <a:solidFill>
                <a:srgbClr val="6F2575"/>
              </a:solidFill>
            </a:endParaRPr>
          </a:p>
          <a:p>
            <a:r>
              <a:rPr lang="en-GB" sz="1800" dirty="0" smtClean="0">
                <a:solidFill>
                  <a:srgbClr val="6F2575"/>
                </a:solidFill>
              </a:rPr>
              <a:t>and allows </a:t>
            </a:r>
            <a:r>
              <a:rPr lang="en-GB" sz="1800" dirty="0">
                <a:solidFill>
                  <a:srgbClr val="6F2575"/>
                </a:solidFill>
              </a:rPr>
              <a:t>open research federated cloud using </a:t>
            </a:r>
            <a:r>
              <a:rPr lang="en-GB" sz="1800" dirty="0" err="1">
                <a:solidFill>
                  <a:srgbClr val="6F2575"/>
                </a:solidFill>
              </a:rPr>
              <a:t>eVPN</a:t>
            </a:r>
            <a:r>
              <a:rPr lang="en-GB" sz="1800" dirty="0">
                <a:solidFill>
                  <a:srgbClr val="6F2575"/>
                </a:solidFill>
              </a:rPr>
              <a:t> overlays</a:t>
            </a:r>
          </a:p>
          <a:p>
            <a:endParaRPr lang="en-GB" sz="1800" dirty="0" smtClean="0">
              <a:solidFill>
                <a:srgbClr val="6F2575"/>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8404" y="731158"/>
            <a:ext cx="4942396" cy="3876163"/>
          </a:xfrm>
          <a:prstGeom prst="rect">
            <a:avLst/>
          </a:prstGeom>
        </p:spPr>
      </p:pic>
      <p:sp>
        <p:nvSpPr>
          <p:cNvPr id="8" name="Text Placeholder 5"/>
          <p:cNvSpPr txBox="1">
            <a:spLocks/>
          </p:cNvSpPr>
          <p:nvPr/>
        </p:nvSpPr>
        <p:spPr>
          <a:xfrm>
            <a:off x="172528" y="3596127"/>
            <a:ext cx="3825875" cy="1011194"/>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marL="0" marR="0" indent="0" algn="l" defTabSz="309563" rtl="0" eaLnBrk="1" latinLnBrk="0" hangingPunct="1">
              <a:lnSpc>
                <a:spcPct val="100000"/>
              </a:lnSpc>
              <a:spcBef>
                <a:spcPts val="0"/>
              </a:spcBef>
              <a:spcAft>
                <a:spcPts val="0"/>
              </a:spcAft>
              <a:buClrTx/>
              <a:buSzTx/>
              <a:buFontTx/>
              <a:buNone/>
              <a:tabLst/>
              <a:defRPr sz="2063" b="0" i="0" u="none" strike="noStrike" cap="none" spc="0" baseline="0">
                <a:ln>
                  <a:noFill/>
                </a:ln>
                <a:solidFill>
                  <a:srgbClr val="000000"/>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875"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88"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a:lstStyle>
          <a:p>
            <a:r>
              <a:rPr lang="en-GB" sz="1600" i="1" dirty="0" smtClean="0"/>
              <a:t>although you’ll always have some (reputational) risks even if you advertise the block as ‘customer network devices’</a:t>
            </a:r>
            <a:endParaRPr lang="en-GB" sz="1600" i="1" dirty="0"/>
          </a:p>
        </p:txBody>
      </p:sp>
    </p:spTree>
    <p:extLst>
      <p:ext uri="{BB962C8B-B14F-4D97-AF65-F5344CB8AC3E}">
        <p14:creationId xmlns:p14="http://schemas.microsoft.com/office/powerpoint/2010/main" val="7348504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29</a:t>
            </a:fld>
            <a:endParaRPr lang="en-GB"/>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a:xfrm>
            <a:off x="238124" y="238125"/>
            <a:ext cx="8860155" cy="400110"/>
          </a:xfrm>
        </p:spPr>
        <p:txBody>
          <a:bodyPr/>
          <a:lstStyle/>
          <a:p>
            <a:r>
              <a:rPr lang="en-GB" dirty="0" err="1" smtClean="0"/>
              <a:t>Nikhef</a:t>
            </a:r>
            <a:r>
              <a:rPr lang="en-GB" dirty="0" smtClean="0"/>
              <a:t> cloud – targeting high-throughput use cases</a:t>
            </a:r>
            <a:endParaRPr lang="en-GB" dirty="0"/>
          </a:p>
        </p:txBody>
      </p:sp>
      <p:pic>
        <p:nvPicPr>
          <p:cNvPr id="7" name="Picture 6"/>
          <p:cNvPicPr>
            <a:picLocks noChangeAspect="1"/>
          </p:cNvPicPr>
          <p:nvPr/>
        </p:nvPicPr>
        <p:blipFill>
          <a:blip r:embed="rId3"/>
          <a:stretch>
            <a:fillRect/>
          </a:stretch>
        </p:blipFill>
        <p:spPr>
          <a:xfrm>
            <a:off x="238125" y="739355"/>
            <a:ext cx="8291861" cy="3770692"/>
          </a:xfrm>
          <a:prstGeom prst="rect">
            <a:avLst/>
          </a:prstGeom>
        </p:spPr>
      </p:pic>
      <p:pic>
        <p:nvPicPr>
          <p:cNvPr id="2" name="Picture 1"/>
          <p:cNvPicPr>
            <a:picLocks noChangeAspect="1"/>
          </p:cNvPicPr>
          <p:nvPr/>
        </p:nvPicPr>
        <p:blipFill>
          <a:blip r:embed="rId4"/>
          <a:stretch>
            <a:fillRect/>
          </a:stretch>
        </p:blipFill>
        <p:spPr>
          <a:xfrm>
            <a:off x="4384055" y="1115609"/>
            <a:ext cx="4566557" cy="765734"/>
          </a:xfrm>
          <a:prstGeom prst="rect">
            <a:avLst/>
          </a:prstGeom>
          <a:effectLst>
            <a:glow rad="101600">
              <a:schemeClr val="accent1">
                <a:alpha val="60000"/>
              </a:schemeClr>
            </a:glow>
          </a:effectLst>
        </p:spPr>
      </p:pic>
      <p:sp>
        <p:nvSpPr>
          <p:cNvPr id="6" name="TextBox 5"/>
          <p:cNvSpPr txBox="1"/>
          <p:nvPr/>
        </p:nvSpPr>
        <p:spPr>
          <a:xfrm>
            <a:off x="352484" y="3255628"/>
            <a:ext cx="5046253" cy="1087477"/>
          </a:xfrm>
          <a:prstGeom prst="rect">
            <a:avLst/>
          </a:prstGeom>
          <a:solidFill>
            <a:srgbClr val="C0C0C0"/>
          </a:solidFill>
          <a:ln w="12700" cap="flat">
            <a:solidFill>
              <a:srgbClr val="6F25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1600" b="0" i="0" u="none" strike="noStrike" cap="none" spc="0" normalizeH="0" dirty="0" smtClean="0">
                <a:ln>
                  <a:noFill/>
                </a:ln>
                <a:solidFill>
                  <a:srgbClr val="6F2575"/>
                </a:solidFill>
                <a:effectLst/>
                <a:uFillTx/>
                <a:latin typeface="+mn-lt"/>
                <a:ea typeface="+mn-ea"/>
                <a:cs typeface="+mn-cs"/>
                <a:sym typeface="Arial"/>
              </a:rPr>
              <a:t>‘</a:t>
            </a:r>
            <a:r>
              <a:rPr kumimoji="0" lang="en-GB" sz="1600" b="0" i="0" u="none" strike="noStrike" cap="none" spc="0" normalizeH="0" dirty="0" err="1" smtClean="0">
                <a:ln>
                  <a:noFill/>
                </a:ln>
                <a:solidFill>
                  <a:srgbClr val="6F2575"/>
                </a:solidFill>
                <a:effectLst/>
                <a:uFillTx/>
                <a:latin typeface="+mn-lt"/>
                <a:ea typeface="+mn-ea"/>
                <a:cs typeface="+mn-cs"/>
                <a:sym typeface="Arial"/>
              </a:rPr>
              <a:t>MPLSoUDP-eVPN</a:t>
            </a:r>
            <a:r>
              <a:rPr lang="en-GB" sz="1600" cap="none" dirty="0" smtClean="0">
                <a:solidFill>
                  <a:srgbClr val="6F2575"/>
                </a:solidFill>
              </a:rPr>
              <a:t>’ using Tungsten Fabric</a:t>
            </a: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GB" sz="1600" cap="none" dirty="0">
                <a:solidFill>
                  <a:srgbClr val="6F2575"/>
                </a:solidFill>
              </a:rPr>
              <a:t>n</a:t>
            </a:r>
            <a:r>
              <a:rPr kumimoji="0" lang="en-GB" sz="1600" b="0" i="0" u="none" strike="noStrike" cap="none" spc="0" normalizeH="0" dirty="0" smtClean="0">
                <a:ln>
                  <a:noFill/>
                </a:ln>
                <a:solidFill>
                  <a:srgbClr val="6F2575"/>
                </a:solidFill>
                <a:effectLst/>
                <a:uFillTx/>
                <a:latin typeface="+mn-lt"/>
                <a:ea typeface="+mn-ea"/>
                <a:cs typeface="+mn-cs"/>
                <a:sym typeface="Arial"/>
              </a:rPr>
              <a:t>o NAT overhea</a:t>
            </a:r>
            <a:r>
              <a:rPr lang="en-GB" sz="1600" cap="none" dirty="0" smtClean="0">
                <a:solidFill>
                  <a:srgbClr val="6F2575"/>
                </a:solidFill>
              </a:rPr>
              <a:t>d </a:t>
            </a:r>
            <a:r>
              <a:rPr kumimoji="0" lang="en-GB" sz="1600" b="0" i="0" u="none" strike="noStrike" cap="none" spc="0" normalizeH="0" dirty="0" smtClean="0">
                <a:ln>
                  <a:noFill/>
                </a:ln>
                <a:solidFill>
                  <a:srgbClr val="6F2575"/>
                </a:solidFill>
                <a:effectLst/>
                <a:uFillTx/>
                <a:latin typeface="+mn-lt"/>
                <a:ea typeface="+mn-ea"/>
                <a:cs typeface="+mn-cs"/>
                <a:sym typeface="Arial"/>
              </a:rPr>
              <a:t>– use public IP for external traffic</a:t>
            </a: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GB" sz="1600" cap="none" dirty="0" smtClean="0">
                <a:solidFill>
                  <a:srgbClr val="6F2575"/>
                </a:solidFill>
              </a:rPr>
              <a:t>same 40/100G substrate network</a:t>
            </a: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1600" b="0" i="0" u="none" strike="noStrike" cap="none" spc="0" normalizeH="0" dirty="0" smtClean="0">
                <a:ln>
                  <a:noFill/>
                </a:ln>
                <a:solidFill>
                  <a:srgbClr val="6F2575"/>
                </a:solidFill>
                <a:effectLst/>
                <a:uFillTx/>
                <a:latin typeface="+mn-lt"/>
                <a:ea typeface="+mn-ea"/>
                <a:cs typeface="+mn-cs"/>
                <a:sym typeface="Arial"/>
              </a:rPr>
              <a:t>direct access to storage network</a:t>
            </a:r>
            <a:endParaRPr kumimoji="0" lang="en-US" sz="1600" b="0" i="0" u="none" strike="noStrike" cap="none" spc="0" normalizeH="0" dirty="0" smtClean="0">
              <a:ln>
                <a:noFill/>
              </a:ln>
              <a:solidFill>
                <a:srgbClr val="6F2575"/>
              </a:solidFill>
              <a:effectLst/>
              <a:uFillTx/>
              <a:latin typeface="+mn-lt"/>
              <a:ea typeface="+mn-ea"/>
              <a:cs typeface="+mn-cs"/>
              <a:sym typeface="Arial"/>
            </a:endParaRPr>
          </a:p>
        </p:txBody>
      </p:sp>
    </p:spTree>
    <p:extLst>
      <p:ext uri="{BB962C8B-B14F-4D97-AF65-F5344CB8AC3E}">
        <p14:creationId xmlns:p14="http://schemas.microsoft.com/office/powerpoint/2010/main" val="1970710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52FBF1A-2E1B-8642-812D-68E440EAFD93}"/>
              </a:ext>
            </a:extLst>
          </p:cNvPr>
          <p:cNvPicPr>
            <a:picLocks noChangeAspect="1"/>
          </p:cNvPicPr>
          <p:nvPr/>
        </p:nvPicPr>
        <p:blipFill>
          <a:blip r:embed="rId3"/>
          <a:stretch>
            <a:fillRect/>
          </a:stretch>
        </p:blipFill>
        <p:spPr>
          <a:xfrm>
            <a:off x="1" y="0"/>
            <a:ext cx="9144000" cy="4607322"/>
          </a:xfrm>
          <a:prstGeom prst="rect">
            <a:avLst/>
          </a:prstGeom>
        </p:spPr>
      </p:pic>
      <p:sp>
        <p:nvSpPr>
          <p:cNvPr id="3" name="Slide Number Placeholder 2"/>
          <p:cNvSpPr>
            <a:spLocks noGrp="1"/>
          </p:cNvSpPr>
          <p:nvPr>
            <p:ph type="sldNum" sz="quarter" idx="2"/>
          </p:nvPr>
        </p:nvSpPr>
        <p:spPr/>
        <p:txBody>
          <a:bodyPr/>
          <a:lstStyle/>
          <a:p>
            <a:fld id="{86CB4B4D-7CA3-9044-876B-883B54F8677D}" type="slidenum">
              <a:rPr lang="en-GB" smtClean="0"/>
              <a:t>3</a:t>
            </a:fld>
            <a:endParaRPr lang="en-GB"/>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p:txBody>
          <a:bodyPr/>
          <a:lstStyle/>
          <a:p>
            <a:r>
              <a:rPr lang="en-GB" dirty="0" smtClean="0"/>
              <a:t>Data is distributed – but collaboratively interpreted</a:t>
            </a:r>
            <a:endParaRPr lang="en-GB" dirty="0"/>
          </a:p>
        </p:txBody>
      </p:sp>
      <p:grpSp>
        <p:nvGrpSpPr>
          <p:cNvPr id="6" name="Group 5"/>
          <p:cNvGrpSpPr/>
          <p:nvPr/>
        </p:nvGrpSpPr>
        <p:grpSpPr>
          <a:xfrm>
            <a:off x="274465" y="977063"/>
            <a:ext cx="3486999" cy="2659315"/>
            <a:chOff x="9047748" y="1846929"/>
            <a:chExt cx="15684991" cy="11961959"/>
          </a:xfrm>
        </p:grpSpPr>
        <p:sp>
          <p:nvSpPr>
            <p:cNvPr id="7" name="Shape 335"/>
            <p:cNvSpPr txBox="1">
              <a:spLocks/>
            </p:cNvSpPr>
            <p:nvPr/>
          </p:nvSpPr>
          <p:spPr>
            <a:xfrm>
              <a:off x="23628523" y="13373801"/>
              <a:ext cx="28842" cy="69222"/>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l" defTabSz="309563" rtl="0" fontAlgn="auto" latinLnBrk="0" hangingPunct="0">
                <a:lnSpc>
                  <a:spcPct val="100000"/>
                </a:lnSpc>
                <a:spcBef>
                  <a:spcPts val="0"/>
                </a:spcBef>
                <a:spcAft>
                  <a:spcPts val="0"/>
                </a:spcAft>
                <a:buClrTx/>
                <a:buSzTx/>
                <a:buFontTx/>
                <a:buNone/>
                <a:tabLst/>
                <a:defRPr kumimoji="0" sz="1125" b="0" i="0" u="none" strike="noStrike" cap="none" spc="0" normalizeH="0" baseline="0">
                  <a:ln>
                    <a:noFill/>
                  </a:ln>
                  <a:solidFill>
                    <a:srgbClr val="FFFFFF"/>
                  </a:solidFill>
                  <a:effectLst/>
                  <a:uFillTx/>
                  <a:latin typeface="+mn-lt"/>
                  <a:ea typeface="+mn-ea"/>
                  <a:cs typeface="+mn-cs"/>
                  <a:sym typeface="Arial"/>
                </a:defRPr>
              </a:lvl1pPr>
              <a:lvl2pPr marL="0" marR="0" indent="8572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2pPr>
              <a:lvl3pPr marL="0" marR="0" indent="17145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3pPr>
              <a:lvl4pPr marL="0" marR="0" indent="25717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4pPr>
              <a:lvl5pPr marL="0" marR="0" indent="34290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5pPr>
              <a:lvl6pPr marL="0" marR="0" indent="42862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6pPr>
              <a:lvl7pPr marL="0" marR="0" indent="51435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7pPr>
              <a:lvl8pPr marL="0" marR="0" indent="60007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8pPr>
              <a:lvl9pPr marL="0" marR="0" indent="68580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9pPr>
            </a:lstStyle>
            <a:p>
              <a:pPr defTabSz="116086"/>
              <a:fld id="{86CB4B4D-7CA3-9044-876B-883B54F8677D}" type="slidenum">
                <a:rPr lang="en-GB" sz="100">
                  <a:latin typeface="Akkurat Std"/>
                </a:rPr>
                <a:pPr defTabSz="116086"/>
                <a:t>3</a:t>
              </a:fld>
              <a:endParaRPr lang="en-GB" sz="100">
                <a:latin typeface="Akkurat Std"/>
              </a:endParaRPr>
            </a:p>
          </p:txBody>
        </p:sp>
        <p:sp>
          <p:nvSpPr>
            <p:cNvPr id="8" name="Shape 348"/>
            <p:cNvSpPr/>
            <p:nvPr/>
          </p:nvSpPr>
          <p:spPr>
            <a:xfrm>
              <a:off x="10524468" y="12409941"/>
              <a:ext cx="3219454" cy="340392"/>
            </a:xfrm>
            <a:prstGeom prst="rect">
              <a:avLst/>
            </a:prstGeom>
            <a:ln w="12700">
              <a:miter lim="400000"/>
            </a:ln>
            <a:extLst>
              <a:ext uri="{C572A759-6A51-4108-AA02-DFA0A04FC94B}">
                <ma14:wrappingTextBoxFlag xmlns:ma14="http://schemas.microsoft.com/office/mac/drawingml/2011/main" xmlns="" val="1"/>
              </a:ext>
            </a:extLst>
          </p:spPr>
          <p:txBody>
            <a:bodyPr lIns="28575" tIns="28575" rIns="28575" bIns="28575" anchor="ctr">
              <a:spAutoFit/>
            </a:bodyPr>
            <a:lstStyle>
              <a:lvl1pPr marL="40640" marR="40640" defTabSz="914400">
                <a:buClr>
                  <a:srgbClr val="9B9B9B"/>
                </a:buClr>
                <a:buFont typeface="Helvetica"/>
                <a:defRPr sz="1400" b="0" i="0">
                  <a:solidFill>
                    <a:srgbClr val="9B9B9B"/>
                  </a:solidFill>
                  <a:uFill>
                    <a:solidFill>
                      <a:srgbClr val="9B9B9B"/>
                    </a:solidFill>
                  </a:uFill>
                  <a:latin typeface="Helvetica"/>
                  <a:ea typeface="Helvetica"/>
                  <a:cs typeface="Helvetica"/>
                  <a:sym typeface="Helvetica"/>
                </a:defRPr>
              </a:lvl1pPr>
            </a:lstStyle>
            <a:p>
              <a:pPr marL="15240" marR="15240" defTabSz="342900"/>
              <a:r>
                <a:rPr sz="100" cap="none">
                  <a:latin typeface="Akkurat Std"/>
                </a:rPr>
                <a:t>Haarlemse Chemische Kring</a:t>
              </a:r>
            </a:p>
          </p:txBody>
        </p:sp>
        <p:pic>
          <p:nvPicPr>
            <p:cNvPr id="9" name="CERN_arial.jpg"/>
            <p:cNvPicPr>
              <a:picLocks/>
            </p:cNvPicPr>
            <p:nvPr/>
          </p:nvPicPr>
          <p:blipFill>
            <a:blip r:embed="rId4" cstate="print">
              <a:extLst/>
            </a:blip>
            <a:stretch>
              <a:fillRect/>
            </a:stretch>
          </p:blipFill>
          <p:spPr>
            <a:xfrm>
              <a:off x="9047748" y="1846929"/>
              <a:ext cx="15684991" cy="11961959"/>
            </a:xfrm>
            <a:prstGeom prst="rect">
              <a:avLst/>
            </a:prstGeom>
            <a:ln w="12700">
              <a:miter lim="400000"/>
            </a:ln>
          </p:spPr>
        </p:pic>
        <p:sp>
          <p:nvSpPr>
            <p:cNvPr id="10" name="Shape 350"/>
            <p:cNvSpPr/>
            <p:nvPr/>
          </p:nvSpPr>
          <p:spPr>
            <a:xfrm>
              <a:off x="15617959" y="10695978"/>
              <a:ext cx="885826" cy="2383"/>
            </a:xfrm>
            <a:prstGeom prst="line">
              <a:avLst/>
            </a:prstGeom>
            <a:ln w="25400">
              <a:solidFill>
                <a:srgbClr val="FFFB00"/>
              </a:solidFill>
              <a:tailEnd type="triangle"/>
            </a:ln>
          </p:spPr>
          <p:txBody>
            <a:bodyPr lIns="28575" tIns="28575" rIns="28575" bIns="28575" anchor="ctr"/>
            <a:lstStyle/>
            <a:p>
              <a:pPr defTabSz="171446">
                <a:defRPr sz="2200" b="0" i="0">
                  <a:latin typeface="Helvetica"/>
                  <a:ea typeface="Helvetica"/>
                  <a:cs typeface="Helvetica"/>
                  <a:sym typeface="Helvetica"/>
                </a:defRPr>
              </a:pPr>
              <a:endParaRPr sz="100" cap="none">
                <a:solidFill>
                  <a:srgbClr val="000000"/>
                </a:solidFill>
                <a:latin typeface="Akkurat Std"/>
                <a:cs typeface="Helvetica"/>
                <a:sym typeface="Helvetica"/>
              </a:endParaRPr>
            </a:p>
          </p:txBody>
        </p:sp>
        <p:sp>
          <p:nvSpPr>
            <p:cNvPr id="11" name="Shape 351"/>
            <p:cNvSpPr/>
            <p:nvPr/>
          </p:nvSpPr>
          <p:spPr>
            <a:xfrm flipH="1">
              <a:off x="20025461" y="9544089"/>
              <a:ext cx="949110" cy="454883"/>
            </a:xfrm>
            <a:prstGeom prst="line">
              <a:avLst/>
            </a:prstGeom>
            <a:ln w="25400">
              <a:solidFill>
                <a:srgbClr val="FFFB00"/>
              </a:solidFill>
              <a:tailEnd type="triangle"/>
            </a:ln>
          </p:spPr>
          <p:txBody>
            <a:bodyPr lIns="28575" tIns="28575" rIns="28575" bIns="28575" anchor="ctr"/>
            <a:lstStyle/>
            <a:p>
              <a:pPr defTabSz="171446">
                <a:defRPr sz="2200" b="0" i="0">
                  <a:latin typeface="Helvetica"/>
                  <a:ea typeface="Helvetica"/>
                  <a:cs typeface="Helvetica"/>
                  <a:sym typeface="Helvetica"/>
                </a:defRPr>
              </a:pPr>
              <a:endParaRPr sz="100" cap="none">
                <a:solidFill>
                  <a:srgbClr val="000000"/>
                </a:solidFill>
                <a:latin typeface="Akkurat Std"/>
                <a:cs typeface="Helvetica"/>
                <a:sym typeface="Helvetica"/>
              </a:endParaRPr>
            </a:p>
          </p:txBody>
        </p:sp>
        <p:sp>
          <p:nvSpPr>
            <p:cNvPr id="12" name="Shape 352"/>
            <p:cNvSpPr/>
            <p:nvPr/>
          </p:nvSpPr>
          <p:spPr>
            <a:xfrm>
              <a:off x="19692278" y="10172105"/>
              <a:ext cx="599916" cy="328800"/>
            </a:xfrm>
            <a:prstGeom prst="rect">
              <a:avLst/>
            </a:prstGeom>
            <a:ln w="12700">
              <a:miter lim="400000"/>
            </a:ln>
            <a:extLst>
              <a:ext uri="{C572A759-6A51-4108-AA02-DFA0A04FC94B}">
                <ma14:wrappingTextBoxFlag xmlns:ma14="http://schemas.microsoft.com/office/mac/drawingml/2011/main" xmlns="" val="1"/>
              </a:ext>
            </a:extLst>
          </p:spPr>
          <p:txBody>
            <a:bodyPr wrap="none" lIns="28575" tIns="28575" rIns="28575" bIns="28575">
              <a:spAutoFit/>
            </a:bodyPr>
            <a:lstStyle>
              <a:lvl1pPr marL="40640" marR="40640" defTabSz="914400">
                <a:buClr>
                  <a:srgbClr val="FFFB00"/>
                </a:buClr>
                <a:buFont typeface="Times New Roman"/>
                <a:defRPr sz="3000" i="0">
                  <a:solidFill>
                    <a:srgbClr val="FFFB00"/>
                  </a:solidFill>
                  <a:uFill>
                    <a:solidFill>
                      <a:srgbClr val="FFFB00"/>
                    </a:solidFill>
                  </a:uFill>
                  <a:latin typeface="Times New Roman"/>
                  <a:ea typeface="Times New Roman"/>
                  <a:cs typeface="Times New Roman"/>
                  <a:sym typeface="Times New Roman"/>
                </a:defRPr>
              </a:lvl1pPr>
            </a:lstStyle>
            <a:p>
              <a:pPr marL="15240" marR="15240" defTabSz="342900"/>
              <a:r>
                <a:rPr sz="100" b="1" cap="none">
                  <a:latin typeface="Akkurat Std"/>
                </a:rPr>
                <a:t>protons</a:t>
              </a:r>
            </a:p>
          </p:txBody>
        </p:sp>
        <p:pic>
          <p:nvPicPr>
            <p:cNvPr id="13" name="lhcb-logo.png"/>
            <p:cNvPicPr>
              <a:picLocks/>
            </p:cNvPicPr>
            <p:nvPr/>
          </p:nvPicPr>
          <p:blipFill>
            <a:blip r:embed="rId5" cstate="print">
              <a:extLst/>
            </a:blip>
            <a:stretch>
              <a:fillRect/>
            </a:stretch>
          </p:blipFill>
          <p:spPr>
            <a:xfrm>
              <a:off x="20443480" y="6901601"/>
              <a:ext cx="2688833" cy="1852615"/>
            </a:xfrm>
            <a:prstGeom prst="rect">
              <a:avLst/>
            </a:prstGeom>
            <a:ln w="12700">
              <a:miter lim="400000"/>
            </a:ln>
          </p:spPr>
        </p:pic>
        <p:grpSp>
          <p:nvGrpSpPr>
            <p:cNvPr id="14" name="Group 358"/>
            <p:cNvGrpSpPr/>
            <p:nvPr/>
          </p:nvGrpSpPr>
          <p:grpSpPr>
            <a:xfrm>
              <a:off x="17839665" y="9498210"/>
              <a:ext cx="1143002" cy="1848314"/>
              <a:chOff x="0" y="0"/>
              <a:chExt cx="1143000" cy="1848312"/>
            </a:xfrm>
          </p:grpSpPr>
          <p:sp>
            <p:nvSpPr>
              <p:cNvPr id="27" name="Shape 355"/>
              <p:cNvSpPr/>
              <p:nvPr/>
            </p:nvSpPr>
            <p:spPr>
              <a:xfrm>
                <a:off x="0" y="0"/>
                <a:ext cx="1143000" cy="1828800"/>
              </a:xfrm>
              <a:prstGeom prst="rect">
                <a:avLst/>
              </a:prstGeom>
              <a:solidFill>
                <a:srgbClr val="FFFDA9"/>
              </a:solidFill>
              <a:ln w="12700" cap="flat">
                <a:noFill/>
                <a:miter lim="400000"/>
              </a:ln>
              <a:effectLst/>
            </p:spPr>
            <p:txBody>
              <a:bodyPr wrap="square" lIns="28575" tIns="28575" rIns="28575" bIns="28575" numCol="1" anchor="ctr">
                <a:noAutofit/>
              </a:bodyPr>
              <a:lstStyle/>
              <a:p>
                <a:pPr marL="15240" marR="15240" algn="ctr" defTabSz="342900">
                  <a:defRPr sz="5800" b="0" i="0">
                    <a:uFill>
                      <a:solidFill>
                        <a:srgbClr val="000000"/>
                      </a:solidFill>
                    </a:uFill>
                    <a:latin typeface="Helvetica"/>
                    <a:ea typeface="Helvetica"/>
                    <a:cs typeface="Helvetica"/>
                    <a:sym typeface="Helvetica"/>
                  </a:defRPr>
                </a:pPr>
                <a:endParaRPr sz="1050" cap="none">
                  <a:solidFill>
                    <a:srgbClr val="000000"/>
                  </a:solidFill>
                  <a:uFill>
                    <a:solidFill>
                      <a:srgbClr val="000000"/>
                    </a:solidFill>
                  </a:uFill>
                  <a:latin typeface="Akkurat Std"/>
                  <a:cs typeface="Helvetica"/>
                  <a:sym typeface="Helvetica"/>
                </a:endParaRPr>
              </a:p>
            </p:txBody>
          </p:sp>
          <p:pic>
            <p:nvPicPr>
              <p:cNvPr id="28" name="atlas-logo.png"/>
              <p:cNvPicPr>
                <a:picLocks/>
              </p:cNvPicPr>
              <p:nvPr/>
            </p:nvPicPr>
            <p:blipFill>
              <a:blip r:embed="rId6" cstate="print">
                <a:extLst/>
              </a:blip>
              <a:stretch>
                <a:fillRect/>
              </a:stretch>
            </p:blipFill>
            <p:spPr>
              <a:xfrm>
                <a:off x="0" y="114300"/>
                <a:ext cx="1102519" cy="1700213"/>
              </a:xfrm>
              <a:prstGeom prst="rect">
                <a:avLst/>
              </a:prstGeom>
              <a:ln w="12700" cap="flat">
                <a:noFill/>
                <a:miter lim="400000"/>
              </a:ln>
              <a:effectLst/>
            </p:spPr>
          </p:pic>
          <p:sp>
            <p:nvSpPr>
              <p:cNvPr id="29" name="Shape 357"/>
              <p:cNvSpPr/>
              <p:nvPr/>
            </p:nvSpPr>
            <p:spPr>
              <a:xfrm rot="16260000">
                <a:off x="63927" y="817139"/>
                <a:ext cx="1733546" cy="32879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8575" tIns="28575" rIns="28575" bIns="28575" numCol="1" anchor="t">
                <a:spAutoFit/>
              </a:bodyPr>
              <a:lstStyle>
                <a:lvl1pPr marL="40640" marR="40640" defTabSz="914400">
                  <a:spcBef>
                    <a:spcPts val="1100"/>
                  </a:spcBef>
                  <a:buClr>
                    <a:srgbClr val="000000"/>
                  </a:buClr>
                  <a:buFont typeface="Helvetica"/>
                  <a:defRPr sz="2200" b="0" i="0">
                    <a:uFill>
                      <a:solidFill>
                        <a:srgbClr val="000000"/>
                      </a:solidFill>
                    </a:uFill>
                    <a:latin typeface="Helvetica"/>
                    <a:ea typeface="Helvetica"/>
                    <a:cs typeface="Helvetica"/>
                    <a:sym typeface="Helvetica"/>
                  </a:defRPr>
                </a:lvl1pPr>
              </a:lstStyle>
              <a:p>
                <a:pPr marL="15240" marR="15240" defTabSz="342900">
                  <a:spcBef>
                    <a:spcPts val="413"/>
                  </a:spcBef>
                </a:pPr>
                <a:r>
                  <a:rPr sz="100" cap="none">
                    <a:solidFill>
                      <a:srgbClr val="000000"/>
                    </a:solidFill>
                    <a:latin typeface="Akkurat Std"/>
                  </a:rPr>
                  <a:t>Atlas</a:t>
                </a:r>
              </a:p>
            </p:txBody>
          </p:sp>
        </p:grpSp>
        <p:pic>
          <p:nvPicPr>
            <p:cNvPr id="15" name="alice-logo.png"/>
            <p:cNvPicPr>
              <a:picLocks/>
            </p:cNvPicPr>
            <p:nvPr/>
          </p:nvPicPr>
          <p:blipFill>
            <a:blip r:embed="rId7" cstate="print">
              <a:extLst/>
            </a:blip>
            <a:srcRect t="1533"/>
            <a:stretch>
              <a:fillRect/>
            </a:stretch>
          </p:blipFill>
          <p:spPr>
            <a:xfrm>
              <a:off x="11261052" y="8460726"/>
              <a:ext cx="2487813" cy="2599392"/>
            </a:xfrm>
            <a:custGeom>
              <a:avLst/>
              <a:gdLst/>
              <a:ahLst/>
              <a:cxnLst>
                <a:cxn ang="0">
                  <a:pos x="wd2" y="hd2"/>
                </a:cxn>
                <a:cxn ang="5400000">
                  <a:pos x="wd2" y="hd2"/>
                </a:cxn>
                <a:cxn ang="10800000">
                  <a:pos x="wd2" y="hd2"/>
                </a:cxn>
                <a:cxn ang="16200000">
                  <a:pos x="wd2" y="hd2"/>
                </a:cxn>
              </a:cxnLst>
              <a:rect l="0" t="0" r="r" b="b"/>
              <a:pathLst>
                <a:path w="21600" h="21600" extrusionOk="0">
                  <a:moveTo>
                    <a:pt x="6233" y="0"/>
                  </a:moveTo>
                  <a:lnTo>
                    <a:pt x="3118" y="3136"/>
                  </a:lnTo>
                  <a:lnTo>
                    <a:pt x="0" y="6276"/>
                  </a:lnTo>
                  <a:lnTo>
                    <a:pt x="0" y="13936"/>
                  </a:lnTo>
                  <a:lnTo>
                    <a:pt x="0" y="21600"/>
                  </a:lnTo>
                  <a:lnTo>
                    <a:pt x="10798" y="21600"/>
                  </a:lnTo>
                  <a:lnTo>
                    <a:pt x="21600" y="21600"/>
                  </a:lnTo>
                  <a:lnTo>
                    <a:pt x="21600" y="14025"/>
                  </a:lnTo>
                  <a:lnTo>
                    <a:pt x="21600" y="6447"/>
                  </a:lnTo>
                  <a:lnTo>
                    <a:pt x="18403" y="3222"/>
                  </a:lnTo>
                  <a:lnTo>
                    <a:pt x="15205" y="0"/>
                  </a:lnTo>
                  <a:lnTo>
                    <a:pt x="10719" y="0"/>
                  </a:lnTo>
                  <a:lnTo>
                    <a:pt x="6233" y="0"/>
                  </a:lnTo>
                  <a:close/>
                </a:path>
              </a:pathLst>
            </a:custGeom>
            <a:ln w="12700">
              <a:miter lim="400000"/>
            </a:ln>
          </p:spPr>
        </p:pic>
        <p:pic>
          <p:nvPicPr>
            <p:cNvPr id="16" name="ATLAS.png"/>
            <p:cNvPicPr>
              <a:picLocks/>
            </p:cNvPicPr>
            <p:nvPr/>
          </p:nvPicPr>
          <p:blipFill>
            <a:blip r:embed="rId8" cstate="print">
              <a:extLst/>
            </a:blip>
            <a:stretch>
              <a:fillRect/>
            </a:stretch>
          </p:blipFill>
          <p:spPr>
            <a:xfrm>
              <a:off x="15302117" y="9090024"/>
              <a:ext cx="5075092" cy="2986923"/>
            </a:xfrm>
            <a:custGeom>
              <a:avLst/>
              <a:gdLst/>
              <a:ahLst/>
              <a:cxnLst>
                <a:cxn ang="0">
                  <a:pos x="wd2" y="hd2"/>
                </a:cxn>
                <a:cxn ang="5400000">
                  <a:pos x="wd2" y="hd2"/>
                </a:cxn>
                <a:cxn ang="10800000">
                  <a:pos x="wd2" y="hd2"/>
                </a:cxn>
                <a:cxn ang="16200000">
                  <a:pos x="wd2" y="hd2"/>
                </a:cxn>
              </a:cxnLst>
              <a:rect l="0" t="0" r="r" b="b"/>
              <a:pathLst>
                <a:path w="21599" h="21600" extrusionOk="0">
                  <a:moveTo>
                    <a:pt x="0" y="0"/>
                  </a:moveTo>
                  <a:lnTo>
                    <a:pt x="0" y="10800"/>
                  </a:lnTo>
                  <a:lnTo>
                    <a:pt x="0" y="21600"/>
                  </a:lnTo>
                  <a:lnTo>
                    <a:pt x="2961" y="21600"/>
                  </a:lnTo>
                  <a:cubicBezTo>
                    <a:pt x="5577" y="21600"/>
                    <a:pt x="5920" y="21592"/>
                    <a:pt x="5906" y="21531"/>
                  </a:cubicBezTo>
                  <a:cubicBezTo>
                    <a:pt x="5897" y="21493"/>
                    <a:pt x="5880" y="21473"/>
                    <a:pt x="5868" y="21486"/>
                  </a:cubicBezTo>
                  <a:cubicBezTo>
                    <a:pt x="5827" y="21529"/>
                    <a:pt x="5806" y="21405"/>
                    <a:pt x="5796" y="21045"/>
                  </a:cubicBezTo>
                  <a:cubicBezTo>
                    <a:pt x="5788" y="20770"/>
                    <a:pt x="5796" y="20677"/>
                    <a:pt x="5827" y="20633"/>
                  </a:cubicBezTo>
                  <a:cubicBezTo>
                    <a:pt x="5850" y="20601"/>
                    <a:pt x="5862" y="20558"/>
                    <a:pt x="5855" y="20538"/>
                  </a:cubicBezTo>
                  <a:cubicBezTo>
                    <a:pt x="5843" y="20505"/>
                    <a:pt x="5785" y="19952"/>
                    <a:pt x="5778" y="19795"/>
                  </a:cubicBezTo>
                  <a:cubicBezTo>
                    <a:pt x="5776" y="19754"/>
                    <a:pt x="5763" y="19723"/>
                    <a:pt x="5748" y="19722"/>
                  </a:cubicBezTo>
                  <a:cubicBezTo>
                    <a:pt x="5732" y="19721"/>
                    <a:pt x="5701" y="19712"/>
                    <a:pt x="5681" y="19702"/>
                  </a:cubicBezTo>
                  <a:cubicBezTo>
                    <a:pt x="5653" y="19690"/>
                    <a:pt x="5642" y="19736"/>
                    <a:pt x="5640" y="19870"/>
                  </a:cubicBezTo>
                  <a:cubicBezTo>
                    <a:pt x="5639" y="19977"/>
                    <a:pt x="5624" y="20055"/>
                    <a:pt x="5606" y="20055"/>
                  </a:cubicBezTo>
                  <a:cubicBezTo>
                    <a:pt x="5589" y="20055"/>
                    <a:pt x="5565" y="20070"/>
                    <a:pt x="5554" y="20089"/>
                  </a:cubicBezTo>
                  <a:cubicBezTo>
                    <a:pt x="5543" y="20108"/>
                    <a:pt x="5516" y="20097"/>
                    <a:pt x="5493" y="20065"/>
                  </a:cubicBezTo>
                  <a:cubicBezTo>
                    <a:pt x="5458" y="20016"/>
                    <a:pt x="5455" y="20027"/>
                    <a:pt x="5472" y="20147"/>
                  </a:cubicBezTo>
                  <a:cubicBezTo>
                    <a:pt x="5483" y="20223"/>
                    <a:pt x="5515" y="20360"/>
                    <a:pt x="5543" y="20452"/>
                  </a:cubicBezTo>
                  <a:cubicBezTo>
                    <a:pt x="5585" y="20592"/>
                    <a:pt x="5588" y="20637"/>
                    <a:pt x="5559" y="20704"/>
                  </a:cubicBezTo>
                  <a:cubicBezTo>
                    <a:pt x="5536" y="20758"/>
                    <a:pt x="5511" y="20770"/>
                    <a:pt x="5486" y="20742"/>
                  </a:cubicBezTo>
                  <a:cubicBezTo>
                    <a:pt x="5465" y="20720"/>
                    <a:pt x="5429" y="20702"/>
                    <a:pt x="5406" y="20702"/>
                  </a:cubicBezTo>
                  <a:cubicBezTo>
                    <a:pt x="5374" y="20701"/>
                    <a:pt x="5364" y="20621"/>
                    <a:pt x="5358" y="20332"/>
                  </a:cubicBezTo>
                  <a:cubicBezTo>
                    <a:pt x="5351" y="20002"/>
                    <a:pt x="5355" y="19958"/>
                    <a:pt x="5407" y="19891"/>
                  </a:cubicBezTo>
                  <a:lnTo>
                    <a:pt x="5466" y="19816"/>
                  </a:lnTo>
                  <a:lnTo>
                    <a:pt x="5406" y="19601"/>
                  </a:lnTo>
                  <a:cubicBezTo>
                    <a:pt x="5373" y="19482"/>
                    <a:pt x="5341" y="19384"/>
                    <a:pt x="5334" y="19384"/>
                  </a:cubicBezTo>
                  <a:cubicBezTo>
                    <a:pt x="5328" y="19384"/>
                    <a:pt x="5292" y="19441"/>
                    <a:pt x="5254" y="19511"/>
                  </a:cubicBezTo>
                  <a:cubicBezTo>
                    <a:pt x="5189" y="19630"/>
                    <a:pt x="5182" y="19632"/>
                    <a:pt x="5148" y="19554"/>
                  </a:cubicBezTo>
                  <a:cubicBezTo>
                    <a:pt x="5112" y="19469"/>
                    <a:pt x="5061" y="19525"/>
                    <a:pt x="5094" y="19614"/>
                  </a:cubicBezTo>
                  <a:cubicBezTo>
                    <a:pt x="5103" y="19639"/>
                    <a:pt x="5086" y="19684"/>
                    <a:pt x="5057" y="19715"/>
                  </a:cubicBezTo>
                  <a:cubicBezTo>
                    <a:pt x="5028" y="19746"/>
                    <a:pt x="5011" y="19797"/>
                    <a:pt x="5019" y="19831"/>
                  </a:cubicBezTo>
                  <a:cubicBezTo>
                    <a:pt x="5041" y="19928"/>
                    <a:pt x="4974" y="20031"/>
                    <a:pt x="4888" y="20031"/>
                  </a:cubicBezTo>
                  <a:cubicBezTo>
                    <a:pt x="4811" y="20031"/>
                    <a:pt x="4809" y="20036"/>
                    <a:pt x="4826" y="20214"/>
                  </a:cubicBezTo>
                  <a:cubicBezTo>
                    <a:pt x="4835" y="20314"/>
                    <a:pt x="4833" y="20435"/>
                    <a:pt x="4822" y="20480"/>
                  </a:cubicBezTo>
                  <a:cubicBezTo>
                    <a:pt x="4810" y="20526"/>
                    <a:pt x="4799" y="20592"/>
                    <a:pt x="4798" y="20629"/>
                  </a:cubicBezTo>
                  <a:cubicBezTo>
                    <a:pt x="4796" y="20665"/>
                    <a:pt x="4764" y="20708"/>
                    <a:pt x="4727" y="20725"/>
                  </a:cubicBezTo>
                  <a:cubicBezTo>
                    <a:pt x="4641" y="20764"/>
                    <a:pt x="4231" y="20751"/>
                    <a:pt x="4191" y="20708"/>
                  </a:cubicBezTo>
                  <a:cubicBezTo>
                    <a:pt x="4174" y="20691"/>
                    <a:pt x="4153" y="20696"/>
                    <a:pt x="4144" y="20721"/>
                  </a:cubicBezTo>
                  <a:cubicBezTo>
                    <a:pt x="4129" y="20762"/>
                    <a:pt x="3938" y="20760"/>
                    <a:pt x="3532" y="20715"/>
                  </a:cubicBezTo>
                  <a:lnTo>
                    <a:pt x="3410" y="20699"/>
                  </a:lnTo>
                  <a:lnTo>
                    <a:pt x="3403" y="20321"/>
                  </a:lnTo>
                  <a:cubicBezTo>
                    <a:pt x="3395" y="19952"/>
                    <a:pt x="3393" y="19943"/>
                    <a:pt x="3334" y="19979"/>
                  </a:cubicBezTo>
                  <a:cubicBezTo>
                    <a:pt x="3244" y="20036"/>
                    <a:pt x="3066" y="20036"/>
                    <a:pt x="3026" y="19979"/>
                  </a:cubicBezTo>
                  <a:cubicBezTo>
                    <a:pt x="2989" y="19928"/>
                    <a:pt x="3001" y="19734"/>
                    <a:pt x="3047" y="19633"/>
                  </a:cubicBezTo>
                  <a:cubicBezTo>
                    <a:pt x="3062" y="19602"/>
                    <a:pt x="3055" y="19560"/>
                    <a:pt x="3029" y="19524"/>
                  </a:cubicBezTo>
                  <a:cubicBezTo>
                    <a:pt x="3005" y="19490"/>
                    <a:pt x="2994" y="19427"/>
                    <a:pt x="3003" y="19378"/>
                  </a:cubicBezTo>
                  <a:cubicBezTo>
                    <a:pt x="3020" y="19285"/>
                    <a:pt x="3021" y="19285"/>
                    <a:pt x="2773" y="19275"/>
                  </a:cubicBezTo>
                  <a:cubicBezTo>
                    <a:pt x="2699" y="19271"/>
                    <a:pt x="2623" y="19241"/>
                    <a:pt x="2603" y="19208"/>
                  </a:cubicBezTo>
                  <a:cubicBezTo>
                    <a:pt x="2584" y="19175"/>
                    <a:pt x="2564" y="19020"/>
                    <a:pt x="2560" y="18862"/>
                  </a:cubicBezTo>
                  <a:cubicBezTo>
                    <a:pt x="2556" y="18704"/>
                    <a:pt x="2546" y="18405"/>
                    <a:pt x="2537" y="18196"/>
                  </a:cubicBezTo>
                  <a:cubicBezTo>
                    <a:pt x="2522" y="17847"/>
                    <a:pt x="2516" y="17815"/>
                    <a:pt x="2463" y="17813"/>
                  </a:cubicBezTo>
                  <a:cubicBezTo>
                    <a:pt x="2354" y="17810"/>
                    <a:pt x="2188" y="17761"/>
                    <a:pt x="2165" y="17725"/>
                  </a:cubicBezTo>
                  <a:cubicBezTo>
                    <a:pt x="2132" y="17671"/>
                    <a:pt x="2117" y="16854"/>
                    <a:pt x="2149" y="16820"/>
                  </a:cubicBezTo>
                  <a:cubicBezTo>
                    <a:pt x="2164" y="16804"/>
                    <a:pt x="2169" y="16757"/>
                    <a:pt x="2162" y="16715"/>
                  </a:cubicBezTo>
                  <a:cubicBezTo>
                    <a:pt x="2146" y="16626"/>
                    <a:pt x="2141" y="16266"/>
                    <a:pt x="2148" y="15496"/>
                  </a:cubicBezTo>
                  <a:cubicBezTo>
                    <a:pt x="2152" y="15048"/>
                    <a:pt x="2144" y="14934"/>
                    <a:pt x="2105" y="14832"/>
                  </a:cubicBezTo>
                  <a:cubicBezTo>
                    <a:pt x="2068" y="14736"/>
                    <a:pt x="2065" y="14690"/>
                    <a:pt x="2088" y="14626"/>
                  </a:cubicBezTo>
                  <a:cubicBezTo>
                    <a:pt x="2107" y="14576"/>
                    <a:pt x="2111" y="14457"/>
                    <a:pt x="2101" y="14331"/>
                  </a:cubicBezTo>
                  <a:cubicBezTo>
                    <a:pt x="2082" y="14102"/>
                    <a:pt x="2104" y="14120"/>
                    <a:pt x="1820" y="14106"/>
                  </a:cubicBezTo>
                  <a:lnTo>
                    <a:pt x="1697" y="14099"/>
                  </a:lnTo>
                  <a:lnTo>
                    <a:pt x="1695" y="13777"/>
                  </a:lnTo>
                  <a:cubicBezTo>
                    <a:pt x="1693" y="13599"/>
                    <a:pt x="1691" y="13432"/>
                    <a:pt x="1689" y="13403"/>
                  </a:cubicBezTo>
                  <a:cubicBezTo>
                    <a:pt x="1686" y="13374"/>
                    <a:pt x="1638" y="13348"/>
                    <a:pt x="1582" y="13347"/>
                  </a:cubicBezTo>
                  <a:cubicBezTo>
                    <a:pt x="1135" y="13335"/>
                    <a:pt x="1098" y="13320"/>
                    <a:pt x="1186" y="13194"/>
                  </a:cubicBezTo>
                  <a:cubicBezTo>
                    <a:pt x="1217" y="13152"/>
                    <a:pt x="1314" y="13133"/>
                    <a:pt x="1498" y="13132"/>
                  </a:cubicBezTo>
                  <a:cubicBezTo>
                    <a:pt x="1686" y="13131"/>
                    <a:pt x="1769" y="13115"/>
                    <a:pt x="1778" y="13074"/>
                  </a:cubicBezTo>
                  <a:cubicBezTo>
                    <a:pt x="1797" y="12993"/>
                    <a:pt x="1900" y="13001"/>
                    <a:pt x="1919" y="13085"/>
                  </a:cubicBezTo>
                  <a:cubicBezTo>
                    <a:pt x="1927" y="13123"/>
                    <a:pt x="1945" y="13142"/>
                    <a:pt x="1957" y="13130"/>
                  </a:cubicBezTo>
                  <a:cubicBezTo>
                    <a:pt x="2000" y="13084"/>
                    <a:pt x="2033" y="13232"/>
                    <a:pt x="2062" y="13583"/>
                  </a:cubicBezTo>
                  <a:cubicBezTo>
                    <a:pt x="2078" y="13782"/>
                    <a:pt x="2092" y="13953"/>
                    <a:pt x="2092" y="13964"/>
                  </a:cubicBezTo>
                  <a:cubicBezTo>
                    <a:pt x="2092" y="13975"/>
                    <a:pt x="2129" y="13985"/>
                    <a:pt x="2173" y="13985"/>
                  </a:cubicBezTo>
                  <a:cubicBezTo>
                    <a:pt x="2271" y="13985"/>
                    <a:pt x="2301" y="14066"/>
                    <a:pt x="2324" y="14402"/>
                  </a:cubicBezTo>
                  <a:cubicBezTo>
                    <a:pt x="2333" y="14540"/>
                    <a:pt x="2352" y="14695"/>
                    <a:pt x="2364" y="14746"/>
                  </a:cubicBezTo>
                  <a:cubicBezTo>
                    <a:pt x="2399" y="14889"/>
                    <a:pt x="2448" y="15225"/>
                    <a:pt x="2478" y="15531"/>
                  </a:cubicBezTo>
                  <a:cubicBezTo>
                    <a:pt x="2493" y="15683"/>
                    <a:pt x="2525" y="15889"/>
                    <a:pt x="2549" y="15986"/>
                  </a:cubicBezTo>
                  <a:cubicBezTo>
                    <a:pt x="2595" y="16178"/>
                    <a:pt x="2602" y="16524"/>
                    <a:pt x="2569" y="16962"/>
                  </a:cubicBezTo>
                  <a:cubicBezTo>
                    <a:pt x="2551" y="17205"/>
                    <a:pt x="2557" y="17270"/>
                    <a:pt x="2617" y="17493"/>
                  </a:cubicBezTo>
                  <a:cubicBezTo>
                    <a:pt x="2688" y="17757"/>
                    <a:pt x="2886" y="18631"/>
                    <a:pt x="2921" y="18832"/>
                  </a:cubicBezTo>
                  <a:cubicBezTo>
                    <a:pt x="2953" y="19021"/>
                    <a:pt x="2988" y="19067"/>
                    <a:pt x="3080" y="19038"/>
                  </a:cubicBezTo>
                  <a:cubicBezTo>
                    <a:pt x="3159" y="19013"/>
                    <a:pt x="3177" y="19034"/>
                    <a:pt x="3329" y="19348"/>
                  </a:cubicBezTo>
                  <a:cubicBezTo>
                    <a:pt x="3419" y="19533"/>
                    <a:pt x="3508" y="19719"/>
                    <a:pt x="3528" y="19762"/>
                  </a:cubicBezTo>
                  <a:cubicBezTo>
                    <a:pt x="3547" y="19805"/>
                    <a:pt x="3572" y="19941"/>
                    <a:pt x="3582" y="20063"/>
                  </a:cubicBezTo>
                  <a:lnTo>
                    <a:pt x="3601" y="20285"/>
                  </a:lnTo>
                  <a:lnTo>
                    <a:pt x="3786" y="20300"/>
                  </a:lnTo>
                  <a:cubicBezTo>
                    <a:pt x="3897" y="20308"/>
                    <a:pt x="3987" y="20293"/>
                    <a:pt x="4010" y="20261"/>
                  </a:cubicBezTo>
                  <a:cubicBezTo>
                    <a:pt x="4032" y="20230"/>
                    <a:pt x="4088" y="20216"/>
                    <a:pt x="4149" y="20233"/>
                  </a:cubicBezTo>
                  <a:cubicBezTo>
                    <a:pt x="4205" y="20248"/>
                    <a:pt x="4266" y="20247"/>
                    <a:pt x="4284" y="20227"/>
                  </a:cubicBezTo>
                  <a:cubicBezTo>
                    <a:pt x="4302" y="20207"/>
                    <a:pt x="4351" y="20056"/>
                    <a:pt x="4394" y="19893"/>
                  </a:cubicBezTo>
                  <a:lnTo>
                    <a:pt x="4473" y="19599"/>
                  </a:lnTo>
                  <a:lnTo>
                    <a:pt x="4640" y="19610"/>
                  </a:lnTo>
                  <a:cubicBezTo>
                    <a:pt x="4731" y="19616"/>
                    <a:pt x="4830" y="19599"/>
                    <a:pt x="4861" y="19571"/>
                  </a:cubicBezTo>
                  <a:cubicBezTo>
                    <a:pt x="4944" y="19495"/>
                    <a:pt x="4932" y="19357"/>
                    <a:pt x="4836" y="19300"/>
                  </a:cubicBezTo>
                  <a:cubicBezTo>
                    <a:pt x="4791" y="19274"/>
                    <a:pt x="4755" y="19221"/>
                    <a:pt x="4755" y="19182"/>
                  </a:cubicBezTo>
                  <a:cubicBezTo>
                    <a:pt x="4755" y="19108"/>
                    <a:pt x="4851" y="18996"/>
                    <a:pt x="4885" y="19032"/>
                  </a:cubicBezTo>
                  <a:cubicBezTo>
                    <a:pt x="4904" y="19052"/>
                    <a:pt x="4905" y="18150"/>
                    <a:pt x="4886" y="17342"/>
                  </a:cubicBezTo>
                  <a:cubicBezTo>
                    <a:pt x="4881" y="17096"/>
                    <a:pt x="4887" y="16939"/>
                    <a:pt x="4904" y="16936"/>
                  </a:cubicBezTo>
                  <a:cubicBezTo>
                    <a:pt x="4919" y="16934"/>
                    <a:pt x="4946" y="16911"/>
                    <a:pt x="4965" y="16885"/>
                  </a:cubicBezTo>
                  <a:cubicBezTo>
                    <a:pt x="4989" y="16850"/>
                    <a:pt x="5006" y="16870"/>
                    <a:pt x="5027" y="16964"/>
                  </a:cubicBezTo>
                  <a:cubicBezTo>
                    <a:pt x="5042" y="17035"/>
                    <a:pt x="5049" y="17122"/>
                    <a:pt x="5042" y="17155"/>
                  </a:cubicBezTo>
                  <a:cubicBezTo>
                    <a:pt x="5022" y="17242"/>
                    <a:pt x="5055" y="17231"/>
                    <a:pt x="5095" y="17138"/>
                  </a:cubicBezTo>
                  <a:cubicBezTo>
                    <a:pt x="5126" y="17067"/>
                    <a:pt x="5137" y="17073"/>
                    <a:pt x="5215" y="17218"/>
                  </a:cubicBezTo>
                  <a:cubicBezTo>
                    <a:pt x="5355" y="17475"/>
                    <a:pt x="5366" y="17532"/>
                    <a:pt x="5283" y="17585"/>
                  </a:cubicBezTo>
                  <a:cubicBezTo>
                    <a:pt x="5231" y="17619"/>
                    <a:pt x="5215" y="17659"/>
                    <a:pt x="5221" y="17736"/>
                  </a:cubicBezTo>
                  <a:cubicBezTo>
                    <a:pt x="5230" y="17832"/>
                    <a:pt x="5244" y="17839"/>
                    <a:pt x="5434" y="17841"/>
                  </a:cubicBezTo>
                  <a:cubicBezTo>
                    <a:pt x="5614" y="17843"/>
                    <a:pt x="5638" y="17854"/>
                    <a:pt x="5646" y="17933"/>
                  </a:cubicBezTo>
                  <a:cubicBezTo>
                    <a:pt x="5652" y="17983"/>
                    <a:pt x="5670" y="18052"/>
                    <a:pt x="5687" y="18086"/>
                  </a:cubicBezTo>
                  <a:cubicBezTo>
                    <a:pt x="5719" y="18153"/>
                    <a:pt x="5744" y="18222"/>
                    <a:pt x="5825" y="18466"/>
                  </a:cubicBezTo>
                  <a:cubicBezTo>
                    <a:pt x="5853" y="18552"/>
                    <a:pt x="5911" y="18691"/>
                    <a:pt x="5954" y="18774"/>
                  </a:cubicBezTo>
                  <a:cubicBezTo>
                    <a:pt x="6018" y="18899"/>
                    <a:pt x="6027" y="18940"/>
                    <a:pt x="6001" y="19010"/>
                  </a:cubicBezTo>
                  <a:cubicBezTo>
                    <a:pt x="5934" y="19191"/>
                    <a:pt x="6011" y="19278"/>
                    <a:pt x="6219" y="19257"/>
                  </a:cubicBezTo>
                  <a:cubicBezTo>
                    <a:pt x="6255" y="19254"/>
                    <a:pt x="6310" y="19280"/>
                    <a:pt x="6341" y="19317"/>
                  </a:cubicBezTo>
                  <a:cubicBezTo>
                    <a:pt x="6461" y="19460"/>
                    <a:pt x="6943" y="19367"/>
                    <a:pt x="7121" y="19167"/>
                  </a:cubicBezTo>
                  <a:lnTo>
                    <a:pt x="7226" y="19049"/>
                  </a:lnTo>
                  <a:lnTo>
                    <a:pt x="7300" y="19173"/>
                  </a:lnTo>
                  <a:cubicBezTo>
                    <a:pt x="7368" y="19289"/>
                    <a:pt x="7382" y="19294"/>
                    <a:pt x="7524" y="19262"/>
                  </a:cubicBezTo>
                  <a:cubicBezTo>
                    <a:pt x="7607" y="19242"/>
                    <a:pt x="7718" y="19226"/>
                    <a:pt x="7770" y="19225"/>
                  </a:cubicBezTo>
                  <a:cubicBezTo>
                    <a:pt x="7827" y="19224"/>
                    <a:pt x="7848" y="19231"/>
                    <a:pt x="7856" y="19270"/>
                  </a:cubicBezTo>
                  <a:cubicBezTo>
                    <a:pt x="7859" y="19254"/>
                    <a:pt x="7865" y="19236"/>
                    <a:pt x="7865" y="19225"/>
                  </a:cubicBezTo>
                  <a:cubicBezTo>
                    <a:pt x="7866" y="19181"/>
                    <a:pt x="10805" y="18455"/>
                    <a:pt x="10902" y="18475"/>
                  </a:cubicBezTo>
                  <a:cubicBezTo>
                    <a:pt x="10929" y="18480"/>
                    <a:pt x="10951" y="18505"/>
                    <a:pt x="10951" y="18531"/>
                  </a:cubicBezTo>
                  <a:cubicBezTo>
                    <a:pt x="10952" y="18556"/>
                    <a:pt x="10983" y="18605"/>
                    <a:pt x="11020" y="18638"/>
                  </a:cubicBezTo>
                  <a:cubicBezTo>
                    <a:pt x="11103" y="18712"/>
                    <a:pt x="11081" y="18784"/>
                    <a:pt x="10977" y="18784"/>
                  </a:cubicBezTo>
                  <a:cubicBezTo>
                    <a:pt x="10917" y="18784"/>
                    <a:pt x="10896" y="18808"/>
                    <a:pt x="10889" y="18888"/>
                  </a:cubicBezTo>
                  <a:cubicBezTo>
                    <a:pt x="10882" y="18982"/>
                    <a:pt x="10858" y="18996"/>
                    <a:pt x="10610" y="19051"/>
                  </a:cubicBezTo>
                  <a:cubicBezTo>
                    <a:pt x="10363" y="19106"/>
                    <a:pt x="10093" y="19102"/>
                    <a:pt x="9876" y="19038"/>
                  </a:cubicBezTo>
                  <a:cubicBezTo>
                    <a:pt x="9620" y="18962"/>
                    <a:pt x="9590" y="18959"/>
                    <a:pt x="9587" y="19021"/>
                  </a:cubicBezTo>
                  <a:cubicBezTo>
                    <a:pt x="9585" y="19055"/>
                    <a:pt x="9582" y="19116"/>
                    <a:pt x="9580" y="19154"/>
                  </a:cubicBezTo>
                  <a:cubicBezTo>
                    <a:pt x="9578" y="19205"/>
                    <a:pt x="9526" y="19234"/>
                    <a:pt x="9388" y="19259"/>
                  </a:cubicBezTo>
                  <a:cubicBezTo>
                    <a:pt x="9284" y="19279"/>
                    <a:pt x="9179" y="19281"/>
                    <a:pt x="9157" y="19264"/>
                  </a:cubicBezTo>
                  <a:cubicBezTo>
                    <a:pt x="9134" y="19247"/>
                    <a:pt x="9085" y="19236"/>
                    <a:pt x="9048" y="19242"/>
                  </a:cubicBezTo>
                  <a:cubicBezTo>
                    <a:pt x="9010" y="19249"/>
                    <a:pt x="8764" y="19258"/>
                    <a:pt x="8500" y="19262"/>
                  </a:cubicBezTo>
                  <a:cubicBezTo>
                    <a:pt x="8085" y="19268"/>
                    <a:pt x="8013" y="19280"/>
                    <a:pt x="7968" y="19350"/>
                  </a:cubicBezTo>
                  <a:cubicBezTo>
                    <a:pt x="7928" y="19411"/>
                    <a:pt x="7884" y="19432"/>
                    <a:pt x="7858" y="19421"/>
                  </a:cubicBezTo>
                  <a:cubicBezTo>
                    <a:pt x="7849" y="19618"/>
                    <a:pt x="7827" y="19650"/>
                    <a:pt x="7689" y="19681"/>
                  </a:cubicBezTo>
                  <a:cubicBezTo>
                    <a:pt x="7497" y="19724"/>
                    <a:pt x="7408" y="19786"/>
                    <a:pt x="7426" y="19866"/>
                  </a:cubicBezTo>
                  <a:cubicBezTo>
                    <a:pt x="7434" y="19901"/>
                    <a:pt x="7426" y="19952"/>
                    <a:pt x="7408" y="19977"/>
                  </a:cubicBezTo>
                  <a:cubicBezTo>
                    <a:pt x="7362" y="20043"/>
                    <a:pt x="6889" y="20017"/>
                    <a:pt x="6838" y="19945"/>
                  </a:cubicBezTo>
                  <a:cubicBezTo>
                    <a:pt x="6812" y="19908"/>
                    <a:pt x="6791" y="19905"/>
                    <a:pt x="6780" y="19934"/>
                  </a:cubicBezTo>
                  <a:cubicBezTo>
                    <a:pt x="6771" y="19960"/>
                    <a:pt x="6745" y="19968"/>
                    <a:pt x="6723" y="19954"/>
                  </a:cubicBezTo>
                  <a:cubicBezTo>
                    <a:pt x="6670" y="19919"/>
                    <a:pt x="6529" y="20020"/>
                    <a:pt x="6509" y="20106"/>
                  </a:cubicBezTo>
                  <a:cubicBezTo>
                    <a:pt x="6501" y="20144"/>
                    <a:pt x="6483" y="20163"/>
                    <a:pt x="6470" y="20149"/>
                  </a:cubicBezTo>
                  <a:cubicBezTo>
                    <a:pt x="6456" y="20135"/>
                    <a:pt x="6437" y="20158"/>
                    <a:pt x="6428" y="20199"/>
                  </a:cubicBezTo>
                  <a:cubicBezTo>
                    <a:pt x="6417" y="20250"/>
                    <a:pt x="6422" y="20264"/>
                    <a:pt x="6450" y="20246"/>
                  </a:cubicBezTo>
                  <a:cubicBezTo>
                    <a:pt x="6523" y="20198"/>
                    <a:pt x="6550" y="20336"/>
                    <a:pt x="6542" y="20708"/>
                  </a:cubicBezTo>
                  <a:cubicBezTo>
                    <a:pt x="6536" y="20988"/>
                    <a:pt x="6525" y="21069"/>
                    <a:pt x="6494" y="21069"/>
                  </a:cubicBezTo>
                  <a:cubicBezTo>
                    <a:pt x="6472" y="21069"/>
                    <a:pt x="6448" y="21027"/>
                    <a:pt x="6440" y="20977"/>
                  </a:cubicBezTo>
                  <a:cubicBezTo>
                    <a:pt x="6431" y="20926"/>
                    <a:pt x="6408" y="20884"/>
                    <a:pt x="6385" y="20884"/>
                  </a:cubicBezTo>
                  <a:cubicBezTo>
                    <a:pt x="6328" y="20884"/>
                    <a:pt x="6304" y="21099"/>
                    <a:pt x="6351" y="21194"/>
                  </a:cubicBezTo>
                  <a:cubicBezTo>
                    <a:pt x="6372" y="21236"/>
                    <a:pt x="6385" y="21309"/>
                    <a:pt x="6380" y="21355"/>
                  </a:cubicBezTo>
                  <a:cubicBezTo>
                    <a:pt x="6372" y="21424"/>
                    <a:pt x="6342" y="21439"/>
                    <a:pt x="6225" y="21441"/>
                  </a:cubicBezTo>
                  <a:cubicBezTo>
                    <a:pt x="6117" y="21442"/>
                    <a:pt x="6074" y="21462"/>
                    <a:pt x="6055" y="21520"/>
                  </a:cubicBezTo>
                  <a:cubicBezTo>
                    <a:pt x="6031" y="21595"/>
                    <a:pt x="6486" y="21600"/>
                    <a:pt x="13814" y="21600"/>
                  </a:cubicBezTo>
                  <a:lnTo>
                    <a:pt x="21599" y="21600"/>
                  </a:lnTo>
                  <a:lnTo>
                    <a:pt x="21599" y="17519"/>
                  </a:lnTo>
                  <a:cubicBezTo>
                    <a:pt x="21599" y="14489"/>
                    <a:pt x="21591" y="13427"/>
                    <a:pt x="21568" y="13403"/>
                  </a:cubicBezTo>
                  <a:cubicBezTo>
                    <a:pt x="21557" y="13391"/>
                    <a:pt x="21544" y="13393"/>
                    <a:pt x="21532" y="13403"/>
                  </a:cubicBezTo>
                  <a:cubicBezTo>
                    <a:pt x="21521" y="13413"/>
                    <a:pt x="21508" y="13432"/>
                    <a:pt x="21499" y="13454"/>
                  </a:cubicBezTo>
                  <a:cubicBezTo>
                    <a:pt x="21482" y="13498"/>
                    <a:pt x="21474" y="13557"/>
                    <a:pt x="21491" y="13592"/>
                  </a:cubicBezTo>
                  <a:cubicBezTo>
                    <a:pt x="21499" y="13609"/>
                    <a:pt x="21503" y="13625"/>
                    <a:pt x="21504" y="13639"/>
                  </a:cubicBezTo>
                  <a:cubicBezTo>
                    <a:pt x="21504" y="13639"/>
                    <a:pt x="21504" y="13641"/>
                    <a:pt x="21504" y="13641"/>
                  </a:cubicBezTo>
                  <a:cubicBezTo>
                    <a:pt x="21505" y="13655"/>
                    <a:pt x="21503" y="13666"/>
                    <a:pt x="21497" y="13676"/>
                  </a:cubicBezTo>
                  <a:cubicBezTo>
                    <a:pt x="21494" y="13681"/>
                    <a:pt x="21482" y="13680"/>
                    <a:pt x="21477" y="13684"/>
                  </a:cubicBezTo>
                  <a:cubicBezTo>
                    <a:pt x="21474" y="13685"/>
                    <a:pt x="21472" y="13685"/>
                    <a:pt x="21470" y="13686"/>
                  </a:cubicBezTo>
                  <a:cubicBezTo>
                    <a:pt x="21456" y="13695"/>
                    <a:pt x="21445" y="13708"/>
                    <a:pt x="21420" y="13708"/>
                  </a:cubicBezTo>
                  <a:cubicBezTo>
                    <a:pt x="21419" y="13708"/>
                    <a:pt x="21418" y="13706"/>
                    <a:pt x="21417" y="13706"/>
                  </a:cubicBezTo>
                  <a:cubicBezTo>
                    <a:pt x="21416" y="13706"/>
                    <a:pt x="21415" y="13708"/>
                    <a:pt x="21413" y="13708"/>
                  </a:cubicBezTo>
                  <a:lnTo>
                    <a:pt x="21345" y="13708"/>
                  </a:lnTo>
                  <a:lnTo>
                    <a:pt x="21421" y="13841"/>
                  </a:lnTo>
                  <a:cubicBezTo>
                    <a:pt x="21461" y="13912"/>
                    <a:pt x="21479" y="13970"/>
                    <a:pt x="21477" y="14011"/>
                  </a:cubicBezTo>
                  <a:cubicBezTo>
                    <a:pt x="21477" y="14011"/>
                    <a:pt x="21477" y="14013"/>
                    <a:pt x="21477" y="14013"/>
                  </a:cubicBezTo>
                  <a:cubicBezTo>
                    <a:pt x="21474" y="14053"/>
                    <a:pt x="21451" y="14078"/>
                    <a:pt x="21407" y="14078"/>
                  </a:cubicBezTo>
                  <a:cubicBezTo>
                    <a:pt x="21349" y="14078"/>
                    <a:pt x="21351" y="14070"/>
                    <a:pt x="21349" y="14482"/>
                  </a:cubicBezTo>
                  <a:cubicBezTo>
                    <a:pt x="21348" y="14560"/>
                    <a:pt x="21344" y="14637"/>
                    <a:pt x="21339" y="14697"/>
                  </a:cubicBezTo>
                  <a:cubicBezTo>
                    <a:pt x="21333" y="14756"/>
                    <a:pt x="21326" y="14799"/>
                    <a:pt x="21317" y="14811"/>
                  </a:cubicBezTo>
                  <a:cubicBezTo>
                    <a:pt x="21301" y="14834"/>
                    <a:pt x="21202" y="14848"/>
                    <a:pt x="21100" y="14845"/>
                  </a:cubicBezTo>
                  <a:lnTo>
                    <a:pt x="20950" y="14841"/>
                  </a:lnTo>
                  <a:lnTo>
                    <a:pt x="20914" y="14841"/>
                  </a:lnTo>
                  <a:lnTo>
                    <a:pt x="20904" y="15159"/>
                  </a:lnTo>
                  <a:lnTo>
                    <a:pt x="20904" y="15161"/>
                  </a:lnTo>
                  <a:cubicBezTo>
                    <a:pt x="20898" y="15336"/>
                    <a:pt x="20881" y="15500"/>
                    <a:pt x="20867" y="15524"/>
                  </a:cubicBezTo>
                  <a:cubicBezTo>
                    <a:pt x="20852" y="15549"/>
                    <a:pt x="20766" y="15573"/>
                    <a:pt x="20675" y="15580"/>
                  </a:cubicBezTo>
                  <a:cubicBezTo>
                    <a:pt x="20583" y="15586"/>
                    <a:pt x="20501" y="15604"/>
                    <a:pt x="20494" y="15616"/>
                  </a:cubicBezTo>
                  <a:cubicBezTo>
                    <a:pt x="20486" y="15629"/>
                    <a:pt x="20480" y="15734"/>
                    <a:pt x="20479" y="15853"/>
                  </a:cubicBezTo>
                  <a:cubicBezTo>
                    <a:pt x="20477" y="15988"/>
                    <a:pt x="20464" y="16079"/>
                    <a:pt x="20441" y="16094"/>
                  </a:cubicBezTo>
                  <a:cubicBezTo>
                    <a:pt x="20421" y="16107"/>
                    <a:pt x="20404" y="16146"/>
                    <a:pt x="20404" y="16180"/>
                  </a:cubicBezTo>
                  <a:cubicBezTo>
                    <a:pt x="20404" y="16292"/>
                    <a:pt x="20339" y="16315"/>
                    <a:pt x="19970" y="16339"/>
                  </a:cubicBezTo>
                  <a:cubicBezTo>
                    <a:pt x="19607" y="16362"/>
                    <a:pt x="19605" y="16362"/>
                    <a:pt x="19588" y="16476"/>
                  </a:cubicBezTo>
                  <a:cubicBezTo>
                    <a:pt x="19579" y="16540"/>
                    <a:pt x="19580" y="16659"/>
                    <a:pt x="19591" y="16741"/>
                  </a:cubicBezTo>
                  <a:cubicBezTo>
                    <a:pt x="19602" y="16830"/>
                    <a:pt x="19597" y="16917"/>
                    <a:pt x="19578" y="16958"/>
                  </a:cubicBezTo>
                  <a:cubicBezTo>
                    <a:pt x="19540" y="17042"/>
                    <a:pt x="19250" y="17107"/>
                    <a:pt x="19225" y="17037"/>
                  </a:cubicBezTo>
                  <a:cubicBezTo>
                    <a:pt x="19215" y="17010"/>
                    <a:pt x="19190" y="16999"/>
                    <a:pt x="19171" y="17011"/>
                  </a:cubicBezTo>
                  <a:cubicBezTo>
                    <a:pt x="19111" y="17050"/>
                    <a:pt x="19068" y="16920"/>
                    <a:pt x="19097" y="16788"/>
                  </a:cubicBezTo>
                  <a:cubicBezTo>
                    <a:pt x="19117" y="16698"/>
                    <a:pt x="19115" y="16663"/>
                    <a:pt x="19085" y="16644"/>
                  </a:cubicBezTo>
                  <a:cubicBezTo>
                    <a:pt x="19063" y="16630"/>
                    <a:pt x="19046" y="16559"/>
                    <a:pt x="19046" y="16487"/>
                  </a:cubicBezTo>
                  <a:cubicBezTo>
                    <a:pt x="19046" y="16415"/>
                    <a:pt x="19032" y="16332"/>
                    <a:pt x="19015" y="16304"/>
                  </a:cubicBezTo>
                  <a:cubicBezTo>
                    <a:pt x="19004" y="16286"/>
                    <a:pt x="19000" y="16264"/>
                    <a:pt x="19000" y="16242"/>
                  </a:cubicBezTo>
                  <a:cubicBezTo>
                    <a:pt x="18990" y="16256"/>
                    <a:pt x="18982" y="16269"/>
                    <a:pt x="18971" y="16283"/>
                  </a:cubicBezTo>
                  <a:cubicBezTo>
                    <a:pt x="18886" y="16384"/>
                    <a:pt x="18764" y="16346"/>
                    <a:pt x="18779" y="16223"/>
                  </a:cubicBezTo>
                  <a:cubicBezTo>
                    <a:pt x="18783" y="16184"/>
                    <a:pt x="18757" y="16126"/>
                    <a:pt x="18719" y="16094"/>
                  </a:cubicBezTo>
                  <a:cubicBezTo>
                    <a:pt x="18629" y="16017"/>
                    <a:pt x="18629" y="15859"/>
                    <a:pt x="18718" y="15838"/>
                  </a:cubicBezTo>
                  <a:cubicBezTo>
                    <a:pt x="18759" y="15828"/>
                    <a:pt x="18797" y="15854"/>
                    <a:pt x="18819" y="15904"/>
                  </a:cubicBezTo>
                  <a:cubicBezTo>
                    <a:pt x="18839" y="15950"/>
                    <a:pt x="18856" y="15969"/>
                    <a:pt x="18856" y="15947"/>
                  </a:cubicBezTo>
                  <a:cubicBezTo>
                    <a:pt x="18856" y="15926"/>
                    <a:pt x="18876" y="15939"/>
                    <a:pt x="18903" y="15978"/>
                  </a:cubicBezTo>
                  <a:cubicBezTo>
                    <a:pt x="18929" y="16016"/>
                    <a:pt x="18971" y="16061"/>
                    <a:pt x="18997" y="16076"/>
                  </a:cubicBezTo>
                  <a:cubicBezTo>
                    <a:pt x="19024" y="16092"/>
                    <a:pt x="19046" y="16125"/>
                    <a:pt x="19046" y="16149"/>
                  </a:cubicBezTo>
                  <a:cubicBezTo>
                    <a:pt x="19046" y="16157"/>
                    <a:pt x="19037" y="16173"/>
                    <a:pt x="19032" y="16186"/>
                  </a:cubicBezTo>
                  <a:cubicBezTo>
                    <a:pt x="19076" y="16175"/>
                    <a:pt x="19153" y="16213"/>
                    <a:pt x="19183" y="16274"/>
                  </a:cubicBezTo>
                  <a:cubicBezTo>
                    <a:pt x="19222" y="16353"/>
                    <a:pt x="19354" y="16357"/>
                    <a:pt x="19434" y="16283"/>
                  </a:cubicBezTo>
                  <a:cubicBezTo>
                    <a:pt x="19466" y="16252"/>
                    <a:pt x="19609" y="16213"/>
                    <a:pt x="19751" y="16195"/>
                  </a:cubicBezTo>
                  <a:cubicBezTo>
                    <a:pt x="20028" y="16160"/>
                    <a:pt x="20160" y="16122"/>
                    <a:pt x="20193" y="16068"/>
                  </a:cubicBezTo>
                  <a:cubicBezTo>
                    <a:pt x="20204" y="16049"/>
                    <a:pt x="20216" y="15973"/>
                    <a:pt x="20219" y="15898"/>
                  </a:cubicBezTo>
                  <a:cubicBezTo>
                    <a:pt x="20223" y="15801"/>
                    <a:pt x="20283" y="15653"/>
                    <a:pt x="20427" y="15382"/>
                  </a:cubicBezTo>
                  <a:cubicBezTo>
                    <a:pt x="20457" y="15326"/>
                    <a:pt x="20481" y="15289"/>
                    <a:pt x="20508" y="15243"/>
                  </a:cubicBezTo>
                  <a:cubicBezTo>
                    <a:pt x="20510" y="15238"/>
                    <a:pt x="20511" y="15236"/>
                    <a:pt x="20513" y="15232"/>
                  </a:cubicBezTo>
                  <a:cubicBezTo>
                    <a:pt x="20568" y="15120"/>
                    <a:pt x="20614" y="15046"/>
                    <a:pt x="20634" y="15034"/>
                  </a:cubicBezTo>
                  <a:cubicBezTo>
                    <a:pt x="20631" y="15013"/>
                    <a:pt x="20634" y="14992"/>
                    <a:pt x="20646" y="14980"/>
                  </a:cubicBezTo>
                  <a:cubicBezTo>
                    <a:pt x="20653" y="14973"/>
                    <a:pt x="20661" y="14969"/>
                    <a:pt x="20668" y="14972"/>
                  </a:cubicBezTo>
                  <a:cubicBezTo>
                    <a:pt x="20671" y="14973"/>
                    <a:pt x="20673" y="14978"/>
                    <a:pt x="20675" y="14980"/>
                  </a:cubicBezTo>
                  <a:cubicBezTo>
                    <a:pt x="20679" y="14950"/>
                    <a:pt x="20697" y="14902"/>
                    <a:pt x="20728" y="14836"/>
                  </a:cubicBezTo>
                  <a:cubicBezTo>
                    <a:pt x="20743" y="14794"/>
                    <a:pt x="20756" y="14767"/>
                    <a:pt x="20767" y="14757"/>
                  </a:cubicBezTo>
                  <a:cubicBezTo>
                    <a:pt x="20774" y="14745"/>
                    <a:pt x="20778" y="14735"/>
                    <a:pt x="20785" y="14722"/>
                  </a:cubicBezTo>
                  <a:cubicBezTo>
                    <a:pt x="20827" y="14648"/>
                    <a:pt x="20850" y="14617"/>
                    <a:pt x="20872" y="14587"/>
                  </a:cubicBezTo>
                  <a:cubicBezTo>
                    <a:pt x="20908" y="14487"/>
                    <a:pt x="20933" y="14451"/>
                    <a:pt x="20956" y="14482"/>
                  </a:cubicBezTo>
                  <a:cubicBezTo>
                    <a:pt x="20971" y="14503"/>
                    <a:pt x="20993" y="14505"/>
                    <a:pt x="21016" y="14499"/>
                  </a:cubicBezTo>
                  <a:cubicBezTo>
                    <a:pt x="21034" y="14469"/>
                    <a:pt x="21052" y="14445"/>
                    <a:pt x="21064" y="14445"/>
                  </a:cubicBezTo>
                  <a:cubicBezTo>
                    <a:pt x="21082" y="14445"/>
                    <a:pt x="21172" y="14041"/>
                    <a:pt x="21268" y="13534"/>
                  </a:cubicBezTo>
                  <a:cubicBezTo>
                    <a:pt x="21362" y="13033"/>
                    <a:pt x="21456" y="12561"/>
                    <a:pt x="21475" y="12485"/>
                  </a:cubicBezTo>
                  <a:cubicBezTo>
                    <a:pt x="21495" y="12407"/>
                    <a:pt x="21501" y="12305"/>
                    <a:pt x="21489" y="12253"/>
                  </a:cubicBezTo>
                  <a:cubicBezTo>
                    <a:pt x="21489" y="12252"/>
                    <a:pt x="21482" y="12240"/>
                    <a:pt x="21482" y="12238"/>
                  </a:cubicBezTo>
                  <a:cubicBezTo>
                    <a:pt x="21481" y="12237"/>
                    <a:pt x="21480" y="12237"/>
                    <a:pt x="21479" y="12236"/>
                  </a:cubicBezTo>
                  <a:cubicBezTo>
                    <a:pt x="21479" y="12235"/>
                    <a:pt x="21479" y="12232"/>
                    <a:pt x="21479" y="12231"/>
                  </a:cubicBezTo>
                  <a:cubicBezTo>
                    <a:pt x="21471" y="12210"/>
                    <a:pt x="21433" y="12144"/>
                    <a:pt x="21394" y="12072"/>
                  </a:cubicBezTo>
                  <a:cubicBezTo>
                    <a:pt x="21368" y="12023"/>
                    <a:pt x="21315" y="11928"/>
                    <a:pt x="21274" y="11855"/>
                  </a:cubicBezTo>
                  <a:cubicBezTo>
                    <a:pt x="21021" y="11413"/>
                    <a:pt x="20589" y="10695"/>
                    <a:pt x="20227" y="10119"/>
                  </a:cubicBezTo>
                  <a:cubicBezTo>
                    <a:pt x="20119" y="9946"/>
                    <a:pt x="20069" y="9862"/>
                    <a:pt x="20051" y="9807"/>
                  </a:cubicBezTo>
                  <a:cubicBezTo>
                    <a:pt x="20051" y="9806"/>
                    <a:pt x="20050" y="9806"/>
                    <a:pt x="20050" y="9805"/>
                  </a:cubicBezTo>
                  <a:cubicBezTo>
                    <a:pt x="20025" y="9752"/>
                    <a:pt x="20024" y="9723"/>
                    <a:pt x="20051" y="9667"/>
                  </a:cubicBezTo>
                  <a:cubicBezTo>
                    <a:pt x="20070" y="9628"/>
                    <a:pt x="20094" y="9518"/>
                    <a:pt x="20103" y="9424"/>
                  </a:cubicBezTo>
                  <a:cubicBezTo>
                    <a:pt x="20119" y="9255"/>
                    <a:pt x="20121" y="9254"/>
                    <a:pt x="20283" y="9220"/>
                  </a:cubicBezTo>
                  <a:cubicBezTo>
                    <a:pt x="20372" y="9202"/>
                    <a:pt x="20567" y="9155"/>
                    <a:pt x="20716" y="9115"/>
                  </a:cubicBezTo>
                  <a:cubicBezTo>
                    <a:pt x="20866" y="9075"/>
                    <a:pt x="21071" y="9036"/>
                    <a:pt x="21172" y="9027"/>
                  </a:cubicBezTo>
                  <a:cubicBezTo>
                    <a:pt x="21384" y="9009"/>
                    <a:pt x="21424" y="8967"/>
                    <a:pt x="21451" y="8732"/>
                  </a:cubicBezTo>
                  <a:cubicBezTo>
                    <a:pt x="21518" y="8166"/>
                    <a:pt x="21451" y="7361"/>
                    <a:pt x="21325" y="7211"/>
                  </a:cubicBezTo>
                  <a:cubicBezTo>
                    <a:pt x="21294" y="7174"/>
                    <a:pt x="21289" y="7148"/>
                    <a:pt x="21294" y="7118"/>
                  </a:cubicBezTo>
                  <a:cubicBezTo>
                    <a:pt x="21268" y="7137"/>
                    <a:pt x="21235" y="7144"/>
                    <a:pt x="21198" y="7127"/>
                  </a:cubicBezTo>
                  <a:cubicBezTo>
                    <a:pt x="21157" y="7107"/>
                    <a:pt x="21117" y="7095"/>
                    <a:pt x="21110" y="7097"/>
                  </a:cubicBezTo>
                  <a:cubicBezTo>
                    <a:pt x="20927" y="7143"/>
                    <a:pt x="20385" y="7253"/>
                    <a:pt x="20204" y="7282"/>
                  </a:cubicBezTo>
                  <a:cubicBezTo>
                    <a:pt x="19980" y="7317"/>
                    <a:pt x="19962" y="7313"/>
                    <a:pt x="19926" y="7226"/>
                  </a:cubicBezTo>
                  <a:cubicBezTo>
                    <a:pt x="19905" y="7174"/>
                    <a:pt x="19888" y="7102"/>
                    <a:pt x="19888" y="7062"/>
                  </a:cubicBezTo>
                  <a:cubicBezTo>
                    <a:pt x="19888" y="7023"/>
                    <a:pt x="19868" y="6943"/>
                    <a:pt x="19845" y="6886"/>
                  </a:cubicBezTo>
                  <a:cubicBezTo>
                    <a:pt x="19822" y="6830"/>
                    <a:pt x="19812" y="6761"/>
                    <a:pt x="19822" y="6731"/>
                  </a:cubicBezTo>
                  <a:cubicBezTo>
                    <a:pt x="19833" y="6700"/>
                    <a:pt x="19830" y="6690"/>
                    <a:pt x="19813" y="6708"/>
                  </a:cubicBezTo>
                  <a:cubicBezTo>
                    <a:pt x="19798" y="6724"/>
                    <a:pt x="19757" y="6701"/>
                    <a:pt x="19723" y="6654"/>
                  </a:cubicBezTo>
                  <a:lnTo>
                    <a:pt x="19662" y="6568"/>
                  </a:lnTo>
                  <a:lnTo>
                    <a:pt x="19764" y="6134"/>
                  </a:lnTo>
                  <a:cubicBezTo>
                    <a:pt x="19927" y="5447"/>
                    <a:pt x="19997" y="5211"/>
                    <a:pt x="20025" y="5240"/>
                  </a:cubicBezTo>
                  <a:cubicBezTo>
                    <a:pt x="20039" y="5255"/>
                    <a:pt x="20044" y="5237"/>
                    <a:pt x="20036" y="5201"/>
                  </a:cubicBezTo>
                  <a:cubicBezTo>
                    <a:pt x="20017" y="5118"/>
                    <a:pt x="20145" y="4554"/>
                    <a:pt x="20353" y="3800"/>
                  </a:cubicBezTo>
                  <a:cubicBezTo>
                    <a:pt x="20396" y="3644"/>
                    <a:pt x="20431" y="3505"/>
                    <a:pt x="20431" y="3488"/>
                  </a:cubicBezTo>
                  <a:cubicBezTo>
                    <a:pt x="20431" y="3453"/>
                    <a:pt x="20529" y="3060"/>
                    <a:pt x="20567" y="2942"/>
                  </a:cubicBezTo>
                  <a:cubicBezTo>
                    <a:pt x="20603" y="2832"/>
                    <a:pt x="20600" y="2783"/>
                    <a:pt x="20552" y="2689"/>
                  </a:cubicBezTo>
                  <a:cubicBezTo>
                    <a:pt x="20103" y="1811"/>
                    <a:pt x="19981" y="1563"/>
                    <a:pt x="19920" y="1406"/>
                  </a:cubicBezTo>
                  <a:cubicBezTo>
                    <a:pt x="19852" y="1233"/>
                    <a:pt x="19839" y="1220"/>
                    <a:pt x="19764" y="1255"/>
                  </a:cubicBezTo>
                  <a:cubicBezTo>
                    <a:pt x="19665" y="1302"/>
                    <a:pt x="19526" y="1267"/>
                    <a:pt x="19338" y="1148"/>
                  </a:cubicBezTo>
                  <a:cubicBezTo>
                    <a:pt x="19259" y="1098"/>
                    <a:pt x="19121" y="1014"/>
                    <a:pt x="19032" y="961"/>
                  </a:cubicBezTo>
                  <a:cubicBezTo>
                    <a:pt x="18814" y="832"/>
                    <a:pt x="18781" y="799"/>
                    <a:pt x="18762" y="701"/>
                  </a:cubicBezTo>
                  <a:cubicBezTo>
                    <a:pt x="18749" y="629"/>
                    <a:pt x="18722" y="621"/>
                    <a:pt x="18576" y="638"/>
                  </a:cubicBezTo>
                  <a:cubicBezTo>
                    <a:pt x="18442" y="654"/>
                    <a:pt x="18395" y="679"/>
                    <a:pt x="18352" y="763"/>
                  </a:cubicBezTo>
                  <a:cubicBezTo>
                    <a:pt x="18280" y="905"/>
                    <a:pt x="18058" y="1062"/>
                    <a:pt x="17930" y="1062"/>
                  </a:cubicBezTo>
                  <a:cubicBezTo>
                    <a:pt x="17844" y="1062"/>
                    <a:pt x="17814" y="1089"/>
                    <a:pt x="17757" y="1216"/>
                  </a:cubicBezTo>
                  <a:cubicBezTo>
                    <a:pt x="17718" y="1301"/>
                    <a:pt x="17687" y="1389"/>
                    <a:pt x="17687" y="1412"/>
                  </a:cubicBezTo>
                  <a:cubicBezTo>
                    <a:pt x="17687" y="1455"/>
                    <a:pt x="17481" y="1986"/>
                    <a:pt x="17448" y="2029"/>
                  </a:cubicBezTo>
                  <a:cubicBezTo>
                    <a:pt x="17422" y="2062"/>
                    <a:pt x="17368" y="2213"/>
                    <a:pt x="17324" y="2377"/>
                  </a:cubicBezTo>
                  <a:cubicBezTo>
                    <a:pt x="17244" y="2677"/>
                    <a:pt x="17104" y="2706"/>
                    <a:pt x="17165" y="2409"/>
                  </a:cubicBezTo>
                  <a:cubicBezTo>
                    <a:pt x="17191" y="2279"/>
                    <a:pt x="17187" y="2269"/>
                    <a:pt x="17076" y="2175"/>
                  </a:cubicBezTo>
                  <a:cubicBezTo>
                    <a:pt x="17012" y="2121"/>
                    <a:pt x="16942" y="2076"/>
                    <a:pt x="16918" y="2076"/>
                  </a:cubicBezTo>
                  <a:cubicBezTo>
                    <a:pt x="16851" y="2076"/>
                    <a:pt x="16833" y="1987"/>
                    <a:pt x="16832" y="1644"/>
                  </a:cubicBezTo>
                  <a:lnTo>
                    <a:pt x="16831" y="1326"/>
                  </a:lnTo>
                  <a:lnTo>
                    <a:pt x="16709" y="1264"/>
                  </a:lnTo>
                  <a:cubicBezTo>
                    <a:pt x="16642" y="1230"/>
                    <a:pt x="16564" y="1200"/>
                    <a:pt x="16536" y="1199"/>
                  </a:cubicBezTo>
                  <a:cubicBezTo>
                    <a:pt x="16508" y="1199"/>
                    <a:pt x="16448" y="1172"/>
                    <a:pt x="16401" y="1137"/>
                  </a:cubicBezTo>
                  <a:cubicBezTo>
                    <a:pt x="16050" y="874"/>
                    <a:pt x="15841" y="796"/>
                    <a:pt x="15653" y="860"/>
                  </a:cubicBezTo>
                  <a:cubicBezTo>
                    <a:pt x="15573" y="887"/>
                    <a:pt x="15568" y="900"/>
                    <a:pt x="15568" y="1094"/>
                  </a:cubicBezTo>
                  <a:cubicBezTo>
                    <a:pt x="15568" y="1244"/>
                    <a:pt x="15583" y="1322"/>
                    <a:pt x="15623" y="1378"/>
                  </a:cubicBezTo>
                  <a:cubicBezTo>
                    <a:pt x="15676" y="1453"/>
                    <a:pt x="15673" y="1458"/>
                    <a:pt x="15527" y="1676"/>
                  </a:cubicBezTo>
                  <a:cubicBezTo>
                    <a:pt x="15416" y="1841"/>
                    <a:pt x="15351" y="1903"/>
                    <a:pt x="15276" y="1915"/>
                  </a:cubicBezTo>
                  <a:cubicBezTo>
                    <a:pt x="15220" y="1924"/>
                    <a:pt x="15027" y="1954"/>
                    <a:pt x="14847" y="1982"/>
                  </a:cubicBezTo>
                  <a:cubicBezTo>
                    <a:pt x="14668" y="2009"/>
                    <a:pt x="14290" y="2062"/>
                    <a:pt x="14006" y="2100"/>
                  </a:cubicBezTo>
                  <a:cubicBezTo>
                    <a:pt x="13722" y="2138"/>
                    <a:pt x="13446" y="2179"/>
                    <a:pt x="13394" y="2192"/>
                  </a:cubicBezTo>
                  <a:cubicBezTo>
                    <a:pt x="13308" y="2214"/>
                    <a:pt x="12901" y="2276"/>
                    <a:pt x="11995" y="2405"/>
                  </a:cubicBezTo>
                  <a:cubicBezTo>
                    <a:pt x="11816" y="2430"/>
                    <a:pt x="11579" y="2459"/>
                    <a:pt x="11469" y="2469"/>
                  </a:cubicBezTo>
                  <a:cubicBezTo>
                    <a:pt x="11359" y="2480"/>
                    <a:pt x="11262" y="2501"/>
                    <a:pt x="11254" y="2515"/>
                  </a:cubicBezTo>
                  <a:cubicBezTo>
                    <a:pt x="11246" y="2528"/>
                    <a:pt x="11176" y="2538"/>
                    <a:pt x="11098" y="2538"/>
                  </a:cubicBezTo>
                  <a:cubicBezTo>
                    <a:pt x="11021" y="2538"/>
                    <a:pt x="10894" y="2559"/>
                    <a:pt x="10817" y="2583"/>
                  </a:cubicBezTo>
                  <a:cubicBezTo>
                    <a:pt x="10741" y="2608"/>
                    <a:pt x="10543" y="2639"/>
                    <a:pt x="10377" y="2652"/>
                  </a:cubicBezTo>
                  <a:cubicBezTo>
                    <a:pt x="10212" y="2666"/>
                    <a:pt x="9922" y="2707"/>
                    <a:pt x="9732" y="2742"/>
                  </a:cubicBezTo>
                  <a:cubicBezTo>
                    <a:pt x="9330" y="2818"/>
                    <a:pt x="9385" y="2811"/>
                    <a:pt x="9006" y="2835"/>
                  </a:cubicBezTo>
                  <a:cubicBezTo>
                    <a:pt x="8842" y="2845"/>
                    <a:pt x="8689" y="2865"/>
                    <a:pt x="8667" y="2878"/>
                  </a:cubicBezTo>
                  <a:cubicBezTo>
                    <a:pt x="8645" y="2891"/>
                    <a:pt x="8491" y="2922"/>
                    <a:pt x="8327" y="2949"/>
                  </a:cubicBezTo>
                  <a:cubicBezTo>
                    <a:pt x="7214" y="3132"/>
                    <a:pt x="7111" y="3144"/>
                    <a:pt x="7083" y="3097"/>
                  </a:cubicBezTo>
                  <a:cubicBezTo>
                    <a:pt x="7063" y="3063"/>
                    <a:pt x="7077" y="3035"/>
                    <a:pt x="7128" y="3003"/>
                  </a:cubicBezTo>
                  <a:cubicBezTo>
                    <a:pt x="7194" y="2960"/>
                    <a:pt x="7199" y="2934"/>
                    <a:pt x="7199" y="2712"/>
                  </a:cubicBezTo>
                  <a:lnTo>
                    <a:pt x="7199" y="2469"/>
                  </a:lnTo>
                  <a:lnTo>
                    <a:pt x="7020" y="2291"/>
                  </a:lnTo>
                  <a:cubicBezTo>
                    <a:pt x="6847" y="2119"/>
                    <a:pt x="6835" y="2115"/>
                    <a:pt x="6647" y="2139"/>
                  </a:cubicBezTo>
                  <a:cubicBezTo>
                    <a:pt x="6540" y="2152"/>
                    <a:pt x="6449" y="2165"/>
                    <a:pt x="6445" y="2166"/>
                  </a:cubicBezTo>
                  <a:cubicBezTo>
                    <a:pt x="6440" y="2168"/>
                    <a:pt x="6444" y="2394"/>
                    <a:pt x="6455" y="2669"/>
                  </a:cubicBezTo>
                  <a:lnTo>
                    <a:pt x="6472" y="3170"/>
                  </a:lnTo>
                  <a:lnTo>
                    <a:pt x="6343" y="3278"/>
                  </a:lnTo>
                  <a:cubicBezTo>
                    <a:pt x="6185" y="3408"/>
                    <a:pt x="6136" y="3370"/>
                    <a:pt x="6104" y="3095"/>
                  </a:cubicBezTo>
                  <a:cubicBezTo>
                    <a:pt x="6074" y="2835"/>
                    <a:pt x="5967" y="2753"/>
                    <a:pt x="5668" y="2764"/>
                  </a:cubicBezTo>
                  <a:cubicBezTo>
                    <a:pt x="5440" y="2772"/>
                    <a:pt x="5277" y="2879"/>
                    <a:pt x="5148" y="3095"/>
                  </a:cubicBezTo>
                  <a:cubicBezTo>
                    <a:pt x="5145" y="3101"/>
                    <a:pt x="5147" y="3101"/>
                    <a:pt x="5143" y="3108"/>
                  </a:cubicBezTo>
                  <a:cubicBezTo>
                    <a:pt x="5109" y="3170"/>
                    <a:pt x="5064" y="3276"/>
                    <a:pt x="5019" y="3392"/>
                  </a:cubicBezTo>
                  <a:cubicBezTo>
                    <a:pt x="4924" y="3663"/>
                    <a:pt x="4822" y="4043"/>
                    <a:pt x="4766" y="4363"/>
                  </a:cubicBezTo>
                  <a:cubicBezTo>
                    <a:pt x="4718" y="4637"/>
                    <a:pt x="4692" y="4794"/>
                    <a:pt x="4665" y="5014"/>
                  </a:cubicBezTo>
                  <a:cubicBezTo>
                    <a:pt x="4638" y="5235"/>
                    <a:pt x="4610" y="5519"/>
                    <a:pt x="4561" y="6046"/>
                  </a:cubicBezTo>
                  <a:cubicBezTo>
                    <a:pt x="4549" y="6180"/>
                    <a:pt x="4538" y="6352"/>
                    <a:pt x="4528" y="6540"/>
                  </a:cubicBezTo>
                  <a:cubicBezTo>
                    <a:pt x="4528" y="6543"/>
                    <a:pt x="4528" y="6548"/>
                    <a:pt x="4528" y="6551"/>
                  </a:cubicBezTo>
                  <a:cubicBezTo>
                    <a:pt x="4509" y="6958"/>
                    <a:pt x="4495" y="7470"/>
                    <a:pt x="4490" y="7952"/>
                  </a:cubicBezTo>
                  <a:cubicBezTo>
                    <a:pt x="4490" y="7957"/>
                    <a:pt x="4490" y="7962"/>
                    <a:pt x="4490" y="7967"/>
                  </a:cubicBezTo>
                  <a:cubicBezTo>
                    <a:pt x="4490" y="7969"/>
                    <a:pt x="4490" y="7970"/>
                    <a:pt x="4490" y="7972"/>
                  </a:cubicBezTo>
                  <a:cubicBezTo>
                    <a:pt x="4489" y="8204"/>
                    <a:pt x="4490" y="8431"/>
                    <a:pt x="4494" y="8640"/>
                  </a:cubicBezTo>
                  <a:cubicBezTo>
                    <a:pt x="4506" y="9297"/>
                    <a:pt x="4506" y="9454"/>
                    <a:pt x="4480" y="9515"/>
                  </a:cubicBezTo>
                  <a:cubicBezTo>
                    <a:pt x="4474" y="9530"/>
                    <a:pt x="4468" y="9544"/>
                    <a:pt x="4457" y="9553"/>
                  </a:cubicBezTo>
                  <a:cubicBezTo>
                    <a:pt x="4457" y="9554"/>
                    <a:pt x="4457" y="9553"/>
                    <a:pt x="4456" y="9553"/>
                  </a:cubicBezTo>
                  <a:cubicBezTo>
                    <a:pt x="4453" y="9557"/>
                    <a:pt x="4451" y="9562"/>
                    <a:pt x="4447" y="9566"/>
                  </a:cubicBezTo>
                  <a:cubicBezTo>
                    <a:pt x="4374" y="9648"/>
                    <a:pt x="4302" y="9610"/>
                    <a:pt x="4193" y="9424"/>
                  </a:cubicBezTo>
                  <a:cubicBezTo>
                    <a:pt x="4164" y="9374"/>
                    <a:pt x="4138" y="9344"/>
                    <a:pt x="4110" y="9321"/>
                  </a:cubicBezTo>
                  <a:cubicBezTo>
                    <a:pt x="4075" y="9298"/>
                    <a:pt x="4035" y="9285"/>
                    <a:pt x="3978" y="9276"/>
                  </a:cubicBezTo>
                  <a:cubicBezTo>
                    <a:pt x="3967" y="9274"/>
                    <a:pt x="3960" y="9277"/>
                    <a:pt x="3949" y="9276"/>
                  </a:cubicBezTo>
                  <a:cubicBezTo>
                    <a:pt x="3889" y="9274"/>
                    <a:pt x="3827" y="9275"/>
                    <a:pt x="3815" y="9287"/>
                  </a:cubicBezTo>
                  <a:cubicBezTo>
                    <a:pt x="3801" y="9302"/>
                    <a:pt x="3735" y="9321"/>
                    <a:pt x="3668" y="9330"/>
                  </a:cubicBezTo>
                  <a:lnTo>
                    <a:pt x="3547" y="9347"/>
                  </a:lnTo>
                  <a:lnTo>
                    <a:pt x="3554" y="9162"/>
                  </a:lnTo>
                  <a:cubicBezTo>
                    <a:pt x="3557" y="9100"/>
                    <a:pt x="3565" y="9041"/>
                    <a:pt x="3573" y="8995"/>
                  </a:cubicBezTo>
                  <a:cubicBezTo>
                    <a:pt x="3576" y="8979"/>
                    <a:pt x="3578" y="8943"/>
                    <a:pt x="3580" y="8937"/>
                  </a:cubicBezTo>
                  <a:cubicBezTo>
                    <a:pt x="3588" y="8914"/>
                    <a:pt x="3597" y="8831"/>
                    <a:pt x="3601" y="8752"/>
                  </a:cubicBezTo>
                  <a:cubicBezTo>
                    <a:pt x="3610" y="8559"/>
                    <a:pt x="3686" y="7773"/>
                    <a:pt x="3739" y="7316"/>
                  </a:cubicBezTo>
                  <a:cubicBezTo>
                    <a:pt x="3763" y="7113"/>
                    <a:pt x="3792" y="6810"/>
                    <a:pt x="3805" y="6645"/>
                  </a:cubicBezTo>
                  <a:cubicBezTo>
                    <a:pt x="3806" y="6633"/>
                    <a:pt x="3806" y="6628"/>
                    <a:pt x="3807" y="6615"/>
                  </a:cubicBezTo>
                  <a:cubicBezTo>
                    <a:pt x="3810" y="6519"/>
                    <a:pt x="3816" y="6405"/>
                    <a:pt x="3828" y="6342"/>
                  </a:cubicBezTo>
                  <a:cubicBezTo>
                    <a:pt x="3839" y="6280"/>
                    <a:pt x="3859" y="6087"/>
                    <a:pt x="3876" y="5910"/>
                  </a:cubicBezTo>
                  <a:cubicBezTo>
                    <a:pt x="3880" y="5871"/>
                    <a:pt x="3882" y="5857"/>
                    <a:pt x="3886" y="5816"/>
                  </a:cubicBezTo>
                  <a:cubicBezTo>
                    <a:pt x="3907" y="5575"/>
                    <a:pt x="3912" y="5480"/>
                    <a:pt x="3893" y="5388"/>
                  </a:cubicBezTo>
                  <a:lnTo>
                    <a:pt x="3774" y="4984"/>
                  </a:lnTo>
                  <a:cubicBezTo>
                    <a:pt x="3768" y="4963"/>
                    <a:pt x="3769" y="4962"/>
                    <a:pt x="3763" y="4943"/>
                  </a:cubicBezTo>
                  <a:cubicBezTo>
                    <a:pt x="3711" y="4768"/>
                    <a:pt x="3677" y="4640"/>
                    <a:pt x="3661" y="4550"/>
                  </a:cubicBezTo>
                  <a:cubicBezTo>
                    <a:pt x="3652" y="4501"/>
                    <a:pt x="3643" y="4450"/>
                    <a:pt x="3640" y="4404"/>
                  </a:cubicBezTo>
                  <a:cubicBezTo>
                    <a:pt x="3640" y="4402"/>
                    <a:pt x="3640" y="4398"/>
                    <a:pt x="3640" y="4395"/>
                  </a:cubicBezTo>
                  <a:cubicBezTo>
                    <a:pt x="3637" y="4337"/>
                    <a:pt x="3636" y="4275"/>
                    <a:pt x="3638" y="4193"/>
                  </a:cubicBezTo>
                  <a:cubicBezTo>
                    <a:pt x="3638" y="4192"/>
                    <a:pt x="3638" y="4191"/>
                    <a:pt x="3638" y="4189"/>
                  </a:cubicBezTo>
                  <a:cubicBezTo>
                    <a:pt x="3640" y="3953"/>
                    <a:pt x="3623" y="3790"/>
                    <a:pt x="3592" y="3725"/>
                  </a:cubicBezTo>
                  <a:cubicBezTo>
                    <a:pt x="3582" y="3703"/>
                    <a:pt x="3571" y="3692"/>
                    <a:pt x="3557" y="3692"/>
                  </a:cubicBezTo>
                  <a:cubicBezTo>
                    <a:pt x="3542" y="3692"/>
                    <a:pt x="3506" y="3657"/>
                    <a:pt x="3443" y="3581"/>
                  </a:cubicBezTo>
                  <a:cubicBezTo>
                    <a:pt x="3383" y="3509"/>
                    <a:pt x="3302" y="3406"/>
                    <a:pt x="3209" y="3278"/>
                  </a:cubicBezTo>
                  <a:cubicBezTo>
                    <a:pt x="3144" y="3189"/>
                    <a:pt x="3081" y="3116"/>
                    <a:pt x="3069" y="3116"/>
                  </a:cubicBezTo>
                  <a:cubicBezTo>
                    <a:pt x="3056" y="3116"/>
                    <a:pt x="3029" y="3082"/>
                    <a:pt x="3009" y="3041"/>
                  </a:cubicBezTo>
                  <a:cubicBezTo>
                    <a:pt x="2990" y="3000"/>
                    <a:pt x="2936" y="2943"/>
                    <a:pt x="2888" y="2917"/>
                  </a:cubicBezTo>
                  <a:cubicBezTo>
                    <a:pt x="2855" y="2898"/>
                    <a:pt x="2821" y="2891"/>
                    <a:pt x="2787" y="2893"/>
                  </a:cubicBezTo>
                  <a:cubicBezTo>
                    <a:pt x="2781" y="2893"/>
                    <a:pt x="2775" y="2896"/>
                    <a:pt x="2769" y="2897"/>
                  </a:cubicBezTo>
                  <a:cubicBezTo>
                    <a:pt x="2741" y="2903"/>
                    <a:pt x="2714" y="2912"/>
                    <a:pt x="2680" y="2929"/>
                  </a:cubicBezTo>
                  <a:cubicBezTo>
                    <a:pt x="2680" y="2930"/>
                    <a:pt x="2679" y="2931"/>
                    <a:pt x="2678" y="2932"/>
                  </a:cubicBezTo>
                  <a:cubicBezTo>
                    <a:pt x="2675" y="2933"/>
                    <a:pt x="2673" y="2936"/>
                    <a:pt x="2670" y="2938"/>
                  </a:cubicBezTo>
                  <a:cubicBezTo>
                    <a:pt x="2595" y="2988"/>
                    <a:pt x="2511" y="3079"/>
                    <a:pt x="2408" y="3220"/>
                  </a:cubicBezTo>
                  <a:lnTo>
                    <a:pt x="2313" y="3349"/>
                  </a:lnTo>
                  <a:lnTo>
                    <a:pt x="2222" y="3488"/>
                  </a:lnTo>
                  <a:lnTo>
                    <a:pt x="2238" y="3675"/>
                  </a:lnTo>
                  <a:lnTo>
                    <a:pt x="2238" y="3680"/>
                  </a:lnTo>
                  <a:lnTo>
                    <a:pt x="2253" y="3815"/>
                  </a:lnTo>
                  <a:cubicBezTo>
                    <a:pt x="2285" y="4109"/>
                    <a:pt x="2283" y="4159"/>
                    <a:pt x="2227" y="4496"/>
                  </a:cubicBezTo>
                  <a:cubicBezTo>
                    <a:pt x="2194" y="4697"/>
                    <a:pt x="2157" y="4906"/>
                    <a:pt x="2145" y="4958"/>
                  </a:cubicBezTo>
                  <a:cubicBezTo>
                    <a:pt x="2095" y="5175"/>
                    <a:pt x="2084" y="5240"/>
                    <a:pt x="2088" y="5274"/>
                  </a:cubicBezTo>
                  <a:cubicBezTo>
                    <a:pt x="2100" y="5364"/>
                    <a:pt x="2031" y="5491"/>
                    <a:pt x="1971" y="5491"/>
                  </a:cubicBezTo>
                  <a:cubicBezTo>
                    <a:pt x="1935" y="5491"/>
                    <a:pt x="1897" y="5513"/>
                    <a:pt x="1888" y="5536"/>
                  </a:cubicBezTo>
                  <a:cubicBezTo>
                    <a:pt x="1870" y="5588"/>
                    <a:pt x="1821" y="6595"/>
                    <a:pt x="1801" y="7353"/>
                  </a:cubicBezTo>
                  <a:cubicBezTo>
                    <a:pt x="1789" y="7792"/>
                    <a:pt x="1794" y="7913"/>
                    <a:pt x="1827" y="7976"/>
                  </a:cubicBezTo>
                  <a:cubicBezTo>
                    <a:pt x="1912" y="8143"/>
                    <a:pt x="1954" y="8482"/>
                    <a:pt x="1983" y="9255"/>
                  </a:cubicBezTo>
                  <a:cubicBezTo>
                    <a:pt x="2028" y="10429"/>
                    <a:pt x="2032" y="10807"/>
                    <a:pt x="1999" y="10826"/>
                  </a:cubicBezTo>
                  <a:cubicBezTo>
                    <a:pt x="1983" y="10835"/>
                    <a:pt x="1835" y="10867"/>
                    <a:pt x="1671" y="10895"/>
                  </a:cubicBezTo>
                  <a:cubicBezTo>
                    <a:pt x="1165" y="10980"/>
                    <a:pt x="1133" y="10986"/>
                    <a:pt x="946" y="11032"/>
                  </a:cubicBezTo>
                  <a:cubicBezTo>
                    <a:pt x="599" y="11118"/>
                    <a:pt x="557" y="11093"/>
                    <a:pt x="576" y="10815"/>
                  </a:cubicBezTo>
                  <a:cubicBezTo>
                    <a:pt x="584" y="10690"/>
                    <a:pt x="590" y="10684"/>
                    <a:pt x="725" y="10684"/>
                  </a:cubicBezTo>
                  <a:cubicBezTo>
                    <a:pt x="849" y="10684"/>
                    <a:pt x="866" y="10674"/>
                    <a:pt x="861" y="10594"/>
                  </a:cubicBezTo>
                  <a:cubicBezTo>
                    <a:pt x="857" y="10513"/>
                    <a:pt x="879" y="10499"/>
                    <a:pt x="1057" y="10465"/>
                  </a:cubicBezTo>
                  <a:cubicBezTo>
                    <a:pt x="1207" y="10436"/>
                    <a:pt x="1270" y="10402"/>
                    <a:pt x="1297" y="10338"/>
                  </a:cubicBezTo>
                  <a:cubicBezTo>
                    <a:pt x="1328" y="10262"/>
                    <a:pt x="1356" y="10256"/>
                    <a:pt x="1523" y="10280"/>
                  </a:cubicBezTo>
                  <a:lnTo>
                    <a:pt x="1715" y="10306"/>
                  </a:lnTo>
                  <a:lnTo>
                    <a:pt x="1708" y="9734"/>
                  </a:lnTo>
                  <a:cubicBezTo>
                    <a:pt x="1704" y="9419"/>
                    <a:pt x="1704" y="9052"/>
                    <a:pt x="1709" y="8917"/>
                  </a:cubicBezTo>
                  <a:cubicBezTo>
                    <a:pt x="1713" y="8782"/>
                    <a:pt x="1702" y="8614"/>
                    <a:pt x="1685" y="8543"/>
                  </a:cubicBezTo>
                  <a:cubicBezTo>
                    <a:pt x="1662" y="8450"/>
                    <a:pt x="1659" y="7939"/>
                    <a:pt x="1670" y="6688"/>
                  </a:cubicBezTo>
                  <a:cubicBezTo>
                    <a:pt x="1678" y="5739"/>
                    <a:pt x="1687" y="4843"/>
                    <a:pt x="1691" y="4698"/>
                  </a:cubicBezTo>
                  <a:cubicBezTo>
                    <a:pt x="1699" y="4395"/>
                    <a:pt x="1734" y="4305"/>
                    <a:pt x="1814" y="4378"/>
                  </a:cubicBezTo>
                  <a:cubicBezTo>
                    <a:pt x="1843" y="4405"/>
                    <a:pt x="1875" y="4413"/>
                    <a:pt x="1886" y="4395"/>
                  </a:cubicBezTo>
                  <a:cubicBezTo>
                    <a:pt x="1897" y="4377"/>
                    <a:pt x="1940" y="4358"/>
                    <a:pt x="1980" y="4354"/>
                  </a:cubicBezTo>
                  <a:cubicBezTo>
                    <a:pt x="2019" y="4351"/>
                    <a:pt x="2061" y="4346"/>
                    <a:pt x="2072" y="4344"/>
                  </a:cubicBezTo>
                  <a:cubicBezTo>
                    <a:pt x="2083" y="4341"/>
                    <a:pt x="2092" y="4279"/>
                    <a:pt x="2092" y="4204"/>
                  </a:cubicBezTo>
                  <a:cubicBezTo>
                    <a:pt x="2092" y="4129"/>
                    <a:pt x="2105" y="4053"/>
                    <a:pt x="2121" y="4036"/>
                  </a:cubicBezTo>
                  <a:cubicBezTo>
                    <a:pt x="2140" y="4016"/>
                    <a:pt x="2136" y="3980"/>
                    <a:pt x="2107" y="3927"/>
                  </a:cubicBezTo>
                  <a:cubicBezTo>
                    <a:pt x="2107" y="3926"/>
                    <a:pt x="2106" y="3923"/>
                    <a:pt x="2106" y="3922"/>
                  </a:cubicBezTo>
                  <a:cubicBezTo>
                    <a:pt x="2097" y="3906"/>
                    <a:pt x="2090" y="3880"/>
                    <a:pt x="2086" y="3847"/>
                  </a:cubicBezTo>
                  <a:cubicBezTo>
                    <a:pt x="2076" y="3795"/>
                    <a:pt x="2073" y="3730"/>
                    <a:pt x="2081" y="3619"/>
                  </a:cubicBezTo>
                  <a:cubicBezTo>
                    <a:pt x="2081" y="3614"/>
                    <a:pt x="2083" y="3612"/>
                    <a:pt x="2083" y="3606"/>
                  </a:cubicBezTo>
                  <a:cubicBezTo>
                    <a:pt x="2092" y="3487"/>
                    <a:pt x="2103" y="3359"/>
                    <a:pt x="2111" y="3323"/>
                  </a:cubicBezTo>
                  <a:cubicBezTo>
                    <a:pt x="2119" y="3285"/>
                    <a:pt x="2127" y="3193"/>
                    <a:pt x="2126" y="3116"/>
                  </a:cubicBezTo>
                  <a:cubicBezTo>
                    <a:pt x="2126" y="3006"/>
                    <a:pt x="2134" y="2940"/>
                    <a:pt x="2167" y="2904"/>
                  </a:cubicBezTo>
                  <a:cubicBezTo>
                    <a:pt x="2199" y="2867"/>
                    <a:pt x="2255" y="2861"/>
                    <a:pt x="2346" y="2869"/>
                  </a:cubicBezTo>
                  <a:lnTo>
                    <a:pt x="2508" y="2884"/>
                  </a:lnTo>
                  <a:lnTo>
                    <a:pt x="2547" y="2562"/>
                  </a:lnTo>
                  <a:cubicBezTo>
                    <a:pt x="2568" y="2384"/>
                    <a:pt x="2595" y="2221"/>
                    <a:pt x="2607" y="2201"/>
                  </a:cubicBezTo>
                  <a:cubicBezTo>
                    <a:pt x="2629" y="2163"/>
                    <a:pt x="2832" y="2150"/>
                    <a:pt x="2969" y="2177"/>
                  </a:cubicBezTo>
                  <a:cubicBezTo>
                    <a:pt x="3019" y="2187"/>
                    <a:pt x="3050" y="2214"/>
                    <a:pt x="3069" y="2274"/>
                  </a:cubicBezTo>
                  <a:cubicBezTo>
                    <a:pt x="3087" y="2334"/>
                    <a:pt x="3094" y="2427"/>
                    <a:pt x="3091" y="2573"/>
                  </a:cubicBezTo>
                  <a:cubicBezTo>
                    <a:pt x="3089" y="2706"/>
                    <a:pt x="3093" y="2824"/>
                    <a:pt x="3099" y="2835"/>
                  </a:cubicBezTo>
                  <a:cubicBezTo>
                    <a:pt x="3105" y="2846"/>
                    <a:pt x="3197" y="2862"/>
                    <a:pt x="3301" y="2874"/>
                  </a:cubicBezTo>
                  <a:cubicBezTo>
                    <a:pt x="3428" y="2888"/>
                    <a:pt x="3471" y="2901"/>
                    <a:pt x="3489" y="2942"/>
                  </a:cubicBezTo>
                  <a:cubicBezTo>
                    <a:pt x="3495" y="2956"/>
                    <a:pt x="3498" y="2972"/>
                    <a:pt x="3500" y="2994"/>
                  </a:cubicBezTo>
                  <a:cubicBezTo>
                    <a:pt x="3507" y="3070"/>
                    <a:pt x="3527" y="3093"/>
                    <a:pt x="3596" y="3093"/>
                  </a:cubicBezTo>
                  <a:cubicBezTo>
                    <a:pt x="3644" y="3093"/>
                    <a:pt x="3699" y="3119"/>
                    <a:pt x="3718" y="3151"/>
                  </a:cubicBezTo>
                  <a:cubicBezTo>
                    <a:pt x="3736" y="3183"/>
                    <a:pt x="3791" y="3207"/>
                    <a:pt x="3839" y="3207"/>
                  </a:cubicBezTo>
                  <a:cubicBezTo>
                    <a:pt x="3881" y="3207"/>
                    <a:pt x="3903" y="3210"/>
                    <a:pt x="3915" y="3237"/>
                  </a:cubicBezTo>
                  <a:cubicBezTo>
                    <a:pt x="3927" y="3264"/>
                    <a:pt x="3929" y="3315"/>
                    <a:pt x="3931" y="3415"/>
                  </a:cubicBezTo>
                  <a:cubicBezTo>
                    <a:pt x="3934" y="3529"/>
                    <a:pt x="3938" y="3632"/>
                    <a:pt x="3941" y="3645"/>
                  </a:cubicBezTo>
                  <a:cubicBezTo>
                    <a:pt x="3951" y="3685"/>
                    <a:pt x="3954" y="3999"/>
                    <a:pt x="3953" y="4305"/>
                  </a:cubicBezTo>
                  <a:cubicBezTo>
                    <a:pt x="3952" y="4458"/>
                    <a:pt x="3951" y="4608"/>
                    <a:pt x="3948" y="4722"/>
                  </a:cubicBezTo>
                  <a:cubicBezTo>
                    <a:pt x="3945" y="4837"/>
                    <a:pt x="3941" y="4914"/>
                    <a:pt x="3936" y="4920"/>
                  </a:cubicBezTo>
                  <a:cubicBezTo>
                    <a:pt x="3895" y="4963"/>
                    <a:pt x="3991" y="5145"/>
                    <a:pt x="4055" y="5145"/>
                  </a:cubicBezTo>
                  <a:cubicBezTo>
                    <a:pt x="4105" y="5145"/>
                    <a:pt x="4116" y="5171"/>
                    <a:pt x="4116" y="5291"/>
                  </a:cubicBezTo>
                  <a:cubicBezTo>
                    <a:pt x="4116" y="5372"/>
                    <a:pt x="4126" y="5452"/>
                    <a:pt x="4136" y="5470"/>
                  </a:cubicBezTo>
                  <a:cubicBezTo>
                    <a:pt x="4147" y="5488"/>
                    <a:pt x="4136" y="5568"/>
                    <a:pt x="4112" y="5646"/>
                  </a:cubicBezTo>
                  <a:cubicBezTo>
                    <a:pt x="4081" y="5750"/>
                    <a:pt x="4076" y="5808"/>
                    <a:pt x="4097" y="5865"/>
                  </a:cubicBezTo>
                  <a:cubicBezTo>
                    <a:pt x="4118" y="5924"/>
                    <a:pt x="4112" y="6030"/>
                    <a:pt x="4091" y="6125"/>
                  </a:cubicBezTo>
                  <a:cubicBezTo>
                    <a:pt x="4091" y="6126"/>
                    <a:pt x="4091" y="6127"/>
                    <a:pt x="4091" y="6128"/>
                  </a:cubicBezTo>
                  <a:cubicBezTo>
                    <a:pt x="4069" y="6223"/>
                    <a:pt x="4032" y="6305"/>
                    <a:pt x="3996" y="6315"/>
                  </a:cubicBezTo>
                  <a:cubicBezTo>
                    <a:pt x="3977" y="6319"/>
                    <a:pt x="3967" y="6333"/>
                    <a:pt x="3958" y="6351"/>
                  </a:cubicBezTo>
                  <a:cubicBezTo>
                    <a:pt x="3933" y="6423"/>
                    <a:pt x="3934" y="6677"/>
                    <a:pt x="3939" y="7701"/>
                  </a:cubicBezTo>
                  <a:cubicBezTo>
                    <a:pt x="3939" y="7729"/>
                    <a:pt x="3939" y="7730"/>
                    <a:pt x="3939" y="7757"/>
                  </a:cubicBezTo>
                  <a:cubicBezTo>
                    <a:pt x="3939" y="7768"/>
                    <a:pt x="3939" y="7773"/>
                    <a:pt x="3939" y="7785"/>
                  </a:cubicBezTo>
                  <a:cubicBezTo>
                    <a:pt x="3939" y="7836"/>
                    <a:pt x="3938" y="7843"/>
                    <a:pt x="3938" y="7888"/>
                  </a:cubicBezTo>
                  <a:cubicBezTo>
                    <a:pt x="3937" y="8200"/>
                    <a:pt x="3934" y="8400"/>
                    <a:pt x="3919" y="8475"/>
                  </a:cubicBezTo>
                  <a:cubicBezTo>
                    <a:pt x="3915" y="8493"/>
                    <a:pt x="3911" y="8504"/>
                    <a:pt x="3906" y="8515"/>
                  </a:cubicBezTo>
                  <a:cubicBezTo>
                    <a:pt x="3904" y="8522"/>
                    <a:pt x="3902" y="8532"/>
                    <a:pt x="3900" y="8537"/>
                  </a:cubicBezTo>
                  <a:cubicBezTo>
                    <a:pt x="3882" y="8570"/>
                    <a:pt x="3874" y="8589"/>
                    <a:pt x="3872" y="8603"/>
                  </a:cubicBezTo>
                  <a:cubicBezTo>
                    <a:pt x="3874" y="8615"/>
                    <a:pt x="3881" y="8624"/>
                    <a:pt x="3897" y="8640"/>
                  </a:cubicBezTo>
                  <a:cubicBezTo>
                    <a:pt x="3903" y="8646"/>
                    <a:pt x="3908" y="8657"/>
                    <a:pt x="3914" y="8666"/>
                  </a:cubicBezTo>
                  <a:cubicBezTo>
                    <a:pt x="3928" y="8687"/>
                    <a:pt x="3939" y="8715"/>
                    <a:pt x="3939" y="8745"/>
                  </a:cubicBezTo>
                  <a:cubicBezTo>
                    <a:pt x="3939" y="8760"/>
                    <a:pt x="3942" y="8773"/>
                    <a:pt x="3948" y="8782"/>
                  </a:cubicBezTo>
                  <a:cubicBezTo>
                    <a:pt x="3953" y="8791"/>
                    <a:pt x="3962" y="8799"/>
                    <a:pt x="3976" y="8803"/>
                  </a:cubicBezTo>
                  <a:cubicBezTo>
                    <a:pt x="4003" y="8812"/>
                    <a:pt x="4051" y="8811"/>
                    <a:pt x="4130" y="8805"/>
                  </a:cubicBezTo>
                  <a:cubicBezTo>
                    <a:pt x="4223" y="8799"/>
                    <a:pt x="4270" y="8795"/>
                    <a:pt x="4294" y="8778"/>
                  </a:cubicBezTo>
                  <a:cubicBezTo>
                    <a:pt x="4319" y="8760"/>
                    <a:pt x="4320" y="8729"/>
                    <a:pt x="4320" y="8668"/>
                  </a:cubicBezTo>
                  <a:cubicBezTo>
                    <a:pt x="4320" y="8600"/>
                    <a:pt x="4308" y="8531"/>
                    <a:pt x="4293" y="8515"/>
                  </a:cubicBezTo>
                  <a:cubicBezTo>
                    <a:pt x="4285" y="8507"/>
                    <a:pt x="4278" y="8479"/>
                    <a:pt x="4273" y="8440"/>
                  </a:cubicBezTo>
                  <a:cubicBezTo>
                    <a:pt x="4268" y="8403"/>
                    <a:pt x="4265" y="8355"/>
                    <a:pt x="4265" y="8307"/>
                  </a:cubicBezTo>
                  <a:cubicBezTo>
                    <a:pt x="4265" y="8259"/>
                    <a:pt x="4268" y="8213"/>
                    <a:pt x="4273" y="8176"/>
                  </a:cubicBezTo>
                  <a:cubicBezTo>
                    <a:pt x="4278" y="8137"/>
                    <a:pt x="4285" y="8109"/>
                    <a:pt x="4293" y="8101"/>
                  </a:cubicBezTo>
                  <a:cubicBezTo>
                    <a:pt x="4328" y="8064"/>
                    <a:pt x="4328" y="7813"/>
                    <a:pt x="4293" y="7776"/>
                  </a:cubicBezTo>
                  <a:cubicBezTo>
                    <a:pt x="4285" y="7767"/>
                    <a:pt x="4277" y="7717"/>
                    <a:pt x="4273" y="7645"/>
                  </a:cubicBezTo>
                  <a:cubicBezTo>
                    <a:pt x="4259" y="7428"/>
                    <a:pt x="4264" y="7022"/>
                    <a:pt x="4289" y="6996"/>
                  </a:cubicBezTo>
                  <a:cubicBezTo>
                    <a:pt x="4296" y="6989"/>
                    <a:pt x="4301" y="6926"/>
                    <a:pt x="4304" y="6832"/>
                  </a:cubicBezTo>
                  <a:cubicBezTo>
                    <a:pt x="4304" y="6832"/>
                    <a:pt x="4304" y="6831"/>
                    <a:pt x="4304" y="6830"/>
                  </a:cubicBezTo>
                  <a:cubicBezTo>
                    <a:pt x="4308" y="6736"/>
                    <a:pt x="4310" y="6610"/>
                    <a:pt x="4308" y="6474"/>
                  </a:cubicBezTo>
                  <a:cubicBezTo>
                    <a:pt x="4303" y="6089"/>
                    <a:pt x="4311" y="5958"/>
                    <a:pt x="4342" y="5895"/>
                  </a:cubicBezTo>
                  <a:cubicBezTo>
                    <a:pt x="4361" y="5859"/>
                    <a:pt x="4369" y="5837"/>
                    <a:pt x="4368" y="5814"/>
                  </a:cubicBezTo>
                  <a:cubicBezTo>
                    <a:pt x="4367" y="5791"/>
                    <a:pt x="4358" y="5768"/>
                    <a:pt x="4337" y="5730"/>
                  </a:cubicBezTo>
                  <a:cubicBezTo>
                    <a:pt x="4317" y="5692"/>
                    <a:pt x="4306" y="5648"/>
                    <a:pt x="4302" y="5521"/>
                  </a:cubicBezTo>
                  <a:cubicBezTo>
                    <a:pt x="4298" y="5394"/>
                    <a:pt x="4301" y="5185"/>
                    <a:pt x="4308" y="4819"/>
                  </a:cubicBezTo>
                  <a:cubicBezTo>
                    <a:pt x="4312" y="4612"/>
                    <a:pt x="4317" y="4447"/>
                    <a:pt x="4322" y="4318"/>
                  </a:cubicBezTo>
                  <a:cubicBezTo>
                    <a:pt x="4328" y="4186"/>
                    <a:pt x="4334" y="4095"/>
                    <a:pt x="4342" y="4032"/>
                  </a:cubicBezTo>
                  <a:cubicBezTo>
                    <a:pt x="4350" y="3970"/>
                    <a:pt x="4359" y="3935"/>
                    <a:pt x="4370" y="3929"/>
                  </a:cubicBezTo>
                  <a:cubicBezTo>
                    <a:pt x="4376" y="3925"/>
                    <a:pt x="4382" y="3929"/>
                    <a:pt x="4389" y="3937"/>
                  </a:cubicBezTo>
                  <a:cubicBezTo>
                    <a:pt x="4396" y="3946"/>
                    <a:pt x="4404" y="3960"/>
                    <a:pt x="4412" y="3978"/>
                  </a:cubicBezTo>
                  <a:cubicBezTo>
                    <a:pt x="4444" y="4051"/>
                    <a:pt x="4451" y="4050"/>
                    <a:pt x="4504" y="3959"/>
                  </a:cubicBezTo>
                  <a:cubicBezTo>
                    <a:pt x="4556" y="3870"/>
                    <a:pt x="4558" y="3855"/>
                    <a:pt x="4518" y="3806"/>
                  </a:cubicBezTo>
                  <a:cubicBezTo>
                    <a:pt x="4471" y="3748"/>
                    <a:pt x="4484" y="3687"/>
                    <a:pt x="4537" y="3660"/>
                  </a:cubicBezTo>
                  <a:cubicBezTo>
                    <a:pt x="4555" y="3651"/>
                    <a:pt x="4578" y="3645"/>
                    <a:pt x="4604" y="3645"/>
                  </a:cubicBezTo>
                  <a:cubicBezTo>
                    <a:pt x="4647" y="3645"/>
                    <a:pt x="4670" y="3643"/>
                    <a:pt x="4684" y="3617"/>
                  </a:cubicBezTo>
                  <a:cubicBezTo>
                    <a:pt x="4698" y="3591"/>
                    <a:pt x="4704" y="3542"/>
                    <a:pt x="4712" y="3450"/>
                  </a:cubicBezTo>
                  <a:cubicBezTo>
                    <a:pt x="4721" y="3342"/>
                    <a:pt x="4729" y="3199"/>
                    <a:pt x="4729" y="3131"/>
                  </a:cubicBezTo>
                  <a:cubicBezTo>
                    <a:pt x="4730" y="3092"/>
                    <a:pt x="4733" y="3059"/>
                    <a:pt x="4741" y="3028"/>
                  </a:cubicBezTo>
                  <a:cubicBezTo>
                    <a:pt x="4741" y="3026"/>
                    <a:pt x="4742" y="3026"/>
                    <a:pt x="4742" y="3024"/>
                  </a:cubicBezTo>
                  <a:cubicBezTo>
                    <a:pt x="4749" y="2994"/>
                    <a:pt x="4758" y="2967"/>
                    <a:pt x="4769" y="2953"/>
                  </a:cubicBezTo>
                  <a:cubicBezTo>
                    <a:pt x="4771" y="2950"/>
                    <a:pt x="4778" y="2947"/>
                    <a:pt x="4781" y="2944"/>
                  </a:cubicBezTo>
                  <a:cubicBezTo>
                    <a:pt x="4810" y="2909"/>
                    <a:pt x="4849" y="2886"/>
                    <a:pt x="4900" y="2882"/>
                  </a:cubicBezTo>
                  <a:cubicBezTo>
                    <a:pt x="5154" y="2863"/>
                    <a:pt x="5130" y="2897"/>
                    <a:pt x="5151" y="2540"/>
                  </a:cubicBezTo>
                  <a:cubicBezTo>
                    <a:pt x="5161" y="2363"/>
                    <a:pt x="5186" y="2196"/>
                    <a:pt x="5205" y="2169"/>
                  </a:cubicBezTo>
                  <a:cubicBezTo>
                    <a:pt x="5229" y="2135"/>
                    <a:pt x="5283" y="2131"/>
                    <a:pt x="5377" y="2160"/>
                  </a:cubicBezTo>
                  <a:cubicBezTo>
                    <a:pt x="5467" y="2188"/>
                    <a:pt x="5552" y="2185"/>
                    <a:pt x="5622" y="2154"/>
                  </a:cubicBezTo>
                  <a:cubicBezTo>
                    <a:pt x="5705" y="2116"/>
                    <a:pt x="5746" y="2119"/>
                    <a:pt x="5798" y="2166"/>
                  </a:cubicBezTo>
                  <a:cubicBezTo>
                    <a:pt x="5853" y="2216"/>
                    <a:pt x="5881" y="2219"/>
                    <a:pt x="5946" y="2173"/>
                  </a:cubicBezTo>
                  <a:cubicBezTo>
                    <a:pt x="5991" y="2142"/>
                    <a:pt x="6052" y="2129"/>
                    <a:pt x="6083" y="2145"/>
                  </a:cubicBezTo>
                  <a:cubicBezTo>
                    <a:pt x="6126" y="2168"/>
                    <a:pt x="6142" y="2149"/>
                    <a:pt x="6155" y="2059"/>
                  </a:cubicBezTo>
                  <a:cubicBezTo>
                    <a:pt x="6174" y="1933"/>
                    <a:pt x="6266" y="1769"/>
                    <a:pt x="6293" y="1814"/>
                  </a:cubicBezTo>
                  <a:cubicBezTo>
                    <a:pt x="6302" y="1830"/>
                    <a:pt x="6343" y="1813"/>
                    <a:pt x="6383" y="1777"/>
                  </a:cubicBezTo>
                  <a:cubicBezTo>
                    <a:pt x="6423" y="1742"/>
                    <a:pt x="6530" y="1700"/>
                    <a:pt x="6620" y="1683"/>
                  </a:cubicBezTo>
                  <a:cubicBezTo>
                    <a:pt x="6764" y="1655"/>
                    <a:pt x="6792" y="1663"/>
                    <a:pt x="6839" y="1743"/>
                  </a:cubicBezTo>
                  <a:cubicBezTo>
                    <a:pt x="6876" y="1806"/>
                    <a:pt x="6928" y="1833"/>
                    <a:pt x="7000" y="1829"/>
                  </a:cubicBezTo>
                  <a:cubicBezTo>
                    <a:pt x="7103" y="1823"/>
                    <a:pt x="7105" y="1826"/>
                    <a:pt x="7114" y="1997"/>
                  </a:cubicBezTo>
                  <a:cubicBezTo>
                    <a:pt x="7119" y="2098"/>
                    <a:pt x="7136" y="2168"/>
                    <a:pt x="7154" y="2164"/>
                  </a:cubicBezTo>
                  <a:cubicBezTo>
                    <a:pt x="7355" y="2122"/>
                    <a:pt x="7460" y="2226"/>
                    <a:pt x="7396" y="2401"/>
                  </a:cubicBezTo>
                  <a:cubicBezTo>
                    <a:pt x="7380" y="2445"/>
                    <a:pt x="7377" y="2499"/>
                    <a:pt x="7390" y="2521"/>
                  </a:cubicBezTo>
                  <a:cubicBezTo>
                    <a:pt x="7402" y="2543"/>
                    <a:pt x="7418" y="2623"/>
                    <a:pt x="7422" y="2697"/>
                  </a:cubicBezTo>
                  <a:cubicBezTo>
                    <a:pt x="7434" y="2873"/>
                    <a:pt x="7484" y="2891"/>
                    <a:pt x="7873" y="2869"/>
                  </a:cubicBezTo>
                  <a:lnTo>
                    <a:pt x="8178" y="2852"/>
                  </a:lnTo>
                  <a:lnTo>
                    <a:pt x="8178" y="2727"/>
                  </a:lnTo>
                  <a:cubicBezTo>
                    <a:pt x="8178" y="2658"/>
                    <a:pt x="8185" y="2585"/>
                    <a:pt x="8195" y="2568"/>
                  </a:cubicBezTo>
                  <a:cubicBezTo>
                    <a:pt x="8205" y="2552"/>
                    <a:pt x="8218" y="2472"/>
                    <a:pt x="8223" y="2390"/>
                  </a:cubicBezTo>
                  <a:cubicBezTo>
                    <a:pt x="8235" y="2199"/>
                    <a:pt x="8272" y="2137"/>
                    <a:pt x="8327" y="2214"/>
                  </a:cubicBezTo>
                  <a:cubicBezTo>
                    <a:pt x="8357" y="2256"/>
                    <a:pt x="8378" y="2258"/>
                    <a:pt x="8404" y="2222"/>
                  </a:cubicBezTo>
                  <a:cubicBezTo>
                    <a:pt x="8459" y="2145"/>
                    <a:pt x="8656" y="2104"/>
                    <a:pt x="8678" y="2164"/>
                  </a:cubicBezTo>
                  <a:cubicBezTo>
                    <a:pt x="8689" y="2193"/>
                    <a:pt x="8707" y="2207"/>
                    <a:pt x="8719" y="2194"/>
                  </a:cubicBezTo>
                  <a:cubicBezTo>
                    <a:pt x="8731" y="2182"/>
                    <a:pt x="8823" y="2158"/>
                    <a:pt x="8924" y="2143"/>
                  </a:cubicBezTo>
                  <a:cubicBezTo>
                    <a:pt x="9073" y="2120"/>
                    <a:pt x="9116" y="2130"/>
                    <a:pt x="9158" y="2194"/>
                  </a:cubicBezTo>
                  <a:cubicBezTo>
                    <a:pt x="9206" y="2268"/>
                    <a:pt x="9215" y="2269"/>
                    <a:pt x="9307" y="2194"/>
                  </a:cubicBezTo>
                  <a:cubicBezTo>
                    <a:pt x="9389" y="2128"/>
                    <a:pt x="9451" y="2122"/>
                    <a:pt x="9694" y="2147"/>
                  </a:cubicBezTo>
                  <a:cubicBezTo>
                    <a:pt x="9854" y="2164"/>
                    <a:pt x="10088" y="2174"/>
                    <a:pt x="10215" y="2171"/>
                  </a:cubicBezTo>
                  <a:cubicBezTo>
                    <a:pt x="10658" y="2161"/>
                    <a:pt x="11129" y="2157"/>
                    <a:pt x="11452" y="2162"/>
                  </a:cubicBezTo>
                  <a:cubicBezTo>
                    <a:pt x="11941" y="2169"/>
                    <a:pt x="12994" y="2126"/>
                    <a:pt x="13011" y="2098"/>
                  </a:cubicBezTo>
                  <a:cubicBezTo>
                    <a:pt x="13019" y="2084"/>
                    <a:pt x="13025" y="1935"/>
                    <a:pt x="13026" y="1765"/>
                  </a:cubicBezTo>
                  <a:lnTo>
                    <a:pt x="13027" y="1453"/>
                  </a:lnTo>
                  <a:lnTo>
                    <a:pt x="13136" y="1440"/>
                  </a:lnTo>
                  <a:cubicBezTo>
                    <a:pt x="13196" y="1433"/>
                    <a:pt x="13334" y="1415"/>
                    <a:pt x="13442" y="1401"/>
                  </a:cubicBezTo>
                  <a:cubicBezTo>
                    <a:pt x="13550" y="1388"/>
                    <a:pt x="13692" y="1395"/>
                    <a:pt x="13756" y="1419"/>
                  </a:cubicBezTo>
                  <a:cubicBezTo>
                    <a:pt x="13832" y="1446"/>
                    <a:pt x="13887" y="1445"/>
                    <a:pt x="13916" y="1414"/>
                  </a:cubicBezTo>
                  <a:cubicBezTo>
                    <a:pt x="13946" y="1382"/>
                    <a:pt x="14024" y="1381"/>
                    <a:pt x="14155" y="1412"/>
                  </a:cubicBezTo>
                  <a:cubicBezTo>
                    <a:pt x="14262" y="1437"/>
                    <a:pt x="14354" y="1444"/>
                    <a:pt x="14360" y="1427"/>
                  </a:cubicBezTo>
                  <a:cubicBezTo>
                    <a:pt x="14366" y="1410"/>
                    <a:pt x="14423" y="1412"/>
                    <a:pt x="14487" y="1431"/>
                  </a:cubicBezTo>
                  <a:cubicBezTo>
                    <a:pt x="14551" y="1451"/>
                    <a:pt x="14613" y="1458"/>
                    <a:pt x="14626" y="1444"/>
                  </a:cubicBezTo>
                  <a:cubicBezTo>
                    <a:pt x="14666" y="1402"/>
                    <a:pt x="14925" y="1427"/>
                    <a:pt x="14954" y="1477"/>
                  </a:cubicBezTo>
                  <a:cubicBezTo>
                    <a:pt x="14969" y="1502"/>
                    <a:pt x="15024" y="1524"/>
                    <a:pt x="15078" y="1524"/>
                  </a:cubicBezTo>
                  <a:cubicBezTo>
                    <a:pt x="15153" y="1524"/>
                    <a:pt x="15181" y="1499"/>
                    <a:pt x="15205" y="1410"/>
                  </a:cubicBezTo>
                  <a:cubicBezTo>
                    <a:pt x="15230" y="1320"/>
                    <a:pt x="15229" y="1284"/>
                    <a:pt x="15199" y="1242"/>
                  </a:cubicBezTo>
                  <a:cubicBezTo>
                    <a:pt x="15149" y="1172"/>
                    <a:pt x="15150" y="1042"/>
                    <a:pt x="15201" y="969"/>
                  </a:cubicBezTo>
                  <a:cubicBezTo>
                    <a:pt x="15233" y="924"/>
                    <a:pt x="15235" y="895"/>
                    <a:pt x="15210" y="845"/>
                  </a:cubicBezTo>
                  <a:cubicBezTo>
                    <a:pt x="15134" y="689"/>
                    <a:pt x="15222" y="669"/>
                    <a:pt x="16017" y="660"/>
                  </a:cubicBezTo>
                  <a:cubicBezTo>
                    <a:pt x="16468" y="655"/>
                    <a:pt x="16796" y="669"/>
                    <a:pt x="16805" y="694"/>
                  </a:cubicBezTo>
                  <a:cubicBezTo>
                    <a:pt x="16814" y="719"/>
                    <a:pt x="16842" y="714"/>
                    <a:pt x="16872" y="681"/>
                  </a:cubicBezTo>
                  <a:cubicBezTo>
                    <a:pt x="16947" y="602"/>
                    <a:pt x="16994" y="696"/>
                    <a:pt x="16998" y="937"/>
                  </a:cubicBezTo>
                  <a:cubicBezTo>
                    <a:pt x="16999" y="1044"/>
                    <a:pt x="17002" y="1220"/>
                    <a:pt x="17004" y="1328"/>
                  </a:cubicBezTo>
                  <a:lnTo>
                    <a:pt x="17008" y="1524"/>
                  </a:lnTo>
                  <a:lnTo>
                    <a:pt x="17076" y="1449"/>
                  </a:lnTo>
                  <a:cubicBezTo>
                    <a:pt x="17123" y="1396"/>
                    <a:pt x="17178" y="1380"/>
                    <a:pt x="17253" y="1397"/>
                  </a:cubicBezTo>
                  <a:lnTo>
                    <a:pt x="17361" y="1423"/>
                  </a:lnTo>
                  <a:lnTo>
                    <a:pt x="17361" y="1083"/>
                  </a:lnTo>
                  <a:cubicBezTo>
                    <a:pt x="17361" y="862"/>
                    <a:pt x="17373" y="731"/>
                    <a:pt x="17395" y="707"/>
                  </a:cubicBezTo>
                  <a:cubicBezTo>
                    <a:pt x="17414" y="687"/>
                    <a:pt x="17597" y="674"/>
                    <a:pt x="17802" y="677"/>
                  </a:cubicBezTo>
                  <a:lnTo>
                    <a:pt x="18177" y="683"/>
                  </a:lnTo>
                  <a:lnTo>
                    <a:pt x="18177" y="537"/>
                  </a:lnTo>
                  <a:cubicBezTo>
                    <a:pt x="18177" y="457"/>
                    <a:pt x="18187" y="365"/>
                    <a:pt x="18199" y="333"/>
                  </a:cubicBezTo>
                  <a:cubicBezTo>
                    <a:pt x="18211" y="301"/>
                    <a:pt x="18216" y="213"/>
                    <a:pt x="18209" y="138"/>
                  </a:cubicBezTo>
                  <a:lnTo>
                    <a:pt x="18197" y="0"/>
                  </a:lnTo>
                  <a:lnTo>
                    <a:pt x="10800" y="0"/>
                  </a:lnTo>
                  <a:lnTo>
                    <a:pt x="9098" y="0"/>
                  </a:lnTo>
                  <a:lnTo>
                    <a:pt x="0" y="0"/>
                  </a:lnTo>
                  <a:close/>
                  <a:moveTo>
                    <a:pt x="19181" y="0"/>
                  </a:moveTo>
                  <a:lnTo>
                    <a:pt x="19181" y="112"/>
                  </a:lnTo>
                  <a:cubicBezTo>
                    <a:pt x="19181" y="174"/>
                    <a:pt x="19169" y="239"/>
                    <a:pt x="19153" y="256"/>
                  </a:cubicBezTo>
                  <a:cubicBezTo>
                    <a:pt x="19133" y="276"/>
                    <a:pt x="19134" y="304"/>
                    <a:pt x="19154" y="346"/>
                  </a:cubicBezTo>
                  <a:cubicBezTo>
                    <a:pt x="19171" y="380"/>
                    <a:pt x="19180" y="467"/>
                    <a:pt x="19176" y="537"/>
                  </a:cubicBezTo>
                  <a:cubicBezTo>
                    <a:pt x="19168" y="654"/>
                    <a:pt x="19177" y="666"/>
                    <a:pt x="19263" y="677"/>
                  </a:cubicBezTo>
                  <a:cubicBezTo>
                    <a:pt x="19315" y="684"/>
                    <a:pt x="19391" y="701"/>
                    <a:pt x="19431" y="714"/>
                  </a:cubicBezTo>
                  <a:cubicBezTo>
                    <a:pt x="19472" y="726"/>
                    <a:pt x="19513" y="712"/>
                    <a:pt x="19522" y="686"/>
                  </a:cubicBezTo>
                  <a:cubicBezTo>
                    <a:pt x="19534" y="655"/>
                    <a:pt x="19620" y="647"/>
                    <a:pt x="19761" y="664"/>
                  </a:cubicBezTo>
                  <a:cubicBezTo>
                    <a:pt x="20029" y="696"/>
                    <a:pt x="20052" y="735"/>
                    <a:pt x="20044" y="1124"/>
                  </a:cubicBezTo>
                  <a:lnTo>
                    <a:pt x="20037" y="1403"/>
                  </a:lnTo>
                  <a:lnTo>
                    <a:pt x="20222" y="1410"/>
                  </a:lnTo>
                  <a:cubicBezTo>
                    <a:pt x="20323" y="1413"/>
                    <a:pt x="20417" y="1435"/>
                    <a:pt x="20433" y="1461"/>
                  </a:cubicBezTo>
                  <a:cubicBezTo>
                    <a:pt x="20449" y="1488"/>
                    <a:pt x="20465" y="1655"/>
                    <a:pt x="20467" y="1829"/>
                  </a:cubicBezTo>
                  <a:lnTo>
                    <a:pt x="20472" y="2147"/>
                  </a:lnTo>
                  <a:lnTo>
                    <a:pt x="20662" y="2141"/>
                  </a:lnTo>
                  <a:cubicBezTo>
                    <a:pt x="20767" y="2138"/>
                    <a:pt x="20867" y="2156"/>
                    <a:pt x="20886" y="2181"/>
                  </a:cubicBezTo>
                  <a:cubicBezTo>
                    <a:pt x="20923" y="2231"/>
                    <a:pt x="20905" y="2565"/>
                    <a:pt x="20861" y="2661"/>
                  </a:cubicBezTo>
                  <a:cubicBezTo>
                    <a:pt x="20846" y="2693"/>
                    <a:pt x="20846" y="2724"/>
                    <a:pt x="20861" y="2740"/>
                  </a:cubicBezTo>
                  <a:cubicBezTo>
                    <a:pt x="20893" y="2774"/>
                    <a:pt x="20925" y="3041"/>
                    <a:pt x="20904" y="3099"/>
                  </a:cubicBezTo>
                  <a:cubicBezTo>
                    <a:pt x="20895" y="3124"/>
                    <a:pt x="20886" y="3253"/>
                    <a:pt x="20883" y="3387"/>
                  </a:cubicBezTo>
                  <a:cubicBezTo>
                    <a:pt x="20878" y="3723"/>
                    <a:pt x="20842" y="3783"/>
                    <a:pt x="20648" y="3778"/>
                  </a:cubicBezTo>
                  <a:cubicBezTo>
                    <a:pt x="20561" y="3776"/>
                    <a:pt x="20478" y="3786"/>
                    <a:pt x="20465" y="3800"/>
                  </a:cubicBezTo>
                  <a:cubicBezTo>
                    <a:pt x="20451" y="3814"/>
                    <a:pt x="20444" y="3894"/>
                    <a:pt x="20448" y="3978"/>
                  </a:cubicBezTo>
                  <a:cubicBezTo>
                    <a:pt x="20482" y="4698"/>
                    <a:pt x="20486" y="5025"/>
                    <a:pt x="20460" y="5053"/>
                  </a:cubicBezTo>
                  <a:cubicBezTo>
                    <a:pt x="20444" y="5070"/>
                    <a:pt x="20436" y="5101"/>
                    <a:pt x="20444" y="5124"/>
                  </a:cubicBezTo>
                  <a:cubicBezTo>
                    <a:pt x="20466" y="5182"/>
                    <a:pt x="20368" y="5261"/>
                    <a:pt x="20307" y="5236"/>
                  </a:cubicBezTo>
                  <a:cubicBezTo>
                    <a:pt x="20232" y="5205"/>
                    <a:pt x="20185" y="5274"/>
                    <a:pt x="20175" y="5427"/>
                  </a:cubicBezTo>
                  <a:cubicBezTo>
                    <a:pt x="20169" y="5521"/>
                    <a:pt x="20148" y="5567"/>
                    <a:pt x="20105" y="5584"/>
                  </a:cubicBezTo>
                  <a:cubicBezTo>
                    <a:pt x="20049" y="5606"/>
                    <a:pt x="20045" y="5633"/>
                    <a:pt x="20045" y="5953"/>
                  </a:cubicBezTo>
                  <a:cubicBezTo>
                    <a:pt x="20045" y="6144"/>
                    <a:pt x="20047" y="6366"/>
                    <a:pt x="20049" y="6448"/>
                  </a:cubicBezTo>
                  <a:lnTo>
                    <a:pt x="20051" y="6598"/>
                  </a:lnTo>
                  <a:lnTo>
                    <a:pt x="20438" y="6605"/>
                  </a:lnTo>
                  <a:cubicBezTo>
                    <a:pt x="20651" y="6608"/>
                    <a:pt x="20868" y="6603"/>
                    <a:pt x="20920" y="6596"/>
                  </a:cubicBezTo>
                  <a:cubicBezTo>
                    <a:pt x="20972" y="6589"/>
                    <a:pt x="21100" y="6584"/>
                    <a:pt x="21203" y="6583"/>
                  </a:cubicBezTo>
                  <a:cubicBezTo>
                    <a:pt x="21354" y="6582"/>
                    <a:pt x="21396" y="6598"/>
                    <a:pt x="21420" y="6663"/>
                  </a:cubicBezTo>
                  <a:cubicBezTo>
                    <a:pt x="21443" y="6727"/>
                    <a:pt x="21437" y="6759"/>
                    <a:pt x="21387" y="6824"/>
                  </a:cubicBezTo>
                  <a:cubicBezTo>
                    <a:pt x="21349" y="6873"/>
                    <a:pt x="21331" y="6931"/>
                    <a:pt x="21341" y="6974"/>
                  </a:cubicBezTo>
                  <a:cubicBezTo>
                    <a:pt x="21345" y="6991"/>
                    <a:pt x="21344" y="7006"/>
                    <a:pt x="21343" y="7022"/>
                  </a:cubicBezTo>
                  <a:cubicBezTo>
                    <a:pt x="21371" y="6985"/>
                    <a:pt x="21411" y="6951"/>
                    <a:pt x="21454" y="6925"/>
                  </a:cubicBezTo>
                  <a:cubicBezTo>
                    <a:pt x="21455" y="6924"/>
                    <a:pt x="21455" y="6923"/>
                    <a:pt x="21456" y="6923"/>
                  </a:cubicBezTo>
                  <a:cubicBezTo>
                    <a:pt x="21460" y="6920"/>
                    <a:pt x="21464" y="6919"/>
                    <a:pt x="21468" y="6916"/>
                  </a:cubicBezTo>
                  <a:cubicBezTo>
                    <a:pt x="21472" y="6914"/>
                    <a:pt x="21476" y="6914"/>
                    <a:pt x="21480" y="6912"/>
                  </a:cubicBezTo>
                  <a:cubicBezTo>
                    <a:pt x="21490" y="6907"/>
                    <a:pt x="21501" y="6900"/>
                    <a:pt x="21510" y="6897"/>
                  </a:cubicBezTo>
                  <a:cubicBezTo>
                    <a:pt x="21510" y="6897"/>
                    <a:pt x="21511" y="6895"/>
                    <a:pt x="21512" y="6895"/>
                  </a:cubicBezTo>
                  <a:cubicBezTo>
                    <a:pt x="21532" y="6888"/>
                    <a:pt x="21549" y="6886"/>
                    <a:pt x="21559" y="6893"/>
                  </a:cubicBezTo>
                  <a:cubicBezTo>
                    <a:pt x="21563" y="6896"/>
                    <a:pt x="21567" y="6892"/>
                    <a:pt x="21570" y="6878"/>
                  </a:cubicBezTo>
                  <a:cubicBezTo>
                    <a:pt x="21574" y="6861"/>
                    <a:pt x="21577" y="6812"/>
                    <a:pt x="21580" y="6759"/>
                  </a:cubicBezTo>
                  <a:cubicBezTo>
                    <a:pt x="21585" y="6675"/>
                    <a:pt x="21590" y="6554"/>
                    <a:pt x="21593" y="6334"/>
                  </a:cubicBezTo>
                  <a:cubicBezTo>
                    <a:pt x="21599" y="5856"/>
                    <a:pt x="21599" y="4993"/>
                    <a:pt x="21599" y="3460"/>
                  </a:cubicBezTo>
                  <a:lnTo>
                    <a:pt x="21599" y="0"/>
                  </a:lnTo>
                  <a:lnTo>
                    <a:pt x="19181" y="0"/>
                  </a:lnTo>
                  <a:close/>
                  <a:moveTo>
                    <a:pt x="20627" y="6747"/>
                  </a:moveTo>
                  <a:cubicBezTo>
                    <a:pt x="20625" y="6750"/>
                    <a:pt x="20627" y="6760"/>
                    <a:pt x="20632" y="6774"/>
                  </a:cubicBezTo>
                  <a:cubicBezTo>
                    <a:pt x="20642" y="6802"/>
                    <a:pt x="20637" y="6838"/>
                    <a:pt x="20622" y="6854"/>
                  </a:cubicBezTo>
                  <a:cubicBezTo>
                    <a:pt x="20606" y="6870"/>
                    <a:pt x="20601" y="6904"/>
                    <a:pt x="20610" y="6929"/>
                  </a:cubicBezTo>
                  <a:cubicBezTo>
                    <a:pt x="20619" y="6955"/>
                    <a:pt x="20634" y="6964"/>
                    <a:pt x="20643" y="6949"/>
                  </a:cubicBezTo>
                  <a:cubicBezTo>
                    <a:pt x="20672" y="6899"/>
                    <a:pt x="20671" y="6786"/>
                    <a:pt x="20642" y="6755"/>
                  </a:cubicBezTo>
                  <a:cubicBezTo>
                    <a:pt x="20634" y="6746"/>
                    <a:pt x="20629" y="6743"/>
                    <a:pt x="20627" y="6747"/>
                  </a:cubicBezTo>
                  <a:close/>
                  <a:moveTo>
                    <a:pt x="21593" y="7116"/>
                  </a:moveTo>
                  <a:cubicBezTo>
                    <a:pt x="21589" y="7111"/>
                    <a:pt x="21579" y="7134"/>
                    <a:pt x="21561" y="7172"/>
                  </a:cubicBezTo>
                  <a:cubicBezTo>
                    <a:pt x="21560" y="7174"/>
                    <a:pt x="21560" y="7172"/>
                    <a:pt x="21559" y="7174"/>
                  </a:cubicBezTo>
                  <a:cubicBezTo>
                    <a:pt x="21559" y="7175"/>
                    <a:pt x="21559" y="7176"/>
                    <a:pt x="21559" y="7176"/>
                  </a:cubicBezTo>
                  <a:cubicBezTo>
                    <a:pt x="21558" y="7177"/>
                    <a:pt x="21558" y="7178"/>
                    <a:pt x="21558" y="7179"/>
                  </a:cubicBezTo>
                  <a:cubicBezTo>
                    <a:pt x="21536" y="7227"/>
                    <a:pt x="21518" y="7295"/>
                    <a:pt x="21518" y="7329"/>
                  </a:cubicBezTo>
                  <a:cubicBezTo>
                    <a:pt x="21518" y="7357"/>
                    <a:pt x="21523" y="7369"/>
                    <a:pt x="21528" y="7376"/>
                  </a:cubicBezTo>
                  <a:cubicBezTo>
                    <a:pt x="21530" y="7377"/>
                    <a:pt x="21530" y="7380"/>
                    <a:pt x="21531" y="7381"/>
                  </a:cubicBezTo>
                  <a:cubicBezTo>
                    <a:pt x="21534" y="7382"/>
                    <a:pt x="21537" y="7378"/>
                    <a:pt x="21540" y="7376"/>
                  </a:cubicBezTo>
                  <a:cubicBezTo>
                    <a:pt x="21544" y="7375"/>
                    <a:pt x="21549" y="7373"/>
                    <a:pt x="21554" y="7368"/>
                  </a:cubicBezTo>
                  <a:cubicBezTo>
                    <a:pt x="21554" y="7367"/>
                    <a:pt x="21554" y="7366"/>
                    <a:pt x="21554" y="7365"/>
                  </a:cubicBezTo>
                  <a:cubicBezTo>
                    <a:pt x="21571" y="7339"/>
                    <a:pt x="21589" y="7284"/>
                    <a:pt x="21593" y="7219"/>
                  </a:cubicBezTo>
                  <a:cubicBezTo>
                    <a:pt x="21597" y="7155"/>
                    <a:pt x="21597" y="7122"/>
                    <a:pt x="21593" y="7116"/>
                  </a:cubicBezTo>
                  <a:close/>
                  <a:moveTo>
                    <a:pt x="21599" y="8745"/>
                  </a:moveTo>
                  <a:lnTo>
                    <a:pt x="21558" y="8879"/>
                  </a:lnTo>
                  <a:cubicBezTo>
                    <a:pt x="21527" y="8979"/>
                    <a:pt x="21526" y="9027"/>
                    <a:pt x="21549" y="9074"/>
                  </a:cubicBezTo>
                  <a:cubicBezTo>
                    <a:pt x="21595" y="9168"/>
                    <a:pt x="21600" y="9157"/>
                    <a:pt x="21599" y="8943"/>
                  </a:cubicBezTo>
                  <a:lnTo>
                    <a:pt x="21599" y="8745"/>
                  </a:lnTo>
                  <a:close/>
                  <a:moveTo>
                    <a:pt x="21317" y="9253"/>
                  </a:moveTo>
                  <a:cubicBezTo>
                    <a:pt x="21307" y="9256"/>
                    <a:pt x="21301" y="9265"/>
                    <a:pt x="21301" y="9278"/>
                  </a:cubicBezTo>
                  <a:cubicBezTo>
                    <a:pt x="21301" y="9301"/>
                    <a:pt x="21334" y="9371"/>
                    <a:pt x="21374" y="9435"/>
                  </a:cubicBezTo>
                  <a:cubicBezTo>
                    <a:pt x="21432" y="9526"/>
                    <a:pt x="21446" y="9584"/>
                    <a:pt x="21408" y="9618"/>
                  </a:cubicBezTo>
                  <a:cubicBezTo>
                    <a:pt x="21390" y="9635"/>
                    <a:pt x="21357" y="9645"/>
                    <a:pt x="21311" y="9650"/>
                  </a:cubicBezTo>
                  <a:cubicBezTo>
                    <a:pt x="21265" y="9656"/>
                    <a:pt x="21205" y="9656"/>
                    <a:pt x="21130" y="9652"/>
                  </a:cubicBezTo>
                  <a:cubicBezTo>
                    <a:pt x="20992" y="9645"/>
                    <a:pt x="20869" y="9620"/>
                    <a:pt x="20854" y="9596"/>
                  </a:cubicBezTo>
                  <a:cubicBezTo>
                    <a:pt x="20840" y="9573"/>
                    <a:pt x="20763" y="9553"/>
                    <a:pt x="20685" y="9553"/>
                  </a:cubicBezTo>
                  <a:cubicBezTo>
                    <a:pt x="20607" y="9553"/>
                    <a:pt x="20536" y="9534"/>
                    <a:pt x="20527" y="9508"/>
                  </a:cubicBezTo>
                  <a:cubicBezTo>
                    <a:pt x="20517" y="9483"/>
                    <a:pt x="20491" y="9461"/>
                    <a:pt x="20469" y="9461"/>
                  </a:cubicBezTo>
                  <a:cubicBezTo>
                    <a:pt x="20457" y="9461"/>
                    <a:pt x="20449" y="9468"/>
                    <a:pt x="20444" y="9476"/>
                  </a:cubicBezTo>
                  <a:cubicBezTo>
                    <a:pt x="20441" y="9484"/>
                    <a:pt x="20440" y="9496"/>
                    <a:pt x="20444" y="9508"/>
                  </a:cubicBezTo>
                  <a:cubicBezTo>
                    <a:pt x="20454" y="9534"/>
                    <a:pt x="20465" y="9714"/>
                    <a:pt x="20469" y="9908"/>
                  </a:cubicBezTo>
                  <a:lnTo>
                    <a:pt x="20475" y="10261"/>
                  </a:lnTo>
                  <a:lnTo>
                    <a:pt x="20641" y="10258"/>
                  </a:lnTo>
                  <a:cubicBezTo>
                    <a:pt x="20753" y="10256"/>
                    <a:pt x="20819" y="10268"/>
                    <a:pt x="20857" y="10325"/>
                  </a:cubicBezTo>
                  <a:cubicBezTo>
                    <a:pt x="20895" y="10382"/>
                    <a:pt x="20906" y="10485"/>
                    <a:pt x="20912" y="10667"/>
                  </a:cubicBezTo>
                  <a:cubicBezTo>
                    <a:pt x="20918" y="10828"/>
                    <a:pt x="20934" y="10972"/>
                    <a:pt x="20948" y="10987"/>
                  </a:cubicBezTo>
                  <a:cubicBezTo>
                    <a:pt x="20962" y="11002"/>
                    <a:pt x="21044" y="11010"/>
                    <a:pt x="21130" y="11004"/>
                  </a:cubicBezTo>
                  <a:cubicBezTo>
                    <a:pt x="21216" y="10998"/>
                    <a:pt x="21300" y="11013"/>
                    <a:pt x="21319" y="11039"/>
                  </a:cubicBezTo>
                  <a:cubicBezTo>
                    <a:pt x="21340" y="11069"/>
                    <a:pt x="21350" y="11194"/>
                    <a:pt x="21344" y="11402"/>
                  </a:cubicBezTo>
                  <a:cubicBezTo>
                    <a:pt x="21342" y="11486"/>
                    <a:pt x="21341" y="11551"/>
                    <a:pt x="21343" y="11602"/>
                  </a:cubicBezTo>
                  <a:cubicBezTo>
                    <a:pt x="21345" y="11653"/>
                    <a:pt x="21349" y="11689"/>
                    <a:pt x="21358" y="11713"/>
                  </a:cubicBezTo>
                  <a:cubicBezTo>
                    <a:pt x="21375" y="11762"/>
                    <a:pt x="21407" y="11761"/>
                    <a:pt x="21461" y="11737"/>
                  </a:cubicBezTo>
                  <a:cubicBezTo>
                    <a:pt x="21498" y="11721"/>
                    <a:pt x="21523" y="11738"/>
                    <a:pt x="21534" y="11787"/>
                  </a:cubicBezTo>
                  <a:cubicBezTo>
                    <a:pt x="21584" y="12011"/>
                    <a:pt x="21599" y="11745"/>
                    <a:pt x="21599" y="10596"/>
                  </a:cubicBezTo>
                  <a:cubicBezTo>
                    <a:pt x="21599" y="9971"/>
                    <a:pt x="21600" y="9657"/>
                    <a:pt x="21593" y="9500"/>
                  </a:cubicBezTo>
                  <a:cubicBezTo>
                    <a:pt x="21592" y="9486"/>
                    <a:pt x="21591" y="9489"/>
                    <a:pt x="21590" y="9478"/>
                  </a:cubicBezTo>
                  <a:cubicBezTo>
                    <a:pt x="21587" y="9423"/>
                    <a:pt x="21582" y="9379"/>
                    <a:pt x="21575" y="9364"/>
                  </a:cubicBezTo>
                  <a:cubicBezTo>
                    <a:pt x="21571" y="9355"/>
                    <a:pt x="21568" y="9352"/>
                    <a:pt x="21563" y="9351"/>
                  </a:cubicBezTo>
                  <a:cubicBezTo>
                    <a:pt x="21558" y="9351"/>
                    <a:pt x="21552" y="9353"/>
                    <a:pt x="21545" y="9356"/>
                  </a:cubicBezTo>
                  <a:cubicBezTo>
                    <a:pt x="21515" y="9369"/>
                    <a:pt x="21473" y="9357"/>
                    <a:pt x="21453" y="9328"/>
                  </a:cubicBezTo>
                  <a:cubicBezTo>
                    <a:pt x="21430" y="9296"/>
                    <a:pt x="21396" y="9275"/>
                    <a:pt x="21367" y="9263"/>
                  </a:cubicBezTo>
                  <a:cubicBezTo>
                    <a:pt x="21348" y="9256"/>
                    <a:pt x="21329" y="9249"/>
                    <a:pt x="21317" y="9253"/>
                  </a:cubicBezTo>
                  <a:close/>
                  <a:moveTo>
                    <a:pt x="18336" y="15638"/>
                  </a:moveTo>
                  <a:lnTo>
                    <a:pt x="18432" y="15763"/>
                  </a:lnTo>
                  <a:cubicBezTo>
                    <a:pt x="18510" y="15864"/>
                    <a:pt x="18523" y="15902"/>
                    <a:pt x="18502" y="15971"/>
                  </a:cubicBezTo>
                  <a:cubicBezTo>
                    <a:pt x="18487" y="16018"/>
                    <a:pt x="18451" y="16069"/>
                    <a:pt x="18421" y="16085"/>
                  </a:cubicBezTo>
                  <a:cubicBezTo>
                    <a:pt x="18284" y="16159"/>
                    <a:pt x="18432" y="16339"/>
                    <a:pt x="18628" y="16339"/>
                  </a:cubicBezTo>
                  <a:cubicBezTo>
                    <a:pt x="18744" y="16339"/>
                    <a:pt x="18796" y="16476"/>
                    <a:pt x="18736" y="16622"/>
                  </a:cubicBezTo>
                  <a:cubicBezTo>
                    <a:pt x="18712" y="16681"/>
                    <a:pt x="18701" y="16773"/>
                    <a:pt x="18710" y="16848"/>
                  </a:cubicBezTo>
                  <a:cubicBezTo>
                    <a:pt x="18730" y="17012"/>
                    <a:pt x="18677" y="17062"/>
                    <a:pt x="18604" y="16953"/>
                  </a:cubicBezTo>
                  <a:cubicBezTo>
                    <a:pt x="18573" y="16906"/>
                    <a:pt x="18556" y="16893"/>
                    <a:pt x="18566" y="16923"/>
                  </a:cubicBezTo>
                  <a:cubicBezTo>
                    <a:pt x="18597" y="17014"/>
                    <a:pt x="18547" y="17030"/>
                    <a:pt x="18177" y="17050"/>
                  </a:cubicBezTo>
                  <a:cubicBezTo>
                    <a:pt x="17880" y="17066"/>
                    <a:pt x="17817" y="17059"/>
                    <a:pt x="17805" y="17003"/>
                  </a:cubicBezTo>
                  <a:cubicBezTo>
                    <a:pt x="17791" y="16945"/>
                    <a:pt x="17781" y="16946"/>
                    <a:pt x="17738" y="17013"/>
                  </a:cubicBezTo>
                  <a:cubicBezTo>
                    <a:pt x="17695" y="17078"/>
                    <a:pt x="17670" y="17083"/>
                    <a:pt x="17593" y="17044"/>
                  </a:cubicBezTo>
                  <a:cubicBezTo>
                    <a:pt x="17527" y="17009"/>
                    <a:pt x="17492" y="17009"/>
                    <a:pt x="17471" y="17046"/>
                  </a:cubicBezTo>
                  <a:cubicBezTo>
                    <a:pt x="17449" y="17083"/>
                    <a:pt x="17428" y="17084"/>
                    <a:pt x="17394" y="17048"/>
                  </a:cubicBezTo>
                  <a:cubicBezTo>
                    <a:pt x="17363" y="17015"/>
                    <a:pt x="17324" y="17013"/>
                    <a:pt x="17280" y="17041"/>
                  </a:cubicBezTo>
                  <a:cubicBezTo>
                    <a:pt x="17243" y="17065"/>
                    <a:pt x="17154" y="17075"/>
                    <a:pt x="17084" y="17065"/>
                  </a:cubicBezTo>
                  <a:cubicBezTo>
                    <a:pt x="16971" y="17049"/>
                    <a:pt x="16959" y="17056"/>
                    <a:pt x="16981" y="17125"/>
                  </a:cubicBezTo>
                  <a:cubicBezTo>
                    <a:pt x="17015" y="17231"/>
                    <a:pt x="16982" y="17541"/>
                    <a:pt x="16934" y="17572"/>
                  </a:cubicBezTo>
                  <a:cubicBezTo>
                    <a:pt x="16913" y="17586"/>
                    <a:pt x="16868" y="17573"/>
                    <a:pt x="16834" y="17542"/>
                  </a:cubicBezTo>
                  <a:cubicBezTo>
                    <a:pt x="16801" y="17512"/>
                    <a:pt x="16726" y="17493"/>
                    <a:pt x="16669" y="17501"/>
                  </a:cubicBezTo>
                  <a:cubicBezTo>
                    <a:pt x="16582" y="17514"/>
                    <a:pt x="16563" y="17535"/>
                    <a:pt x="16555" y="17630"/>
                  </a:cubicBezTo>
                  <a:cubicBezTo>
                    <a:pt x="16549" y="17693"/>
                    <a:pt x="16535" y="17759"/>
                    <a:pt x="16525" y="17774"/>
                  </a:cubicBezTo>
                  <a:cubicBezTo>
                    <a:pt x="16488" y="17828"/>
                    <a:pt x="16042" y="17749"/>
                    <a:pt x="16049" y="17691"/>
                  </a:cubicBezTo>
                  <a:cubicBezTo>
                    <a:pt x="16057" y="17621"/>
                    <a:pt x="15894" y="17624"/>
                    <a:pt x="15842" y="17695"/>
                  </a:cubicBezTo>
                  <a:cubicBezTo>
                    <a:pt x="15821" y="17723"/>
                    <a:pt x="15704" y="17752"/>
                    <a:pt x="15583" y="17757"/>
                  </a:cubicBezTo>
                  <a:cubicBezTo>
                    <a:pt x="14590" y="17801"/>
                    <a:pt x="14291" y="17785"/>
                    <a:pt x="14290" y="17699"/>
                  </a:cubicBezTo>
                  <a:cubicBezTo>
                    <a:pt x="14289" y="17650"/>
                    <a:pt x="14453" y="17595"/>
                    <a:pt x="14698" y="17564"/>
                  </a:cubicBezTo>
                  <a:cubicBezTo>
                    <a:pt x="14780" y="17553"/>
                    <a:pt x="14867" y="17536"/>
                    <a:pt x="14889" y="17523"/>
                  </a:cubicBezTo>
                  <a:cubicBezTo>
                    <a:pt x="14911" y="17510"/>
                    <a:pt x="15331" y="17404"/>
                    <a:pt x="15823" y="17289"/>
                  </a:cubicBezTo>
                  <a:cubicBezTo>
                    <a:pt x="16314" y="17173"/>
                    <a:pt x="16720" y="17073"/>
                    <a:pt x="16724" y="17065"/>
                  </a:cubicBezTo>
                  <a:cubicBezTo>
                    <a:pt x="16729" y="17057"/>
                    <a:pt x="16737" y="16972"/>
                    <a:pt x="16741" y="16876"/>
                  </a:cubicBezTo>
                  <a:cubicBezTo>
                    <a:pt x="16745" y="16780"/>
                    <a:pt x="16758" y="16690"/>
                    <a:pt x="16771" y="16676"/>
                  </a:cubicBezTo>
                  <a:cubicBezTo>
                    <a:pt x="16785" y="16662"/>
                    <a:pt x="16919" y="16653"/>
                    <a:pt x="17071" y="16657"/>
                  </a:cubicBezTo>
                  <a:cubicBezTo>
                    <a:pt x="17547" y="16669"/>
                    <a:pt x="17800" y="16510"/>
                    <a:pt x="18118" y="15993"/>
                  </a:cubicBezTo>
                  <a:lnTo>
                    <a:pt x="18336" y="15638"/>
                  </a:lnTo>
                  <a:close/>
                  <a:moveTo>
                    <a:pt x="16403" y="17370"/>
                  </a:moveTo>
                  <a:cubicBezTo>
                    <a:pt x="16384" y="17383"/>
                    <a:pt x="16400" y="17392"/>
                    <a:pt x="16437" y="17392"/>
                  </a:cubicBezTo>
                  <a:cubicBezTo>
                    <a:pt x="16475" y="17392"/>
                    <a:pt x="16490" y="17383"/>
                    <a:pt x="16471" y="17370"/>
                  </a:cubicBezTo>
                  <a:cubicBezTo>
                    <a:pt x="16453" y="17357"/>
                    <a:pt x="16422" y="17357"/>
                    <a:pt x="16403" y="17370"/>
                  </a:cubicBezTo>
                  <a:close/>
                  <a:moveTo>
                    <a:pt x="14173" y="17688"/>
                  </a:moveTo>
                  <a:cubicBezTo>
                    <a:pt x="14248" y="17674"/>
                    <a:pt x="14359" y="17747"/>
                    <a:pt x="14359" y="17841"/>
                  </a:cubicBezTo>
                  <a:cubicBezTo>
                    <a:pt x="14359" y="17905"/>
                    <a:pt x="14338" y="17934"/>
                    <a:pt x="14287" y="17944"/>
                  </a:cubicBezTo>
                  <a:cubicBezTo>
                    <a:pt x="14241" y="17953"/>
                    <a:pt x="14209" y="17995"/>
                    <a:pt x="14200" y="18056"/>
                  </a:cubicBezTo>
                  <a:cubicBezTo>
                    <a:pt x="14190" y="18117"/>
                    <a:pt x="14171" y="18142"/>
                    <a:pt x="14145" y="18125"/>
                  </a:cubicBezTo>
                  <a:cubicBezTo>
                    <a:pt x="14118" y="18107"/>
                    <a:pt x="14102" y="18132"/>
                    <a:pt x="14096" y="18200"/>
                  </a:cubicBezTo>
                  <a:cubicBezTo>
                    <a:pt x="14090" y="18267"/>
                    <a:pt x="14065" y="18305"/>
                    <a:pt x="14020" y="18316"/>
                  </a:cubicBezTo>
                  <a:cubicBezTo>
                    <a:pt x="13983" y="18325"/>
                    <a:pt x="13933" y="18357"/>
                    <a:pt x="13908" y="18387"/>
                  </a:cubicBezTo>
                  <a:cubicBezTo>
                    <a:pt x="13878" y="18422"/>
                    <a:pt x="13799" y="18431"/>
                    <a:pt x="13682" y="18415"/>
                  </a:cubicBezTo>
                  <a:cubicBezTo>
                    <a:pt x="13552" y="18396"/>
                    <a:pt x="13501" y="18406"/>
                    <a:pt x="13491" y="18449"/>
                  </a:cubicBezTo>
                  <a:cubicBezTo>
                    <a:pt x="13474" y="18527"/>
                    <a:pt x="13012" y="18531"/>
                    <a:pt x="12966" y="18453"/>
                  </a:cubicBezTo>
                  <a:cubicBezTo>
                    <a:pt x="12916" y="18368"/>
                    <a:pt x="12669" y="18358"/>
                    <a:pt x="12650" y="18441"/>
                  </a:cubicBezTo>
                  <a:cubicBezTo>
                    <a:pt x="12632" y="18520"/>
                    <a:pt x="12443" y="18533"/>
                    <a:pt x="12398" y="18458"/>
                  </a:cubicBezTo>
                  <a:cubicBezTo>
                    <a:pt x="12379" y="18424"/>
                    <a:pt x="12348" y="18428"/>
                    <a:pt x="12299" y="18466"/>
                  </a:cubicBezTo>
                  <a:cubicBezTo>
                    <a:pt x="12243" y="18509"/>
                    <a:pt x="12192" y="18507"/>
                    <a:pt x="12066" y="18462"/>
                  </a:cubicBezTo>
                  <a:cubicBezTo>
                    <a:pt x="11973" y="18429"/>
                    <a:pt x="11889" y="18422"/>
                    <a:pt x="11869" y="18445"/>
                  </a:cubicBezTo>
                  <a:cubicBezTo>
                    <a:pt x="11848" y="18467"/>
                    <a:pt x="11802" y="18486"/>
                    <a:pt x="11765" y="18488"/>
                  </a:cubicBezTo>
                  <a:cubicBezTo>
                    <a:pt x="11727" y="18490"/>
                    <a:pt x="11542" y="18509"/>
                    <a:pt x="11354" y="18529"/>
                  </a:cubicBezTo>
                  <a:cubicBezTo>
                    <a:pt x="11109" y="18555"/>
                    <a:pt x="11005" y="18548"/>
                    <a:pt x="10992" y="18512"/>
                  </a:cubicBezTo>
                  <a:cubicBezTo>
                    <a:pt x="10982" y="18483"/>
                    <a:pt x="10989" y="18451"/>
                    <a:pt x="11008" y="18441"/>
                  </a:cubicBezTo>
                  <a:cubicBezTo>
                    <a:pt x="11094" y="18395"/>
                    <a:pt x="13483" y="17856"/>
                    <a:pt x="13496" y="17880"/>
                  </a:cubicBezTo>
                  <a:cubicBezTo>
                    <a:pt x="13505" y="17894"/>
                    <a:pt x="13524" y="17889"/>
                    <a:pt x="13541" y="17867"/>
                  </a:cubicBezTo>
                  <a:cubicBezTo>
                    <a:pt x="13591" y="17799"/>
                    <a:pt x="13876" y="17757"/>
                    <a:pt x="13897" y="17815"/>
                  </a:cubicBezTo>
                  <a:cubicBezTo>
                    <a:pt x="13922" y="17883"/>
                    <a:pt x="14077" y="17825"/>
                    <a:pt x="14116" y="17733"/>
                  </a:cubicBezTo>
                  <a:cubicBezTo>
                    <a:pt x="14128" y="17707"/>
                    <a:pt x="14148" y="17693"/>
                    <a:pt x="14173" y="17688"/>
                  </a:cubicBezTo>
                  <a:close/>
                  <a:moveTo>
                    <a:pt x="5610" y="18509"/>
                  </a:moveTo>
                  <a:lnTo>
                    <a:pt x="5426" y="18518"/>
                  </a:lnTo>
                  <a:lnTo>
                    <a:pt x="5243" y="18524"/>
                  </a:lnTo>
                  <a:lnTo>
                    <a:pt x="5243" y="18840"/>
                  </a:lnTo>
                  <a:lnTo>
                    <a:pt x="5243" y="19154"/>
                  </a:lnTo>
                  <a:lnTo>
                    <a:pt x="5420" y="19154"/>
                  </a:lnTo>
                  <a:cubicBezTo>
                    <a:pt x="5617" y="19154"/>
                    <a:pt x="5597" y="19200"/>
                    <a:pt x="5606" y="18729"/>
                  </a:cubicBezTo>
                  <a:lnTo>
                    <a:pt x="5610" y="18509"/>
                  </a:lnTo>
                  <a:close/>
                  <a:moveTo>
                    <a:pt x="5022" y="18845"/>
                  </a:moveTo>
                  <a:cubicBezTo>
                    <a:pt x="5000" y="18859"/>
                    <a:pt x="5005" y="18870"/>
                    <a:pt x="5037" y="18873"/>
                  </a:cubicBezTo>
                  <a:cubicBezTo>
                    <a:pt x="5065" y="18875"/>
                    <a:pt x="5083" y="18864"/>
                    <a:pt x="5073" y="18849"/>
                  </a:cubicBezTo>
                  <a:cubicBezTo>
                    <a:pt x="5064" y="18834"/>
                    <a:pt x="5041" y="18831"/>
                    <a:pt x="5022" y="18845"/>
                  </a:cubicBezTo>
                  <a:close/>
                  <a:moveTo>
                    <a:pt x="6094" y="19477"/>
                  </a:moveTo>
                  <a:cubicBezTo>
                    <a:pt x="6071" y="19476"/>
                    <a:pt x="6069" y="19518"/>
                    <a:pt x="6087" y="19621"/>
                  </a:cubicBezTo>
                  <a:cubicBezTo>
                    <a:pt x="6107" y="19741"/>
                    <a:pt x="6103" y="19767"/>
                    <a:pt x="6061" y="19786"/>
                  </a:cubicBezTo>
                  <a:cubicBezTo>
                    <a:pt x="5986" y="19819"/>
                    <a:pt x="5956" y="20294"/>
                    <a:pt x="6023" y="20379"/>
                  </a:cubicBezTo>
                  <a:cubicBezTo>
                    <a:pt x="6069" y="20437"/>
                    <a:pt x="6070" y="20441"/>
                    <a:pt x="6023" y="20472"/>
                  </a:cubicBezTo>
                  <a:cubicBezTo>
                    <a:pt x="5977" y="20502"/>
                    <a:pt x="5978" y="20507"/>
                    <a:pt x="6027" y="20566"/>
                  </a:cubicBezTo>
                  <a:cubicBezTo>
                    <a:pt x="6063" y="20608"/>
                    <a:pt x="6086" y="20708"/>
                    <a:pt x="6098" y="20878"/>
                  </a:cubicBezTo>
                  <a:cubicBezTo>
                    <a:pt x="6112" y="21071"/>
                    <a:pt x="6126" y="21127"/>
                    <a:pt x="6160" y="21119"/>
                  </a:cubicBezTo>
                  <a:cubicBezTo>
                    <a:pt x="6212" y="21106"/>
                    <a:pt x="6226" y="21014"/>
                    <a:pt x="6232" y="20682"/>
                  </a:cubicBezTo>
                  <a:cubicBezTo>
                    <a:pt x="6236" y="20472"/>
                    <a:pt x="6248" y="20420"/>
                    <a:pt x="6312" y="20334"/>
                  </a:cubicBezTo>
                  <a:lnTo>
                    <a:pt x="6386" y="20233"/>
                  </a:lnTo>
                  <a:lnTo>
                    <a:pt x="6331" y="20113"/>
                  </a:lnTo>
                  <a:cubicBezTo>
                    <a:pt x="6300" y="20047"/>
                    <a:pt x="6276" y="19963"/>
                    <a:pt x="6276" y="19928"/>
                  </a:cubicBezTo>
                  <a:cubicBezTo>
                    <a:pt x="6276" y="19893"/>
                    <a:pt x="6264" y="19844"/>
                    <a:pt x="6249" y="19818"/>
                  </a:cubicBezTo>
                  <a:cubicBezTo>
                    <a:pt x="6233" y="19792"/>
                    <a:pt x="6215" y="19721"/>
                    <a:pt x="6208" y="19661"/>
                  </a:cubicBezTo>
                  <a:cubicBezTo>
                    <a:pt x="6195" y="19550"/>
                    <a:pt x="6151" y="19478"/>
                    <a:pt x="6094" y="19477"/>
                  </a:cubicBezTo>
                  <a:close/>
                  <a:moveTo>
                    <a:pt x="5944" y="20687"/>
                  </a:moveTo>
                  <a:cubicBezTo>
                    <a:pt x="5940" y="20683"/>
                    <a:pt x="5933" y="20695"/>
                    <a:pt x="5922" y="20723"/>
                  </a:cubicBezTo>
                  <a:cubicBezTo>
                    <a:pt x="5882" y="20828"/>
                    <a:pt x="5891" y="20900"/>
                    <a:pt x="5944" y="20923"/>
                  </a:cubicBezTo>
                  <a:cubicBezTo>
                    <a:pt x="5970" y="20935"/>
                    <a:pt x="5996" y="20946"/>
                    <a:pt x="6003" y="20949"/>
                  </a:cubicBezTo>
                  <a:cubicBezTo>
                    <a:pt x="6010" y="20952"/>
                    <a:pt x="6000" y="20930"/>
                    <a:pt x="5982" y="20899"/>
                  </a:cubicBezTo>
                  <a:cubicBezTo>
                    <a:pt x="5964" y="20869"/>
                    <a:pt x="5950" y="20801"/>
                    <a:pt x="5950" y="20749"/>
                  </a:cubicBezTo>
                  <a:cubicBezTo>
                    <a:pt x="5950" y="20710"/>
                    <a:pt x="5948" y="20690"/>
                    <a:pt x="5944" y="20687"/>
                  </a:cubicBezTo>
                  <a:close/>
                </a:path>
              </a:pathLst>
            </a:custGeom>
            <a:ln w="12700">
              <a:miter lim="400000"/>
            </a:ln>
          </p:spPr>
        </p:pic>
        <p:grpSp>
          <p:nvGrpSpPr>
            <p:cNvPr id="17" name="Group 363"/>
            <p:cNvGrpSpPr/>
            <p:nvPr/>
          </p:nvGrpSpPr>
          <p:grpSpPr>
            <a:xfrm>
              <a:off x="14896879" y="8725097"/>
              <a:ext cx="2327911" cy="818990"/>
              <a:chOff x="0" y="0"/>
              <a:chExt cx="2327909" cy="818989"/>
            </a:xfrm>
          </p:grpSpPr>
          <p:sp>
            <p:nvSpPr>
              <p:cNvPr id="25" name="Shape 362"/>
              <p:cNvSpPr/>
              <p:nvPr/>
            </p:nvSpPr>
            <p:spPr>
              <a:xfrm>
                <a:off x="44451" y="44451"/>
                <a:ext cx="2239008" cy="674905"/>
              </a:xfrm>
              <a:prstGeom prst="rect">
                <a:avLst/>
              </a:prstGeom>
              <a:solidFill>
                <a:srgbClr val="FFF76B"/>
              </a:solidFill>
              <a:ln>
                <a:noFill/>
              </a:ln>
              <a:effectLst/>
              <a:extLst>
                <a:ext uri="{C572A759-6A51-4108-AA02-DFA0A04FC94B}">
                  <ma14:wrappingTextBoxFlag xmlns:ma14="http://schemas.microsoft.com/office/mac/drawingml/2011/main" xmlns="" val="1"/>
                </a:ext>
              </a:extLst>
            </p:spPr>
            <p:txBody>
              <a:bodyPr wrap="square" lIns="28575" tIns="28575" rIns="28575" bIns="28575" numCol="1" anchor="t">
                <a:spAutoFit/>
              </a:bodyPr>
              <a:lstStyle/>
              <a:p>
                <a:pPr marL="15240" marR="15240" defTabSz="342900">
                  <a:buClr>
                    <a:srgbClr val="FF2600"/>
                  </a:buClr>
                  <a:defRPr sz="3200" i="0">
                    <a:uFill>
                      <a:solidFill>
                        <a:srgbClr val="000000"/>
                      </a:solidFill>
                    </a:uFill>
                    <a:latin typeface="+mn-lt"/>
                    <a:ea typeface="+mn-ea"/>
                    <a:cs typeface="+mn-cs"/>
                    <a:sym typeface="Candara"/>
                  </a:defRPr>
                </a:pPr>
                <a:r>
                  <a:rPr sz="100" b="1" cap="none">
                    <a:solidFill>
                      <a:srgbClr val="000000"/>
                    </a:solidFill>
                    <a:uFill>
                      <a:solidFill>
                        <a:srgbClr val="000000"/>
                      </a:solidFill>
                    </a:uFill>
                    <a:latin typeface="Akkurat Std"/>
                    <a:sym typeface="Candara"/>
                  </a:rPr>
                  <a:t> </a:t>
                </a:r>
                <a:r>
                  <a:rPr sz="600" b="1" cap="none">
                    <a:solidFill>
                      <a:srgbClr val="000000"/>
                    </a:solidFill>
                    <a:uFill>
                      <a:solidFill>
                        <a:srgbClr val="000000"/>
                      </a:solidFill>
                    </a:uFill>
                    <a:latin typeface="Akkurat Std"/>
                    <a:sym typeface="Candara"/>
                  </a:rPr>
                  <a:t>ATLAS</a:t>
                </a:r>
                <a:r>
                  <a:rPr sz="100" b="1" cap="none">
                    <a:solidFill>
                      <a:srgbClr val="000000"/>
                    </a:solidFill>
                    <a:uFill>
                      <a:solidFill>
                        <a:srgbClr val="000000"/>
                      </a:solidFill>
                    </a:uFill>
                    <a:latin typeface="Akkurat Std"/>
                    <a:sym typeface="Candara"/>
                  </a:rPr>
                  <a:t> </a:t>
                </a:r>
              </a:p>
            </p:txBody>
          </p:sp>
          <p:pic>
            <p:nvPicPr>
              <p:cNvPr id="26" name="Picture 25"/>
              <p:cNvPicPr>
                <a:picLocks/>
              </p:cNvPicPr>
              <p:nvPr/>
            </p:nvPicPr>
            <p:blipFill>
              <a:blip r:embed="rId9" cstate="print">
                <a:extLst/>
              </a:blip>
              <a:stretch>
                <a:fillRect/>
              </a:stretch>
            </p:blipFill>
            <p:spPr>
              <a:xfrm>
                <a:off x="0" y="0"/>
                <a:ext cx="2327909" cy="818989"/>
              </a:xfrm>
              <a:prstGeom prst="rect">
                <a:avLst/>
              </a:prstGeom>
              <a:effectLst/>
            </p:spPr>
          </p:pic>
        </p:grpSp>
        <p:pic>
          <p:nvPicPr>
            <p:cNvPr id="18" name="Picture 17"/>
            <p:cNvPicPr>
              <a:picLocks/>
            </p:cNvPicPr>
            <p:nvPr/>
          </p:nvPicPr>
          <p:blipFill>
            <a:blip r:embed="rId10" cstate="print">
              <a:extLst/>
            </a:blip>
            <a:stretch>
              <a:fillRect/>
            </a:stretch>
          </p:blipFill>
          <p:spPr>
            <a:xfrm>
              <a:off x="16782407" y="2723084"/>
              <a:ext cx="5929771" cy="1103625"/>
            </a:xfrm>
            <a:prstGeom prst="rect">
              <a:avLst/>
            </a:prstGeom>
            <a:effectLst>
              <a:outerShdw blurRad="25400" dist="12700" dir="5400000" rotWithShape="0">
                <a:srgbClr val="000000">
                  <a:alpha val="50000"/>
                </a:srgbClr>
              </a:outerShdw>
            </a:effectLst>
          </p:spPr>
        </p:pic>
        <p:grpSp>
          <p:nvGrpSpPr>
            <p:cNvPr id="19" name="Group 367"/>
            <p:cNvGrpSpPr/>
            <p:nvPr/>
          </p:nvGrpSpPr>
          <p:grpSpPr>
            <a:xfrm>
              <a:off x="10140514" y="8224866"/>
              <a:ext cx="2327910" cy="794863"/>
              <a:chOff x="0" y="3"/>
              <a:chExt cx="2327909" cy="794862"/>
            </a:xfrm>
          </p:grpSpPr>
          <p:sp>
            <p:nvSpPr>
              <p:cNvPr id="23" name="Shape 366"/>
              <p:cNvSpPr/>
              <p:nvPr/>
            </p:nvSpPr>
            <p:spPr>
              <a:xfrm>
                <a:off x="44451" y="44454"/>
                <a:ext cx="2239012" cy="674906"/>
              </a:xfrm>
              <a:prstGeom prst="rect">
                <a:avLst/>
              </a:prstGeom>
              <a:solidFill>
                <a:srgbClr val="FFF76B"/>
              </a:solidFill>
              <a:ln>
                <a:noFill/>
              </a:ln>
              <a:effectLst/>
              <a:extLst>
                <a:ext uri="{C572A759-6A51-4108-AA02-DFA0A04FC94B}">
                  <ma14:wrappingTextBoxFlag xmlns:ma14="http://schemas.microsoft.com/office/mac/drawingml/2011/main" xmlns="" val="1"/>
                </a:ext>
              </a:extLst>
            </p:spPr>
            <p:txBody>
              <a:bodyPr wrap="square" lIns="28575" tIns="28575" rIns="28575" bIns="28575" numCol="1" anchor="t">
                <a:spAutoFit/>
              </a:bodyPr>
              <a:lstStyle/>
              <a:p>
                <a:pPr marL="15240" marR="15240" defTabSz="342900">
                  <a:buClr>
                    <a:srgbClr val="FF2600"/>
                  </a:buClr>
                  <a:defRPr sz="3200" i="0">
                    <a:uFill>
                      <a:solidFill>
                        <a:srgbClr val="000000"/>
                      </a:solidFill>
                    </a:uFill>
                    <a:latin typeface="+mn-lt"/>
                    <a:ea typeface="+mn-ea"/>
                    <a:cs typeface="+mn-cs"/>
                    <a:sym typeface="Candara"/>
                  </a:defRPr>
                </a:pPr>
                <a:r>
                  <a:rPr sz="100" b="1" cap="none">
                    <a:solidFill>
                      <a:srgbClr val="000000"/>
                    </a:solidFill>
                    <a:uFill>
                      <a:solidFill>
                        <a:srgbClr val="000000"/>
                      </a:solidFill>
                    </a:uFill>
                    <a:latin typeface="Akkurat Std"/>
                    <a:sym typeface="Candara"/>
                  </a:rPr>
                  <a:t> </a:t>
                </a:r>
                <a:r>
                  <a:rPr sz="600" b="1" cap="none">
                    <a:solidFill>
                      <a:srgbClr val="000000"/>
                    </a:solidFill>
                    <a:uFill>
                      <a:solidFill>
                        <a:srgbClr val="000000"/>
                      </a:solidFill>
                    </a:uFill>
                    <a:latin typeface="Akkurat Std"/>
                    <a:sym typeface="Candara"/>
                  </a:rPr>
                  <a:t>ALICE</a:t>
                </a:r>
                <a:r>
                  <a:rPr sz="100" b="1" cap="none">
                    <a:solidFill>
                      <a:srgbClr val="000000"/>
                    </a:solidFill>
                    <a:uFill>
                      <a:solidFill>
                        <a:srgbClr val="000000"/>
                      </a:solidFill>
                    </a:uFill>
                    <a:latin typeface="Akkurat Std"/>
                    <a:sym typeface="Candara"/>
                  </a:rPr>
                  <a:t> </a:t>
                </a:r>
              </a:p>
            </p:txBody>
          </p:sp>
          <p:pic>
            <p:nvPicPr>
              <p:cNvPr id="24" name="Picture 23"/>
              <p:cNvPicPr>
                <a:picLocks/>
              </p:cNvPicPr>
              <p:nvPr/>
            </p:nvPicPr>
            <p:blipFill>
              <a:blip r:embed="rId9" cstate="print">
                <a:extLst/>
              </a:blip>
              <a:stretch>
                <a:fillRect/>
              </a:stretch>
            </p:blipFill>
            <p:spPr>
              <a:xfrm>
                <a:off x="0" y="3"/>
                <a:ext cx="2327909" cy="794862"/>
              </a:xfrm>
              <a:prstGeom prst="rect">
                <a:avLst/>
              </a:prstGeom>
              <a:effectLst/>
            </p:spPr>
          </p:pic>
        </p:grpSp>
        <p:grpSp>
          <p:nvGrpSpPr>
            <p:cNvPr id="20" name="Group 370"/>
            <p:cNvGrpSpPr/>
            <p:nvPr/>
          </p:nvGrpSpPr>
          <p:grpSpPr>
            <a:xfrm>
              <a:off x="21100602" y="6030690"/>
              <a:ext cx="2327910" cy="870911"/>
              <a:chOff x="0" y="3"/>
              <a:chExt cx="2327909" cy="870910"/>
            </a:xfrm>
          </p:grpSpPr>
          <p:sp>
            <p:nvSpPr>
              <p:cNvPr id="21" name="Shape 369"/>
              <p:cNvSpPr/>
              <p:nvPr/>
            </p:nvSpPr>
            <p:spPr>
              <a:xfrm>
                <a:off x="44451" y="44454"/>
                <a:ext cx="2239012" cy="674904"/>
              </a:xfrm>
              <a:prstGeom prst="rect">
                <a:avLst/>
              </a:prstGeom>
              <a:solidFill>
                <a:srgbClr val="FFF76B"/>
              </a:solidFill>
              <a:ln>
                <a:noFill/>
              </a:ln>
              <a:effectLst/>
              <a:extLst>
                <a:ext uri="{C572A759-6A51-4108-AA02-DFA0A04FC94B}">
                  <ma14:wrappingTextBoxFlag xmlns:ma14="http://schemas.microsoft.com/office/mac/drawingml/2011/main" xmlns="" val="1"/>
                </a:ext>
              </a:extLst>
            </p:spPr>
            <p:txBody>
              <a:bodyPr wrap="square" lIns="28575" tIns="28575" rIns="28575" bIns="28575" numCol="1" anchor="t">
                <a:spAutoFit/>
              </a:bodyPr>
              <a:lstStyle/>
              <a:p>
                <a:pPr marL="15240" marR="15240" defTabSz="342900">
                  <a:buClr>
                    <a:srgbClr val="FF2600"/>
                  </a:buClr>
                  <a:defRPr sz="3200" i="0">
                    <a:uFill>
                      <a:solidFill>
                        <a:srgbClr val="000000"/>
                      </a:solidFill>
                    </a:uFill>
                    <a:latin typeface="+mn-lt"/>
                    <a:ea typeface="+mn-ea"/>
                    <a:cs typeface="+mn-cs"/>
                    <a:sym typeface="Candara"/>
                  </a:defRPr>
                </a:pPr>
                <a:r>
                  <a:rPr sz="100" b="1" cap="none">
                    <a:solidFill>
                      <a:srgbClr val="000000"/>
                    </a:solidFill>
                    <a:uFill>
                      <a:solidFill>
                        <a:srgbClr val="000000"/>
                      </a:solidFill>
                    </a:uFill>
                    <a:latin typeface="Akkurat Std"/>
                    <a:sym typeface="Candara"/>
                  </a:rPr>
                  <a:t> </a:t>
                </a:r>
                <a:r>
                  <a:rPr sz="600" b="1" cap="none">
                    <a:solidFill>
                      <a:srgbClr val="000000"/>
                    </a:solidFill>
                    <a:uFill>
                      <a:solidFill>
                        <a:srgbClr val="000000"/>
                      </a:solidFill>
                    </a:uFill>
                    <a:latin typeface="Akkurat Std"/>
                    <a:sym typeface="Candara"/>
                  </a:rPr>
                  <a:t>LHCb</a:t>
                </a:r>
                <a:r>
                  <a:rPr sz="100" b="1" cap="none">
                    <a:solidFill>
                      <a:srgbClr val="000000"/>
                    </a:solidFill>
                    <a:uFill>
                      <a:solidFill>
                        <a:srgbClr val="000000"/>
                      </a:solidFill>
                    </a:uFill>
                    <a:latin typeface="Akkurat Std"/>
                    <a:sym typeface="Candara"/>
                  </a:rPr>
                  <a:t> </a:t>
                </a:r>
              </a:p>
            </p:txBody>
          </p:sp>
          <p:pic>
            <p:nvPicPr>
              <p:cNvPr id="22" name="Picture 21"/>
              <p:cNvPicPr>
                <a:picLocks/>
              </p:cNvPicPr>
              <p:nvPr/>
            </p:nvPicPr>
            <p:blipFill>
              <a:blip r:embed="rId9" cstate="print">
                <a:extLst/>
              </a:blip>
              <a:stretch>
                <a:fillRect/>
              </a:stretch>
            </p:blipFill>
            <p:spPr>
              <a:xfrm>
                <a:off x="0" y="3"/>
                <a:ext cx="2327909" cy="870910"/>
              </a:xfrm>
              <a:prstGeom prst="rect">
                <a:avLst/>
              </a:prstGeom>
              <a:effectLst/>
            </p:spPr>
          </p:pic>
        </p:grpSp>
      </p:grpSp>
      <p:pic>
        <p:nvPicPr>
          <p:cNvPr id="55" name="image37.jpg" descr="cover_picture_AERA.jpg"/>
          <p:cNvPicPr>
            <a:picLocks noChangeAspect="1"/>
          </p:cNvPicPr>
          <p:nvPr/>
        </p:nvPicPr>
        <p:blipFill>
          <a:blip r:embed="rId11" cstate="print">
            <a:extLst/>
          </a:blip>
          <a:srcRect b="12283"/>
          <a:stretch>
            <a:fillRect/>
          </a:stretch>
        </p:blipFill>
        <p:spPr>
          <a:xfrm>
            <a:off x="4356622" y="985382"/>
            <a:ext cx="3200216" cy="2230814"/>
          </a:xfrm>
          <a:prstGeom prst="rect">
            <a:avLst/>
          </a:prstGeom>
          <a:solidFill>
            <a:srgbClr val="E3D88B"/>
          </a:solidFill>
          <a:ln w="12700">
            <a:miter lim="400000"/>
          </a:ln>
        </p:spPr>
      </p:pic>
      <p:sp>
        <p:nvSpPr>
          <p:cNvPr id="56" name="Shape 327"/>
          <p:cNvSpPr/>
          <p:nvPr/>
        </p:nvSpPr>
        <p:spPr>
          <a:xfrm>
            <a:off x="4429387" y="1072154"/>
            <a:ext cx="1417055" cy="196208"/>
          </a:xfrm>
          <a:prstGeom prst="rect">
            <a:avLst/>
          </a:prstGeom>
          <a:solidFill>
            <a:srgbClr val="E3D88B"/>
          </a:solidFill>
          <a:ln w="12700">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lvl1pPr>
              <a:defRPr sz="2200" b="0" i="0">
                <a:latin typeface="Helvetica"/>
                <a:ea typeface="Helvetica"/>
                <a:cs typeface="Helvetica"/>
                <a:sym typeface="Helvetica"/>
              </a:defRPr>
            </a:lvl1pPr>
          </a:lstStyle>
          <a:p>
            <a:pPr defTabSz="171446"/>
            <a:r>
              <a:rPr sz="900" cap="none" dirty="0">
                <a:solidFill>
                  <a:srgbClr val="000000"/>
                </a:solidFill>
              </a:rPr>
              <a:t>Pierre Auger - cosmic rays</a:t>
            </a:r>
          </a:p>
        </p:txBody>
      </p:sp>
      <p:pic>
        <p:nvPicPr>
          <p:cNvPr id="57" name="pasted-image.png"/>
          <p:cNvPicPr>
            <a:picLocks noChangeAspect="1"/>
          </p:cNvPicPr>
          <p:nvPr/>
        </p:nvPicPr>
        <p:blipFill>
          <a:blip r:embed="rId12" cstate="print">
            <a:extLst/>
          </a:blip>
          <a:srcRect t="24590"/>
          <a:stretch>
            <a:fillRect/>
          </a:stretch>
        </p:blipFill>
        <p:spPr>
          <a:xfrm>
            <a:off x="3231567" y="3061646"/>
            <a:ext cx="3974712" cy="1474118"/>
          </a:xfrm>
          <a:prstGeom prst="rect">
            <a:avLst/>
          </a:prstGeom>
          <a:solidFill>
            <a:srgbClr val="E3D88B"/>
          </a:solidFill>
          <a:ln w="12700"/>
        </p:spPr>
      </p:pic>
      <p:sp>
        <p:nvSpPr>
          <p:cNvPr id="58" name="Shape 329"/>
          <p:cNvSpPr/>
          <p:nvPr/>
        </p:nvSpPr>
        <p:spPr>
          <a:xfrm>
            <a:off x="3426396" y="3156350"/>
            <a:ext cx="1090042" cy="196208"/>
          </a:xfrm>
          <a:prstGeom prst="rect">
            <a:avLst/>
          </a:prstGeom>
          <a:solidFill>
            <a:srgbClr val="E3D88B"/>
          </a:solidFill>
          <a:ln w="12700">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lvl1pPr>
              <a:defRPr sz="2200" b="0" i="0">
                <a:latin typeface="Helvetica"/>
                <a:ea typeface="Helvetica"/>
                <a:cs typeface="Helvetica"/>
                <a:sym typeface="Helvetica"/>
              </a:defRPr>
            </a:lvl1pPr>
          </a:lstStyle>
          <a:p>
            <a:pPr defTabSz="171446"/>
            <a:r>
              <a:rPr sz="900" cap="none" dirty="0" smtClean="0">
                <a:solidFill>
                  <a:srgbClr val="000000"/>
                </a:solidFill>
              </a:rPr>
              <a:t>Gravitational </a:t>
            </a:r>
            <a:r>
              <a:rPr sz="900" cap="none" dirty="0">
                <a:solidFill>
                  <a:srgbClr val="000000"/>
                </a:solidFill>
              </a:rPr>
              <a:t>Waves</a:t>
            </a:r>
          </a:p>
        </p:txBody>
      </p:sp>
      <p:pic>
        <p:nvPicPr>
          <p:cNvPr id="33" name="Picture 32"/>
          <p:cNvPicPr/>
          <p:nvPr/>
        </p:nvPicPr>
        <p:blipFill>
          <a:blip r:embed="rId13" cstate="print">
            <a:extLst>
              <a:ext uri="{28A0092B-C50C-407E-A947-70E740481C1C}">
                <a14:useLocalDpi xmlns:a14="http://schemas.microsoft.com/office/drawing/2010/main" val="0"/>
              </a:ext>
            </a:extLst>
          </a:blip>
          <a:stretch>
            <a:fillRect/>
          </a:stretch>
        </p:blipFill>
        <p:spPr>
          <a:xfrm>
            <a:off x="6876520" y="1368068"/>
            <a:ext cx="2152615" cy="2152615"/>
          </a:xfrm>
          <a:prstGeom prst="rect">
            <a:avLst/>
          </a:prstGeom>
        </p:spPr>
      </p:pic>
      <p:sp>
        <p:nvSpPr>
          <p:cNvPr id="34" name="Shape 327"/>
          <p:cNvSpPr/>
          <p:nvPr/>
        </p:nvSpPr>
        <p:spPr>
          <a:xfrm>
            <a:off x="6912372" y="1397687"/>
            <a:ext cx="2077492" cy="196208"/>
          </a:xfrm>
          <a:prstGeom prst="rect">
            <a:avLst/>
          </a:prstGeom>
          <a:solidFill>
            <a:srgbClr val="E3D88B"/>
          </a:solidFill>
          <a:ln w="12700">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lvl1pPr>
              <a:defRPr sz="2200" b="0" i="0">
                <a:latin typeface="Helvetica"/>
                <a:ea typeface="Helvetica"/>
                <a:cs typeface="Helvetica"/>
                <a:sym typeface="Helvetica"/>
              </a:defRPr>
            </a:lvl1pPr>
          </a:lstStyle>
          <a:p>
            <a:pPr defTabSz="171446"/>
            <a:r>
              <a:rPr lang="en-GB" sz="900" cap="none" dirty="0" smtClean="0">
                <a:solidFill>
                  <a:srgbClr val="000000"/>
                </a:solidFill>
              </a:rPr>
              <a:t>SKA-Low (impression, to-be-built in .</a:t>
            </a:r>
            <a:r>
              <a:rPr lang="en-GB" sz="900" cap="none" dirty="0" err="1" smtClean="0">
                <a:solidFill>
                  <a:srgbClr val="000000"/>
                </a:solidFill>
              </a:rPr>
              <a:t>za</a:t>
            </a:r>
            <a:r>
              <a:rPr lang="en-GB" sz="900" cap="none" dirty="0" smtClean="0">
                <a:solidFill>
                  <a:srgbClr val="000000"/>
                </a:solidFill>
              </a:rPr>
              <a:t>)</a:t>
            </a:r>
            <a:endParaRPr sz="900" cap="none" dirty="0">
              <a:solidFill>
                <a:srgbClr val="000000"/>
              </a:solidFill>
            </a:endParaRPr>
          </a:p>
        </p:txBody>
      </p:sp>
    </p:spTree>
    <p:extLst>
      <p:ext uri="{BB962C8B-B14F-4D97-AF65-F5344CB8AC3E}">
        <p14:creationId xmlns:p14="http://schemas.microsoft.com/office/powerpoint/2010/main" val="42011841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30</a:t>
            </a:fld>
            <a:endParaRPr lang="en-GB"/>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2454" y="24214"/>
            <a:ext cx="6274886" cy="4529707"/>
          </a:xfrm>
          <a:prstGeom prst="rect">
            <a:avLst/>
          </a:prstGeom>
        </p:spPr>
      </p:pic>
      <p:sp>
        <p:nvSpPr>
          <p:cNvPr id="8" name="TextBox 7"/>
          <p:cNvSpPr txBox="1"/>
          <p:nvPr/>
        </p:nvSpPr>
        <p:spPr>
          <a:xfrm>
            <a:off x="3282910" y="4514709"/>
            <a:ext cx="4635794" cy="256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r" defTabSz="825500"/>
            <a:r>
              <a:rPr lang="en-GB" sz="1000" cap="none" dirty="0" smtClean="0">
                <a:solidFill>
                  <a:srgbClr val="6F2575"/>
                </a:solidFill>
              </a:rPr>
              <a:t>Image source: Free Software Foundation Europe - https</a:t>
            </a:r>
            <a:r>
              <a:rPr lang="en-GB" sz="1000" cap="none" dirty="0">
                <a:solidFill>
                  <a:srgbClr val="6F2575"/>
                </a:solidFill>
              </a:rPr>
              <a:t>://fsfe.org/</a:t>
            </a:r>
            <a:endParaRPr kumimoji="0" lang="en-GB" sz="1000" b="0" i="0" u="none" strike="noStrike" cap="none" spc="0" normalizeH="0" dirty="0">
              <a:ln>
                <a:noFill/>
              </a:ln>
              <a:solidFill>
                <a:srgbClr val="6F2575"/>
              </a:solidFill>
              <a:effectLst/>
              <a:uFillTx/>
              <a:sym typeface="Arial"/>
            </a:endParaRPr>
          </a:p>
        </p:txBody>
      </p:sp>
    </p:spTree>
    <p:extLst>
      <p:ext uri="{BB962C8B-B14F-4D97-AF65-F5344CB8AC3E}">
        <p14:creationId xmlns:p14="http://schemas.microsoft.com/office/powerpoint/2010/main" val="12406298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31</a:t>
            </a:fld>
            <a:endParaRPr lang="en-GB"/>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a:xfrm>
            <a:off x="238125" y="238125"/>
            <a:ext cx="8667750" cy="800219"/>
          </a:xfrm>
        </p:spPr>
        <p:txBody>
          <a:bodyPr/>
          <a:lstStyle/>
          <a:p>
            <a:r>
              <a:rPr lang="en-GB" dirty="0" smtClean="0"/>
              <a:t>Nobody wants a cloud … you want a solution!</a:t>
            </a:r>
            <a:br>
              <a:rPr lang="en-GB" dirty="0" smtClean="0"/>
            </a:br>
            <a:r>
              <a:rPr lang="en-GB" i="1" dirty="0" smtClean="0"/>
              <a:t>research community overlays and ‘virtual clusters’</a:t>
            </a:r>
            <a:endParaRPr lang="en-GB" i="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2390" y="2507883"/>
            <a:ext cx="4051288" cy="1705805"/>
          </a:xfrm>
          <a:prstGeom prst="rect">
            <a:avLst/>
          </a:prstGeom>
        </p:spPr>
      </p:pic>
      <p:sp>
        <p:nvSpPr>
          <p:cNvPr id="2" name="TextBox 1"/>
          <p:cNvSpPr txBox="1"/>
          <p:nvPr/>
        </p:nvSpPr>
        <p:spPr>
          <a:xfrm>
            <a:off x="2017432" y="4236695"/>
            <a:ext cx="7104509"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600" b="0" i="0" u="none" strike="noStrike" cap="none" spc="0" normalizeH="0" dirty="0" smtClean="0">
                <a:ln>
                  <a:noFill/>
                </a:ln>
                <a:solidFill>
                  <a:srgbClr val="6F2575"/>
                </a:solidFill>
                <a:effectLst/>
                <a:uFillTx/>
                <a:latin typeface="+mn-lt"/>
                <a:ea typeface="+mn-ea"/>
                <a:cs typeface="+mn-cs"/>
                <a:sym typeface="Arial"/>
              </a:rPr>
              <a:t>at scale: container computing, yet with curated application images – slateci.io</a:t>
            </a:r>
            <a:endParaRPr kumimoji="0" lang="en-US" sz="1600" b="0" i="0" u="none" strike="noStrike" cap="none" spc="0" normalizeH="0" dirty="0" smtClean="0">
              <a:ln>
                <a:noFill/>
              </a:ln>
              <a:solidFill>
                <a:srgbClr val="6F2575"/>
              </a:solidFill>
              <a:effectLst/>
              <a:uFillTx/>
              <a:latin typeface="+mn-lt"/>
              <a:ea typeface="+mn-ea"/>
              <a:cs typeface="+mn-cs"/>
              <a:sym typeface="Arial"/>
            </a:endParaRPr>
          </a:p>
        </p:txBody>
      </p:sp>
      <p:pic>
        <p:nvPicPr>
          <p:cNvPr id="7" name="Picture 6"/>
          <p:cNvPicPr>
            <a:picLocks noChangeAspect="1"/>
          </p:cNvPicPr>
          <p:nvPr/>
        </p:nvPicPr>
        <p:blipFill>
          <a:blip r:embed="rId4"/>
          <a:stretch>
            <a:fillRect/>
          </a:stretch>
        </p:blipFill>
        <p:spPr>
          <a:xfrm>
            <a:off x="1339068" y="1256725"/>
            <a:ext cx="4230619" cy="1062314"/>
          </a:xfrm>
          <a:prstGeom prst="rect">
            <a:avLst/>
          </a:prstGeom>
          <a:effectLst>
            <a:glow rad="101600">
              <a:srgbClr val="6F2575">
                <a:alpha val="60000"/>
              </a:srgbClr>
            </a:glow>
          </a:effectLst>
        </p:spPr>
      </p:pic>
      <p:pic>
        <p:nvPicPr>
          <p:cNvPr id="8" name="Picture 7"/>
          <p:cNvPicPr>
            <a:picLocks noChangeAspect="1"/>
          </p:cNvPicPr>
          <p:nvPr/>
        </p:nvPicPr>
        <p:blipFill>
          <a:blip r:embed="rId5"/>
          <a:stretch>
            <a:fillRect/>
          </a:stretch>
        </p:blipFill>
        <p:spPr>
          <a:xfrm>
            <a:off x="108055" y="1998076"/>
            <a:ext cx="3422004" cy="1737959"/>
          </a:xfrm>
          <a:prstGeom prst="rect">
            <a:avLst/>
          </a:prstGeom>
          <a:effectLst>
            <a:glow rad="101600">
              <a:srgbClr val="6F2575">
                <a:alpha val="60000"/>
              </a:srgbClr>
            </a:glow>
          </a:effectLst>
        </p:spPr>
      </p:pic>
      <p:sp>
        <p:nvSpPr>
          <p:cNvPr id="9" name="TextBox 8"/>
          <p:cNvSpPr txBox="1"/>
          <p:nvPr/>
        </p:nvSpPr>
        <p:spPr>
          <a:xfrm>
            <a:off x="3586977" y="2341449"/>
            <a:ext cx="185264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600" b="0" i="0" u="none" strike="noStrike" cap="none" spc="0" normalizeH="0" dirty="0" smtClean="0">
                <a:ln>
                  <a:noFill/>
                </a:ln>
                <a:solidFill>
                  <a:srgbClr val="6F2575"/>
                </a:solidFill>
                <a:effectLst/>
                <a:uFillTx/>
                <a:latin typeface="+mn-lt"/>
                <a:ea typeface="+mn-ea"/>
                <a:cs typeface="+mn-cs"/>
                <a:sym typeface="Arial"/>
              </a:rPr>
              <a:t>NDPF </a:t>
            </a:r>
            <a:r>
              <a:rPr kumimoji="0" lang="en-GB" sz="1600" b="0" i="0" u="none" strike="noStrike" cap="none" spc="0" normalizeH="0" dirty="0" err="1" smtClean="0">
                <a:ln>
                  <a:noFill/>
                </a:ln>
                <a:solidFill>
                  <a:srgbClr val="6F2575"/>
                </a:solidFill>
                <a:effectLst/>
                <a:uFillTx/>
                <a:latin typeface="+mn-lt"/>
                <a:ea typeface="+mn-ea"/>
                <a:cs typeface="+mn-cs"/>
                <a:sym typeface="Arial"/>
              </a:rPr>
              <a:t>Jupyter</a:t>
            </a:r>
            <a:r>
              <a:rPr kumimoji="0" lang="en-GB" sz="1600" b="0" i="0" u="none" strike="noStrike" cap="none" spc="0" normalizeH="0" dirty="0" smtClean="0">
                <a:ln>
                  <a:noFill/>
                </a:ln>
                <a:solidFill>
                  <a:srgbClr val="6F2575"/>
                </a:solidFill>
                <a:effectLst/>
                <a:uFillTx/>
                <a:latin typeface="+mn-lt"/>
                <a:ea typeface="+mn-ea"/>
                <a:cs typeface="+mn-cs"/>
                <a:sym typeface="Arial"/>
              </a:rPr>
              <a:t> Hub experiment in our </a:t>
            </a:r>
            <a:r>
              <a:rPr lang="en-US" sz="1600" cap="none" dirty="0" smtClean="0">
                <a:solidFill>
                  <a:srgbClr val="6F2575"/>
                </a:solidFill>
              </a:rPr>
              <a:t>on-</a:t>
            </a:r>
            <a:r>
              <a:rPr lang="en-US" sz="1600" cap="none" dirty="0" err="1" smtClean="0">
                <a:solidFill>
                  <a:srgbClr val="6F2575"/>
                </a:solidFill>
              </a:rPr>
              <a:t>prem</a:t>
            </a:r>
            <a:r>
              <a:rPr lang="en-US" sz="1600" cap="none" dirty="0" smtClean="0">
                <a:solidFill>
                  <a:srgbClr val="6F2575"/>
                </a:solidFill>
              </a:rPr>
              <a:t> cloud</a:t>
            </a:r>
            <a:endParaRPr kumimoji="0" lang="en-GB" sz="1600" b="0" i="0" u="none" strike="noStrike" cap="none" spc="0" normalizeH="0" dirty="0" smtClean="0">
              <a:ln>
                <a:noFill/>
              </a:ln>
              <a:solidFill>
                <a:srgbClr val="6F2575"/>
              </a:solidFill>
              <a:effectLst/>
              <a:uFillTx/>
              <a:latin typeface="+mn-lt"/>
              <a:ea typeface="+mn-ea"/>
              <a:cs typeface="+mn-cs"/>
              <a:sym typeface="Arial"/>
            </a:endParaRPr>
          </a:p>
        </p:txBody>
      </p:sp>
      <p:sp>
        <p:nvSpPr>
          <p:cNvPr id="10" name="TextBox 9"/>
          <p:cNvSpPr txBox="1"/>
          <p:nvPr/>
        </p:nvSpPr>
        <p:spPr>
          <a:xfrm>
            <a:off x="6605586" y="2036675"/>
            <a:ext cx="2398092"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GB" sz="1600" cap="none" dirty="0" smtClean="0">
                <a:solidFill>
                  <a:srgbClr val="6F2575"/>
                </a:solidFill>
              </a:rPr>
              <a:t>a federated infrastructure</a:t>
            </a:r>
          </a:p>
        </p:txBody>
      </p:sp>
    </p:spTree>
    <p:extLst>
      <p:ext uri="{BB962C8B-B14F-4D97-AF65-F5344CB8AC3E}">
        <p14:creationId xmlns:p14="http://schemas.microsoft.com/office/powerpoint/2010/main" val="262485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 b="20857"/>
          <a:stretch/>
        </p:blipFill>
        <p:spPr>
          <a:xfrm>
            <a:off x="0" y="-1"/>
            <a:ext cx="9144000" cy="4572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1141" y="44585"/>
            <a:ext cx="2117139" cy="2902179"/>
          </a:xfrm>
          <a:prstGeom prst="rect">
            <a:avLst/>
          </a:prstGeom>
        </p:spPr>
      </p:pic>
      <p:sp>
        <p:nvSpPr>
          <p:cNvPr id="2" name="Footer Placeholder 1"/>
          <p:cNvSpPr>
            <a:spLocks noGrp="1"/>
          </p:cNvSpPr>
          <p:nvPr>
            <p:ph type="ftr" sz="quarter" idx="3"/>
          </p:nvPr>
        </p:nvSpPr>
        <p:spPr/>
        <p:txBody>
          <a:bodyPr/>
          <a:lstStyle/>
          <a:p>
            <a:r>
              <a:rPr lang="en-US" smtClean="0"/>
              <a:t>Building Scalable e-Infrastructures for Research</a:t>
            </a:r>
            <a:endParaRPr lang="nl-NL" dirty="0"/>
          </a:p>
        </p:txBody>
      </p:sp>
      <p:sp>
        <p:nvSpPr>
          <p:cNvPr id="3" name="Slide Number Placeholder 2"/>
          <p:cNvSpPr>
            <a:spLocks noGrp="1"/>
          </p:cNvSpPr>
          <p:nvPr>
            <p:ph type="sldNum" sz="quarter" idx="2"/>
          </p:nvPr>
        </p:nvSpPr>
        <p:spPr/>
        <p:txBody>
          <a:bodyPr/>
          <a:lstStyle/>
          <a:p>
            <a:fld id="{86CB4B4D-7CA3-9044-876B-883B54F8677D}" type="slidenum">
              <a:rPr lang="en-GB" smtClean="0"/>
              <a:t>32</a:t>
            </a:fld>
            <a:endParaRPr lang="en-GB"/>
          </a:p>
        </p:txBody>
      </p:sp>
      <p:sp>
        <p:nvSpPr>
          <p:cNvPr id="9" name="TextBox 8"/>
          <p:cNvSpPr txBox="1"/>
          <p:nvPr/>
        </p:nvSpPr>
        <p:spPr>
          <a:xfrm>
            <a:off x="6876586" y="4338230"/>
            <a:ext cx="2313134"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a:r>
              <a:rPr lang="en-GB" sz="1100" cap="none" dirty="0">
                <a:solidFill>
                  <a:srgbClr val="6F2575"/>
                </a:solidFill>
              </a:rPr>
              <a:t>Photo by Pop &amp; Zebra on </a:t>
            </a:r>
            <a:r>
              <a:rPr lang="en-GB" sz="1100" cap="none" dirty="0" err="1">
                <a:solidFill>
                  <a:srgbClr val="6F2575"/>
                </a:solidFill>
              </a:rPr>
              <a:t>Unsplash</a:t>
            </a:r>
            <a:endParaRPr kumimoji="0" lang="en-GB" sz="1100" b="0" i="0" u="none" strike="noStrike" cap="none" spc="0" normalizeH="0" dirty="0" smtClean="0">
              <a:ln>
                <a:noFill/>
              </a:ln>
              <a:solidFill>
                <a:srgbClr val="6F2575"/>
              </a:solidFill>
              <a:effectLst/>
              <a:uFillTx/>
              <a:sym typeface="Arial"/>
            </a:endParaRPr>
          </a:p>
        </p:txBody>
      </p:sp>
      <p:sp>
        <p:nvSpPr>
          <p:cNvPr id="5" name="Text Placeholder 4"/>
          <p:cNvSpPr>
            <a:spLocks noGrp="1"/>
          </p:cNvSpPr>
          <p:nvPr>
            <p:ph type="body" sz="half" idx="14"/>
          </p:nvPr>
        </p:nvSpPr>
        <p:spPr>
          <a:xfrm>
            <a:off x="238125" y="1343199"/>
            <a:ext cx="6743016" cy="1301951"/>
          </a:xfrm>
          <a:solidFill>
            <a:srgbClr val="000000">
              <a:alpha val="30196"/>
            </a:srgbClr>
          </a:solidFill>
        </p:spPr>
        <p:txBody>
          <a:bodyPr/>
          <a:lstStyle/>
          <a:p>
            <a:r>
              <a:rPr lang="en-GB" dirty="0" smtClean="0">
                <a:solidFill>
                  <a:srgbClr val="E3D88B"/>
                </a:solidFill>
              </a:rPr>
              <a:t>on-</a:t>
            </a:r>
            <a:r>
              <a:rPr lang="en-GB" dirty="0" err="1" smtClean="0">
                <a:solidFill>
                  <a:srgbClr val="E3D88B"/>
                </a:solidFill>
              </a:rPr>
              <a:t>prem</a:t>
            </a:r>
            <a:r>
              <a:rPr lang="en-GB" dirty="0" smtClean="0">
                <a:solidFill>
                  <a:srgbClr val="E3D88B"/>
                </a:solidFill>
              </a:rPr>
              <a:t> </a:t>
            </a:r>
            <a:r>
              <a:rPr lang="en-GB" dirty="0">
                <a:solidFill>
                  <a:srgbClr val="E3D88B"/>
                </a:solidFill>
              </a:rPr>
              <a:t>cloud, or research </a:t>
            </a:r>
            <a:r>
              <a:rPr lang="en-GB" dirty="0" smtClean="0">
                <a:solidFill>
                  <a:srgbClr val="E3D88B"/>
                </a:solidFill>
              </a:rPr>
              <a:t>cloud, </a:t>
            </a:r>
            <a:r>
              <a:rPr lang="en-GB" dirty="0">
                <a:solidFill>
                  <a:srgbClr val="E3D88B"/>
                </a:solidFill>
              </a:rPr>
              <a:t>is </a:t>
            </a:r>
            <a:r>
              <a:rPr lang="en-GB" dirty="0" smtClean="0">
                <a:solidFill>
                  <a:srgbClr val="E3D88B"/>
                </a:solidFill>
              </a:rPr>
              <a:t>oft better</a:t>
            </a:r>
          </a:p>
          <a:p>
            <a:pPr marL="342900" indent="-342900">
              <a:buFont typeface="Arial" panose="020B0604020202020204" pitchFamily="34" charset="0"/>
              <a:buChar char="•"/>
            </a:pPr>
            <a:r>
              <a:rPr lang="en-GB" dirty="0" smtClean="0">
                <a:solidFill>
                  <a:srgbClr val="E3D88B"/>
                </a:solidFill>
              </a:rPr>
              <a:t>very cost-efficient if utilised at capacity</a:t>
            </a:r>
            <a:endParaRPr lang="en-GB" dirty="0">
              <a:solidFill>
                <a:srgbClr val="E3D88B"/>
              </a:solidFill>
            </a:endParaRPr>
          </a:p>
          <a:p>
            <a:pPr marL="342900" indent="-342900">
              <a:buFont typeface="Arial" panose="020B0604020202020204" pitchFamily="34" charset="0"/>
              <a:buChar char="•"/>
            </a:pPr>
            <a:r>
              <a:rPr lang="en-GB" dirty="0" smtClean="0">
                <a:solidFill>
                  <a:srgbClr val="E3D88B"/>
                </a:solidFill>
              </a:rPr>
              <a:t>effective as it can provide more than ‘IaaS’</a:t>
            </a:r>
          </a:p>
          <a:p>
            <a:pPr marL="342900" indent="-342900">
              <a:buFont typeface="Arial" panose="020B0604020202020204" pitchFamily="34" charset="0"/>
              <a:buChar char="•"/>
            </a:pPr>
            <a:r>
              <a:rPr lang="en-GB" dirty="0" smtClean="0">
                <a:solidFill>
                  <a:srgbClr val="E3D88B"/>
                </a:solidFill>
              </a:rPr>
              <a:t>can leverage our own R&amp;E federated access</a:t>
            </a:r>
          </a:p>
        </p:txBody>
      </p:sp>
      <p:sp>
        <p:nvSpPr>
          <p:cNvPr id="6" name="Text Placeholder 5"/>
          <p:cNvSpPr>
            <a:spLocks noGrp="1"/>
          </p:cNvSpPr>
          <p:nvPr>
            <p:ph type="body" sz="quarter" idx="15"/>
          </p:nvPr>
        </p:nvSpPr>
        <p:spPr>
          <a:xfrm>
            <a:off x="238125" y="238125"/>
            <a:ext cx="6743016" cy="800219"/>
          </a:xfrm>
          <a:solidFill>
            <a:srgbClr val="FFFFFF">
              <a:alpha val="50196"/>
            </a:srgbClr>
          </a:solidFill>
        </p:spPr>
        <p:txBody>
          <a:bodyPr/>
          <a:lstStyle/>
          <a:p>
            <a:r>
              <a:rPr lang="en-GB" dirty="0" smtClean="0"/>
              <a:t>Cross-organisation infrastructure </a:t>
            </a:r>
            <a:br>
              <a:rPr lang="en-GB" dirty="0" smtClean="0"/>
            </a:br>
            <a:r>
              <a:rPr lang="en-GB" i="1" dirty="0" smtClean="0"/>
              <a:t>we need an ‘ecosystem’ more than a cloud</a:t>
            </a:r>
            <a:endParaRPr lang="en-GB" i="1" dirty="0"/>
          </a:p>
        </p:txBody>
      </p:sp>
      <p:sp>
        <p:nvSpPr>
          <p:cNvPr id="10" name="TextBox 9"/>
          <p:cNvSpPr txBox="1"/>
          <p:nvPr/>
        </p:nvSpPr>
        <p:spPr>
          <a:xfrm>
            <a:off x="0" y="3389255"/>
            <a:ext cx="9143999" cy="841256"/>
          </a:xfrm>
          <a:prstGeom prst="rect">
            <a:avLst/>
          </a:prstGeom>
          <a:solidFill>
            <a:srgbClr val="808080">
              <a:alpha val="50196"/>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a:r>
              <a:rPr lang="en-GB" sz="2400" b="1" cap="none" dirty="0" smtClean="0">
                <a:solidFill>
                  <a:srgbClr val="6F2575"/>
                </a:solidFill>
              </a:rPr>
              <a:t>EOSC – the European Open Science Cloud </a:t>
            </a:r>
            <a:br>
              <a:rPr lang="en-GB" sz="2400" b="1" cap="none" dirty="0" smtClean="0">
                <a:solidFill>
                  <a:srgbClr val="6F2575"/>
                </a:solidFill>
              </a:rPr>
            </a:br>
            <a:r>
              <a:rPr lang="en-GB" sz="2400" b="1" i="1" cap="none" dirty="0" smtClean="0">
                <a:solidFill>
                  <a:srgbClr val="6F2575"/>
                </a:solidFill>
              </a:rPr>
              <a:t>more an ecosystem (or ‘web of data’) than a ‘cloud’</a:t>
            </a:r>
            <a:endParaRPr lang="en-GB" sz="2400" b="1" i="1" cap="none" dirty="0">
              <a:solidFill>
                <a:srgbClr val="6F2575"/>
              </a:solidFill>
            </a:endParaRPr>
          </a:p>
        </p:txBody>
      </p:sp>
      <p:pic>
        <p:nvPicPr>
          <p:cNvPr id="11" name="Picture 10"/>
          <p:cNvPicPr>
            <a:picLocks noChangeAspect="1"/>
          </p:cNvPicPr>
          <p:nvPr/>
        </p:nvPicPr>
        <p:blipFill>
          <a:blip r:embed="rId5"/>
          <a:stretch>
            <a:fillRect/>
          </a:stretch>
        </p:blipFill>
        <p:spPr>
          <a:xfrm>
            <a:off x="6621239" y="1634178"/>
            <a:ext cx="2111493" cy="1659523"/>
          </a:xfrm>
          <a:prstGeom prst="rect">
            <a:avLst/>
          </a:prstGeom>
        </p:spPr>
      </p:pic>
      <p:sp>
        <p:nvSpPr>
          <p:cNvPr id="12" name="Text Placeholder 4"/>
          <p:cNvSpPr txBox="1">
            <a:spLocks/>
          </p:cNvSpPr>
          <p:nvPr/>
        </p:nvSpPr>
        <p:spPr>
          <a:xfrm>
            <a:off x="238125" y="2796563"/>
            <a:ext cx="6383113" cy="345725"/>
          </a:xfrm>
          <a:prstGeom prst="rect">
            <a:avLst/>
          </a:prstGeom>
          <a:solidFill>
            <a:srgbClr val="000000">
              <a:alpha val="30196"/>
            </a:srgbClr>
          </a:solidFill>
          <a:ln w="12700">
            <a:miter lim="400000"/>
          </a:ln>
          <a:extLst>
            <a:ext uri="{C572A759-6A51-4108-AA02-DFA0A04FC94B}">
              <ma14:wrappingTextBoxFlag xmlns:ma14="http://schemas.microsoft.com/office/mac/drawingml/2011/main" xmlns="" val="1"/>
            </a:ext>
          </a:extLst>
        </p:spPr>
        <p:txBody>
          <a:bodyPr lIns="0" tIns="0" rIns="0" bIns="0"/>
          <a:lstStyle>
            <a:lvl1pPr marL="0" marR="0" indent="0" algn="l" defTabSz="309563" rtl="0" eaLnBrk="1" latinLnBrk="0" hangingPunct="1">
              <a:lnSpc>
                <a:spcPct val="100000"/>
              </a:lnSpc>
              <a:spcBef>
                <a:spcPts val="0"/>
              </a:spcBef>
              <a:spcAft>
                <a:spcPts val="0"/>
              </a:spcAft>
              <a:buClrTx/>
              <a:buSzTx/>
              <a:buFontTx/>
              <a:buNone/>
              <a:tabLst/>
              <a:defRPr sz="2063" b="0" i="0" u="none" strike="noStrike" cap="none" spc="0" baseline="0">
                <a:ln>
                  <a:noFill/>
                </a:ln>
                <a:solidFill>
                  <a:srgbClr val="000000"/>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875"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88"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a:lstStyle>
          <a:p>
            <a:r>
              <a:rPr lang="en-GB" dirty="0">
                <a:solidFill>
                  <a:srgbClr val="E3D88B"/>
                </a:solidFill>
              </a:rPr>
              <a:t>	</a:t>
            </a:r>
            <a:r>
              <a:rPr lang="en-GB" i="1" dirty="0" smtClean="0">
                <a:solidFill>
                  <a:srgbClr val="E3D88B"/>
                </a:solidFill>
              </a:rPr>
              <a:t>and not all ‘cloud’ is what you think it is …</a:t>
            </a:r>
            <a:endParaRPr lang="en-GB" i="1" dirty="0">
              <a:solidFill>
                <a:srgbClr val="E3D88B"/>
              </a:solidFill>
            </a:endParaRPr>
          </a:p>
        </p:txBody>
      </p:sp>
    </p:spTree>
    <p:extLst>
      <p:ext uri="{BB962C8B-B14F-4D97-AF65-F5344CB8AC3E}">
        <p14:creationId xmlns:p14="http://schemas.microsoft.com/office/powerpoint/2010/main" val="4133463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3161" t="18911" b="2277"/>
          <a:stretch/>
        </p:blipFill>
        <p:spPr>
          <a:xfrm>
            <a:off x="0" y="0"/>
            <a:ext cx="9144000" cy="4572000"/>
          </a:xfrm>
          <a:prstGeom prst="rect">
            <a:avLst/>
          </a:prstGeom>
        </p:spPr>
      </p:pic>
      <p:sp>
        <p:nvSpPr>
          <p:cNvPr id="3" name="Slide Number Placeholder 2"/>
          <p:cNvSpPr>
            <a:spLocks noGrp="1"/>
          </p:cNvSpPr>
          <p:nvPr>
            <p:ph type="sldNum" sz="quarter" idx="2"/>
          </p:nvPr>
        </p:nvSpPr>
        <p:spPr/>
        <p:txBody>
          <a:bodyPr/>
          <a:lstStyle/>
          <a:p>
            <a:fld id="{86CB4B4D-7CA3-9044-876B-883B54F8677D}" type="slidenum">
              <a:rPr lang="en-GB" smtClean="0"/>
              <a:t>33</a:t>
            </a:fld>
            <a:endParaRPr lang="en-GB"/>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6" name="TextBox 5"/>
          <p:cNvSpPr txBox="1"/>
          <p:nvPr/>
        </p:nvSpPr>
        <p:spPr>
          <a:xfrm>
            <a:off x="3471660" y="4499320"/>
            <a:ext cx="4453142"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r" defTabSz="825500"/>
            <a:r>
              <a:rPr lang="en-GB" sz="1100" cap="none" dirty="0">
                <a:solidFill>
                  <a:srgbClr val="6F2575"/>
                </a:solidFill>
              </a:rPr>
              <a:t>sources: https://www.eoscsecretariat.eu/eosc-symposium-programme</a:t>
            </a:r>
            <a:endParaRPr kumimoji="0" lang="en-GB" sz="1100" b="0" i="0" u="none" strike="noStrike" cap="none" spc="0" normalizeH="0" dirty="0" smtClean="0">
              <a:ln>
                <a:noFill/>
              </a:ln>
              <a:solidFill>
                <a:srgbClr val="6F2575"/>
              </a:solidFill>
              <a:effectLst/>
              <a:uFillTx/>
              <a:sym typeface="Arial"/>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38000"/>
                    </a14:imgEffect>
                  </a14:imgLayer>
                </a14:imgProps>
              </a:ext>
            </a:extLst>
          </a:blip>
          <a:stretch>
            <a:fillRect/>
          </a:stretch>
        </p:blipFill>
        <p:spPr>
          <a:xfrm>
            <a:off x="2358541" y="840878"/>
            <a:ext cx="5689222" cy="3321453"/>
          </a:xfrm>
          <a:prstGeom prst="rect">
            <a:avLst/>
          </a:prstGeom>
        </p:spPr>
      </p:pic>
      <p:pic>
        <p:nvPicPr>
          <p:cNvPr id="8" name="Picture 7"/>
          <p:cNvPicPr>
            <a:picLocks noChangeAspect="1"/>
          </p:cNvPicPr>
          <p:nvPr/>
        </p:nvPicPr>
        <p:blipFill>
          <a:blip r:embed="rId6"/>
          <a:stretch>
            <a:fillRect/>
          </a:stretch>
        </p:blipFill>
        <p:spPr>
          <a:xfrm>
            <a:off x="1262304" y="240802"/>
            <a:ext cx="2797131" cy="1331966"/>
          </a:xfrm>
          <a:prstGeom prst="rect">
            <a:avLst/>
          </a:prstGeom>
          <a:ln>
            <a:solidFill>
              <a:srgbClr val="6F2575"/>
            </a:solidFill>
          </a:ln>
        </p:spPr>
      </p:pic>
    </p:spTree>
    <p:extLst>
      <p:ext uri="{BB962C8B-B14F-4D97-AF65-F5344CB8AC3E}">
        <p14:creationId xmlns:p14="http://schemas.microsoft.com/office/powerpoint/2010/main" val="4410211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34</a:t>
            </a:fld>
            <a:endParaRPr lang="en-GB"/>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a:xfrm>
            <a:off x="238125" y="238125"/>
            <a:ext cx="8667750" cy="400110"/>
          </a:xfrm>
        </p:spPr>
        <p:txBody>
          <a:bodyPr/>
          <a:lstStyle/>
          <a:p>
            <a:r>
              <a:rPr lang="en-GB" dirty="0" smtClean="0"/>
              <a:t>An ecosystem built on federated infrastructures</a:t>
            </a:r>
            <a:endParaRPr lang="en-GB" dirty="0"/>
          </a:p>
        </p:txBody>
      </p:sp>
      <p:pic>
        <p:nvPicPr>
          <p:cNvPr id="7" name="Picture 6"/>
          <p:cNvPicPr>
            <a:picLocks noChangeAspect="1"/>
          </p:cNvPicPr>
          <p:nvPr/>
        </p:nvPicPr>
        <p:blipFill>
          <a:blip r:embed="rId3"/>
          <a:stretch>
            <a:fillRect/>
          </a:stretch>
        </p:blipFill>
        <p:spPr>
          <a:xfrm>
            <a:off x="264319" y="744184"/>
            <a:ext cx="6491651" cy="3670165"/>
          </a:xfrm>
          <a:prstGeom prst="rect">
            <a:avLst/>
          </a:prstGeom>
          <a:effectLst>
            <a:glow rad="101600">
              <a:srgbClr val="6F2575">
                <a:alpha val="60000"/>
              </a:srgbClr>
            </a:glow>
          </a:effectLst>
        </p:spPr>
      </p:pic>
      <p:sp>
        <p:nvSpPr>
          <p:cNvPr id="8" name="TextBox 7"/>
          <p:cNvSpPr txBox="1"/>
          <p:nvPr/>
        </p:nvSpPr>
        <p:spPr>
          <a:xfrm>
            <a:off x="3732539" y="4520298"/>
            <a:ext cx="4204677"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a:r>
              <a:rPr lang="en-GB" sz="1100" cap="none" dirty="0">
                <a:solidFill>
                  <a:srgbClr val="6F2575"/>
                </a:solidFill>
              </a:rPr>
              <a:t>EOSC Portal (https://www.eosc-portal.eu</a:t>
            </a:r>
            <a:r>
              <a:rPr lang="en-GB" sz="1100" cap="none" dirty="0" smtClean="0">
                <a:solidFill>
                  <a:srgbClr val="6F2575"/>
                </a:solidFill>
              </a:rPr>
              <a:t>/) – as built by </a:t>
            </a:r>
            <a:r>
              <a:rPr lang="en-GB" sz="1100" cap="none" dirty="0" err="1" smtClean="0">
                <a:solidFill>
                  <a:srgbClr val="6F2575"/>
                </a:solidFill>
              </a:rPr>
              <a:t>EOSChub</a:t>
            </a:r>
            <a:endParaRPr kumimoji="0" lang="en-GB" sz="1100" b="0" i="0" u="none" strike="noStrike" cap="none" spc="0" normalizeH="0" dirty="0" smtClean="0">
              <a:ln>
                <a:noFill/>
              </a:ln>
              <a:solidFill>
                <a:srgbClr val="6F2575"/>
              </a:solidFill>
              <a:effectLst/>
              <a:uFillTx/>
              <a:sym typeface="Arial"/>
            </a:endParaRPr>
          </a:p>
        </p:txBody>
      </p:sp>
      <p:pic>
        <p:nvPicPr>
          <p:cNvPr id="9" name="Picture 8"/>
          <p:cNvPicPr>
            <a:picLocks noChangeAspect="1"/>
          </p:cNvPicPr>
          <p:nvPr/>
        </p:nvPicPr>
        <p:blipFill rotWithShape="1">
          <a:blip r:embed="rId4"/>
          <a:srcRect l="10478" r="14647" b="18447"/>
          <a:stretch/>
        </p:blipFill>
        <p:spPr>
          <a:xfrm>
            <a:off x="4343400" y="1336316"/>
            <a:ext cx="4629574" cy="2976155"/>
          </a:xfrm>
          <a:prstGeom prst="rect">
            <a:avLst/>
          </a:prstGeom>
          <a:effectLst>
            <a:glow rad="101600">
              <a:srgbClr val="6F2575">
                <a:alpha val="60000"/>
              </a:srgbClr>
            </a:glow>
          </a:effectLst>
        </p:spPr>
      </p:pic>
    </p:spTree>
    <p:extLst>
      <p:ext uri="{BB962C8B-B14F-4D97-AF65-F5344CB8AC3E}">
        <p14:creationId xmlns:p14="http://schemas.microsoft.com/office/powerpoint/2010/main" val="10957311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p:cNvPicPr>
            <a:picLocks noChangeAspect="1" noChangeArrowheads="1"/>
          </p:cNvPicPr>
          <p:nvPr/>
        </p:nvPicPr>
        <p:blipFill>
          <a:blip r:embed="rId3" cstate="print"/>
          <a:srcRect/>
          <a:stretch>
            <a:fillRect/>
          </a:stretch>
        </p:blipFill>
        <p:spPr bwMode="auto">
          <a:xfrm>
            <a:off x="377603" y="1175448"/>
            <a:ext cx="2171265" cy="1660025"/>
          </a:xfrm>
          <a:prstGeom prst="rect">
            <a:avLst/>
          </a:prstGeom>
          <a:noFill/>
          <a:ln w="9525">
            <a:noFill/>
            <a:miter lim="800000"/>
            <a:headEnd/>
            <a:tailEnd/>
          </a:ln>
          <a:effectLst>
            <a:glow rad="101600">
              <a:sysClr val="windowText" lastClr="000000">
                <a:alpha val="60000"/>
              </a:sysClr>
            </a:glow>
          </a:effectLst>
        </p:spPr>
      </p:pic>
      <p:pic>
        <p:nvPicPr>
          <p:cNvPr id="10" name="Picture 9"/>
          <p:cNvPicPr>
            <a:picLocks noChangeAspect="1"/>
          </p:cNvPicPr>
          <p:nvPr/>
        </p:nvPicPr>
        <p:blipFill>
          <a:blip r:embed="rId4"/>
          <a:stretch>
            <a:fillRect/>
          </a:stretch>
        </p:blipFill>
        <p:spPr>
          <a:xfrm>
            <a:off x="3529271" y="1444927"/>
            <a:ext cx="3457463" cy="2146836"/>
          </a:xfrm>
          <a:prstGeom prst="rect">
            <a:avLst/>
          </a:prstGeom>
        </p:spPr>
      </p:pic>
      <p:pic>
        <p:nvPicPr>
          <p:cNvPr id="17" name="Picture 2"/>
          <p:cNvPicPr>
            <a:picLocks noChangeAspect="1" noChangeArrowheads="1"/>
          </p:cNvPicPr>
          <p:nvPr/>
        </p:nvPicPr>
        <p:blipFill>
          <a:blip r:embed="rId5" cstate="print"/>
          <a:srcRect/>
          <a:stretch>
            <a:fillRect/>
          </a:stretch>
        </p:blipFill>
        <p:spPr bwMode="auto">
          <a:xfrm>
            <a:off x="67339" y="3488387"/>
            <a:ext cx="1203825" cy="794525"/>
          </a:xfrm>
          <a:prstGeom prst="rect">
            <a:avLst/>
          </a:prstGeom>
          <a:noFill/>
          <a:ln w="9525">
            <a:noFill/>
            <a:miter lim="800000"/>
            <a:headEnd/>
            <a:tailEnd/>
          </a:ln>
        </p:spPr>
      </p:pic>
      <p:sp>
        <p:nvSpPr>
          <p:cNvPr id="3" name="Slide Number Placeholder 2"/>
          <p:cNvSpPr>
            <a:spLocks noGrp="1"/>
          </p:cNvSpPr>
          <p:nvPr>
            <p:ph type="sldNum" sz="quarter" idx="2"/>
          </p:nvPr>
        </p:nvSpPr>
        <p:spPr/>
        <p:txBody>
          <a:bodyPr/>
          <a:lstStyle/>
          <a:p>
            <a:fld id="{86CB4B4D-7CA3-9044-876B-883B54F8677D}" type="slidenum">
              <a:rPr lang="en-US" smtClean="0"/>
              <a:t>35</a:t>
            </a:fld>
            <a:endParaRPr lang="en-US"/>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a:xfrm>
            <a:off x="238125" y="238125"/>
            <a:ext cx="8667750" cy="369332"/>
          </a:xfrm>
        </p:spPr>
        <p:txBody>
          <a:bodyPr/>
          <a:lstStyle/>
          <a:p>
            <a:r>
              <a:rPr lang="en-US" sz="2400" dirty="0" smtClean="0"/>
              <a:t>Whence we came: the long road to federated access</a:t>
            </a:r>
            <a:endParaRPr lang="en-US" sz="2400" dirty="0"/>
          </a:p>
        </p:txBody>
      </p:sp>
      <p:pic>
        <p:nvPicPr>
          <p:cNvPr id="14" name="Picture 3"/>
          <p:cNvPicPr>
            <a:picLocks noChangeAspect="1" noChangeArrowheads="1"/>
          </p:cNvPicPr>
          <p:nvPr/>
        </p:nvPicPr>
        <p:blipFill>
          <a:blip r:embed="rId6" cstate="print"/>
          <a:srcRect/>
          <a:stretch>
            <a:fillRect/>
          </a:stretch>
        </p:blipFill>
        <p:spPr bwMode="auto">
          <a:xfrm>
            <a:off x="212050" y="2333858"/>
            <a:ext cx="2502370" cy="1498907"/>
          </a:xfrm>
          <a:prstGeom prst="rect">
            <a:avLst/>
          </a:prstGeom>
          <a:noFill/>
          <a:ln w="9525">
            <a:noFill/>
            <a:miter lim="800000"/>
            <a:headEnd/>
            <a:tailEnd/>
          </a:ln>
          <a:effectLst>
            <a:glow rad="101600">
              <a:sysClr val="windowText" lastClr="000000">
                <a:alpha val="60000"/>
              </a:sysClr>
            </a:glow>
          </a:effectLst>
        </p:spPr>
      </p:pic>
      <p:pic>
        <p:nvPicPr>
          <p:cNvPr id="15" name="Picture 4"/>
          <p:cNvPicPr>
            <a:picLocks noChangeAspect="1" noChangeArrowheads="1"/>
          </p:cNvPicPr>
          <p:nvPr/>
        </p:nvPicPr>
        <p:blipFill>
          <a:blip r:embed="rId7" cstate="print"/>
          <a:srcRect/>
          <a:stretch>
            <a:fillRect/>
          </a:stretch>
        </p:blipFill>
        <p:spPr bwMode="auto">
          <a:xfrm>
            <a:off x="774703" y="1663850"/>
            <a:ext cx="2376035" cy="1621877"/>
          </a:xfrm>
          <a:prstGeom prst="rect">
            <a:avLst/>
          </a:prstGeom>
          <a:noFill/>
          <a:ln w="9525">
            <a:noFill/>
            <a:miter lim="800000"/>
            <a:headEnd/>
            <a:tailEnd/>
          </a:ln>
          <a:effectLst>
            <a:glow rad="101600">
              <a:sysClr val="windowText" lastClr="000000">
                <a:alpha val="60000"/>
              </a:sysClr>
            </a:glow>
          </a:effectLst>
        </p:spPr>
      </p:pic>
      <p:sp>
        <p:nvSpPr>
          <p:cNvPr id="18" name="Right Arrow 17"/>
          <p:cNvSpPr/>
          <p:nvPr/>
        </p:nvSpPr>
        <p:spPr>
          <a:xfrm>
            <a:off x="3430921" y="1686003"/>
            <a:ext cx="184577" cy="1994130"/>
          </a:xfrm>
          <a:prstGeom prst="right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8" name="Picture 7"/>
          <p:cNvPicPr>
            <a:picLocks noChangeAspect="1"/>
          </p:cNvPicPr>
          <p:nvPr/>
        </p:nvPicPr>
        <p:blipFill>
          <a:blip r:embed="rId8"/>
          <a:stretch>
            <a:fillRect/>
          </a:stretch>
        </p:blipFill>
        <p:spPr>
          <a:xfrm>
            <a:off x="7149343" y="1663850"/>
            <a:ext cx="1979076" cy="1221535"/>
          </a:xfrm>
          <a:prstGeom prst="rect">
            <a:avLst/>
          </a:prstGeom>
        </p:spPr>
      </p:pic>
      <p:sp>
        <p:nvSpPr>
          <p:cNvPr id="9" name="TextBox 8"/>
          <p:cNvSpPr txBox="1"/>
          <p:nvPr/>
        </p:nvSpPr>
        <p:spPr>
          <a:xfrm>
            <a:off x="6060238" y="4562763"/>
            <a:ext cx="1790555" cy="2257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800" b="0" i="0" u="none" strike="noStrike" cap="none" spc="0" normalizeH="0" dirty="0" smtClean="0">
                <a:ln>
                  <a:noFill/>
                </a:ln>
                <a:solidFill>
                  <a:srgbClr val="6F2575"/>
                </a:solidFill>
                <a:effectLst/>
                <a:uFillTx/>
                <a:latin typeface="+mn-lt"/>
                <a:ea typeface="+mn-ea"/>
                <a:cs typeface="+mn-cs"/>
                <a:sym typeface="Arial"/>
              </a:rPr>
              <a:t>Shibboleth </a:t>
            </a:r>
            <a:r>
              <a:rPr kumimoji="0" lang="en-GB" sz="800" b="0" i="0" u="none" strike="noStrike" cap="none" spc="0" normalizeH="0" dirty="0" err="1" smtClean="0">
                <a:ln>
                  <a:noFill/>
                </a:ln>
                <a:solidFill>
                  <a:srgbClr val="6F2575"/>
                </a:solidFill>
                <a:effectLst/>
                <a:uFillTx/>
                <a:latin typeface="+mn-lt"/>
                <a:ea typeface="+mn-ea"/>
                <a:cs typeface="+mn-cs"/>
                <a:sym typeface="Arial"/>
              </a:rPr>
              <a:t>IdP</a:t>
            </a:r>
            <a:r>
              <a:rPr kumimoji="0" lang="en-GB" sz="800" b="0" i="0" u="none" strike="noStrike" cap="none" spc="0" normalizeH="0" dirty="0" smtClean="0">
                <a:ln>
                  <a:noFill/>
                </a:ln>
                <a:solidFill>
                  <a:srgbClr val="6F2575"/>
                </a:solidFill>
                <a:effectLst/>
                <a:uFillTx/>
                <a:latin typeface="+mn-lt"/>
                <a:ea typeface="+mn-ea"/>
                <a:cs typeface="+mn-cs"/>
                <a:sym typeface="Arial"/>
              </a:rPr>
              <a:t> image: SWITCH (CH)</a:t>
            </a:r>
            <a:endParaRPr kumimoji="0" lang="en-US" sz="800" b="0" i="0" u="none" strike="noStrike" cap="none" spc="0" normalizeH="0" dirty="0" smtClean="0">
              <a:ln>
                <a:noFill/>
              </a:ln>
              <a:solidFill>
                <a:srgbClr val="6F2575"/>
              </a:solidFill>
              <a:effectLst/>
              <a:uFillTx/>
              <a:latin typeface="+mn-lt"/>
              <a:ea typeface="+mn-ea"/>
              <a:cs typeface="+mn-cs"/>
              <a:sym typeface="Arial"/>
            </a:endParaRPr>
          </a:p>
        </p:txBody>
      </p:sp>
      <p:pic>
        <p:nvPicPr>
          <p:cNvPr id="6" name="Picture 5" descr="VOMS-proxy-contents"/>
          <p:cNvPicPr>
            <a:picLocks noChangeAspect="1" noChangeArrowheads="1"/>
          </p:cNvPicPr>
          <p:nvPr/>
        </p:nvPicPr>
        <p:blipFill>
          <a:blip r:embed="rId9"/>
          <a:srcRect/>
          <a:stretch>
            <a:fillRect/>
          </a:stretch>
        </p:blipFill>
        <p:spPr bwMode="auto">
          <a:xfrm>
            <a:off x="7149343" y="3426487"/>
            <a:ext cx="1943662" cy="793832"/>
          </a:xfrm>
          <a:prstGeom prst="rect">
            <a:avLst/>
          </a:prstGeom>
          <a:noFill/>
        </p:spPr>
      </p:pic>
      <p:sp>
        <p:nvSpPr>
          <p:cNvPr id="2" name="Text Placeholder 1"/>
          <p:cNvSpPr>
            <a:spLocks noGrp="1"/>
          </p:cNvSpPr>
          <p:nvPr>
            <p:ph type="body" sz="half" idx="14"/>
          </p:nvPr>
        </p:nvSpPr>
        <p:spPr>
          <a:xfrm>
            <a:off x="3855109" y="758323"/>
            <a:ext cx="5322955" cy="550998"/>
          </a:xfrm>
        </p:spPr>
        <p:txBody>
          <a:bodyPr/>
          <a:lstStyle/>
          <a:p>
            <a:r>
              <a:rPr lang="en-GB" sz="1600" dirty="0" smtClean="0">
                <a:solidFill>
                  <a:srgbClr val="6F2575"/>
                </a:solidFill>
              </a:rPr>
              <a:t>separated authentication and authorisation, splitting </a:t>
            </a:r>
            <a:br>
              <a:rPr lang="en-GB" sz="1600" dirty="0" smtClean="0">
                <a:solidFill>
                  <a:srgbClr val="6F2575"/>
                </a:solidFill>
              </a:rPr>
            </a:br>
            <a:r>
              <a:rPr lang="en-GB" sz="1600" i="1" dirty="0" smtClean="0">
                <a:solidFill>
                  <a:srgbClr val="6F2575"/>
                </a:solidFill>
              </a:rPr>
              <a:t>identity sources, community membership, </a:t>
            </a:r>
            <a:r>
              <a:rPr lang="en-GB" sz="1600" dirty="0" smtClean="0">
                <a:solidFill>
                  <a:srgbClr val="6F2575"/>
                </a:solidFill>
              </a:rPr>
              <a:t>and </a:t>
            </a:r>
            <a:r>
              <a:rPr lang="en-GB" sz="1600" i="1" dirty="0" smtClean="0">
                <a:solidFill>
                  <a:srgbClr val="6F2575"/>
                </a:solidFill>
              </a:rPr>
              <a:t>services</a:t>
            </a:r>
            <a:endParaRPr lang="en-GB" sz="1600" dirty="0" smtClean="0">
              <a:solidFill>
                <a:srgbClr val="6F2575"/>
              </a:solidFill>
            </a:endParaRPr>
          </a:p>
        </p:txBody>
      </p:sp>
      <p:sp>
        <p:nvSpPr>
          <p:cNvPr id="11" name="TextBox 10"/>
          <p:cNvSpPr txBox="1"/>
          <p:nvPr/>
        </p:nvSpPr>
        <p:spPr>
          <a:xfrm>
            <a:off x="1101500" y="4144744"/>
            <a:ext cx="6612941"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a:r>
              <a:rPr lang="en-US" sz="1200" cap="none" dirty="0">
                <a:solidFill>
                  <a:srgbClr val="6F2575"/>
                </a:solidFill>
              </a:rPr>
              <a:t>Federated (R&amp;E) AAI, the </a:t>
            </a:r>
            <a:r>
              <a:rPr lang="en-US" sz="1200" cap="none" dirty="0" smtClean="0">
                <a:solidFill>
                  <a:srgbClr val="6F2575"/>
                </a:solidFill>
              </a:rPr>
              <a:t>global IGTF PKI, VOMS</a:t>
            </a:r>
            <a:r>
              <a:rPr lang="en-US" sz="1200" cap="none" dirty="0">
                <a:solidFill>
                  <a:srgbClr val="6F2575"/>
                </a:solidFill>
              </a:rPr>
              <a:t>, </a:t>
            </a:r>
            <a:r>
              <a:rPr lang="en-US" sz="1200" cap="none" dirty="0" smtClean="0">
                <a:solidFill>
                  <a:srgbClr val="6F2575"/>
                </a:solidFill>
              </a:rPr>
              <a:t>and </a:t>
            </a:r>
            <a:br>
              <a:rPr lang="en-US" sz="1200" cap="none" dirty="0" smtClean="0">
                <a:solidFill>
                  <a:srgbClr val="6F2575"/>
                </a:solidFill>
              </a:rPr>
            </a:br>
            <a:r>
              <a:rPr lang="en-US" sz="1200" cap="none" dirty="0" smtClean="0">
                <a:solidFill>
                  <a:srgbClr val="6F2575"/>
                </a:solidFill>
              </a:rPr>
              <a:t>‘AARC </a:t>
            </a:r>
            <a:r>
              <a:rPr lang="en-US" sz="1200" cap="none" dirty="0">
                <a:solidFill>
                  <a:srgbClr val="6F2575"/>
                </a:solidFill>
              </a:rPr>
              <a:t>BPA’ AAI architecture </a:t>
            </a:r>
            <a:r>
              <a:rPr lang="en-US" sz="1200" cap="none" dirty="0" smtClean="0">
                <a:solidFill>
                  <a:srgbClr val="6F2575"/>
                </a:solidFill>
              </a:rPr>
              <a:t>all </a:t>
            </a:r>
            <a:r>
              <a:rPr lang="en-US" sz="1200" cap="none" dirty="0">
                <a:solidFill>
                  <a:srgbClr val="6F2575"/>
                </a:solidFill>
              </a:rPr>
              <a:t>have this as </a:t>
            </a:r>
            <a:r>
              <a:rPr lang="en-US" sz="1200" cap="none" dirty="0" smtClean="0">
                <a:solidFill>
                  <a:srgbClr val="6F2575"/>
                </a:solidFill>
              </a:rPr>
              <a:t>fundamental property</a:t>
            </a:r>
            <a:endParaRPr lang="en-US" sz="1200" cap="none" dirty="0">
              <a:solidFill>
                <a:srgbClr val="6F2575"/>
              </a:solidFill>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1200" b="0" i="0" u="none" strike="noStrike" cap="none" spc="0" normalizeH="0" dirty="0" smtClean="0">
              <a:ln>
                <a:noFill/>
              </a:ln>
              <a:solidFill>
                <a:srgbClr val="6F2575"/>
              </a:solidFill>
              <a:effectLst/>
              <a:uFillTx/>
              <a:sym typeface="Arial"/>
            </a:endParaRPr>
          </a:p>
        </p:txBody>
      </p:sp>
      <p:sp>
        <p:nvSpPr>
          <p:cNvPr id="12" name="TextBox 11"/>
          <p:cNvSpPr txBox="1"/>
          <p:nvPr/>
        </p:nvSpPr>
        <p:spPr>
          <a:xfrm>
            <a:off x="7406746" y="4203508"/>
            <a:ext cx="1771319" cy="425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GB" sz="1050" b="0" i="0" u="none" strike="noStrike" cap="none" spc="0" normalizeH="0" dirty="0" smtClean="0">
                <a:ln>
                  <a:noFill/>
                </a:ln>
                <a:solidFill>
                  <a:srgbClr val="6F2575"/>
                </a:solidFill>
                <a:effectLst/>
                <a:uFillTx/>
                <a:latin typeface="+mn-lt"/>
                <a:ea typeface="+mn-ea"/>
                <a:cs typeface="+mn-cs"/>
                <a:sym typeface="Arial"/>
              </a:rPr>
              <a:t>VO Management System</a:t>
            </a:r>
            <a:br>
              <a:rPr kumimoji="0" lang="en-GB" sz="1050" b="0" i="0" u="none" strike="noStrike" cap="none" spc="0" normalizeH="0" dirty="0" smtClean="0">
                <a:ln>
                  <a:noFill/>
                </a:ln>
                <a:solidFill>
                  <a:srgbClr val="6F2575"/>
                </a:solidFill>
                <a:effectLst/>
                <a:uFillTx/>
                <a:latin typeface="+mn-lt"/>
                <a:ea typeface="+mn-ea"/>
                <a:cs typeface="+mn-cs"/>
                <a:sym typeface="Arial"/>
              </a:rPr>
            </a:br>
            <a:r>
              <a:rPr kumimoji="0" lang="en-GB" sz="1050" b="0" i="0" u="none" strike="noStrike" cap="none" spc="0" normalizeH="0" dirty="0" smtClean="0">
                <a:ln>
                  <a:noFill/>
                </a:ln>
                <a:solidFill>
                  <a:srgbClr val="6F2575"/>
                </a:solidFill>
                <a:effectLst/>
                <a:uFillTx/>
                <a:latin typeface="+mn-lt"/>
                <a:ea typeface="+mn-ea"/>
                <a:cs typeface="+mn-cs"/>
                <a:sym typeface="Arial"/>
              </a:rPr>
              <a:t>VOMS attributes certificates</a:t>
            </a:r>
            <a:endParaRPr kumimoji="0" lang="en-US" sz="1050" b="0" i="0" u="none" strike="noStrike" cap="none" spc="0" normalizeH="0" dirty="0" smtClean="0">
              <a:ln>
                <a:noFill/>
              </a:ln>
              <a:solidFill>
                <a:srgbClr val="6F2575"/>
              </a:solidFill>
              <a:effectLst/>
              <a:uFillTx/>
              <a:latin typeface="+mn-lt"/>
              <a:ea typeface="+mn-ea"/>
              <a:cs typeface="+mn-cs"/>
              <a:sym typeface="Arial"/>
            </a:endParaRPr>
          </a:p>
        </p:txBody>
      </p:sp>
      <p:sp>
        <p:nvSpPr>
          <p:cNvPr id="13" name="TextBox 12"/>
          <p:cNvSpPr txBox="1"/>
          <p:nvPr/>
        </p:nvSpPr>
        <p:spPr>
          <a:xfrm>
            <a:off x="7514468" y="2805113"/>
            <a:ext cx="1391407"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200" b="0" i="0" u="none" strike="noStrike" cap="none" spc="0" normalizeH="0" dirty="0" smtClean="0">
                <a:ln>
                  <a:noFill/>
                </a:ln>
                <a:solidFill>
                  <a:srgbClr val="6F2575"/>
                </a:solidFill>
                <a:effectLst/>
                <a:uFillTx/>
                <a:sym typeface="Arial"/>
              </a:rPr>
              <a:t>SAML2.0 </a:t>
            </a:r>
            <a:r>
              <a:rPr lang="en-GB" sz="1200" cap="none" dirty="0" err="1" smtClean="0">
                <a:solidFill>
                  <a:srgbClr val="6F2575"/>
                </a:solidFill>
              </a:rPr>
              <a:t>auth</a:t>
            </a:r>
            <a:r>
              <a:rPr lang="en-GB" sz="1200" cap="none" dirty="0" smtClean="0">
                <a:solidFill>
                  <a:srgbClr val="6F2575"/>
                </a:solidFill>
              </a:rPr>
              <a:t> </a:t>
            </a:r>
            <a:r>
              <a:rPr kumimoji="0" lang="en-GB" sz="1200" b="0" i="0" u="none" strike="noStrike" cap="none" spc="0" normalizeH="0" dirty="0" smtClean="0">
                <a:ln>
                  <a:noFill/>
                </a:ln>
                <a:solidFill>
                  <a:srgbClr val="6F2575"/>
                </a:solidFill>
                <a:effectLst/>
                <a:uFillTx/>
                <a:sym typeface="Arial"/>
              </a:rPr>
              <a:t>flow</a:t>
            </a:r>
            <a:endParaRPr kumimoji="0" lang="en-US" sz="1200" b="0" i="0" u="none" strike="noStrike" cap="none" spc="0" normalizeH="0" dirty="0" smtClean="0">
              <a:ln>
                <a:noFill/>
              </a:ln>
              <a:solidFill>
                <a:srgbClr val="6F2575"/>
              </a:solidFill>
              <a:effectLst/>
              <a:uFillTx/>
              <a:sym typeface="Arial"/>
            </a:endParaRPr>
          </a:p>
        </p:txBody>
      </p:sp>
      <p:sp>
        <p:nvSpPr>
          <p:cNvPr id="19" name="Text Placeholder 1"/>
          <p:cNvSpPr txBox="1">
            <a:spLocks/>
          </p:cNvSpPr>
          <p:nvPr/>
        </p:nvSpPr>
        <p:spPr>
          <a:xfrm>
            <a:off x="212050" y="773391"/>
            <a:ext cx="3050529" cy="57848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marL="0" marR="0" indent="0" algn="l" defTabSz="309563" rtl="0" eaLnBrk="1" latinLnBrk="0" hangingPunct="1">
              <a:lnSpc>
                <a:spcPct val="100000"/>
              </a:lnSpc>
              <a:spcBef>
                <a:spcPts val="0"/>
              </a:spcBef>
              <a:spcAft>
                <a:spcPts val="0"/>
              </a:spcAft>
              <a:buClrTx/>
              <a:buSzTx/>
              <a:buFontTx/>
              <a:buNone/>
              <a:tabLst/>
              <a:defRPr sz="2063" b="0" i="0" u="none" strike="noStrike" cap="none" spc="0" baseline="0">
                <a:ln>
                  <a:noFill/>
                </a:ln>
                <a:solidFill>
                  <a:srgbClr val="000000"/>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875"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88"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a:lstStyle>
          <a:p>
            <a:r>
              <a:rPr lang="en-GB" sz="1600" dirty="0" smtClean="0">
                <a:solidFill>
                  <a:srgbClr val="6F2575"/>
                </a:solidFill>
              </a:rPr>
              <a:t>From disparate systems in ~2000</a:t>
            </a:r>
          </a:p>
        </p:txBody>
      </p:sp>
    </p:spTree>
    <p:extLst>
      <p:ext uri="{BB962C8B-B14F-4D97-AF65-F5344CB8AC3E}">
        <p14:creationId xmlns:p14="http://schemas.microsoft.com/office/powerpoint/2010/main" val="16758185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a:xfrm>
            <a:off x="140715" y="941514"/>
            <a:ext cx="2478946" cy="1182873"/>
          </a:xfrm>
        </p:spPr>
        <p:txBody>
          <a:bodyPr/>
          <a:lstStyle/>
          <a:p>
            <a:r>
              <a:rPr lang="en-GB" sz="1800" dirty="0" smtClean="0">
                <a:solidFill>
                  <a:srgbClr val="6F2575"/>
                </a:solidFill>
              </a:rPr>
              <a:t>Login via the </a:t>
            </a:r>
            <a:br>
              <a:rPr lang="en-GB" sz="1800" dirty="0" smtClean="0">
                <a:solidFill>
                  <a:srgbClr val="6F2575"/>
                </a:solidFill>
              </a:rPr>
            </a:br>
            <a:r>
              <a:rPr lang="en-GB" sz="1800" dirty="0" err="1" smtClean="0">
                <a:solidFill>
                  <a:srgbClr val="6F2575"/>
                </a:solidFill>
              </a:rPr>
              <a:t>Nikhef</a:t>
            </a:r>
            <a:r>
              <a:rPr lang="en-GB" sz="1800" dirty="0" smtClean="0">
                <a:solidFill>
                  <a:srgbClr val="6F2575"/>
                </a:solidFill>
              </a:rPr>
              <a:t> service proxy</a:t>
            </a:r>
            <a:br>
              <a:rPr lang="en-GB" sz="1800" dirty="0" smtClean="0">
                <a:solidFill>
                  <a:srgbClr val="6F2575"/>
                </a:solidFill>
              </a:rPr>
            </a:br>
            <a:r>
              <a:rPr lang="en-GB" sz="1800" dirty="0" smtClean="0">
                <a:solidFill>
                  <a:srgbClr val="6F2575"/>
                </a:solidFill>
              </a:rPr>
              <a:t>to </a:t>
            </a:r>
            <a:r>
              <a:rPr lang="en-GB" sz="1800" i="1" dirty="0" err="1" smtClean="0">
                <a:solidFill>
                  <a:srgbClr val="6F2575"/>
                </a:solidFill>
              </a:rPr>
              <a:t>gitlab</a:t>
            </a:r>
            <a:r>
              <a:rPr lang="en-GB" sz="1800" i="1" dirty="0" smtClean="0">
                <a:solidFill>
                  <a:srgbClr val="6F2575"/>
                </a:solidFill>
              </a:rPr>
              <a:t>, ifosim.org, …</a:t>
            </a:r>
            <a:endParaRPr lang="en-US" sz="1800" dirty="0">
              <a:solidFill>
                <a:srgbClr val="6F2575"/>
              </a:solidFill>
            </a:endParaRPr>
          </a:p>
        </p:txBody>
      </p:sp>
      <p:sp>
        <p:nvSpPr>
          <p:cNvPr id="3" name="Slide Number Placeholder 2"/>
          <p:cNvSpPr>
            <a:spLocks noGrp="1"/>
          </p:cNvSpPr>
          <p:nvPr>
            <p:ph type="sldNum" sz="quarter" idx="2"/>
          </p:nvPr>
        </p:nvSpPr>
        <p:spPr/>
        <p:txBody>
          <a:bodyPr/>
          <a:lstStyle/>
          <a:p>
            <a:fld id="{86CB4B4D-7CA3-9044-876B-883B54F8677D}" type="slidenum">
              <a:rPr lang="en-US" smtClean="0"/>
              <a:t>36</a:t>
            </a:fld>
            <a:endParaRPr lang="en-US"/>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a:xfrm>
            <a:off x="238125" y="238125"/>
            <a:ext cx="3373755" cy="400110"/>
          </a:xfrm>
        </p:spPr>
        <p:txBody>
          <a:bodyPr/>
          <a:lstStyle/>
          <a:p>
            <a:r>
              <a:rPr lang="en-GB" dirty="0" smtClean="0"/>
              <a:t>Federated Access</a:t>
            </a:r>
            <a:endParaRPr lang="en-US" dirty="0"/>
          </a:p>
        </p:txBody>
      </p:sp>
      <p:pic>
        <p:nvPicPr>
          <p:cNvPr id="7" name="Picture 6"/>
          <p:cNvPicPr>
            <a:picLocks noChangeAspect="1"/>
          </p:cNvPicPr>
          <p:nvPr/>
        </p:nvPicPr>
        <p:blipFill>
          <a:blip r:embed="rId3"/>
          <a:stretch>
            <a:fillRect/>
          </a:stretch>
        </p:blipFill>
        <p:spPr>
          <a:xfrm>
            <a:off x="3695700" y="83036"/>
            <a:ext cx="5378173" cy="4391040"/>
          </a:xfrm>
          <a:prstGeom prst="rect">
            <a:avLst/>
          </a:prstGeom>
          <a:ln>
            <a:solidFill>
              <a:srgbClr val="6F2575"/>
            </a:solidFill>
          </a:ln>
          <a:effectLst>
            <a:glow rad="101600">
              <a:srgbClr val="6F2575">
                <a:alpha val="60000"/>
              </a:srgbClr>
            </a:glow>
          </a:effectLst>
        </p:spPr>
      </p:pic>
      <p:sp>
        <p:nvSpPr>
          <p:cNvPr id="8" name="TextBox 7"/>
          <p:cNvSpPr txBox="1"/>
          <p:nvPr/>
        </p:nvSpPr>
        <p:spPr>
          <a:xfrm>
            <a:off x="7682629" y="4181758"/>
            <a:ext cx="1359346" cy="264175"/>
          </a:xfrm>
          <a:prstGeom prst="rect">
            <a:avLst/>
          </a:prstGeom>
          <a:solidFill>
            <a:srgbClr val="EAEAE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a:r>
              <a:rPr lang="en-US" sz="1050" cap="none" dirty="0">
                <a:solidFill>
                  <a:srgbClr val="6F2575"/>
                </a:solidFill>
              </a:rPr>
              <a:t>https://wayf.nikhef.nl/</a:t>
            </a:r>
            <a:endParaRPr kumimoji="0" lang="en-US" sz="1050" b="0" i="0" u="none" strike="noStrike" cap="none" spc="0" normalizeH="0" dirty="0" smtClean="0">
              <a:ln>
                <a:noFill/>
              </a:ln>
              <a:solidFill>
                <a:srgbClr val="6F2575"/>
              </a:solidFill>
              <a:effectLst/>
              <a:uFillTx/>
              <a:sym typeface="Arial"/>
            </a:endParaRPr>
          </a:p>
        </p:txBody>
      </p:sp>
      <p:grpSp>
        <p:nvGrpSpPr>
          <p:cNvPr id="11" name="Group 10"/>
          <p:cNvGrpSpPr/>
          <p:nvPr/>
        </p:nvGrpSpPr>
        <p:grpSpPr>
          <a:xfrm>
            <a:off x="2622362" y="1256287"/>
            <a:ext cx="1911538" cy="3140678"/>
            <a:chOff x="2739931" y="1200151"/>
            <a:chExt cx="1911538" cy="3140678"/>
          </a:xfrm>
          <a:effectLst>
            <a:glow rad="101600">
              <a:srgbClr val="6F2575">
                <a:alpha val="60000"/>
              </a:srgbClr>
            </a:glow>
          </a:effectLst>
        </p:grpSpPr>
        <p:pic>
          <p:nvPicPr>
            <p:cNvPr id="9" name="Picture 8"/>
            <p:cNvPicPr>
              <a:picLocks noChangeAspect="1"/>
            </p:cNvPicPr>
            <p:nvPr/>
          </p:nvPicPr>
          <p:blipFill>
            <a:blip r:embed="rId4"/>
            <a:stretch>
              <a:fillRect/>
            </a:stretch>
          </p:blipFill>
          <p:spPr>
            <a:xfrm>
              <a:off x="2739931" y="1200151"/>
              <a:ext cx="1911538" cy="3140678"/>
            </a:xfrm>
            <a:prstGeom prst="rect">
              <a:avLst/>
            </a:prstGeom>
            <a:ln>
              <a:solidFill>
                <a:srgbClr val="6F2575"/>
              </a:solidFill>
            </a:ln>
          </p:spPr>
        </p:pic>
        <p:sp>
          <p:nvSpPr>
            <p:cNvPr id="10" name="Rectangle 9"/>
            <p:cNvSpPr/>
            <p:nvPr/>
          </p:nvSpPr>
          <p:spPr>
            <a:xfrm>
              <a:off x="2834640" y="3491582"/>
              <a:ext cx="1699260" cy="425098"/>
            </a:xfrm>
            <a:prstGeom prst="rect">
              <a:avLst/>
            </a:prstGeom>
            <a:no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12" name="TextBox 11"/>
          <p:cNvSpPr txBox="1"/>
          <p:nvPr/>
        </p:nvSpPr>
        <p:spPr>
          <a:xfrm>
            <a:off x="2817107" y="4247297"/>
            <a:ext cx="1405834" cy="264175"/>
          </a:xfrm>
          <a:prstGeom prst="rect">
            <a:avLst/>
          </a:prstGeom>
          <a:solidFill>
            <a:srgbClr val="EAEAE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a:r>
              <a:rPr lang="en-US" sz="1050" cap="none" dirty="0">
                <a:solidFill>
                  <a:srgbClr val="6F2575"/>
                </a:solidFill>
              </a:rPr>
              <a:t>https</a:t>
            </a:r>
            <a:r>
              <a:rPr lang="en-US" sz="1050" cap="none" dirty="0" smtClean="0">
                <a:solidFill>
                  <a:srgbClr val="6F2575"/>
                </a:solidFill>
              </a:rPr>
              <a:t>://gitlab.nikhef.nl/</a:t>
            </a:r>
            <a:endParaRPr kumimoji="0" lang="en-US" sz="1050" b="0" i="0" u="none" strike="noStrike" cap="none" spc="0" normalizeH="0" dirty="0" smtClean="0">
              <a:ln>
                <a:noFill/>
              </a:ln>
              <a:solidFill>
                <a:srgbClr val="6F2575"/>
              </a:solidFill>
              <a:effectLst/>
              <a:uFillTx/>
              <a:sym typeface="Arial"/>
            </a:endParaRPr>
          </a:p>
        </p:txBody>
      </p:sp>
      <p:pic>
        <p:nvPicPr>
          <p:cNvPr id="15" name="Picture 14"/>
          <p:cNvPicPr>
            <a:picLocks noChangeAspect="1"/>
          </p:cNvPicPr>
          <p:nvPr/>
        </p:nvPicPr>
        <p:blipFill>
          <a:blip r:embed="rId5"/>
          <a:stretch>
            <a:fillRect/>
          </a:stretch>
        </p:blipFill>
        <p:spPr>
          <a:xfrm>
            <a:off x="3156330" y="494544"/>
            <a:ext cx="2587499" cy="1920574"/>
          </a:xfrm>
          <a:prstGeom prst="rect">
            <a:avLst/>
          </a:prstGeom>
          <a:ln>
            <a:solidFill>
              <a:srgbClr val="6F2575"/>
            </a:solidFill>
          </a:ln>
        </p:spPr>
      </p:pic>
      <p:pic>
        <p:nvPicPr>
          <p:cNvPr id="14" name="Picture 13"/>
          <p:cNvPicPr>
            <a:picLocks noChangeAspect="1"/>
          </p:cNvPicPr>
          <p:nvPr/>
        </p:nvPicPr>
        <p:blipFill>
          <a:blip r:embed="rId6"/>
          <a:stretch>
            <a:fillRect/>
          </a:stretch>
        </p:blipFill>
        <p:spPr>
          <a:xfrm>
            <a:off x="4222941" y="1653132"/>
            <a:ext cx="1918766" cy="1414302"/>
          </a:xfrm>
          <a:prstGeom prst="rect">
            <a:avLst/>
          </a:prstGeom>
        </p:spPr>
      </p:pic>
      <p:sp>
        <p:nvSpPr>
          <p:cNvPr id="16" name="TextBox 15"/>
          <p:cNvSpPr txBox="1"/>
          <p:nvPr/>
        </p:nvSpPr>
        <p:spPr>
          <a:xfrm>
            <a:off x="3478114" y="2283030"/>
            <a:ext cx="1705595" cy="264175"/>
          </a:xfrm>
          <a:prstGeom prst="rect">
            <a:avLst/>
          </a:prstGeom>
          <a:solidFill>
            <a:srgbClr val="EAEAE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a:r>
              <a:rPr lang="en-US" sz="1050" cap="none" dirty="0">
                <a:solidFill>
                  <a:srgbClr val="6F2575"/>
                </a:solidFill>
              </a:rPr>
              <a:t>https</a:t>
            </a:r>
            <a:r>
              <a:rPr lang="en-US" sz="1050" cap="none" dirty="0" smtClean="0">
                <a:solidFill>
                  <a:srgbClr val="6F2575"/>
                </a:solidFill>
              </a:rPr>
              <a:t>://logbooks.ifosim.org/</a:t>
            </a:r>
            <a:endParaRPr kumimoji="0" lang="en-US" sz="1050" b="0" i="0" u="none" strike="noStrike" cap="none" spc="0" normalizeH="0" dirty="0" smtClean="0">
              <a:ln>
                <a:noFill/>
              </a:ln>
              <a:solidFill>
                <a:srgbClr val="6F2575"/>
              </a:solidFill>
              <a:effectLst/>
              <a:uFillTx/>
              <a:sym typeface="Arial"/>
            </a:endParaRPr>
          </a:p>
        </p:txBody>
      </p:sp>
      <p:sp>
        <p:nvSpPr>
          <p:cNvPr id="17" name="TextBox 16"/>
          <p:cNvSpPr txBox="1"/>
          <p:nvPr/>
        </p:nvSpPr>
        <p:spPr>
          <a:xfrm>
            <a:off x="5581882" y="4511010"/>
            <a:ext cx="2271456"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GB" sz="800" b="0" i="0" u="none" strike="noStrike" cap="none" spc="0" normalizeH="0" dirty="0" err="1" smtClean="0">
                <a:ln>
                  <a:noFill/>
                </a:ln>
                <a:solidFill>
                  <a:srgbClr val="6F2575"/>
                </a:solidFill>
                <a:effectLst/>
                <a:uFillTx/>
                <a:latin typeface="+mn-lt"/>
                <a:ea typeface="+mn-ea"/>
                <a:cs typeface="+mn-cs"/>
                <a:sym typeface="Arial"/>
              </a:rPr>
              <a:t>ifosim</a:t>
            </a:r>
            <a:r>
              <a:rPr kumimoji="0" lang="en-GB" sz="800" b="0" i="0" u="none" strike="noStrike" cap="none" spc="0" normalizeH="0" dirty="0" smtClean="0">
                <a:ln>
                  <a:noFill/>
                </a:ln>
                <a:solidFill>
                  <a:srgbClr val="6F2575"/>
                </a:solidFill>
                <a:effectLst/>
                <a:uFillTx/>
                <a:latin typeface="+mn-lt"/>
                <a:ea typeface="+mn-ea"/>
                <a:cs typeface="+mn-cs"/>
                <a:sym typeface="Arial"/>
              </a:rPr>
              <a:t> federated AAI integration implementation</a:t>
            </a:r>
          </a:p>
          <a:p>
            <a:pPr marL="0" marR="0" indent="0" algn="r" defTabSz="825500" rtl="0" fontAlgn="auto" latinLnBrk="0" hangingPunct="0">
              <a:lnSpc>
                <a:spcPct val="100000"/>
              </a:lnSpc>
              <a:spcBef>
                <a:spcPts val="0"/>
              </a:spcBef>
              <a:spcAft>
                <a:spcPts val="0"/>
              </a:spcAft>
              <a:buClrTx/>
              <a:buSzTx/>
              <a:buFontTx/>
              <a:buNone/>
              <a:tabLst/>
            </a:pPr>
            <a:r>
              <a:rPr kumimoji="0" lang="en-GB" sz="800" b="0" i="0" u="none" strike="noStrike" cap="none" spc="0" normalizeH="0" dirty="0" smtClean="0">
                <a:ln>
                  <a:noFill/>
                </a:ln>
                <a:solidFill>
                  <a:srgbClr val="6F2575"/>
                </a:solidFill>
                <a:effectLst/>
                <a:uFillTx/>
                <a:latin typeface="+mn-lt"/>
                <a:ea typeface="+mn-ea"/>
                <a:cs typeface="+mn-cs"/>
                <a:sym typeface="Arial"/>
              </a:rPr>
              <a:t>performed by Mischa </a:t>
            </a:r>
            <a:r>
              <a:rPr kumimoji="0" lang="en-GB" sz="800" b="0" i="0" u="none" strike="noStrike" cap="none" spc="0" normalizeH="0" dirty="0" err="1" smtClean="0">
                <a:ln>
                  <a:noFill/>
                </a:ln>
                <a:solidFill>
                  <a:srgbClr val="6F2575"/>
                </a:solidFill>
                <a:effectLst/>
                <a:uFillTx/>
                <a:latin typeface="+mn-lt"/>
                <a:ea typeface="+mn-ea"/>
                <a:cs typeface="+mn-cs"/>
                <a:sym typeface="Arial"/>
              </a:rPr>
              <a:t>Sallé</a:t>
            </a:r>
            <a:endParaRPr kumimoji="0" lang="en-US" sz="800" b="0" i="0" u="none" strike="noStrike" cap="none" spc="0" normalizeH="0" dirty="0" smtClean="0">
              <a:ln>
                <a:noFill/>
              </a:ln>
              <a:solidFill>
                <a:srgbClr val="6F2575"/>
              </a:solidFill>
              <a:effectLst/>
              <a:uFillTx/>
              <a:latin typeface="+mn-lt"/>
              <a:ea typeface="+mn-ea"/>
              <a:cs typeface="+mn-cs"/>
              <a:sym typeface="Arial"/>
            </a:endParaRPr>
          </a:p>
        </p:txBody>
      </p:sp>
      <p:sp>
        <p:nvSpPr>
          <p:cNvPr id="13" name="Rectangle 12"/>
          <p:cNvSpPr/>
          <p:nvPr/>
        </p:nvSpPr>
        <p:spPr>
          <a:xfrm>
            <a:off x="68549" y="2283030"/>
            <a:ext cx="2378837" cy="1754326"/>
          </a:xfrm>
          <a:prstGeom prst="rect">
            <a:avLst/>
          </a:prstGeom>
          <a:solidFill>
            <a:srgbClr val="C0C0C0"/>
          </a:solidFill>
        </p:spPr>
        <p:txBody>
          <a:bodyPr wrap="square">
            <a:spAutoFit/>
          </a:bodyPr>
          <a:lstStyle/>
          <a:p>
            <a:pPr lvl="0" hangingPunct="1"/>
            <a:r>
              <a:rPr lang="en-GB" sz="1800" i="1" cap="none" dirty="0">
                <a:solidFill>
                  <a:srgbClr val="6F2575"/>
                </a:solidFill>
              </a:rPr>
              <a:t>“Where are you from” </a:t>
            </a:r>
          </a:p>
          <a:p>
            <a:pPr lvl="0" hangingPunct="1"/>
            <a:endParaRPr lang="en-GB" sz="1800" i="1" cap="none" dirty="0">
              <a:solidFill>
                <a:srgbClr val="6F2575"/>
              </a:solidFill>
            </a:endParaRPr>
          </a:p>
          <a:p>
            <a:pPr lvl="0" hangingPunct="1"/>
            <a:r>
              <a:rPr lang="en-GB" sz="1800" cap="none" dirty="0">
                <a:solidFill>
                  <a:srgbClr val="6F2575"/>
                </a:solidFill>
              </a:rPr>
              <a:t>discovery </a:t>
            </a:r>
            <a:r>
              <a:rPr lang="en-GB" sz="1800" cap="none" dirty="0" smtClean="0">
                <a:solidFill>
                  <a:srgbClr val="6F2575"/>
                </a:solidFill>
              </a:rPr>
              <a:t>screen showing entities </a:t>
            </a:r>
            <a:r>
              <a:rPr lang="en-GB" sz="1800" cap="none" dirty="0">
                <a:solidFill>
                  <a:srgbClr val="6F2575"/>
                </a:solidFill>
              </a:rPr>
              <a:t>from </a:t>
            </a:r>
          </a:p>
          <a:p>
            <a:pPr lvl="0" hangingPunct="1"/>
            <a:r>
              <a:rPr lang="en-GB" sz="1800" cap="none" dirty="0">
                <a:solidFill>
                  <a:srgbClr val="6F2575"/>
                </a:solidFill>
              </a:rPr>
              <a:t>the </a:t>
            </a:r>
            <a:r>
              <a:rPr lang="en-GB" sz="1800" cap="none" dirty="0" err="1">
                <a:solidFill>
                  <a:srgbClr val="6F2575"/>
                </a:solidFill>
              </a:rPr>
              <a:t>eduGAIN</a:t>
            </a:r>
            <a:r>
              <a:rPr lang="en-GB" sz="1800" cap="none" dirty="0">
                <a:solidFill>
                  <a:srgbClr val="6F2575"/>
                </a:solidFill>
              </a:rPr>
              <a:t> global </a:t>
            </a:r>
            <a:r>
              <a:rPr lang="en-GB" sz="1800" cap="none" dirty="0" err="1">
                <a:solidFill>
                  <a:srgbClr val="6F2575"/>
                </a:solidFill>
              </a:rPr>
              <a:t>interfederation</a:t>
            </a:r>
            <a:endParaRPr lang="en-GB" sz="1800" cap="none" dirty="0">
              <a:solidFill>
                <a:srgbClr val="6F2575"/>
              </a:solidFill>
            </a:endParaRPr>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4855" y="4058167"/>
            <a:ext cx="482531" cy="482531"/>
          </a:xfrm>
          <a:prstGeom prst="rect">
            <a:avLst/>
          </a:prstGeom>
        </p:spPr>
      </p:pic>
    </p:spTree>
    <p:extLst>
      <p:ext uri="{BB962C8B-B14F-4D97-AF65-F5344CB8AC3E}">
        <p14:creationId xmlns:p14="http://schemas.microsoft.com/office/powerpoint/2010/main" val="5109785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US" smtClean="0"/>
              <a:t>37</a:t>
            </a:fld>
            <a:endParaRPr lang="en-US"/>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p:txBody>
          <a:bodyPr/>
          <a:lstStyle/>
          <a:p>
            <a:r>
              <a:rPr lang="en-GB" dirty="0" smtClean="0"/>
              <a:t>Challenges of scaling federation</a:t>
            </a:r>
            <a:endParaRPr lang="en-US" dirty="0"/>
          </a:p>
        </p:txBody>
      </p:sp>
      <p:grpSp>
        <p:nvGrpSpPr>
          <p:cNvPr id="38" name="Group 37"/>
          <p:cNvGrpSpPr/>
          <p:nvPr/>
        </p:nvGrpSpPr>
        <p:grpSpPr>
          <a:xfrm>
            <a:off x="4816476" y="1203259"/>
            <a:ext cx="4259819" cy="3055959"/>
            <a:chOff x="6406081" y="2164774"/>
            <a:chExt cx="5635676" cy="4042986"/>
          </a:xfrm>
        </p:grpSpPr>
        <p:sp>
          <p:nvSpPr>
            <p:cNvPr id="39" name="Rectangle 38"/>
            <p:cNvSpPr/>
            <p:nvPr/>
          </p:nvSpPr>
          <p:spPr>
            <a:xfrm>
              <a:off x="6406081" y="2164774"/>
              <a:ext cx="5635676" cy="4042986"/>
            </a:xfrm>
            <a:prstGeom prst="rect">
              <a:avLst/>
            </a:prstGeom>
            <a:solidFill>
              <a:sysClr val="window" lastClr="FFFFFF"/>
            </a:solidFill>
            <a:ln w="12700" cap="flat" cmpd="sng" algn="ctr">
              <a:solidFill>
                <a:srgbClr val="F57A1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smtClean="0">
                <a:ln>
                  <a:noFill/>
                </a:ln>
                <a:solidFill>
                  <a:prstClr val="white"/>
                </a:solidFill>
                <a:effectLst/>
                <a:uLnTx/>
                <a:uFillTx/>
                <a:latin typeface="Calibri"/>
                <a:ea typeface="+mn-ea"/>
                <a:cs typeface="+mn-cs"/>
              </a:endParaRPr>
            </a:p>
          </p:txBody>
        </p:sp>
        <p:grpSp>
          <p:nvGrpSpPr>
            <p:cNvPr id="40" name="Group 39"/>
            <p:cNvGrpSpPr/>
            <p:nvPr/>
          </p:nvGrpSpPr>
          <p:grpSpPr>
            <a:xfrm>
              <a:off x="6406081" y="2164774"/>
              <a:ext cx="5635676" cy="4042986"/>
              <a:chOff x="6304481" y="1738054"/>
              <a:chExt cx="5635676" cy="4042986"/>
            </a:xfrm>
          </p:grpSpPr>
          <p:grpSp>
            <p:nvGrpSpPr>
              <p:cNvPr id="41" name="Group 40"/>
              <p:cNvGrpSpPr/>
              <p:nvPr/>
            </p:nvGrpSpPr>
            <p:grpSpPr>
              <a:xfrm>
                <a:off x="6444049" y="2030095"/>
                <a:ext cx="4637901" cy="3750945"/>
                <a:chOff x="6444049" y="2030095"/>
                <a:chExt cx="4637901" cy="3750945"/>
              </a:xfrm>
            </p:grpSpPr>
            <p:pic>
              <p:nvPicPr>
                <p:cNvPr id="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049" y="2030095"/>
                  <a:ext cx="4637901" cy="3750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6" name="Straight Arrow Connector 45"/>
                <p:cNvCxnSpPr/>
                <p:nvPr/>
              </p:nvCxnSpPr>
              <p:spPr>
                <a:xfrm flipV="1">
                  <a:off x="7559040" y="2540000"/>
                  <a:ext cx="2834640" cy="690880"/>
                </a:xfrm>
                <a:prstGeom prst="straightConnector1">
                  <a:avLst/>
                </a:prstGeom>
                <a:noFill/>
                <a:ln w="38100" cap="flat" cmpd="sng" algn="ctr">
                  <a:solidFill>
                    <a:srgbClr val="F57A1E"/>
                  </a:solidFill>
                  <a:prstDash val="solid"/>
                  <a:miter lim="800000"/>
                  <a:headEnd type="triangle" w="med" len="med"/>
                  <a:tailEnd type="triangle" w="med" len="med"/>
                </a:ln>
                <a:effectLst/>
              </p:spPr>
            </p:cxnSp>
            <p:cxnSp>
              <p:nvCxnSpPr>
                <p:cNvPr id="47" name="Straight Arrow Connector 46"/>
                <p:cNvCxnSpPr/>
                <p:nvPr/>
              </p:nvCxnSpPr>
              <p:spPr>
                <a:xfrm>
                  <a:off x="7559040" y="3230880"/>
                  <a:ext cx="2103120" cy="325120"/>
                </a:xfrm>
                <a:prstGeom prst="straightConnector1">
                  <a:avLst/>
                </a:prstGeom>
                <a:noFill/>
                <a:ln w="38100" cap="flat" cmpd="sng" algn="ctr">
                  <a:solidFill>
                    <a:srgbClr val="F57A1E"/>
                  </a:solidFill>
                  <a:prstDash val="solid"/>
                  <a:miter lim="800000"/>
                  <a:headEnd type="triangle" w="med" len="med"/>
                  <a:tailEnd type="triangle" w="med" len="med"/>
                </a:ln>
                <a:effectLst/>
              </p:spPr>
            </p:cxnSp>
            <p:cxnSp>
              <p:nvCxnSpPr>
                <p:cNvPr id="48" name="Straight Arrow Connector 47"/>
                <p:cNvCxnSpPr/>
                <p:nvPr/>
              </p:nvCxnSpPr>
              <p:spPr>
                <a:xfrm>
                  <a:off x="7559040" y="3230880"/>
                  <a:ext cx="2834640" cy="1219200"/>
                </a:xfrm>
                <a:prstGeom prst="straightConnector1">
                  <a:avLst/>
                </a:prstGeom>
                <a:noFill/>
                <a:ln w="38100" cap="flat" cmpd="sng" algn="ctr">
                  <a:solidFill>
                    <a:srgbClr val="F57A1E"/>
                  </a:solidFill>
                  <a:prstDash val="solid"/>
                  <a:miter lim="800000"/>
                  <a:headEnd type="triangle" w="med" len="med"/>
                  <a:tailEnd type="triangle" w="med" len="med"/>
                </a:ln>
                <a:effectLst/>
              </p:spPr>
            </p:cxnSp>
            <p:cxnSp>
              <p:nvCxnSpPr>
                <p:cNvPr id="49" name="Straight Arrow Connector 48"/>
                <p:cNvCxnSpPr/>
                <p:nvPr/>
              </p:nvCxnSpPr>
              <p:spPr>
                <a:xfrm>
                  <a:off x="7559040" y="3230880"/>
                  <a:ext cx="2225040" cy="1879600"/>
                </a:xfrm>
                <a:prstGeom prst="straightConnector1">
                  <a:avLst/>
                </a:prstGeom>
                <a:noFill/>
                <a:ln w="38100" cap="flat" cmpd="sng" algn="ctr">
                  <a:solidFill>
                    <a:srgbClr val="F57A1E"/>
                  </a:solidFill>
                  <a:prstDash val="solid"/>
                  <a:miter lim="800000"/>
                  <a:headEnd type="triangle" w="med" len="med"/>
                  <a:tailEnd type="triangle" w="med" len="med"/>
                </a:ln>
                <a:effectLst/>
              </p:spPr>
            </p:cxnSp>
            <p:cxnSp>
              <p:nvCxnSpPr>
                <p:cNvPr id="50" name="Straight Arrow Connector 49"/>
                <p:cNvCxnSpPr/>
                <p:nvPr/>
              </p:nvCxnSpPr>
              <p:spPr>
                <a:xfrm flipV="1">
                  <a:off x="7294880" y="2540000"/>
                  <a:ext cx="3098800" cy="1544320"/>
                </a:xfrm>
                <a:prstGeom prst="straightConnector1">
                  <a:avLst/>
                </a:prstGeom>
                <a:noFill/>
                <a:ln w="38100" cap="flat" cmpd="sng" algn="ctr">
                  <a:solidFill>
                    <a:srgbClr val="F57A1E"/>
                  </a:solidFill>
                  <a:prstDash val="solid"/>
                  <a:miter lim="800000"/>
                  <a:headEnd type="triangle" w="med" len="med"/>
                  <a:tailEnd type="triangle" w="med" len="med"/>
                </a:ln>
                <a:effectLst/>
              </p:spPr>
            </p:cxnSp>
            <p:cxnSp>
              <p:nvCxnSpPr>
                <p:cNvPr id="51" name="Straight Arrow Connector 50"/>
                <p:cNvCxnSpPr/>
                <p:nvPr/>
              </p:nvCxnSpPr>
              <p:spPr>
                <a:xfrm flipV="1">
                  <a:off x="7294880" y="3556000"/>
                  <a:ext cx="2367280" cy="528320"/>
                </a:xfrm>
                <a:prstGeom prst="straightConnector1">
                  <a:avLst/>
                </a:prstGeom>
                <a:noFill/>
                <a:ln w="38100" cap="flat" cmpd="sng" algn="ctr">
                  <a:solidFill>
                    <a:srgbClr val="F57A1E"/>
                  </a:solidFill>
                  <a:prstDash val="solid"/>
                  <a:miter lim="800000"/>
                  <a:headEnd type="triangle" w="med" len="med"/>
                  <a:tailEnd type="triangle" w="med" len="med"/>
                </a:ln>
                <a:effectLst/>
              </p:spPr>
            </p:cxnSp>
            <p:cxnSp>
              <p:nvCxnSpPr>
                <p:cNvPr id="52" name="Straight Arrow Connector 51"/>
                <p:cNvCxnSpPr/>
                <p:nvPr/>
              </p:nvCxnSpPr>
              <p:spPr>
                <a:xfrm>
                  <a:off x="7294880" y="4084320"/>
                  <a:ext cx="3098800" cy="365760"/>
                </a:xfrm>
                <a:prstGeom prst="straightConnector1">
                  <a:avLst/>
                </a:prstGeom>
                <a:noFill/>
                <a:ln w="38100" cap="flat" cmpd="sng" algn="ctr">
                  <a:solidFill>
                    <a:srgbClr val="F57A1E"/>
                  </a:solidFill>
                  <a:prstDash val="solid"/>
                  <a:miter lim="800000"/>
                  <a:headEnd type="triangle" w="med" len="med"/>
                  <a:tailEnd type="triangle" w="med" len="med"/>
                </a:ln>
                <a:effectLst/>
              </p:spPr>
            </p:cxnSp>
            <p:cxnSp>
              <p:nvCxnSpPr>
                <p:cNvPr id="53" name="Straight Arrow Connector 52"/>
                <p:cNvCxnSpPr/>
                <p:nvPr/>
              </p:nvCxnSpPr>
              <p:spPr>
                <a:xfrm>
                  <a:off x="7294880" y="4084320"/>
                  <a:ext cx="2489200" cy="1026160"/>
                </a:xfrm>
                <a:prstGeom prst="straightConnector1">
                  <a:avLst/>
                </a:prstGeom>
                <a:noFill/>
                <a:ln w="38100" cap="flat" cmpd="sng" algn="ctr">
                  <a:solidFill>
                    <a:srgbClr val="F57A1E"/>
                  </a:solidFill>
                  <a:prstDash val="solid"/>
                  <a:miter lim="800000"/>
                  <a:headEnd type="triangle" w="med" len="med"/>
                  <a:tailEnd type="triangle" w="med" len="med"/>
                </a:ln>
                <a:effectLst/>
              </p:spPr>
            </p:cxnSp>
            <p:cxnSp>
              <p:nvCxnSpPr>
                <p:cNvPr id="54" name="Straight Arrow Connector 53"/>
                <p:cNvCxnSpPr/>
                <p:nvPr/>
              </p:nvCxnSpPr>
              <p:spPr>
                <a:xfrm flipV="1">
                  <a:off x="8300720" y="2540000"/>
                  <a:ext cx="2092960" cy="2372360"/>
                </a:xfrm>
                <a:prstGeom prst="straightConnector1">
                  <a:avLst/>
                </a:prstGeom>
                <a:noFill/>
                <a:ln w="38100" cap="flat" cmpd="sng" algn="ctr">
                  <a:solidFill>
                    <a:srgbClr val="F57A1E"/>
                  </a:solidFill>
                  <a:prstDash val="solid"/>
                  <a:miter lim="800000"/>
                  <a:headEnd type="triangle" w="med" len="med"/>
                  <a:tailEnd type="triangle" w="med" len="med"/>
                </a:ln>
                <a:effectLst/>
              </p:spPr>
            </p:cxnSp>
            <p:cxnSp>
              <p:nvCxnSpPr>
                <p:cNvPr id="55" name="Straight Arrow Connector 54"/>
                <p:cNvCxnSpPr/>
                <p:nvPr/>
              </p:nvCxnSpPr>
              <p:spPr>
                <a:xfrm flipV="1">
                  <a:off x="8300720" y="3556000"/>
                  <a:ext cx="1361440" cy="1356360"/>
                </a:xfrm>
                <a:prstGeom prst="straightConnector1">
                  <a:avLst/>
                </a:prstGeom>
                <a:noFill/>
                <a:ln w="38100" cap="flat" cmpd="sng" algn="ctr">
                  <a:solidFill>
                    <a:srgbClr val="F57A1E"/>
                  </a:solidFill>
                  <a:prstDash val="solid"/>
                  <a:miter lim="800000"/>
                  <a:headEnd type="triangle" w="med" len="med"/>
                  <a:tailEnd type="triangle" w="med" len="med"/>
                </a:ln>
                <a:effectLst/>
              </p:spPr>
            </p:cxnSp>
            <p:cxnSp>
              <p:nvCxnSpPr>
                <p:cNvPr id="56" name="Straight Arrow Connector 55"/>
                <p:cNvCxnSpPr/>
                <p:nvPr/>
              </p:nvCxnSpPr>
              <p:spPr>
                <a:xfrm flipV="1">
                  <a:off x="8300720" y="4450080"/>
                  <a:ext cx="2092960" cy="462280"/>
                </a:xfrm>
                <a:prstGeom prst="straightConnector1">
                  <a:avLst/>
                </a:prstGeom>
                <a:noFill/>
                <a:ln w="38100" cap="flat" cmpd="sng" algn="ctr">
                  <a:solidFill>
                    <a:srgbClr val="F57A1E"/>
                  </a:solidFill>
                  <a:prstDash val="solid"/>
                  <a:miter lim="800000"/>
                  <a:headEnd type="triangle" w="med" len="med"/>
                  <a:tailEnd type="triangle" w="med" len="med"/>
                </a:ln>
                <a:effectLst/>
              </p:spPr>
            </p:cxnSp>
            <p:cxnSp>
              <p:nvCxnSpPr>
                <p:cNvPr id="57" name="Straight Arrow Connector 56"/>
                <p:cNvCxnSpPr/>
                <p:nvPr/>
              </p:nvCxnSpPr>
              <p:spPr>
                <a:xfrm>
                  <a:off x="8300720" y="4912360"/>
                  <a:ext cx="1483360" cy="198120"/>
                </a:xfrm>
                <a:prstGeom prst="straightConnector1">
                  <a:avLst/>
                </a:prstGeom>
                <a:noFill/>
                <a:ln w="38100" cap="flat" cmpd="sng" algn="ctr">
                  <a:solidFill>
                    <a:srgbClr val="F57A1E"/>
                  </a:solidFill>
                  <a:prstDash val="solid"/>
                  <a:miter lim="800000"/>
                  <a:headEnd type="triangle" w="med" len="med"/>
                  <a:tailEnd type="triangle" w="med" len="med"/>
                </a:ln>
                <a:effectLst/>
              </p:spPr>
            </p:cxnSp>
            <p:cxnSp>
              <p:nvCxnSpPr>
                <p:cNvPr id="58" name="Straight Arrow Connector 57"/>
                <p:cNvCxnSpPr/>
                <p:nvPr/>
              </p:nvCxnSpPr>
              <p:spPr>
                <a:xfrm flipV="1">
                  <a:off x="9326880" y="3556000"/>
                  <a:ext cx="335280" cy="731520"/>
                </a:xfrm>
                <a:prstGeom prst="straightConnector1">
                  <a:avLst/>
                </a:prstGeom>
                <a:noFill/>
                <a:ln w="38100" cap="flat" cmpd="sng" algn="ctr">
                  <a:solidFill>
                    <a:srgbClr val="F57A1E"/>
                  </a:solidFill>
                  <a:prstDash val="solid"/>
                  <a:miter lim="800000"/>
                  <a:headEnd type="triangle" w="med" len="med"/>
                  <a:tailEnd type="triangle" w="med" len="med"/>
                </a:ln>
                <a:effectLst/>
              </p:spPr>
            </p:cxnSp>
            <p:cxnSp>
              <p:nvCxnSpPr>
                <p:cNvPr id="59" name="Straight Arrow Connector 58"/>
                <p:cNvCxnSpPr/>
                <p:nvPr/>
              </p:nvCxnSpPr>
              <p:spPr>
                <a:xfrm flipV="1">
                  <a:off x="9326880" y="2540000"/>
                  <a:ext cx="1066800" cy="1747520"/>
                </a:xfrm>
                <a:prstGeom prst="straightConnector1">
                  <a:avLst/>
                </a:prstGeom>
                <a:noFill/>
                <a:ln w="38100" cap="flat" cmpd="sng" algn="ctr">
                  <a:solidFill>
                    <a:srgbClr val="F57A1E"/>
                  </a:solidFill>
                  <a:prstDash val="solid"/>
                  <a:miter lim="800000"/>
                  <a:headEnd type="triangle" w="med" len="med"/>
                  <a:tailEnd type="triangle" w="med" len="med"/>
                </a:ln>
                <a:effectLst/>
              </p:spPr>
            </p:cxnSp>
            <p:cxnSp>
              <p:nvCxnSpPr>
                <p:cNvPr id="60" name="Straight Arrow Connector 59"/>
                <p:cNvCxnSpPr/>
                <p:nvPr/>
              </p:nvCxnSpPr>
              <p:spPr>
                <a:xfrm>
                  <a:off x="9326880" y="4287520"/>
                  <a:ext cx="1066800" cy="162560"/>
                </a:xfrm>
                <a:prstGeom prst="straightConnector1">
                  <a:avLst/>
                </a:prstGeom>
                <a:noFill/>
                <a:ln w="38100" cap="flat" cmpd="sng" algn="ctr">
                  <a:solidFill>
                    <a:srgbClr val="F57A1E"/>
                  </a:solidFill>
                  <a:prstDash val="solid"/>
                  <a:miter lim="800000"/>
                  <a:headEnd type="triangle" w="med" len="med"/>
                  <a:tailEnd type="triangle" w="med" len="med"/>
                </a:ln>
                <a:effectLst/>
              </p:spPr>
            </p:cxnSp>
            <p:cxnSp>
              <p:nvCxnSpPr>
                <p:cNvPr id="61" name="Straight Arrow Connector 60"/>
                <p:cNvCxnSpPr/>
                <p:nvPr/>
              </p:nvCxnSpPr>
              <p:spPr>
                <a:xfrm>
                  <a:off x="9326880" y="4287520"/>
                  <a:ext cx="457200" cy="822960"/>
                </a:xfrm>
                <a:prstGeom prst="straightConnector1">
                  <a:avLst/>
                </a:prstGeom>
                <a:noFill/>
                <a:ln w="38100" cap="flat" cmpd="sng" algn="ctr">
                  <a:solidFill>
                    <a:srgbClr val="F57A1E"/>
                  </a:solidFill>
                  <a:prstDash val="solid"/>
                  <a:miter lim="800000"/>
                  <a:headEnd type="triangle" w="med" len="med"/>
                  <a:tailEnd type="triangle" w="med" len="med"/>
                </a:ln>
                <a:effectLst/>
              </p:spPr>
            </p:cxnSp>
            <p:cxnSp>
              <p:nvCxnSpPr>
                <p:cNvPr id="62" name="Straight Arrow Connector 61"/>
                <p:cNvCxnSpPr/>
                <p:nvPr/>
              </p:nvCxnSpPr>
              <p:spPr>
                <a:xfrm flipV="1">
                  <a:off x="9098280" y="2540000"/>
                  <a:ext cx="1295400" cy="542607"/>
                </a:xfrm>
                <a:prstGeom prst="straightConnector1">
                  <a:avLst/>
                </a:prstGeom>
                <a:noFill/>
                <a:ln w="38100" cap="flat" cmpd="sng" algn="ctr">
                  <a:solidFill>
                    <a:srgbClr val="F57A1E"/>
                  </a:solidFill>
                  <a:prstDash val="solid"/>
                  <a:miter lim="800000"/>
                  <a:headEnd type="triangle" w="med" len="med"/>
                  <a:tailEnd type="triangle" w="med" len="med"/>
                </a:ln>
                <a:effectLst/>
              </p:spPr>
            </p:cxnSp>
            <p:cxnSp>
              <p:nvCxnSpPr>
                <p:cNvPr id="63" name="Straight Arrow Connector 62"/>
                <p:cNvCxnSpPr/>
                <p:nvPr/>
              </p:nvCxnSpPr>
              <p:spPr>
                <a:xfrm>
                  <a:off x="9098280" y="3082607"/>
                  <a:ext cx="563880" cy="473393"/>
                </a:xfrm>
                <a:prstGeom prst="straightConnector1">
                  <a:avLst/>
                </a:prstGeom>
                <a:noFill/>
                <a:ln w="38100" cap="flat" cmpd="sng" algn="ctr">
                  <a:solidFill>
                    <a:srgbClr val="F57A1E"/>
                  </a:solidFill>
                  <a:prstDash val="solid"/>
                  <a:miter lim="800000"/>
                  <a:headEnd type="triangle" w="med" len="med"/>
                  <a:tailEnd type="triangle" w="med" len="med"/>
                </a:ln>
                <a:effectLst/>
              </p:spPr>
            </p:cxnSp>
            <p:cxnSp>
              <p:nvCxnSpPr>
                <p:cNvPr id="64" name="Straight Arrow Connector 63"/>
                <p:cNvCxnSpPr/>
                <p:nvPr/>
              </p:nvCxnSpPr>
              <p:spPr>
                <a:xfrm>
                  <a:off x="9098280" y="3082607"/>
                  <a:ext cx="1295400" cy="1367473"/>
                </a:xfrm>
                <a:prstGeom prst="straightConnector1">
                  <a:avLst/>
                </a:prstGeom>
                <a:noFill/>
                <a:ln w="38100" cap="flat" cmpd="sng" algn="ctr">
                  <a:solidFill>
                    <a:srgbClr val="F57A1E"/>
                  </a:solidFill>
                  <a:prstDash val="solid"/>
                  <a:miter lim="800000"/>
                  <a:headEnd type="triangle" w="med" len="med"/>
                  <a:tailEnd type="triangle" w="med" len="med"/>
                </a:ln>
                <a:effectLst/>
              </p:spPr>
            </p:cxnSp>
            <p:cxnSp>
              <p:nvCxnSpPr>
                <p:cNvPr id="65" name="Straight Arrow Connector 64"/>
                <p:cNvCxnSpPr/>
                <p:nvPr/>
              </p:nvCxnSpPr>
              <p:spPr>
                <a:xfrm>
                  <a:off x="9098280" y="3082607"/>
                  <a:ext cx="685800" cy="2027873"/>
                </a:xfrm>
                <a:prstGeom prst="straightConnector1">
                  <a:avLst/>
                </a:prstGeom>
                <a:noFill/>
                <a:ln w="38100" cap="flat" cmpd="sng" algn="ctr">
                  <a:solidFill>
                    <a:srgbClr val="F57A1E"/>
                  </a:solidFill>
                  <a:prstDash val="solid"/>
                  <a:miter lim="800000"/>
                  <a:headEnd type="triangle" w="med" len="med"/>
                  <a:tailEnd type="triangle" w="med" len="med"/>
                </a:ln>
                <a:effectLst/>
              </p:spPr>
            </p:cxnSp>
          </p:grpSp>
          <p:sp>
            <p:nvSpPr>
              <p:cNvPr id="42" name="TextBox 41"/>
              <p:cNvSpPr txBox="1"/>
              <p:nvPr/>
            </p:nvSpPr>
            <p:spPr>
              <a:xfrm>
                <a:off x="8240696" y="1738054"/>
                <a:ext cx="1460782" cy="64903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a:rPr>
                  <a:t>‘</a:t>
                </a:r>
                <a:r>
                  <a:rPr kumimoji="0" lang="en-US" sz="2400" b="1" i="0" u="none" strike="noStrike" kern="1200" cap="none" spc="0" normalizeH="0" baseline="0" noProof="0" dirty="0" smtClean="0">
                    <a:ln>
                      <a:noFill/>
                    </a:ln>
                    <a:solidFill>
                      <a:srgbClr val="F57A1E"/>
                    </a:solidFill>
                    <a:effectLst/>
                    <a:uLnTx/>
                    <a:uFillTx/>
                    <a:latin typeface="Calibri"/>
                  </a:rPr>
                  <a:t>n</a:t>
                </a:r>
                <a:r>
                  <a:rPr kumimoji="0" lang="en-US" sz="2400" b="1" i="0" u="none" strike="noStrike" kern="1200" cap="none" spc="0" normalizeH="0" baseline="0" noProof="0" dirty="0" smtClean="0">
                    <a:ln>
                      <a:noFill/>
                    </a:ln>
                    <a:solidFill>
                      <a:prstClr val="black"/>
                    </a:solidFill>
                    <a:effectLst/>
                    <a:uLnTx/>
                    <a:uFillTx/>
                    <a:latin typeface="Calibri"/>
                  </a:rPr>
                  <a:t> x </a:t>
                </a:r>
                <a:r>
                  <a:rPr kumimoji="0" lang="en-US" sz="2400" b="1" i="0" u="none" strike="noStrike" kern="1200" cap="none" spc="0" normalizeH="0" baseline="0" noProof="0" dirty="0" smtClean="0">
                    <a:ln>
                      <a:noFill/>
                    </a:ln>
                    <a:solidFill>
                      <a:srgbClr val="F57A1E"/>
                    </a:solidFill>
                    <a:effectLst/>
                    <a:uLnTx/>
                    <a:uFillTx/>
                    <a:latin typeface="Calibri"/>
                  </a:rPr>
                  <a:t>m</a:t>
                </a:r>
                <a:r>
                  <a:rPr kumimoji="0" lang="en-US" sz="2400" b="1" i="0" u="none" strike="noStrike" kern="1200" cap="none" spc="0" normalizeH="0" baseline="0" noProof="0" dirty="0" smtClean="0">
                    <a:ln>
                      <a:noFill/>
                    </a:ln>
                    <a:solidFill>
                      <a:prstClr val="black"/>
                    </a:solidFill>
                    <a:effectLst/>
                    <a:uLnTx/>
                    <a:uFillTx/>
                    <a:latin typeface="Calibri"/>
                  </a:rPr>
                  <a:t>’</a:t>
                </a:r>
              </a:p>
            </p:txBody>
          </p:sp>
          <p:sp>
            <p:nvSpPr>
              <p:cNvPr id="43" name="TextBox 42"/>
              <p:cNvSpPr txBox="1"/>
              <p:nvPr/>
            </p:nvSpPr>
            <p:spPr>
              <a:xfrm>
                <a:off x="6304481" y="2718415"/>
                <a:ext cx="1146179" cy="103845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C3959"/>
                    </a:solidFill>
                    <a:effectLst/>
                    <a:uLnTx/>
                    <a:uFillTx/>
                    <a:latin typeface="Calibri"/>
                  </a:rPr>
                  <a:t>IdP</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C3959"/>
                    </a:solidFill>
                    <a:effectLst/>
                    <a:uLnTx/>
                    <a:uFillTx/>
                    <a:latin typeface="Calibri"/>
                  </a:rPr>
                  <a:t>Home </a:t>
                </a:r>
                <a:br>
                  <a:rPr kumimoji="0" lang="en-US" sz="1400" b="1" i="0" u="none" strike="noStrike" kern="1200" cap="none" spc="0" normalizeH="0" baseline="0" noProof="0" dirty="0" smtClean="0">
                    <a:ln>
                      <a:noFill/>
                    </a:ln>
                    <a:solidFill>
                      <a:srgbClr val="0C3959"/>
                    </a:solidFill>
                    <a:effectLst/>
                    <a:uLnTx/>
                    <a:uFillTx/>
                    <a:latin typeface="Calibri"/>
                  </a:rPr>
                </a:br>
                <a:r>
                  <a:rPr kumimoji="0" lang="en-US" sz="1400" b="1" i="0" u="none" strike="noStrike" kern="1200" cap="none" spc="0" normalizeH="0" baseline="0" noProof="0" dirty="0" smtClean="0">
                    <a:ln>
                      <a:noFill/>
                    </a:ln>
                    <a:solidFill>
                      <a:srgbClr val="0C3959"/>
                    </a:solidFill>
                    <a:effectLst/>
                    <a:uLnTx/>
                    <a:uFillTx/>
                    <a:latin typeface="Calibri"/>
                  </a:rPr>
                  <a:t>Institute</a:t>
                </a:r>
              </a:p>
            </p:txBody>
          </p:sp>
          <p:sp>
            <p:nvSpPr>
              <p:cNvPr id="44" name="TextBox 43"/>
              <p:cNvSpPr txBox="1"/>
              <p:nvPr/>
            </p:nvSpPr>
            <p:spPr>
              <a:xfrm>
                <a:off x="10291336" y="2960192"/>
                <a:ext cx="1648821" cy="1341339"/>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C3959"/>
                    </a:solidFill>
                    <a:effectLst/>
                    <a:uLnTx/>
                    <a:uFillTx/>
                    <a:latin typeface="Calibri"/>
                  </a:rPr>
                  <a:t>SP</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C3959"/>
                    </a:solidFill>
                    <a:effectLst/>
                    <a:uLnTx/>
                    <a:uFillTx/>
                    <a:latin typeface="Calibri"/>
                  </a:rPr>
                  <a:t>Collaborative</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C3959"/>
                    </a:solidFill>
                    <a:effectLst/>
                    <a:uLnTx/>
                    <a:uFillTx/>
                    <a:latin typeface="Calibri"/>
                  </a:rPr>
                  <a:t>Resource</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C3959"/>
                    </a:solidFill>
                    <a:effectLst/>
                    <a:uLnTx/>
                    <a:uFillTx/>
                    <a:latin typeface="Calibri"/>
                  </a:rPr>
                  <a:t>or </a:t>
                </a:r>
                <a:r>
                  <a:rPr kumimoji="0" lang="en-US" sz="1400" b="1" i="0" u="none" strike="noStrike" kern="1200" cap="none" spc="0" normalizeH="0" baseline="0" noProof="0" dirty="0" err="1" smtClean="0">
                    <a:ln>
                      <a:noFill/>
                    </a:ln>
                    <a:solidFill>
                      <a:srgbClr val="0C3959"/>
                    </a:solidFill>
                    <a:effectLst/>
                    <a:uLnTx/>
                    <a:uFillTx/>
                    <a:latin typeface="Calibri"/>
                  </a:rPr>
                  <a:t>SIte</a:t>
                </a:r>
                <a:endParaRPr kumimoji="0" lang="en-US" sz="1400" b="1" i="0" u="none" strike="noStrike" kern="1200" cap="none" spc="0" normalizeH="0" baseline="0" noProof="0" dirty="0" smtClean="0">
                  <a:ln>
                    <a:noFill/>
                  </a:ln>
                  <a:solidFill>
                    <a:srgbClr val="0C3959"/>
                  </a:solidFill>
                  <a:effectLst/>
                  <a:uLnTx/>
                  <a:uFillTx/>
                  <a:latin typeface="Calibri"/>
                </a:endParaRPr>
              </a:p>
            </p:txBody>
          </p:sp>
        </p:grpSp>
      </p:grpSp>
      <p:sp>
        <p:nvSpPr>
          <p:cNvPr id="66" name="Content Placeholder 5"/>
          <p:cNvSpPr txBox="1">
            <a:spLocks/>
          </p:cNvSpPr>
          <p:nvPr/>
        </p:nvSpPr>
        <p:spPr>
          <a:xfrm>
            <a:off x="46973" y="1632003"/>
            <a:ext cx="5085818" cy="216749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1600" b="1" i="0" u="none" strike="noStrike" kern="1200" cap="none" spc="0" normalizeH="0" baseline="0" noProof="0" dirty="0" smtClean="0">
                <a:ln>
                  <a:noFill/>
                </a:ln>
                <a:solidFill>
                  <a:srgbClr val="004360"/>
                </a:solidFill>
                <a:effectLst/>
                <a:uLnTx/>
                <a:uFillTx/>
                <a:latin typeface="Calibri"/>
                <a:ea typeface="Verdana" panose="020B0604030504040204" pitchFamily="34" charset="0"/>
              </a:rPr>
              <a:t>Beyond ‘enterprise’ services, it becomes challenging!</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smtClean="0">
              <a:ln>
                <a:noFill/>
              </a:ln>
              <a:solidFill>
                <a:srgbClr val="004360"/>
              </a:solidFill>
              <a:effectLst/>
              <a:uLnTx/>
              <a:uFillTx/>
              <a:latin typeface="Calibri"/>
              <a:ea typeface="Verdana" panose="020B0604030504040204" pitchFamily="34"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600" b="1" i="0" u="none" strike="noStrike" kern="1200" cap="none" spc="0" normalizeH="0" baseline="0" noProof="0" dirty="0" smtClean="0">
                <a:ln>
                  <a:noFill/>
                </a:ln>
                <a:solidFill>
                  <a:srgbClr val="004360"/>
                </a:solidFill>
                <a:effectLst/>
                <a:uLnTx/>
                <a:uFillTx/>
                <a:latin typeface="Calibri"/>
                <a:ea typeface="Verdana" panose="020B0604030504040204" pitchFamily="34" charset="0"/>
              </a:rPr>
              <a:t>Collaborations - by design - have their services </a:t>
            </a:r>
            <a:br>
              <a:rPr kumimoji="0" lang="en-US" sz="1600" b="1" i="0" u="none" strike="noStrike" kern="1200" cap="none" spc="0" normalizeH="0" baseline="0" noProof="0" dirty="0" smtClean="0">
                <a:ln>
                  <a:noFill/>
                </a:ln>
                <a:solidFill>
                  <a:srgbClr val="004360"/>
                </a:solidFill>
                <a:effectLst/>
                <a:uLnTx/>
                <a:uFillTx/>
                <a:latin typeface="Calibri"/>
                <a:ea typeface="Verdana" panose="020B0604030504040204" pitchFamily="34" charset="0"/>
              </a:rPr>
            </a:br>
            <a:r>
              <a:rPr kumimoji="0" lang="en-US" sz="1600" b="1" i="0" u="none" strike="noStrike" kern="1200" cap="none" spc="0" normalizeH="0" baseline="0" noProof="0" dirty="0" smtClean="0">
                <a:ln>
                  <a:noFill/>
                </a:ln>
                <a:solidFill>
                  <a:srgbClr val="004360"/>
                </a:solidFill>
                <a:effectLst/>
                <a:uLnTx/>
                <a:uFillTx/>
                <a:latin typeface="Calibri"/>
                <a:ea typeface="Verdana" panose="020B0604030504040204" pitchFamily="34" charset="0"/>
              </a:rPr>
              <a:t>distributed</a:t>
            </a:r>
            <a:r>
              <a:rPr kumimoji="0" lang="en-US" sz="1600" b="1" i="0" u="none" strike="noStrike" kern="1200" cap="none" spc="0" normalizeH="0" noProof="0" dirty="0" smtClean="0">
                <a:ln>
                  <a:noFill/>
                </a:ln>
                <a:solidFill>
                  <a:srgbClr val="004360"/>
                </a:solidFill>
                <a:effectLst/>
                <a:uLnTx/>
                <a:uFillTx/>
                <a:latin typeface="Calibri"/>
                <a:ea typeface="Verdana" panose="020B0604030504040204" pitchFamily="34" charset="0"/>
              </a:rPr>
              <a:t> </a:t>
            </a:r>
            <a:r>
              <a:rPr kumimoji="0" lang="en-US" sz="1600" b="0" i="1" u="none" strike="noStrike" kern="1200" cap="none" spc="0" normalizeH="0" baseline="0" noProof="0" dirty="0" smtClean="0">
                <a:ln>
                  <a:noFill/>
                </a:ln>
                <a:solidFill>
                  <a:srgbClr val="004360"/>
                </a:solidFill>
                <a:effectLst/>
                <a:uLnTx/>
                <a:uFillTx/>
                <a:latin typeface="Calibri"/>
                <a:ea typeface="Verdana" panose="020B0604030504040204" pitchFamily="34" charset="0"/>
              </a:rPr>
              <a:t>and</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4360"/>
                </a:solidFill>
                <a:effectLst/>
                <a:uLnTx/>
                <a:uFillTx/>
                <a:latin typeface="Calibri"/>
                <a:ea typeface="Verdana" panose="020B0604030504040204" pitchFamily="34" charset="0"/>
              </a:rPr>
              <a:t>not that many collaborations are a legal entity</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4360"/>
                </a:solidFill>
                <a:effectLst/>
                <a:uLnTx/>
                <a:uFillTx/>
                <a:latin typeface="Calibri"/>
                <a:ea typeface="Verdana" panose="020B0604030504040204" pitchFamily="34" charset="0"/>
              </a:rPr>
              <a:t>or not ‘legally authoritative’ for constituent services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GB" sz="1600" cap="none" dirty="0" smtClean="0">
                <a:latin typeface="Calibri"/>
              </a:rPr>
              <a:t>or run into risk-averse, or slow, ‘home organisations’</a:t>
            </a:r>
            <a:endParaRPr kumimoji="0" lang="en-US" sz="1600" b="0" i="0" u="none" strike="noStrike" kern="1200" cap="none" spc="0" normalizeH="0" baseline="0" noProof="0" dirty="0">
              <a:ln>
                <a:noFill/>
              </a:ln>
              <a:solidFill>
                <a:srgbClr val="004360"/>
              </a:solidFill>
              <a:effectLst/>
              <a:uLnTx/>
              <a:uFillTx/>
              <a:latin typeface="Calibri"/>
              <a:ea typeface="Verdana" panose="020B0604030504040204" pitchFamily="34" charset="0"/>
            </a:endParaRPr>
          </a:p>
        </p:txBody>
      </p:sp>
    </p:spTree>
    <p:extLst>
      <p:ext uri="{BB962C8B-B14F-4D97-AF65-F5344CB8AC3E}">
        <p14:creationId xmlns:p14="http://schemas.microsoft.com/office/powerpoint/2010/main" val="16264123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US" smtClean="0"/>
              <a:t>38</a:t>
            </a:fld>
            <a:endParaRPr lang="en-US"/>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p:txBody>
          <a:bodyPr/>
          <a:lstStyle/>
          <a:p>
            <a:r>
              <a:rPr lang="en-GB" dirty="0" smtClean="0"/>
              <a:t>Scaling community and institutional trust</a:t>
            </a:r>
            <a:endParaRPr lang="en-US" dirty="0"/>
          </a:p>
        </p:txBody>
      </p:sp>
      <p:grpSp>
        <p:nvGrpSpPr>
          <p:cNvPr id="20" name="Group 19"/>
          <p:cNvGrpSpPr/>
          <p:nvPr/>
        </p:nvGrpSpPr>
        <p:grpSpPr>
          <a:xfrm>
            <a:off x="238125" y="826878"/>
            <a:ext cx="8785056" cy="3591780"/>
            <a:chOff x="487681" y="1681163"/>
            <a:chExt cx="11151500" cy="4559304"/>
          </a:xfrm>
        </p:grpSpPr>
        <p:sp>
          <p:nvSpPr>
            <p:cNvPr id="13" name="Content Placeholder 5"/>
            <p:cNvSpPr txBox="1">
              <a:spLocks/>
            </p:cNvSpPr>
            <p:nvPr/>
          </p:nvSpPr>
          <p:spPr>
            <a:xfrm>
              <a:off x="488275" y="1681163"/>
              <a:ext cx="3632505" cy="823912"/>
            </a:xfrm>
            <a:prstGeom prst="rect">
              <a:avLst/>
            </a:prstGeom>
            <a:solidFill>
              <a:srgbClr val="F57A1E"/>
            </a:solidFill>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b="1" cap="none" dirty="0" err="1" smtClean="0"/>
                <a:t>eduGAIN</a:t>
              </a:r>
              <a:r>
                <a:rPr lang="en-US" sz="1600" b="1" cap="none" dirty="0" smtClean="0"/>
                <a:t> (global R&amp;E)</a:t>
              </a:r>
              <a:br>
                <a:rPr lang="en-US" sz="1600" b="1" cap="none" dirty="0" smtClean="0"/>
              </a:br>
              <a:r>
                <a:rPr lang="en-US" sz="1600" b="1" i="1" cap="none" dirty="0" smtClean="0"/>
                <a:t>Entity Categories</a:t>
              </a:r>
              <a:endParaRPr lang="en-US" sz="1600" b="1" i="1" cap="none" dirty="0"/>
            </a:p>
          </p:txBody>
        </p:sp>
        <p:sp>
          <p:nvSpPr>
            <p:cNvPr id="14" name="Content Placeholder 5"/>
            <p:cNvSpPr txBox="1">
              <a:spLocks/>
            </p:cNvSpPr>
            <p:nvPr/>
          </p:nvSpPr>
          <p:spPr>
            <a:xfrm>
              <a:off x="487681" y="2540003"/>
              <a:ext cx="3627119" cy="3700464"/>
            </a:xfrm>
            <a:prstGeom prst="rect">
              <a:avLst/>
            </a:prstGeom>
            <a:solidFill>
              <a:srgbClr val="FEEEE2"/>
            </a:solidFill>
            <a:ln w="12700">
              <a:solidFill>
                <a:srgbClr val="F57A1E"/>
              </a:solidFill>
              <a:miter lim="400000"/>
            </a:ln>
            <a:extLst>
              <a:ext uri="{C572A759-6A51-4108-AA02-DFA0A04FC94B}">
                <ma14:wrappingTextBoxFlag xmlns:ma14="http://schemas.microsoft.com/office/mac/drawingml/2011/main" xmlns="" val="1"/>
              </a:ext>
            </a:extLst>
          </p:spPr>
          <p:txBody>
            <a:bodyPr lIns="45720" tIns="45720" rIns="45720" bIns="45720">
              <a:noAutofit/>
            </a:bodyPr>
            <a:lstStyle>
              <a:lvl1pPr marL="0" marR="0" indent="0" algn="l" defTabSz="309563" rtl="0" eaLnBrk="1" latinLnBrk="0" hangingPunct="1">
                <a:lnSpc>
                  <a:spcPct val="100000"/>
                </a:lnSpc>
                <a:spcBef>
                  <a:spcPts val="0"/>
                </a:spcBef>
                <a:spcAft>
                  <a:spcPts val="0"/>
                </a:spcAft>
                <a:buClrTx/>
                <a:buSzTx/>
                <a:buFontTx/>
                <a:buNone/>
                <a:tabLst/>
                <a:defRPr sz="2063" b="0" i="0" u="none" strike="noStrike" cap="none" spc="0" baseline="0">
                  <a:ln>
                    <a:noFill/>
                  </a:ln>
                  <a:solidFill>
                    <a:srgbClr val="000000"/>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875"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88"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a:lstStyle>
            <a:p>
              <a:r>
                <a:rPr lang="en-US" sz="1600" i="1" dirty="0" smtClean="0"/>
                <a:t>Curated grouping of entities</a:t>
              </a:r>
              <a:endParaRPr lang="en-US" sz="1600" b="1" dirty="0" smtClean="0"/>
            </a:p>
            <a:p>
              <a:r>
                <a:rPr lang="en-US" sz="1600" dirty="0" smtClean="0"/>
                <a:t>‘REFEDS R&amp;S’</a:t>
              </a:r>
              <a:br>
                <a:rPr lang="en-US" sz="1600" dirty="0" smtClean="0"/>
              </a:br>
              <a:r>
                <a:rPr lang="en-US" sz="1600" dirty="0" smtClean="0"/>
                <a:t>	</a:t>
              </a:r>
              <a:r>
                <a:rPr lang="en-US" sz="1600" i="1" dirty="0" smtClean="0"/>
                <a:t>this is a research service</a:t>
              </a:r>
              <a:endParaRPr lang="en-US" sz="1600" dirty="0" smtClean="0"/>
            </a:p>
            <a:p>
              <a:r>
                <a:rPr lang="en-US" sz="1600" dirty="0" smtClean="0"/>
                <a:t>‘DP </a:t>
              </a:r>
              <a:r>
                <a:rPr lang="en-US" sz="1600" dirty="0" err="1" smtClean="0"/>
                <a:t>CoCo</a:t>
              </a:r>
              <a:r>
                <a:rPr lang="en-US" sz="1600" dirty="0" smtClean="0"/>
                <a:t>’</a:t>
              </a:r>
              <a:br>
                <a:rPr lang="en-US" sz="1600" dirty="0" smtClean="0"/>
              </a:br>
              <a:r>
                <a:rPr lang="en-US" sz="1600" dirty="0" smtClean="0"/>
                <a:t>	</a:t>
              </a:r>
              <a:r>
                <a:rPr lang="en-US" sz="1600" i="1" dirty="0" smtClean="0"/>
                <a:t>abides by GDPR</a:t>
              </a:r>
              <a:endParaRPr lang="en-US" sz="1600" dirty="0" smtClean="0"/>
            </a:p>
            <a:p>
              <a:r>
                <a:rPr lang="en-US" sz="1600" dirty="0" smtClean="0"/>
                <a:t>‘</a:t>
              </a:r>
              <a:r>
                <a:rPr lang="en-US" sz="1600" dirty="0" err="1" smtClean="0"/>
                <a:t>Sirtfi</a:t>
              </a:r>
              <a:r>
                <a:rPr lang="en-US" sz="1600" dirty="0" smtClean="0"/>
                <a:t>’</a:t>
              </a:r>
            </a:p>
            <a:p>
              <a:r>
                <a:rPr lang="en-US" sz="1600" dirty="0"/>
                <a:t>	</a:t>
              </a:r>
              <a:r>
                <a:rPr lang="en-US" sz="1600" i="1" dirty="0" smtClean="0"/>
                <a:t>cares for security response</a:t>
              </a:r>
              <a:r>
                <a:rPr lang="en-US" sz="1600" dirty="0" smtClean="0"/>
                <a:t/>
              </a:r>
              <a:br>
                <a:rPr lang="en-US" sz="1600" dirty="0" smtClean="0"/>
              </a:br>
              <a:endParaRPr lang="en-US" sz="1600" dirty="0" smtClean="0"/>
            </a:p>
            <a:p>
              <a:endParaRPr lang="en-US" sz="1600" i="1" dirty="0" smtClean="0"/>
            </a:p>
            <a:p>
              <a:r>
                <a:rPr lang="en-GB" sz="1400" dirty="0" smtClean="0">
                  <a:solidFill>
                    <a:srgbClr val="6F2575"/>
                  </a:solidFill>
                </a:rPr>
                <a:t>slower adoption process</a:t>
              </a:r>
            </a:p>
            <a:p>
              <a:r>
                <a:rPr lang="en-GB" sz="1400" dirty="0" smtClean="0">
                  <a:solidFill>
                    <a:srgbClr val="6F2575"/>
                  </a:solidFill>
                </a:rPr>
                <a:t>adding identity assurance needs action at all 60+ Feds &amp; 4k+ </a:t>
              </a:r>
              <a:r>
                <a:rPr lang="en-GB" sz="1400" dirty="0" err="1" smtClean="0">
                  <a:solidFill>
                    <a:srgbClr val="6F2575"/>
                  </a:solidFill>
                </a:rPr>
                <a:t>IdPs</a:t>
              </a:r>
              <a:endParaRPr lang="en-US" sz="1400" dirty="0" smtClean="0">
                <a:solidFill>
                  <a:srgbClr val="6F2575"/>
                </a:solidFill>
              </a:endParaRPr>
            </a:p>
          </p:txBody>
        </p:sp>
        <p:sp>
          <p:nvSpPr>
            <p:cNvPr id="15" name="Content Placeholder 5"/>
            <p:cNvSpPr txBox="1">
              <a:spLocks/>
            </p:cNvSpPr>
            <p:nvPr/>
          </p:nvSpPr>
          <p:spPr>
            <a:xfrm>
              <a:off x="7996585" y="1681163"/>
              <a:ext cx="3642596" cy="823912"/>
            </a:xfrm>
            <a:prstGeom prst="rect">
              <a:avLst/>
            </a:prstGeom>
            <a:solidFill>
              <a:srgbClr val="F57A1E"/>
            </a:solidFill>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b="1" cap="none" dirty="0" smtClean="0"/>
                <a:t>Use of </a:t>
              </a:r>
              <a:br>
                <a:rPr lang="en-US" sz="1600" b="1" cap="none" dirty="0" smtClean="0"/>
              </a:br>
              <a:r>
                <a:rPr lang="en-US" sz="1600" b="1" cap="none" dirty="0" smtClean="0"/>
                <a:t>proxy bridging components</a:t>
              </a:r>
              <a:endParaRPr lang="en-US" sz="1600" b="1" cap="none" dirty="0"/>
            </a:p>
          </p:txBody>
        </p:sp>
        <p:sp>
          <p:nvSpPr>
            <p:cNvPr id="16" name="Content Placeholder 5"/>
            <p:cNvSpPr txBox="1">
              <a:spLocks/>
            </p:cNvSpPr>
            <p:nvPr/>
          </p:nvSpPr>
          <p:spPr>
            <a:xfrm>
              <a:off x="7996585" y="2540003"/>
              <a:ext cx="3636615" cy="3700464"/>
            </a:xfrm>
            <a:prstGeom prst="rect">
              <a:avLst/>
            </a:prstGeom>
            <a:solidFill>
              <a:srgbClr val="FEEEE2"/>
            </a:solidFill>
            <a:ln w="12700">
              <a:solidFill>
                <a:srgbClr val="F57A1E"/>
              </a:solidFill>
              <a:miter lim="400000"/>
            </a:ln>
            <a:extLst>
              <a:ext uri="{C572A759-6A51-4108-AA02-DFA0A04FC94B}">
                <ma14:wrappingTextBoxFlag xmlns:ma14="http://schemas.microsoft.com/office/mac/drawingml/2011/main" xmlns="" val="1"/>
              </a:ext>
            </a:extLst>
          </p:spPr>
          <p:txBody>
            <a:bodyPr wrap="square" lIns="45720" tIns="45720" rIns="45720" bIns="45720">
              <a:noAutofit/>
            </a:bodyPr>
            <a:lstStyle>
              <a:lvl1pPr marL="0" marR="0" indent="0" algn="l" defTabSz="309563" rtl="0" eaLnBrk="1" latinLnBrk="0" hangingPunct="1">
                <a:lnSpc>
                  <a:spcPct val="100000"/>
                </a:lnSpc>
                <a:spcBef>
                  <a:spcPts val="0"/>
                </a:spcBef>
                <a:spcAft>
                  <a:spcPts val="0"/>
                </a:spcAft>
                <a:buClrTx/>
                <a:buSzTx/>
                <a:buFontTx/>
                <a:buNone/>
                <a:tabLst/>
                <a:defRPr sz="2063" b="0" i="0" u="none" strike="noStrike" cap="none" spc="0" baseline="0">
                  <a:ln>
                    <a:noFill/>
                  </a:ln>
                  <a:solidFill>
                    <a:srgbClr val="000000"/>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875"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88"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a:lstStyle>
            <a:p>
              <a:endParaRPr lang="en-US" sz="1600" i="1" dirty="0" smtClean="0"/>
            </a:p>
            <a:p>
              <a:endParaRPr lang="en-US" sz="1600" i="1" dirty="0"/>
            </a:p>
            <a:p>
              <a:endParaRPr lang="en-US" sz="1600" i="1" dirty="0" smtClean="0"/>
            </a:p>
            <a:p>
              <a:endParaRPr lang="en-US" sz="1600" i="1" dirty="0"/>
            </a:p>
            <a:p>
              <a:r>
                <a:rPr lang="en-GB" sz="1600" dirty="0" smtClean="0"/>
                <a:t>Identity and access ‘proxy’ harmonised </a:t>
              </a:r>
              <a:r>
                <a:rPr lang="en-GB" sz="1600" dirty="0" err="1" smtClean="0"/>
                <a:t>eduGAIN</a:t>
              </a:r>
              <a:r>
                <a:rPr lang="en-GB" sz="1600" dirty="0" smtClean="0"/>
                <a:t> </a:t>
              </a:r>
              <a:r>
                <a:rPr lang="en-GB" sz="1600" dirty="0" err="1" smtClean="0"/>
                <a:t>IdPs</a:t>
              </a:r>
              <a:endParaRPr lang="en-US" sz="1600" dirty="0" smtClean="0"/>
            </a:p>
            <a:p>
              <a:endParaRPr lang="en-US" sz="1600" i="1" dirty="0" smtClean="0"/>
            </a:p>
            <a:p>
              <a:r>
                <a:rPr lang="en-US" sz="1600" i="1" dirty="0" smtClean="0"/>
                <a:t>based on entity categories</a:t>
              </a:r>
            </a:p>
            <a:p>
              <a:r>
                <a:rPr lang="en-US" sz="1600" i="1" dirty="0" smtClean="0"/>
                <a:t>leverage </a:t>
              </a:r>
              <a:r>
                <a:rPr lang="en-US" sz="1600" i="1" dirty="0" err="1" smtClean="0"/>
                <a:t>Sirtfi</a:t>
              </a:r>
              <a:r>
                <a:rPr lang="en-US" sz="1600" i="1" dirty="0" smtClean="0"/>
                <a:t> and ‘R&amp;S’</a:t>
              </a:r>
            </a:p>
            <a:p>
              <a:r>
                <a:rPr lang="en-US" sz="1600" i="1" dirty="0" err="1" smtClean="0"/>
                <a:t>proxying</a:t>
              </a:r>
              <a:r>
                <a:rPr lang="en-US" sz="1600" i="1" dirty="0" smtClean="0"/>
                <a:t> is bi-directional </a:t>
              </a:r>
              <a:br>
                <a:rPr lang="en-US" sz="1600" i="1" dirty="0" smtClean="0"/>
              </a:br>
              <a:endParaRPr lang="en-US" sz="1400" b="1" dirty="0"/>
            </a:p>
            <a:p>
              <a:r>
                <a:rPr lang="en-GB" sz="1400" dirty="0" smtClean="0">
                  <a:solidFill>
                    <a:srgbClr val="6F2575"/>
                  </a:solidFill>
                </a:rPr>
                <a:t>responsibility on the proxy operator</a:t>
              </a:r>
              <a:endParaRPr lang="en-US" sz="1400" dirty="0" smtClean="0">
                <a:solidFill>
                  <a:srgbClr val="6F2575"/>
                </a:solidFill>
              </a:endParaRPr>
            </a:p>
          </p:txBody>
        </p:sp>
        <p:sp>
          <p:nvSpPr>
            <p:cNvPr id="17" name="Content Placeholder 5"/>
            <p:cNvSpPr txBox="1">
              <a:spLocks/>
            </p:cNvSpPr>
            <p:nvPr/>
          </p:nvSpPr>
          <p:spPr>
            <a:xfrm>
              <a:off x="4227295" y="1681163"/>
              <a:ext cx="3652686" cy="823912"/>
            </a:xfrm>
            <a:prstGeom prst="rect">
              <a:avLst/>
            </a:prstGeom>
            <a:solidFill>
              <a:srgbClr val="F57A1E"/>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600" b="1" cap="none" dirty="0" smtClean="0"/>
                <a:t>e-Infrastructure IGTF Authentication Profiles</a:t>
              </a:r>
              <a:endParaRPr lang="en-US" sz="1600" b="1" cap="none" dirty="0"/>
            </a:p>
          </p:txBody>
        </p:sp>
        <p:sp>
          <p:nvSpPr>
            <p:cNvPr id="18" name="Content Placeholder 5"/>
            <p:cNvSpPr txBox="1">
              <a:spLocks/>
            </p:cNvSpPr>
            <p:nvPr/>
          </p:nvSpPr>
          <p:spPr>
            <a:xfrm>
              <a:off x="4226561" y="2540004"/>
              <a:ext cx="3647439" cy="3700463"/>
            </a:xfrm>
            <a:prstGeom prst="rect">
              <a:avLst/>
            </a:prstGeom>
            <a:solidFill>
              <a:srgbClr val="FEEEE2"/>
            </a:solidFill>
            <a:ln w="12700">
              <a:solidFill>
                <a:srgbClr val="F57A1E"/>
              </a:solidFill>
              <a:miter lim="400000"/>
            </a:ln>
            <a:extLst>
              <a:ext uri="{C572A759-6A51-4108-AA02-DFA0A04FC94B}">
                <ma14:wrappingTextBoxFlag xmlns:ma14="http://schemas.microsoft.com/office/mac/drawingml/2011/main" xmlns="" val="1"/>
              </a:ext>
            </a:extLst>
          </p:spPr>
          <p:txBody>
            <a:bodyPr lIns="45720" tIns="45720" rIns="45720" bIns="45720">
              <a:noAutofit/>
            </a:bodyPr>
            <a:lstStyle>
              <a:lvl1pPr marL="0" marR="0" indent="0" algn="l" defTabSz="309563" rtl="0" eaLnBrk="1" latinLnBrk="0" hangingPunct="1">
                <a:lnSpc>
                  <a:spcPct val="100000"/>
                </a:lnSpc>
                <a:spcBef>
                  <a:spcPts val="0"/>
                </a:spcBef>
                <a:spcAft>
                  <a:spcPts val="0"/>
                </a:spcAft>
                <a:buClrTx/>
                <a:buSzTx/>
                <a:buFontTx/>
                <a:buNone/>
                <a:tabLst/>
                <a:defRPr sz="2063" b="0" i="0" u="none" strike="noStrike" cap="none" spc="0" baseline="0">
                  <a:ln>
                    <a:noFill/>
                  </a:ln>
                  <a:solidFill>
                    <a:srgbClr val="000000"/>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875"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88"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a:lstStyle>
            <a:p>
              <a:r>
                <a:rPr lang="en-GB" sz="1600" dirty="0" smtClean="0"/>
                <a:t>Common baseline and profiles</a:t>
              </a:r>
              <a:br>
                <a:rPr lang="en-GB" sz="1600" dirty="0" smtClean="0"/>
              </a:br>
              <a:r>
                <a:rPr lang="en-GB" sz="1600" i="1" dirty="0" smtClean="0"/>
                <a:t>co-defined</a:t>
              </a:r>
              <a:r>
                <a:rPr lang="en-GB" sz="1600" dirty="0" smtClean="0"/>
                <a:t> </a:t>
              </a:r>
              <a:r>
                <a:rPr lang="en-GB" sz="1600" i="1" dirty="0" smtClean="0"/>
                <a:t>by relying parties</a:t>
              </a:r>
              <a:endParaRPr lang="en-GB" sz="1600" dirty="0" smtClean="0"/>
            </a:p>
            <a:p>
              <a:endParaRPr lang="en-GB" sz="1600" dirty="0" smtClean="0"/>
            </a:p>
            <a:p>
              <a:r>
                <a:rPr lang="en-GB" sz="1600" dirty="0" smtClean="0"/>
                <a:t>user-centric ID harmonisation with unique global naming </a:t>
              </a:r>
            </a:p>
            <a:p>
              <a:r>
                <a:rPr lang="en-GB" sz="1600" dirty="0" smtClean="0"/>
                <a:t>‘BIRCH’</a:t>
              </a:r>
              <a:br>
                <a:rPr lang="en-GB" sz="1600" dirty="0" smtClean="0"/>
              </a:br>
              <a:r>
                <a:rPr lang="en-GB" sz="1600" dirty="0" smtClean="0"/>
                <a:t>	</a:t>
              </a:r>
              <a:r>
                <a:rPr lang="en-GB" sz="1600" i="1" dirty="0" smtClean="0"/>
                <a:t>real person with real name</a:t>
              </a:r>
              <a:endParaRPr lang="en-GB" sz="1600" dirty="0" smtClean="0"/>
            </a:p>
            <a:p>
              <a:r>
                <a:rPr lang="en-GB" sz="1600" dirty="0" smtClean="0"/>
                <a:t>‘DOGWOOD’</a:t>
              </a:r>
              <a:br>
                <a:rPr lang="en-GB" sz="1600" dirty="0" smtClean="0"/>
              </a:br>
              <a:r>
                <a:rPr lang="en-GB" sz="1600" dirty="0" smtClean="0"/>
                <a:t>	</a:t>
              </a:r>
              <a:r>
                <a:rPr lang="en-GB" sz="1600" i="1" dirty="0" smtClean="0"/>
                <a:t>persistent linkable identifier</a:t>
              </a:r>
              <a:endParaRPr lang="en-GB" sz="1600" dirty="0" smtClean="0"/>
            </a:p>
            <a:p>
              <a:endParaRPr lang="en-GB" sz="1400" dirty="0" smtClean="0">
                <a:solidFill>
                  <a:srgbClr val="6F2575"/>
                </a:solidFill>
              </a:endParaRPr>
            </a:p>
            <a:p>
              <a:endParaRPr lang="en-GB" sz="1400" dirty="0" smtClean="0">
                <a:solidFill>
                  <a:srgbClr val="6F2575"/>
                </a:solidFill>
              </a:endParaRPr>
            </a:p>
            <a:p>
              <a:pPr algn="ctr"/>
              <a:r>
                <a:rPr lang="en-GB" sz="1400" dirty="0" smtClean="0">
                  <a:solidFill>
                    <a:srgbClr val="6F2575"/>
                  </a:solidFill>
                </a:rPr>
                <a:t>research-specific user base</a:t>
              </a:r>
            </a:p>
            <a:p>
              <a:endParaRPr lang="en-GB" sz="1600" dirty="0"/>
            </a:p>
            <a:p>
              <a:endParaRPr lang="en-US" sz="1600" dirty="0" smtClean="0"/>
            </a:p>
          </p:txBody>
        </p:sp>
      </p:grpSp>
      <p:sp>
        <p:nvSpPr>
          <p:cNvPr id="21" name="TextBox 20"/>
          <p:cNvSpPr txBox="1"/>
          <p:nvPr/>
        </p:nvSpPr>
        <p:spPr>
          <a:xfrm>
            <a:off x="2080260" y="4559684"/>
            <a:ext cx="5697072" cy="5873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r" defTabSz="825500"/>
            <a:r>
              <a:rPr lang="en-US" sz="1050" cap="none" dirty="0" smtClean="0">
                <a:solidFill>
                  <a:srgbClr val="6F2575"/>
                </a:solidFill>
              </a:rPr>
              <a:t>https</a:t>
            </a:r>
            <a:r>
              <a:rPr lang="en-US" sz="1050" cap="none" dirty="0">
                <a:solidFill>
                  <a:srgbClr val="6F2575"/>
                </a:solidFill>
              </a:rPr>
              <a:t>://wiki.geant.org/display/AARC/Current+Status+of+SAML+Entity+Categories+Adoption</a:t>
            </a:r>
          </a:p>
          <a:p>
            <a:pPr algn="r" defTabSz="825500"/>
            <a:r>
              <a:rPr lang="en-US" sz="1050" cap="none" dirty="0" smtClean="0">
                <a:solidFill>
                  <a:srgbClr val="6F2575"/>
                </a:solidFill>
              </a:rPr>
              <a:t>https://</a:t>
            </a:r>
            <a:r>
              <a:rPr lang="en-US" sz="1050" cap="none" dirty="0">
                <a:solidFill>
                  <a:srgbClr val="6F2575"/>
                </a:solidFill>
              </a:rPr>
              <a:t>www.rcauth.eu</a:t>
            </a:r>
            <a:r>
              <a:rPr lang="en-US" sz="1050" cap="none" dirty="0" smtClean="0">
                <a:solidFill>
                  <a:srgbClr val="6F2575"/>
                </a:solidFill>
              </a:rPr>
              <a:t>/</a:t>
            </a:r>
            <a:br>
              <a:rPr lang="en-US" sz="1050" cap="none" dirty="0" smtClean="0">
                <a:solidFill>
                  <a:srgbClr val="6F2575"/>
                </a:solidFill>
              </a:rPr>
            </a:br>
            <a:r>
              <a:rPr lang="en-US" sz="1050" cap="none" dirty="0" smtClean="0">
                <a:solidFill>
                  <a:srgbClr val="6F2575"/>
                </a:solidFill>
              </a:rPr>
              <a:t>https://aarc-community.org/</a:t>
            </a:r>
            <a:endParaRPr lang="en-US" sz="1050" cap="none" dirty="0">
              <a:solidFill>
                <a:srgbClr val="6F2575"/>
              </a:solidFill>
            </a:endParaRPr>
          </a:p>
        </p:txBody>
      </p:sp>
      <p:pic>
        <p:nvPicPr>
          <p:cNvPr id="2" name="Picture 1"/>
          <p:cNvPicPr>
            <a:picLocks noChangeAspect="1"/>
          </p:cNvPicPr>
          <p:nvPr/>
        </p:nvPicPr>
        <p:blipFill>
          <a:blip r:embed="rId3"/>
          <a:stretch>
            <a:fillRect/>
          </a:stretch>
        </p:blipFill>
        <p:spPr>
          <a:xfrm>
            <a:off x="6841879" y="1575847"/>
            <a:ext cx="1472422" cy="93620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595" y="3354187"/>
            <a:ext cx="855880" cy="302615"/>
          </a:xfrm>
          <a:prstGeom prst="rect">
            <a:avLst/>
          </a:prstGeom>
        </p:spPr>
      </p:pic>
      <p:pic>
        <p:nvPicPr>
          <p:cNvPr id="22" name="Picture 5" descr="H:\Home\davidg\EUGridPMA\IGTF\IGTF-logos\IGTF_logo-interop.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06326" y="3788258"/>
            <a:ext cx="731347" cy="33854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3899" y="160232"/>
            <a:ext cx="684570" cy="621263"/>
          </a:xfrm>
          <a:prstGeom prst="rect">
            <a:avLst/>
          </a:prstGeom>
        </p:spPr>
      </p:pic>
    </p:spTree>
    <p:extLst>
      <p:ext uri="{BB962C8B-B14F-4D97-AF65-F5344CB8AC3E}">
        <p14:creationId xmlns:p14="http://schemas.microsoft.com/office/powerpoint/2010/main" val="26994026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US" smtClean="0"/>
              <a:t>39</a:t>
            </a:fld>
            <a:endParaRPr lang="en-US"/>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a:xfrm>
            <a:off x="238125" y="238125"/>
            <a:ext cx="8667750" cy="400110"/>
          </a:xfrm>
        </p:spPr>
        <p:txBody>
          <a:bodyPr/>
          <a:lstStyle/>
          <a:p>
            <a:r>
              <a:rPr lang="en-US" dirty="0" smtClean="0"/>
              <a:t>Research-friendly federation: REFEDS R&amp;S … or SRAM</a:t>
            </a:r>
            <a:endParaRPr lang="en-US" dirty="0"/>
          </a:p>
        </p:txBody>
      </p:sp>
      <p:pic>
        <p:nvPicPr>
          <p:cNvPr id="9" name="Picture 8"/>
          <p:cNvPicPr>
            <a:picLocks noChangeAspect="1"/>
          </p:cNvPicPr>
          <p:nvPr/>
        </p:nvPicPr>
        <p:blipFill>
          <a:blip r:embed="rId3"/>
          <a:stretch>
            <a:fillRect/>
          </a:stretch>
        </p:blipFill>
        <p:spPr>
          <a:xfrm>
            <a:off x="96229" y="904727"/>
            <a:ext cx="3824113" cy="1484192"/>
          </a:xfrm>
          <a:prstGeom prst="rect">
            <a:avLst/>
          </a:prstGeom>
          <a:ln>
            <a:solidFill>
              <a:srgbClr val="6F2575"/>
            </a:solidFill>
          </a:ln>
        </p:spPr>
      </p:pic>
      <p:pic>
        <p:nvPicPr>
          <p:cNvPr id="10" name="Picture 9"/>
          <p:cNvPicPr>
            <a:picLocks noChangeAspect="1"/>
          </p:cNvPicPr>
          <p:nvPr/>
        </p:nvPicPr>
        <p:blipFill>
          <a:blip r:embed="rId4"/>
          <a:stretch>
            <a:fillRect/>
          </a:stretch>
        </p:blipFill>
        <p:spPr>
          <a:xfrm>
            <a:off x="1304336" y="1617164"/>
            <a:ext cx="3799588" cy="2035493"/>
          </a:xfrm>
          <a:prstGeom prst="rect">
            <a:avLst/>
          </a:prstGeom>
          <a:ln>
            <a:solidFill>
              <a:srgbClr val="6F2575"/>
            </a:solidFill>
          </a:ln>
        </p:spPr>
      </p:pic>
      <p:sp>
        <p:nvSpPr>
          <p:cNvPr id="11" name="TextBox 10"/>
          <p:cNvSpPr txBox="1"/>
          <p:nvPr/>
        </p:nvSpPr>
        <p:spPr>
          <a:xfrm>
            <a:off x="0" y="3728361"/>
            <a:ext cx="486190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a:r>
              <a:rPr lang="en-US" sz="1600" cap="none" dirty="0" smtClean="0">
                <a:solidFill>
                  <a:srgbClr val="6F2575"/>
                </a:solidFill>
              </a:rPr>
              <a:t>https</a:t>
            </a:r>
            <a:r>
              <a:rPr lang="en-US" sz="1600" cap="none" dirty="0">
                <a:solidFill>
                  <a:srgbClr val="6F2575"/>
                </a:solidFill>
              </a:rPr>
              <a:t>://</a:t>
            </a:r>
            <a:r>
              <a:rPr lang="en-US" sz="1600" cap="none" dirty="0" smtClean="0">
                <a:solidFill>
                  <a:srgbClr val="6F2575"/>
                </a:solidFill>
              </a:rPr>
              <a:t>refeds.org/SIRTFI</a:t>
            </a:r>
          </a:p>
          <a:p>
            <a:pPr defTabSz="825500"/>
            <a:r>
              <a:rPr lang="en-US" sz="1600" cap="none" dirty="0">
                <a:solidFill>
                  <a:srgbClr val="6F2575"/>
                </a:solidFill>
              </a:rPr>
              <a:t>https://</a:t>
            </a:r>
            <a:r>
              <a:rPr lang="en-US" sz="1600" cap="none" dirty="0" smtClean="0">
                <a:solidFill>
                  <a:srgbClr val="6F2575"/>
                </a:solidFill>
              </a:rPr>
              <a:t>refeds.org/assurance</a:t>
            </a:r>
          </a:p>
          <a:p>
            <a:pPr defTabSz="825500"/>
            <a:r>
              <a:rPr lang="en-US" sz="1600" cap="none" dirty="0">
                <a:solidFill>
                  <a:srgbClr val="6F2575"/>
                </a:solidFill>
              </a:rPr>
              <a:t>https://</a:t>
            </a:r>
            <a:r>
              <a:rPr lang="en-US" sz="1600" cap="none" dirty="0" smtClean="0">
                <a:solidFill>
                  <a:srgbClr val="6F2575"/>
                </a:solidFill>
              </a:rPr>
              <a:t>refeds.org/category/research-and-scholarship</a:t>
            </a:r>
            <a:endParaRPr lang="en-US" sz="1600" cap="none" dirty="0">
              <a:solidFill>
                <a:srgbClr val="6F2575"/>
              </a:solidFill>
            </a:endParaRPr>
          </a:p>
        </p:txBody>
      </p:sp>
      <p:sp>
        <p:nvSpPr>
          <p:cNvPr id="12" name="TextBox 11"/>
          <p:cNvSpPr txBox="1"/>
          <p:nvPr/>
        </p:nvSpPr>
        <p:spPr>
          <a:xfrm>
            <a:off x="6546762" y="3356111"/>
            <a:ext cx="2545569"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a:r>
              <a:rPr lang="en-US" sz="1200" cap="none" dirty="0">
                <a:solidFill>
                  <a:srgbClr val="6F2575"/>
                </a:solidFill>
              </a:rPr>
              <a:t>https://wiki.surfnet.nl/display/SRAM/</a:t>
            </a:r>
            <a:endParaRPr kumimoji="0" lang="en-US" sz="1200" b="0" i="0" u="none" strike="noStrike" cap="none" spc="0" normalizeH="0" dirty="0" smtClean="0">
              <a:ln>
                <a:noFill/>
              </a:ln>
              <a:solidFill>
                <a:srgbClr val="6F2575"/>
              </a:solidFill>
              <a:effectLst/>
              <a:uFillTx/>
              <a:sym typeface="Arial"/>
            </a:endParaRPr>
          </a:p>
        </p:txBody>
      </p:sp>
      <p:grpSp>
        <p:nvGrpSpPr>
          <p:cNvPr id="6" name="Group 5"/>
          <p:cNvGrpSpPr/>
          <p:nvPr/>
        </p:nvGrpSpPr>
        <p:grpSpPr>
          <a:xfrm>
            <a:off x="4626691" y="1068640"/>
            <a:ext cx="4355825" cy="2312976"/>
            <a:chOff x="4678363" y="2135536"/>
            <a:chExt cx="3789824" cy="2012425"/>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8363" y="2135536"/>
              <a:ext cx="2774752" cy="1613649"/>
            </a:xfrm>
            <a:prstGeom prst="rect">
              <a:avLst/>
            </a:prstGeom>
          </p:spPr>
        </p:pic>
        <p:pic>
          <p:nvPicPr>
            <p:cNvPr id="8" name="Picture 7"/>
            <p:cNvPicPr>
              <a:picLocks noChangeAspect="1"/>
            </p:cNvPicPr>
            <p:nvPr/>
          </p:nvPicPr>
          <p:blipFill>
            <a:blip r:embed="rId6"/>
            <a:stretch>
              <a:fillRect/>
            </a:stretch>
          </p:blipFill>
          <p:spPr>
            <a:xfrm>
              <a:off x="6438043" y="2654312"/>
              <a:ext cx="2030144" cy="1493649"/>
            </a:xfrm>
            <a:prstGeom prst="rect">
              <a:avLst/>
            </a:prstGeom>
          </p:spPr>
        </p:pic>
      </p:grpSp>
      <p:sp>
        <p:nvSpPr>
          <p:cNvPr id="2" name="TextBox 1"/>
          <p:cNvSpPr txBox="1"/>
          <p:nvPr/>
        </p:nvSpPr>
        <p:spPr>
          <a:xfrm>
            <a:off x="5939942" y="778886"/>
            <a:ext cx="2778005"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GB" sz="1600" cap="none" dirty="0" smtClean="0">
                <a:solidFill>
                  <a:srgbClr val="6F2575"/>
                </a:solidFill>
              </a:rPr>
              <a:t>‘a</a:t>
            </a:r>
            <a:r>
              <a:rPr kumimoji="0" lang="en-GB" sz="1600" b="0" i="0" u="none" strike="noStrike" cap="none" spc="0" normalizeH="0" dirty="0" smtClean="0">
                <a:ln>
                  <a:noFill/>
                </a:ln>
                <a:solidFill>
                  <a:srgbClr val="6F2575"/>
                </a:solidFill>
                <a:effectLst/>
                <a:uFillTx/>
                <a:latin typeface="+mn-lt"/>
                <a:ea typeface="+mn-ea"/>
                <a:cs typeface="+mn-cs"/>
                <a:sym typeface="Arial"/>
              </a:rPr>
              <a:t> science collaboration zone’</a:t>
            </a:r>
            <a:endParaRPr kumimoji="0" lang="en-US" sz="1600" b="0" i="0" u="none" strike="noStrike" cap="none" spc="0" normalizeH="0" dirty="0" smtClean="0">
              <a:ln>
                <a:noFill/>
              </a:ln>
              <a:solidFill>
                <a:srgbClr val="6F2575"/>
              </a:solidFill>
              <a:effectLst/>
              <a:uFillTx/>
              <a:latin typeface="+mn-lt"/>
              <a:ea typeface="+mn-ea"/>
              <a:cs typeface="+mn-cs"/>
              <a:sym typeface="Arial"/>
            </a:endParaRPr>
          </a:p>
        </p:txBody>
      </p:sp>
    </p:spTree>
    <p:extLst>
      <p:ext uri="{BB962C8B-B14F-4D97-AF65-F5344CB8AC3E}">
        <p14:creationId xmlns:p14="http://schemas.microsoft.com/office/powerpoint/2010/main" val="40994283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NL" smtClean="0"/>
              <a:t>4</a:t>
            </a:fld>
            <a:endParaRPr lang="en-NL"/>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pic>
        <p:nvPicPr>
          <p:cNvPr id="6" name="Picture 5" descr="../../../../Desktop/Screen%20Shot%202016-04-14%20at%2016.00"/>
          <p:cNvPicPr/>
          <p:nvPr/>
        </p:nvPicPr>
        <p:blipFill>
          <a:blip r:embed="rId3">
            <a:extLst>
              <a:ext uri="{28A0092B-C50C-407E-A947-70E740481C1C}">
                <a14:useLocalDpi xmlns:a14="http://schemas.microsoft.com/office/drawing/2010/main" val="0"/>
              </a:ext>
            </a:extLst>
          </a:blip>
          <a:srcRect/>
          <a:stretch>
            <a:fillRect/>
          </a:stretch>
        </p:blipFill>
        <p:spPr bwMode="auto">
          <a:xfrm>
            <a:off x="6" y="0"/>
            <a:ext cx="9144000" cy="4191344"/>
          </a:xfrm>
          <a:prstGeom prst="rect">
            <a:avLst/>
          </a:prstGeom>
          <a:noFill/>
          <a:ln>
            <a:noFill/>
          </a:ln>
        </p:spPr>
      </p:pic>
      <p:sp>
        <p:nvSpPr>
          <p:cNvPr id="7" name="Footer Placeholder 4"/>
          <p:cNvSpPr txBox="1">
            <a:spLocks/>
          </p:cNvSpPr>
          <p:nvPr/>
        </p:nvSpPr>
        <p:spPr>
          <a:xfrm>
            <a:off x="6248406" y="4231083"/>
            <a:ext cx="2895600" cy="273844"/>
          </a:xfrm>
          <a:prstGeom prst="rect">
            <a:avLst/>
          </a:prstGeom>
        </p:spPr>
        <p:txBody>
          <a:bodyPr vert="horz" lIns="91440" tIns="45720" rIns="91440" bIns="45720" rtlCol="0" anchor="ct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l" defTabSz="309563" rtl="0" fontAlgn="auto" latinLnBrk="0" hangingPunct="0">
              <a:lnSpc>
                <a:spcPct val="100000"/>
              </a:lnSpc>
              <a:spcBef>
                <a:spcPts val="0"/>
              </a:spcBef>
              <a:spcAft>
                <a:spcPts val="0"/>
              </a:spcAft>
              <a:buClrTx/>
              <a:buSzTx/>
              <a:buFontTx/>
              <a:buNone/>
              <a:tabLst/>
              <a:defRPr kumimoji="0" lang="nl-NL" sz="1125" b="0" i="0" u="none" strike="noStrike" cap="none" spc="0" normalizeH="0" baseline="0" dirty="0">
                <a:ln>
                  <a:noFill/>
                </a:ln>
                <a:solidFill>
                  <a:srgbClr val="FFFFFF"/>
                </a:solidFill>
                <a:effectLst/>
                <a:uFillTx/>
                <a:latin typeface="+mn-lt"/>
                <a:ea typeface="+mn-ea"/>
                <a:cs typeface="+mn-cs"/>
                <a:sym typeface="Arial"/>
              </a:defRPr>
            </a:lvl1pPr>
            <a:lvl2pPr marL="0" marR="0" indent="8572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2pPr>
            <a:lvl3pPr marL="0" marR="0" indent="17145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3pPr>
            <a:lvl4pPr marL="0" marR="0" indent="25717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4pPr>
            <a:lvl5pPr marL="0" marR="0" indent="34290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5pPr>
            <a:lvl6pPr marL="0" marR="0" indent="42862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6pPr>
            <a:lvl7pPr marL="0" marR="0" indent="51435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7pPr>
            <a:lvl8pPr marL="0" marR="0" indent="60007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8pPr>
            <a:lvl9pPr marL="0" marR="0" indent="68580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9pPr>
          </a:lstStyle>
          <a:p>
            <a:pPr defTabSz="171446"/>
            <a:r>
              <a:rPr lang="en-US" sz="1050" b="1" i="1" smtClean="0">
                <a:solidFill>
                  <a:srgbClr val="000000"/>
                </a:solidFill>
                <a:latin typeface="Helvetica Neue"/>
                <a:sym typeface="Helvetica Neue"/>
              </a:rPr>
              <a:t>Nikhef PDP - an overview</a:t>
            </a:r>
            <a:endParaRPr lang="en-US" sz="1050" b="1" i="1">
              <a:solidFill>
                <a:srgbClr val="000000"/>
              </a:solidFill>
              <a:latin typeface="Helvetica Neue"/>
              <a:sym typeface="Helvetica Neue"/>
            </a:endParaRPr>
          </a:p>
        </p:txBody>
      </p:sp>
      <p:sp>
        <p:nvSpPr>
          <p:cNvPr id="8" name="Slide Number Placeholder 5"/>
          <p:cNvSpPr txBox="1">
            <a:spLocks/>
          </p:cNvSpPr>
          <p:nvPr/>
        </p:nvSpPr>
        <p:spPr>
          <a:xfrm>
            <a:off x="8856285" y="4281685"/>
            <a:ext cx="346249" cy="317394"/>
          </a:xfrm>
          <a:prstGeom prst="rect">
            <a:avLst/>
          </a:prstGeom>
          <a:ln w="12700">
            <a:miter lim="400000"/>
          </a:ln>
        </p:spPr>
        <p:txBody>
          <a:bodyPr wrap="none" lIns="0" tIns="0" rIns="0" bIns="0"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l" defTabSz="309563" rtl="0" fontAlgn="auto" latinLnBrk="0" hangingPunct="0">
              <a:lnSpc>
                <a:spcPct val="100000"/>
              </a:lnSpc>
              <a:spcBef>
                <a:spcPts val="0"/>
              </a:spcBef>
              <a:spcAft>
                <a:spcPts val="0"/>
              </a:spcAft>
              <a:buClrTx/>
              <a:buSzTx/>
              <a:buFontTx/>
              <a:buNone/>
              <a:tabLst/>
              <a:defRPr kumimoji="0" sz="1125" b="0" i="0" u="none" strike="noStrike" cap="none" spc="0" normalizeH="0" baseline="0">
                <a:ln>
                  <a:noFill/>
                </a:ln>
                <a:solidFill>
                  <a:srgbClr val="FFFFFF"/>
                </a:solidFill>
                <a:effectLst/>
                <a:uFillTx/>
                <a:latin typeface="+mn-lt"/>
                <a:ea typeface="+mn-ea"/>
                <a:cs typeface="+mn-cs"/>
                <a:sym typeface="Arial"/>
              </a:defRPr>
            </a:lvl1pPr>
            <a:lvl2pPr marL="0" marR="0" indent="8572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2pPr>
            <a:lvl3pPr marL="0" marR="0" indent="17145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3pPr>
            <a:lvl4pPr marL="0" marR="0" indent="25717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4pPr>
            <a:lvl5pPr marL="0" marR="0" indent="34290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5pPr>
            <a:lvl6pPr marL="0" marR="0" indent="42862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6pPr>
            <a:lvl7pPr marL="0" marR="0" indent="51435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7pPr>
            <a:lvl8pPr marL="0" marR="0" indent="60007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8pPr>
            <a:lvl9pPr marL="0" marR="0" indent="68580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9pPr>
          </a:lstStyle>
          <a:p>
            <a:fld id="{17918391-D411-FE40-AAD7-861AE5233E0E}" type="slidenum">
              <a:rPr lang="en-US" smtClean="0">
                <a:solidFill>
                  <a:srgbClr val="000000"/>
                </a:solidFill>
              </a:rPr>
              <a:pPr/>
              <a:t>4</a:t>
            </a:fld>
            <a:endParaRPr lang="en-US" dirty="0">
              <a:solidFill>
                <a:srgbClr val="000000"/>
              </a:solidFill>
            </a:endParaRPr>
          </a:p>
        </p:txBody>
      </p:sp>
      <p:sp>
        <p:nvSpPr>
          <p:cNvPr id="9" name="TextBox 8"/>
          <p:cNvSpPr txBox="1"/>
          <p:nvPr/>
        </p:nvSpPr>
        <p:spPr>
          <a:xfrm>
            <a:off x="5858348" y="297611"/>
            <a:ext cx="3238387" cy="600164"/>
          </a:xfrm>
          <a:prstGeom prst="rect">
            <a:avLst/>
          </a:prstGeom>
          <a:solidFill>
            <a:schemeClr val="bg2">
              <a:alpha val="78000"/>
            </a:schemeClr>
          </a:solidFill>
          <a:effectLst>
            <a:outerShdw blurRad="50800" dist="38100" dir="8100000" algn="tr" rotWithShape="0">
              <a:prstClr val="black">
                <a:alpha val="40000"/>
              </a:prstClr>
            </a:outerShdw>
          </a:effectLst>
        </p:spPr>
        <p:txBody>
          <a:bodyPr wrap="none" rtlCol="0">
            <a:spAutoFit/>
          </a:bodyPr>
          <a:lstStyle/>
          <a:p>
            <a:pPr algn="r" defTabSz="171446"/>
            <a:r>
              <a:rPr lang="en-US" sz="1650" b="1" i="1" cap="none" dirty="0">
                <a:solidFill>
                  <a:srgbClr val="FFFFFF">
                    <a:lumMod val="85000"/>
                  </a:srgbClr>
                </a:solidFill>
                <a:latin typeface="Akkurat Std Italic" panose="02000503000000000000" pitchFamily="2" charset="0"/>
                <a:sym typeface="Helvetica Neue"/>
              </a:rPr>
              <a:t>&gt;170 institutes in &gt;42 countries </a:t>
            </a:r>
            <a:br>
              <a:rPr lang="en-US" sz="1650" b="1" i="1" cap="none" dirty="0">
                <a:solidFill>
                  <a:srgbClr val="FFFFFF">
                    <a:lumMod val="85000"/>
                  </a:srgbClr>
                </a:solidFill>
                <a:latin typeface="Akkurat Std Italic" panose="02000503000000000000" pitchFamily="2" charset="0"/>
                <a:sym typeface="Helvetica Neue"/>
              </a:rPr>
            </a:br>
            <a:r>
              <a:rPr lang="en-US" sz="1650" b="1" i="1" cap="none" dirty="0">
                <a:solidFill>
                  <a:srgbClr val="FFFFFF">
                    <a:lumMod val="85000"/>
                  </a:srgbClr>
                </a:solidFill>
                <a:latin typeface="Akkurat Std Italic" panose="02000503000000000000" pitchFamily="2" charset="0"/>
                <a:sym typeface="Helvetica Neue"/>
              </a:rPr>
              <a:t>and </a:t>
            </a:r>
            <a:r>
              <a:rPr lang="en-US" sz="1650" b="1" i="1" cap="none" dirty="0" smtClean="0">
                <a:solidFill>
                  <a:srgbClr val="FFFFFF">
                    <a:lumMod val="85000"/>
                  </a:srgbClr>
                </a:solidFill>
                <a:latin typeface="Akkurat Std Italic" panose="02000503000000000000" pitchFamily="2" charset="0"/>
                <a:sym typeface="Helvetica Neue"/>
              </a:rPr>
              <a:t>economic regions</a:t>
            </a:r>
            <a:endParaRPr lang="en-US" sz="1650" b="1" i="1" cap="none" dirty="0">
              <a:solidFill>
                <a:srgbClr val="FFFFFF">
                  <a:lumMod val="85000"/>
                </a:srgbClr>
              </a:solidFill>
              <a:latin typeface="Akkurat Std Italic" panose="02000503000000000000" pitchFamily="2" charset="0"/>
              <a:sym typeface="Helvetica Neue"/>
            </a:endParaRPr>
          </a:p>
        </p:txBody>
      </p:sp>
      <p:sp>
        <p:nvSpPr>
          <p:cNvPr id="10" name="Content Placeholder 6"/>
          <p:cNvSpPr txBox="1">
            <a:spLocks/>
          </p:cNvSpPr>
          <p:nvPr/>
        </p:nvSpPr>
        <p:spPr>
          <a:xfrm>
            <a:off x="9" y="3717023"/>
            <a:ext cx="6132613" cy="890298"/>
          </a:xfrm>
          <a:prstGeom prst="rect">
            <a:avLst/>
          </a:prstGeom>
          <a:solidFill>
            <a:srgbClr val="002060"/>
          </a:solidFill>
          <a:effectLst>
            <a:outerShdw blurRad="50800" dist="38100" algn="l" rotWithShape="0">
              <a:prstClr val="black">
                <a:alpha val="40000"/>
              </a:prstClr>
            </a:outerShdw>
          </a:effectLst>
        </p:spPr>
        <p:txBody>
          <a:bodyPr anchor="ctr">
            <a:normAutofit lnSpcReduction="10000"/>
          </a:bodyPr>
          <a:lstStyle>
            <a:lvl1pPr marL="493725" indent="-457153" algn="l" rtl="0" eaLnBrk="1" latinLnBrk="0" hangingPunct="1">
              <a:spcBef>
                <a:spcPct val="20000"/>
              </a:spcBef>
              <a:buClr>
                <a:schemeClr val="tx2">
                  <a:lumMod val="40000"/>
                  <a:lumOff val="60000"/>
                </a:schemeClr>
              </a:buClr>
              <a:buSzPct val="80000"/>
              <a:buFont typeface="Wingdings" charset="2"/>
              <a:buChar char="q"/>
              <a:defRPr kumimoji="0" sz="3000" kern="1200">
                <a:solidFill>
                  <a:schemeClr val="tx1"/>
                </a:solidFill>
                <a:latin typeface="+mn-lt"/>
                <a:ea typeface="+mn-ea"/>
                <a:cs typeface="+mn-cs"/>
              </a:defRPr>
            </a:lvl1pPr>
            <a:lvl2pPr marL="905162" indent="-457153" algn="l" rtl="0" eaLnBrk="1" latinLnBrk="0" hangingPunct="1">
              <a:spcBef>
                <a:spcPct val="20000"/>
              </a:spcBef>
              <a:buClr>
                <a:srgbClr val="800000"/>
              </a:buClr>
              <a:buSzPct val="90000"/>
              <a:buFont typeface="Wingdings" charset="2"/>
              <a:buChar char="§"/>
              <a:defRPr kumimoji="0" sz="2600" u="none" kern="1200">
                <a:solidFill>
                  <a:schemeClr val="tx1"/>
                </a:solidFill>
                <a:latin typeface="+mn-lt"/>
                <a:ea typeface="+mn-ea"/>
                <a:cs typeface="+mn-cs"/>
              </a:defRPr>
            </a:lvl2pPr>
            <a:lvl3pPr marL="1092595" indent="-342865"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385173" indent="-342865" algn="l" rtl="0" eaLnBrk="1" latinLnBrk="0" hangingPunct="1">
              <a:spcBef>
                <a:spcPct val="20000"/>
              </a:spcBef>
              <a:buClr>
                <a:schemeClr val="accent3"/>
              </a:buClr>
              <a:buSzPct val="90000"/>
              <a:buFont typeface="Arial"/>
              <a:buChar char="•"/>
              <a:defRPr kumimoji="0" sz="2000" kern="1200">
                <a:solidFill>
                  <a:schemeClr val="tx1"/>
                </a:solidFill>
                <a:latin typeface="+mn-lt"/>
                <a:ea typeface="+mn-ea"/>
                <a:cs typeface="+mn-cs"/>
              </a:defRPr>
            </a:lvl4pPr>
            <a:lvl5pPr marL="1650321" indent="-342865"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607" indent="-182861"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041" indent="-182861"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474" indent="-182861"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478" indent="-182861"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185147" indent="-171432" defTabSz="914423">
              <a:buClr>
                <a:srgbClr val="DCDEE0">
                  <a:lumMod val="40000"/>
                  <a:lumOff val="60000"/>
                </a:srgbClr>
              </a:buClr>
              <a:buFont typeface="Wingdings" panose="05000000000000000000" pitchFamily="2" charset="2"/>
              <a:buChar char="§"/>
            </a:pPr>
            <a:r>
              <a:rPr lang="en-US" sz="1613" cap="none" dirty="0">
                <a:solidFill>
                  <a:srgbClr val="E4D889"/>
                </a:solidFill>
                <a:latin typeface="Akkurat Std Italic" panose="02000503000000000000" pitchFamily="2" charset="0"/>
                <a:sym typeface="Helvetica Neue"/>
              </a:rPr>
              <a:t> Computing 	~ 1,000,000 cores</a:t>
            </a:r>
          </a:p>
          <a:p>
            <a:pPr marL="185147" indent="-171432" defTabSz="914423">
              <a:buClr>
                <a:srgbClr val="DCDEE0">
                  <a:lumMod val="40000"/>
                  <a:lumOff val="60000"/>
                </a:srgbClr>
              </a:buClr>
              <a:buFont typeface="Wingdings" panose="05000000000000000000" pitchFamily="2" charset="2"/>
              <a:buChar char="§"/>
            </a:pPr>
            <a:r>
              <a:rPr lang="en-US" sz="1613" cap="none" dirty="0">
                <a:solidFill>
                  <a:srgbClr val="E4D889"/>
                </a:solidFill>
                <a:latin typeface="Akkurat Std Italic" panose="02000503000000000000" pitchFamily="2" charset="0"/>
                <a:sym typeface="Helvetica Neue"/>
              </a:rPr>
              <a:t> On-line disks	&gt; 310 PB</a:t>
            </a:r>
          </a:p>
          <a:p>
            <a:pPr marL="185147" indent="-171432" defTabSz="914423">
              <a:buClr>
                <a:srgbClr val="DCDEE0">
                  <a:lumMod val="40000"/>
                  <a:lumOff val="60000"/>
                </a:srgbClr>
              </a:buClr>
              <a:buFont typeface="Wingdings" panose="05000000000000000000" pitchFamily="2" charset="2"/>
              <a:buChar char="§"/>
            </a:pPr>
            <a:r>
              <a:rPr lang="en-US" sz="1613" cap="none" dirty="0">
                <a:solidFill>
                  <a:srgbClr val="E4D889"/>
                </a:solidFill>
                <a:latin typeface="Akkurat Std Italic" panose="02000503000000000000" pitchFamily="2" charset="0"/>
                <a:sym typeface="Helvetica Neue"/>
              </a:rPr>
              <a:t> Archival	&gt; 390 PB</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3451" y="3044984"/>
            <a:ext cx="4416915" cy="1542112"/>
          </a:xfrm>
          <a:prstGeom prst="rect">
            <a:avLst/>
          </a:prstGeom>
          <a:ln>
            <a:noFill/>
          </a:ln>
          <a:effectLst>
            <a:outerShdw blurRad="292100" dist="139700" dir="2700000" algn="tl" rotWithShape="0">
              <a:srgbClr val="333333">
                <a:alpha val="65000"/>
              </a:srgbClr>
            </a:outerShdw>
          </a:effectLst>
        </p:spPr>
      </p:pic>
      <p:pic>
        <p:nvPicPr>
          <p:cNvPr id="13" name="Picture 26" descr="H:\Home\davidg\Template\Logos\EGI-logo-large01-transp.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5027" y="3189337"/>
            <a:ext cx="499556" cy="37804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8" descr="https://www.xsede.org/image/image_gallery?uuid=c0ae4cfa-fa0e-4546-8b02-3305bf2a99cc&amp;groupId=10157&amp;t=136925842699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9457" y="3205704"/>
            <a:ext cx="910864" cy="3453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0" descr="http://www.prace-ri.eu/IMG/png/prace-logo-transparent-16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3222" y="2690873"/>
            <a:ext cx="599105" cy="4081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Home\davidg\Template\Logos\PRAGMA-logo.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6517" y="2055210"/>
            <a:ext cx="692941" cy="5324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3079" y="2552340"/>
            <a:ext cx="780542" cy="634689"/>
          </a:xfrm>
          <a:prstGeom prst="rect">
            <a:avLst/>
          </a:prstGeom>
        </p:spPr>
      </p:pic>
      <p:pic>
        <p:nvPicPr>
          <p:cNvPr id="18" name="Picture 26" descr="H:\Home\davidg\Template\Logos\EGI-logo-large01-transp.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88111" y="3784130"/>
            <a:ext cx="499556" cy="37804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50250" y="4170785"/>
            <a:ext cx="575277" cy="467780"/>
          </a:xfrm>
          <a:prstGeom prst="rect">
            <a:avLst/>
          </a:prstGeom>
        </p:spPr>
      </p:pic>
    </p:spTree>
    <p:extLst>
      <p:ext uri="{BB962C8B-B14F-4D97-AF65-F5344CB8AC3E}">
        <p14:creationId xmlns:p14="http://schemas.microsoft.com/office/powerpoint/2010/main" val="26763917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a:xfrm>
            <a:off x="236116" y="793012"/>
            <a:ext cx="8669759" cy="340470"/>
          </a:xfrm>
        </p:spPr>
        <p:txBody>
          <a:bodyPr/>
          <a:lstStyle/>
          <a:p>
            <a:r>
              <a:rPr lang="en-US" dirty="0" smtClean="0">
                <a:solidFill>
                  <a:srgbClr val="6F2575"/>
                </a:solidFill>
              </a:rPr>
              <a:t>GEANT Trusted Certificate Service</a:t>
            </a:r>
            <a:endParaRPr lang="en-GB" dirty="0">
              <a:solidFill>
                <a:srgbClr val="6F2575"/>
              </a:solidFill>
            </a:endParaRPr>
          </a:p>
        </p:txBody>
      </p:sp>
      <p:sp>
        <p:nvSpPr>
          <p:cNvPr id="3" name="Slide Number Placeholder 2"/>
          <p:cNvSpPr>
            <a:spLocks noGrp="1"/>
          </p:cNvSpPr>
          <p:nvPr>
            <p:ph type="sldNum" sz="quarter" idx="2"/>
          </p:nvPr>
        </p:nvSpPr>
        <p:spPr/>
        <p:txBody>
          <a:bodyPr/>
          <a:lstStyle/>
          <a:p>
            <a:fld id="{86CB4B4D-7CA3-9044-876B-883B54F8677D}" type="slidenum">
              <a:rPr lang="en-GB" smtClean="0"/>
              <a:t>40</a:t>
            </a:fld>
            <a:endParaRPr lang="en-GB"/>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p:txBody>
          <a:bodyPr/>
          <a:lstStyle/>
          <a:p>
            <a:r>
              <a:rPr lang="en-US" dirty="0" smtClean="0"/>
              <a:t>Bridges and Token Translation Services</a:t>
            </a:r>
            <a:endParaRPr lang="en-GB" dirty="0"/>
          </a:p>
        </p:txBody>
      </p:sp>
      <p:pic>
        <p:nvPicPr>
          <p:cNvPr id="8" name="Content Placeholder 4" descr="personal--ca-with-federation_kaal2.png"/>
          <p:cNvPicPr>
            <a:picLocks noChangeAspect="1"/>
          </p:cNvPicPr>
          <p:nvPr/>
        </p:nvPicPr>
        <p:blipFill>
          <a:blip r:embed="rId3" cstate="print"/>
          <a:stretch>
            <a:fillRect/>
          </a:stretch>
        </p:blipFill>
        <p:spPr>
          <a:xfrm>
            <a:off x="188249" y="1236161"/>
            <a:ext cx="2992947" cy="2285680"/>
          </a:xfrm>
          <a:prstGeom prst="rect">
            <a:avLst/>
          </a:prstGeom>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1810" y="1571513"/>
            <a:ext cx="1235002" cy="444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9311" y="1860204"/>
            <a:ext cx="3198540" cy="860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50095" y="2033072"/>
            <a:ext cx="3993905" cy="2510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143915" y="3627769"/>
            <a:ext cx="4927631"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smtClean="0">
                <a:ln>
                  <a:noFill/>
                </a:ln>
                <a:solidFill>
                  <a:srgbClr val="6F2575"/>
                </a:solidFill>
                <a:effectLst/>
                <a:uFillTx/>
                <a:latin typeface="+mj-lt"/>
                <a:sym typeface="Arial"/>
              </a:rPr>
              <a:t>TCS (today:</a:t>
            </a:r>
            <a:r>
              <a:rPr kumimoji="0" lang="en-US" sz="1600" b="0" i="0" u="none" strike="noStrike" cap="none" spc="0" normalizeH="0" dirty="0" smtClean="0">
                <a:ln>
                  <a:noFill/>
                </a:ln>
                <a:solidFill>
                  <a:srgbClr val="6F2575"/>
                </a:solidFill>
                <a:effectLst/>
                <a:uFillTx/>
                <a:latin typeface="+mj-lt"/>
                <a:sym typeface="Arial"/>
              </a:rPr>
              <a:t> </a:t>
            </a:r>
            <a:r>
              <a:rPr kumimoji="0" lang="en-US" sz="1600" b="0" i="0" u="none" strike="noStrike" cap="none" spc="0" normalizeH="0" dirty="0" err="1" smtClean="0">
                <a:ln>
                  <a:noFill/>
                </a:ln>
                <a:solidFill>
                  <a:srgbClr val="6F2575"/>
                </a:solidFill>
                <a:effectLst/>
                <a:uFillTx/>
                <a:latin typeface="+mj-lt"/>
                <a:sym typeface="Arial"/>
              </a:rPr>
              <a:t>Sectigo</a:t>
            </a:r>
            <a:r>
              <a:rPr kumimoji="0" lang="en-US" sz="1600" b="0" i="0" u="none" strike="noStrike" cap="none" spc="0" normalizeH="0" dirty="0" smtClean="0">
                <a:ln>
                  <a:noFill/>
                </a:ln>
                <a:solidFill>
                  <a:srgbClr val="6F2575"/>
                </a:solidFill>
                <a:effectLst/>
                <a:uFillTx/>
                <a:latin typeface="+mj-lt"/>
                <a:sym typeface="Arial"/>
              </a:rPr>
              <a:t>)</a:t>
            </a:r>
            <a:r>
              <a:rPr kumimoji="0" lang="en-US" sz="1600" b="0" i="0" u="none" strike="noStrike" cap="none" spc="0" normalizeH="0" baseline="0" dirty="0" smtClean="0">
                <a:ln>
                  <a:noFill/>
                </a:ln>
                <a:solidFill>
                  <a:srgbClr val="6F2575"/>
                </a:solidFill>
                <a:effectLst/>
                <a:uFillTx/>
                <a:latin typeface="+mj-lt"/>
                <a:sym typeface="Arial"/>
              </a:rPr>
              <a:t> acts as</a:t>
            </a:r>
            <a:r>
              <a:rPr kumimoji="0" lang="en-US" sz="1600" b="0" i="0" u="none" strike="noStrike" cap="none" spc="0" normalizeH="0" dirty="0" smtClean="0">
                <a:ln>
                  <a:noFill/>
                </a:ln>
                <a:solidFill>
                  <a:srgbClr val="6F2575"/>
                </a:solidFill>
                <a:effectLst/>
                <a:uFillTx/>
                <a:latin typeface="+mj-lt"/>
                <a:sym typeface="Arial"/>
              </a:rPr>
              <a:t> SAML Service provider </a:t>
            </a:r>
            <a:br>
              <a:rPr kumimoji="0" lang="en-US" sz="1600" b="0" i="0" u="none" strike="noStrike" cap="none" spc="0" normalizeH="0" dirty="0" smtClean="0">
                <a:ln>
                  <a:noFill/>
                </a:ln>
                <a:solidFill>
                  <a:srgbClr val="6F2575"/>
                </a:solidFill>
                <a:effectLst/>
                <a:uFillTx/>
                <a:latin typeface="+mj-lt"/>
                <a:sym typeface="Arial"/>
              </a:rPr>
            </a:br>
            <a:r>
              <a:rPr kumimoji="0" lang="en-US" sz="1600" b="0" i="0" u="none" strike="noStrike" cap="none" spc="0" normalizeH="0" dirty="0" smtClean="0">
                <a:ln>
                  <a:noFill/>
                </a:ln>
                <a:solidFill>
                  <a:srgbClr val="6F2575"/>
                </a:solidFill>
                <a:effectLst/>
                <a:uFillTx/>
                <a:latin typeface="+mj-lt"/>
                <a:sym typeface="Arial"/>
              </a:rPr>
              <a:t>to </a:t>
            </a:r>
            <a:r>
              <a:rPr kumimoji="0" lang="en-US" sz="1600" b="0" i="0" u="none" strike="noStrike" cap="none" spc="0" normalizeH="0" dirty="0" err="1" smtClean="0">
                <a:ln>
                  <a:noFill/>
                </a:ln>
                <a:solidFill>
                  <a:srgbClr val="6F2575"/>
                </a:solidFill>
                <a:effectLst/>
                <a:uFillTx/>
                <a:latin typeface="+mj-lt"/>
                <a:sym typeface="Arial"/>
              </a:rPr>
              <a:t>eduGAIN</a:t>
            </a:r>
            <a:r>
              <a:rPr lang="en-US" sz="1600" cap="none" dirty="0" smtClean="0">
                <a:solidFill>
                  <a:srgbClr val="6F2575"/>
                </a:solidFill>
                <a:latin typeface="+mj-lt"/>
              </a:rPr>
              <a:t>: eligible authenticated users can obtain</a:t>
            </a:r>
            <a:br>
              <a:rPr lang="en-US" sz="1600" cap="none" dirty="0" smtClean="0">
                <a:solidFill>
                  <a:srgbClr val="6F2575"/>
                </a:solidFill>
                <a:latin typeface="+mj-lt"/>
              </a:rPr>
            </a:br>
            <a:r>
              <a:rPr lang="en-US" sz="1600" cap="none" dirty="0" smtClean="0">
                <a:solidFill>
                  <a:srgbClr val="6F2575"/>
                </a:solidFill>
                <a:latin typeface="+mj-lt"/>
              </a:rPr>
              <a:t>client certificate for access and delegation to services</a:t>
            </a:r>
            <a:endParaRPr kumimoji="0" lang="en-GB" sz="1600" b="0" i="0" u="none" strike="noStrike" cap="none" spc="0" normalizeH="0" baseline="0" dirty="0" smtClean="0">
              <a:ln>
                <a:noFill/>
              </a:ln>
              <a:solidFill>
                <a:srgbClr val="6F2575"/>
              </a:solidFill>
              <a:effectLst/>
              <a:uFillTx/>
              <a:latin typeface="+mj-lt"/>
              <a:sym typeface="Arial"/>
            </a:endParaRPr>
          </a:p>
        </p:txBody>
      </p:sp>
      <p:pic>
        <p:nvPicPr>
          <p:cNvPr id="6" name="Picture 5"/>
          <p:cNvPicPr>
            <a:picLocks noChangeAspect="1"/>
          </p:cNvPicPr>
          <p:nvPr/>
        </p:nvPicPr>
        <p:blipFill>
          <a:blip r:embed="rId7"/>
          <a:stretch>
            <a:fillRect/>
          </a:stretch>
        </p:blipFill>
        <p:spPr>
          <a:xfrm>
            <a:off x="5749531" y="832940"/>
            <a:ext cx="2896819" cy="3705233"/>
          </a:xfrm>
          <a:prstGeom prst="rect">
            <a:avLst/>
          </a:prstGeom>
        </p:spPr>
      </p:pic>
      <p:pic>
        <p:nvPicPr>
          <p:cNvPr id="7" name="Picture 6"/>
          <p:cNvPicPr>
            <a:picLocks noChangeAspect="1"/>
          </p:cNvPicPr>
          <p:nvPr/>
        </p:nvPicPr>
        <p:blipFill>
          <a:blip r:embed="rId8"/>
          <a:stretch>
            <a:fillRect/>
          </a:stretch>
        </p:blipFill>
        <p:spPr>
          <a:xfrm>
            <a:off x="7237215" y="111817"/>
            <a:ext cx="1817517" cy="1336593"/>
          </a:xfrm>
          <a:prstGeom prst="rect">
            <a:avLst/>
          </a:prstGeom>
        </p:spPr>
      </p:pic>
      <p:sp>
        <p:nvSpPr>
          <p:cNvPr id="14" name="TextBox 13"/>
          <p:cNvSpPr txBox="1"/>
          <p:nvPr/>
        </p:nvSpPr>
        <p:spPr>
          <a:xfrm>
            <a:off x="3305430" y="4629728"/>
            <a:ext cx="4448333"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r" defTabSz="825500"/>
            <a:r>
              <a:rPr lang="en-GB" sz="1000" cap="none" dirty="0" smtClean="0">
                <a:solidFill>
                  <a:srgbClr val="6F2575"/>
                </a:solidFill>
              </a:rPr>
              <a:t>https://ca.dutchgrid.nl/tcs/</a:t>
            </a:r>
            <a:endParaRPr lang="en-US" sz="1000" cap="none" dirty="0" smtClean="0">
              <a:solidFill>
                <a:srgbClr val="6F2575"/>
              </a:solidFill>
            </a:endParaRPr>
          </a:p>
          <a:p>
            <a:pPr algn="r" defTabSz="825500"/>
            <a:r>
              <a:rPr lang="en-US" sz="1000" cap="none" dirty="0" smtClean="0">
                <a:solidFill>
                  <a:srgbClr val="6F2575"/>
                </a:solidFill>
              </a:rPr>
              <a:t>https</a:t>
            </a:r>
            <a:r>
              <a:rPr lang="en-US" sz="1000" cap="none" dirty="0">
                <a:solidFill>
                  <a:srgbClr val="6F2575"/>
                </a:solidFill>
              </a:rPr>
              <a:t>://cert-manager.com/customer/surfnet/idp/clientgeant</a:t>
            </a:r>
            <a:br>
              <a:rPr lang="en-US" sz="1000" cap="none" dirty="0">
                <a:solidFill>
                  <a:srgbClr val="6F2575"/>
                </a:solidFill>
              </a:rPr>
            </a:br>
            <a:r>
              <a:rPr lang="en-US" sz="1000" cap="none" dirty="0">
                <a:solidFill>
                  <a:srgbClr val="6F2575"/>
                </a:solidFill>
              </a:rPr>
              <a:t>https://www.geant.org/Services/Trust_identity_and_security/Pages/TCS.aspx</a:t>
            </a:r>
            <a:endParaRPr lang="en-US" sz="1000" cap="none" dirty="0" smtClean="0">
              <a:solidFill>
                <a:srgbClr val="6F2575"/>
              </a:solidFill>
            </a:endParaRPr>
          </a:p>
        </p:txBody>
      </p:sp>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71811" y="3047543"/>
            <a:ext cx="1175785" cy="511078"/>
          </a:xfrm>
          <a:prstGeom prst="rect">
            <a:avLst/>
          </a:prstGeom>
        </p:spPr>
      </p:pic>
    </p:spTree>
    <p:extLst>
      <p:ext uri="{BB962C8B-B14F-4D97-AF65-F5344CB8AC3E}">
        <p14:creationId xmlns:p14="http://schemas.microsoft.com/office/powerpoint/2010/main" val="23663276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21535"/>
            <a:ext cx="9144000" cy="3622379"/>
          </a:xfrm>
          <a:prstGeom prst="rect">
            <a:avLst/>
          </a:prstGeom>
        </p:spPr>
      </p:pic>
      <p:sp>
        <p:nvSpPr>
          <p:cNvPr id="3" name="Slide Number Placeholder 2"/>
          <p:cNvSpPr>
            <a:spLocks noGrp="1"/>
          </p:cNvSpPr>
          <p:nvPr>
            <p:ph type="sldNum" sz="quarter" idx="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125" b="0" i="0" u="none" strike="noStrike" kern="0" cap="none" spc="0" normalizeH="0" baseline="0" noProof="0" smtClean="0">
                <a:ln>
                  <a:noFill/>
                </a:ln>
                <a:solidFill>
                  <a:srgbClr val="FFFFFF"/>
                </a:solidFill>
                <a:effectLst/>
                <a:uLnTx/>
                <a:uFillTx/>
                <a:latin typeface="Arial"/>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41</a:t>
            </a:fld>
            <a:endParaRPr kumimoji="0" lang="en-GB" sz="1125" b="0" i="0" u="none" strike="noStrike" kern="0" cap="none" spc="0" normalizeH="0" baseline="0" noProof="0">
              <a:ln>
                <a:noFill/>
              </a:ln>
              <a:solidFill>
                <a:srgbClr val="FFFFFF"/>
              </a:solidFill>
              <a:effectLst/>
              <a:uLnTx/>
              <a:uFillTx/>
              <a:latin typeface="Arial"/>
              <a:cs typeface="Arial"/>
              <a:sym typeface="Arial"/>
            </a:endParaRPr>
          </a:p>
        </p:txBody>
      </p:sp>
      <p:sp>
        <p:nvSpPr>
          <p:cNvPr id="4" name="Footer Placeholder 3"/>
          <p:cNvSpPr>
            <a:spLocks noGrp="1"/>
          </p:cNvSpPr>
          <p:nvPr>
            <p:ph type="ftr" sz="quarter" idx="3"/>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125" b="0" i="0" u="none" strike="noStrike" kern="0" cap="none" spc="0" normalizeH="0" baseline="0" noProof="0" smtClean="0">
                <a:ln>
                  <a:noFill/>
                </a:ln>
                <a:solidFill>
                  <a:srgbClr val="FFFFFF"/>
                </a:solidFill>
                <a:effectLst/>
                <a:uLnTx/>
                <a:uFillTx/>
                <a:latin typeface="Arial"/>
                <a:cs typeface="Arial"/>
                <a:sym typeface="Arial"/>
              </a:rPr>
              <a:t>Building Scalable e-Infrastructures for Research</a:t>
            </a:r>
            <a:endParaRPr kumimoji="0" lang="nl-NL" sz="1125" b="0" i="0" u="none" strike="noStrike" kern="0" cap="none" spc="0" normalizeH="0" baseline="0" noProof="0" dirty="0">
              <a:ln>
                <a:noFill/>
              </a:ln>
              <a:solidFill>
                <a:srgbClr val="FFFFFF"/>
              </a:solidFill>
              <a:effectLst/>
              <a:uLnTx/>
              <a:uFillTx/>
              <a:latin typeface="Arial"/>
              <a:cs typeface="Arial"/>
              <a:sym typeface="Arial"/>
            </a:endParaRPr>
          </a:p>
        </p:txBody>
      </p:sp>
      <p:sp>
        <p:nvSpPr>
          <p:cNvPr id="5" name="Text Placeholder 4"/>
          <p:cNvSpPr>
            <a:spLocks noGrp="1"/>
          </p:cNvSpPr>
          <p:nvPr>
            <p:ph type="body" sz="quarter" idx="15"/>
          </p:nvPr>
        </p:nvSpPr>
        <p:spPr/>
        <p:txBody>
          <a:bodyPr/>
          <a:lstStyle/>
          <a:p>
            <a:r>
              <a:rPr lang="en-US" dirty="0" smtClean="0"/>
              <a:t>Interoperable Global Trust Federation IGTF</a:t>
            </a:r>
            <a:endParaRPr lang="en-GB" dirty="0"/>
          </a:p>
        </p:txBody>
      </p:sp>
      <p:sp>
        <p:nvSpPr>
          <p:cNvPr id="8" name="TextBox 7"/>
          <p:cNvSpPr txBox="1"/>
          <p:nvPr/>
        </p:nvSpPr>
        <p:spPr>
          <a:xfrm>
            <a:off x="0" y="3552642"/>
            <a:ext cx="1369286" cy="276999"/>
          </a:xfrm>
          <a:prstGeom prst="rect">
            <a:avLst/>
          </a:prstGeom>
          <a:noFill/>
        </p:spPr>
        <p:txBody>
          <a:bodyPr wrap="none" rtlCol="0">
            <a:spAutoFit/>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200" b="1" i="0" u="none" strike="noStrike" kern="0" cap="all" spc="0" normalizeH="0" baseline="0" noProof="0" dirty="0" smtClean="0">
                <a:ln>
                  <a:noFill/>
                </a:ln>
                <a:solidFill>
                  <a:srgbClr val="002060"/>
                </a:solidFill>
                <a:effectLst/>
                <a:uLnTx/>
                <a:uFillTx/>
                <a:latin typeface="Arial"/>
                <a:cs typeface="Arial"/>
                <a:sym typeface="Arial"/>
              </a:rPr>
              <a:t>www.igtf.net</a:t>
            </a:r>
          </a:p>
        </p:txBody>
      </p:sp>
      <p:sp>
        <p:nvSpPr>
          <p:cNvPr id="9" name="TextBox 8"/>
          <p:cNvSpPr txBox="1"/>
          <p:nvPr/>
        </p:nvSpPr>
        <p:spPr>
          <a:xfrm>
            <a:off x="3745966" y="3389679"/>
            <a:ext cx="4198585" cy="1015663"/>
          </a:xfrm>
          <a:prstGeom prst="rect">
            <a:avLst/>
          </a:prstGeom>
          <a:solidFill>
            <a:srgbClr val="FFFFFF">
              <a:alpha val="50196"/>
            </a:srgbClr>
          </a:solidFill>
        </p:spPr>
        <p:txBody>
          <a:bodyPr wrap="none" rtlCol="0">
            <a:spAutoFit/>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6F2575"/>
                </a:solidFill>
                <a:effectLst/>
                <a:uLnTx/>
                <a:uFillTx/>
                <a:latin typeface="Arial"/>
                <a:cs typeface="Arial"/>
                <a:sym typeface="Arial"/>
              </a:rPr>
              <a:t>3 regional chapters: EMEA, Americas, AP</a:t>
            </a:r>
          </a:p>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6F2575"/>
                </a:solidFill>
                <a:effectLst/>
                <a:uLnTx/>
                <a:uFillTx/>
                <a:latin typeface="Arial"/>
                <a:cs typeface="Arial"/>
                <a:sym typeface="Arial"/>
              </a:rPr>
              <a:t>~ 90 Identity Providers (some leveraging a R&amp;E federation)</a:t>
            </a:r>
          </a:p>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6F2575"/>
                </a:solidFill>
                <a:effectLst/>
                <a:uLnTx/>
                <a:uFillTx/>
                <a:latin typeface="Arial"/>
                <a:cs typeface="Arial"/>
                <a:sym typeface="Arial"/>
              </a:rPr>
              <a:t>~ 10 international major relying parties</a:t>
            </a:r>
          </a:p>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6F2575"/>
                </a:solidFill>
                <a:effectLst/>
                <a:uLnTx/>
                <a:uFillTx/>
                <a:latin typeface="Arial"/>
                <a:cs typeface="Arial"/>
                <a:sym typeface="Arial"/>
              </a:rPr>
              <a:t>~ 60 countries / economic areas / extra-territorial orgs</a:t>
            </a:r>
          </a:p>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6F2575"/>
                </a:solidFill>
                <a:effectLst/>
                <a:uLnTx/>
                <a:uFillTx/>
                <a:latin typeface="Arial"/>
                <a:cs typeface="Arial"/>
                <a:sym typeface="Arial"/>
              </a:rPr>
              <a:t>&gt; 1000 relying service provider collaborations</a:t>
            </a:r>
          </a:p>
        </p:txBody>
      </p:sp>
      <p:sp>
        <p:nvSpPr>
          <p:cNvPr id="10" name="Rectangle 9"/>
          <p:cNvSpPr/>
          <p:nvPr/>
        </p:nvSpPr>
        <p:spPr>
          <a:xfrm>
            <a:off x="0" y="3829641"/>
            <a:ext cx="1369286" cy="575701"/>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7" name="Picture 5" descr="H:\Home\davidg\EUGridPMA\IGTF\IGTF-logos\IGTF_logo-interop.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001" y="3807695"/>
            <a:ext cx="1484549" cy="687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4957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US" smtClean="0"/>
              <a:t>42</a:t>
            </a:fld>
            <a:endParaRPr lang="en-US"/>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p:txBody>
          <a:bodyPr/>
          <a:lstStyle/>
          <a:p>
            <a:r>
              <a:rPr lang="en-GB" dirty="0" smtClean="0"/>
              <a:t>Managing complexities of distributed identity sources</a:t>
            </a:r>
            <a:endParaRPr lang="en-US" dirty="0"/>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21" y="755173"/>
            <a:ext cx="2462552" cy="184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9145" y="2350285"/>
            <a:ext cx="2462552" cy="1578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3139009" y="1935728"/>
            <a:ext cx="1238226" cy="719362"/>
          </a:xfrm>
          <a:prstGeom prst="rect">
            <a:avLst/>
          </a:prstGeom>
          <a:noFill/>
        </p:spPr>
        <p:txBody>
          <a:bodyPr wrap="square" rtlCol="0">
            <a:spAutoFit/>
          </a:bodyPr>
          <a:lstStyle/>
          <a:p>
            <a:pPr algn="r"/>
            <a:r>
              <a:rPr lang="en-US" sz="800" i="1" cap="none" dirty="0" smtClean="0">
                <a:solidFill>
                  <a:srgbClr val="0066B0"/>
                </a:solidFill>
              </a:rPr>
              <a:t>ELIXIR reference architecture</a:t>
            </a:r>
            <a:br>
              <a:rPr lang="en-US" sz="800" i="1" cap="none" dirty="0" smtClean="0">
                <a:solidFill>
                  <a:srgbClr val="0066B0"/>
                </a:solidFill>
              </a:rPr>
            </a:br>
            <a:r>
              <a:rPr lang="en-US" sz="800" i="1" cap="none" dirty="0" smtClean="0">
                <a:solidFill>
                  <a:srgbClr val="0066B0"/>
                </a:solidFill>
              </a:rPr>
              <a:t>Mikael Linden et al.</a:t>
            </a:r>
            <a:endParaRPr lang="en-US" sz="800" i="1" cap="none" dirty="0">
              <a:solidFill>
                <a:srgbClr val="0066B0"/>
              </a:solidFill>
            </a:endParaRPr>
          </a:p>
        </p:txBody>
      </p:sp>
      <p:sp>
        <p:nvSpPr>
          <p:cNvPr id="19" name="TextBox 18"/>
          <p:cNvSpPr txBox="1"/>
          <p:nvPr/>
        </p:nvSpPr>
        <p:spPr>
          <a:xfrm>
            <a:off x="2818873" y="723900"/>
            <a:ext cx="1189247" cy="461665"/>
          </a:xfrm>
          <a:prstGeom prst="rect">
            <a:avLst/>
          </a:prstGeom>
          <a:noFill/>
        </p:spPr>
        <p:txBody>
          <a:bodyPr wrap="square" rtlCol="0">
            <a:spAutoFit/>
          </a:bodyPr>
          <a:lstStyle/>
          <a:p>
            <a:r>
              <a:rPr lang="en-US" sz="800" i="1" cap="none" dirty="0" err="1" smtClean="0">
                <a:solidFill>
                  <a:srgbClr val="0066B0"/>
                </a:solidFill>
              </a:rPr>
              <a:t>WebFTS</a:t>
            </a:r>
            <a:r>
              <a:rPr lang="en-US" sz="800" i="1" cap="none" dirty="0" smtClean="0">
                <a:solidFill>
                  <a:srgbClr val="0066B0"/>
                </a:solidFill>
              </a:rPr>
              <a:t> prototype</a:t>
            </a:r>
            <a:br>
              <a:rPr lang="en-US" sz="800" i="1" cap="none" dirty="0" smtClean="0">
                <a:solidFill>
                  <a:srgbClr val="0066B0"/>
                </a:solidFill>
              </a:rPr>
            </a:br>
            <a:r>
              <a:rPr lang="en-US" sz="800" i="1" cap="none" dirty="0" smtClean="0">
                <a:solidFill>
                  <a:srgbClr val="0066B0"/>
                </a:solidFill>
              </a:rPr>
              <a:t>‘FIM4R’ </a:t>
            </a:r>
            <a:r>
              <a:rPr lang="en-US" sz="800" i="1" cap="none" dirty="0">
                <a:solidFill>
                  <a:srgbClr val="0066B0"/>
                </a:solidFill>
              </a:rPr>
              <a:t> </a:t>
            </a:r>
            <a:r>
              <a:rPr lang="en-US" sz="800" i="1" cap="none" dirty="0" smtClean="0">
                <a:solidFill>
                  <a:srgbClr val="0066B0"/>
                </a:solidFill>
              </a:rPr>
              <a:t>in wLCG</a:t>
            </a:r>
            <a:br>
              <a:rPr lang="en-US" sz="800" i="1" cap="none" dirty="0" smtClean="0">
                <a:solidFill>
                  <a:srgbClr val="0066B0"/>
                </a:solidFill>
              </a:rPr>
            </a:br>
            <a:r>
              <a:rPr lang="en-US" sz="800" i="1" cap="none" dirty="0" err="1" smtClean="0">
                <a:solidFill>
                  <a:srgbClr val="0066B0"/>
                </a:solidFill>
              </a:rPr>
              <a:t>Romain</a:t>
            </a:r>
            <a:r>
              <a:rPr lang="en-US" sz="800" i="1" cap="none" dirty="0" smtClean="0">
                <a:solidFill>
                  <a:srgbClr val="0066B0"/>
                </a:solidFill>
              </a:rPr>
              <a:t> </a:t>
            </a:r>
            <a:r>
              <a:rPr lang="en-US" sz="800" i="1" cap="none" dirty="0" err="1" smtClean="0">
                <a:solidFill>
                  <a:srgbClr val="0066B0"/>
                </a:solidFill>
              </a:rPr>
              <a:t>Wartel</a:t>
            </a:r>
            <a:r>
              <a:rPr lang="en-US" sz="800" i="1" cap="none" dirty="0" smtClean="0">
                <a:solidFill>
                  <a:srgbClr val="0066B0"/>
                </a:solidFill>
              </a:rPr>
              <a:t> et al.</a:t>
            </a:r>
            <a:endParaRPr lang="en-US" sz="800" i="1" cap="none" dirty="0">
              <a:solidFill>
                <a:srgbClr val="0066B0"/>
              </a:solidFill>
            </a:endParaRPr>
          </a:p>
        </p:txBody>
      </p:sp>
      <p:cxnSp>
        <p:nvCxnSpPr>
          <p:cNvPr id="21" name="Straight Connector 20"/>
          <p:cNvCxnSpPr/>
          <p:nvPr/>
        </p:nvCxnSpPr>
        <p:spPr>
          <a:xfrm>
            <a:off x="4489687" y="755173"/>
            <a:ext cx="0" cy="3560189"/>
          </a:xfrm>
          <a:prstGeom prst="line">
            <a:avLst/>
          </a:prstGeom>
          <a:ln>
            <a:solidFill>
              <a:srgbClr val="003959"/>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41827" y="3955530"/>
            <a:ext cx="3796232" cy="523220"/>
          </a:xfrm>
          <a:prstGeom prst="rect">
            <a:avLst/>
          </a:prstGeom>
          <a:noFill/>
        </p:spPr>
        <p:txBody>
          <a:bodyPr wrap="none" rtlCol="0">
            <a:spAutoFit/>
          </a:bodyPr>
          <a:lstStyle/>
          <a:p>
            <a:pPr algn="ctr"/>
            <a:r>
              <a:rPr lang="en-US" sz="1400" cap="none" dirty="0" smtClean="0">
                <a:solidFill>
                  <a:srgbClr val="003F5E"/>
                </a:solidFill>
              </a:rPr>
              <a:t>communities had either invented </a:t>
            </a:r>
            <a:br>
              <a:rPr lang="en-US" sz="1400" cap="none" dirty="0" smtClean="0">
                <a:solidFill>
                  <a:srgbClr val="003F5E"/>
                </a:solidFill>
              </a:rPr>
            </a:br>
            <a:r>
              <a:rPr lang="en-US" sz="1400" cap="none" dirty="0" smtClean="0">
                <a:solidFill>
                  <a:srgbClr val="003F5E"/>
                </a:solidFill>
              </a:rPr>
              <a:t>their own ‘proxy’ model to abstract complexity</a:t>
            </a:r>
            <a:endParaRPr lang="en-GB" sz="1400" cap="none" dirty="0">
              <a:solidFill>
                <a:srgbClr val="003F5E"/>
              </a:solidFill>
            </a:endParaRPr>
          </a:p>
        </p:txBody>
      </p:sp>
      <p:sp>
        <p:nvSpPr>
          <p:cNvPr id="23" name="TextBox 22"/>
          <p:cNvSpPr txBox="1"/>
          <p:nvPr/>
        </p:nvSpPr>
        <p:spPr>
          <a:xfrm>
            <a:off x="4570711" y="3942505"/>
            <a:ext cx="4262705" cy="523220"/>
          </a:xfrm>
          <a:prstGeom prst="rect">
            <a:avLst/>
          </a:prstGeom>
          <a:noFill/>
        </p:spPr>
        <p:txBody>
          <a:bodyPr wrap="none" rtlCol="0">
            <a:spAutoFit/>
          </a:bodyPr>
          <a:lstStyle/>
          <a:p>
            <a:pPr algn="ctr"/>
            <a:r>
              <a:rPr lang="en-US" sz="1400" cap="none" dirty="0" smtClean="0">
                <a:solidFill>
                  <a:srgbClr val="003F5E"/>
                </a:solidFill>
              </a:rPr>
              <a:t>or they were composed of many services</a:t>
            </a:r>
            <a:br>
              <a:rPr lang="en-US" sz="1400" cap="none" dirty="0" smtClean="0">
                <a:solidFill>
                  <a:srgbClr val="003F5E"/>
                </a:solidFill>
              </a:rPr>
            </a:br>
            <a:r>
              <a:rPr lang="en-US" sz="1400" cap="none" dirty="0" smtClean="0">
                <a:solidFill>
                  <a:srgbClr val="003F5E"/>
                </a:solidFill>
              </a:rPr>
              <a:t>each of which had to manage federation complexity</a:t>
            </a:r>
            <a:endParaRPr lang="en-GB" sz="1400" cap="none" dirty="0">
              <a:solidFill>
                <a:srgbClr val="003F5E"/>
              </a:solidFill>
            </a:endParaRPr>
          </a:p>
        </p:txBody>
      </p:sp>
      <p:grpSp>
        <p:nvGrpSpPr>
          <p:cNvPr id="28" name="Group 27"/>
          <p:cNvGrpSpPr/>
          <p:nvPr/>
        </p:nvGrpSpPr>
        <p:grpSpPr>
          <a:xfrm>
            <a:off x="4741316" y="882335"/>
            <a:ext cx="4233855" cy="3139374"/>
            <a:chOff x="4833945" y="1134688"/>
            <a:chExt cx="3736225" cy="2770385"/>
          </a:xfrm>
        </p:grpSpPr>
        <p:pic>
          <p:nvPicPr>
            <p:cNvPr id="2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3945" y="1134688"/>
              <a:ext cx="3736225" cy="2732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Freeform 23"/>
            <p:cNvSpPr/>
            <p:nvPr/>
          </p:nvSpPr>
          <p:spPr>
            <a:xfrm>
              <a:off x="5788684" y="3065803"/>
              <a:ext cx="1074699" cy="839270"/>
            </a:xfrm>
            <a:custGeom>
              <a:avLst/>
              <a:gdLst>
                <a:gd name="connsiteX0" fmla="*/ 64294 w 1436187"/>
                <a:gd name="connsiteY0" fmla="*/ 114300 h 1121569"/>
                <a:gd name="connsiteX1" fmla="*/ 64294 w 1436187"/>
                <a:gd name="connsiteY1" fmla="*/ 114300 h 1121569"/>
                <a:gd name="connsiteX2" fmla="*/ 114300 w 1436187"/>
                <a:gd name="connsiteY2" fmla="*/ 78582 h 1121569"/>
                <a:gd name="connsiteX3" fmla="*/ 157162 w 1436187"/>
                <a:gd name="connsiteY3" fmla="*/ 42863 h 1121569"/>
                <a:gd name="connsiteX4" fmla="*/ 200025 w 1436187"/>
                <a:gd name="connsiteY4" fmla="*/ 28575 h 1121569"/>
                <a:gd name="connsiteX5" fmla="*/ 321469 w 1436187"/>
                <a:gd name="connsiteY5" fmla="*/ 14288 h 1121569"/>
                <a:gd name="connsiteX6" fmla="*/ 385762 w 1436187"/>
                <a:gd name="connsiteY6" fmla="*/ 0 h 1121569"/>
                <a:gd name="connsiteX7" fmla="*/ 792956 w 1436187"/>
                <a:gd name="connsiteY7" fmla="*/ 7144 h 1121569"/>
                <a:gd name="connsiteX8" fmla="*/ 842962 w 1436187"/>
                <a:gd name="connsiteY8" fmla="*/ 14288 h 1121569"/>
                <a:gd name="connsiteX9" fmla="*/ 928687 w 1436187"/>
                <a:gd name="connsiteY9" fmla="*/ 21432 h 1121569"/>
                <a:gd name="connsiteX10" fmla="*/ 1057275 w 1436187"/>
                <a:gd name="connsiteY10" fmla="*/ 50007 h 1121569"/>
                <a:gd name="connsiteX11" fmla="*/ 1085850 w 1436187"/>
                <a:gd name="connsiteY11" fmla="*/ 57150 h 1121569"/>
                <a:gd name="connsiteX12" fmla="*/ 1128712 w 1436187"/>
                <a:gd name="connsiteY12" fmla="*/ 64294 h 1121569"/>
                <a:gd name="connsiteX13" fmla="*/ 1150144 w 1436187"/>
                <a:gd name="connsiteY13" fmla="*/ 71438 h 1121569"/>
                <a:gd name="connsiteX14" fmla="*/ 1221581 w 1436187"/>
                <a:gd name="connsiteY14" fmla="*/ 92869 h 1121569"/>
                <a:gd name="connsiteX15" fmla="*/ 1250156 w 1436187"/>
                <a:gd name="connsiteY15" fmla="*/ 107157 h 1121569"/>
                <a:gd name="connsiteX16" fmla="*/ 1293019 w 1436187"/>
                <a:gd name="connsiteY16" fmla="*/ 121444 h 1121569"/>
                <a:gd name="connsiteX17" fmla="*/ 1321594 w 1436187"/>
                <a:gd name="connsiteY17" fmla="*/ 150019 h 1121569"/>
                <a:gd name="connsiteX18" fmla="*/ 1350169 w 1436187"/>
                <a:gd name="connsiteY18" fmla="*/ 192882 h 1121569"/>
                <a:gd name="connsiteX19" fmla="*/ 1371600 w 1436187"/>
                <a:gd name="connsiteY19" fmla="*/ 221457 h 1121569"/>
                <a:gd name="connsiteX20" fmla="*/ 1385887 w 1436187"/>
                <a:gd name="connsiteY20" fmla="*/ 271463 h 1121569"/>
                <a:gd name="connsiteX21" fmla="*/ 1400175 w 1436187"/>
                <a:gd name="connsiteY21" fmla="*/ 314325 h 1121569"/>
                <a:gd name="connsiteX22" fmla="*/ 1407319 w 1436187"/>
                <a:gd name="connsiteY22" fmla="*/ 335757 h 1121569"/>
                <a:gd name="connsiteX23" fmla="*/ 1428750 w 1436187"/>
                <a:gd name="connsiteY23" fmla="*/ 378619 h 1121569"/>
                <a:gd name="connsiteX24" fmla="*/ 1428750 w 1436187"/>
                <a:gd name="connsiteY24" fmla="*/ 528638 h 1121569"/>
                <a:gd name="connsiteX25" fmla="*/ 1414462 w 1436187"/>
                <a:gd name="connsiteY25" fmla="*/ 578644 h 1121569"/>
                <a:gd name="connsiteX26" fmla="*/ 1378744 w 1436187"/>
                <a:gd name="connsiteY26" fmla="*/ 621507 h 1121569"/>
                <a:gd name="connsiteX27" fmla="*/ 1364456 w 1436187"/>
                <a:gd name="connsiteY27" fmla="*/ 664369 h 1121569"/>
                <a:gd name="connsiteX28" fmla="*/ 1328737 w 1436187"/>
                <a:gd name="connsiteY28" fmla="*/ 707232 h 1121569"/>
                <a:gd name="connsiteX29" fmla="*/ 1307306 w 1436187"/>
                <a:gd name="connsiteY29" fmla="*/ 728663 h 1121569"/>
                <a:gd name="connsiteX30" fmla="*/ 1293019 w 1436187"/>
                <a:gd name="connsiteY30" fmla="*/ 757238 h 1121569"/>
                <a:gd name="connsiteX31" fmla="*/ 1271587 w 1436187"/>
                <a:gd name="connsiteY31" fmla="*/ 785813 h 1121569"/>
                <a:gd name="connsiteX32" fmla="*/ 1243012 w 1436187"/>
                <a:gd name="connsiteY32" fmla="*/ 821532 h 1121569"/>
                <a:gd name="connsiteX33" fmla="*/ 1228725 w 1436187"/>
                <a:gd name="connsiteY33" fmla="*/ 850107 h 1121569"/>
                <a:gd name="connsiteX34" fmla="*/ 1185862 w 1436187"/>
                <a:gd name="connsiteY34" fmla="*/ 892969 h 1121569"/>
                <a:gd name="connsiteX35" fmla="*/ 1150144 w 1436187"/>
                <a:gd name="connsiteY35" fmla="*/ 957263 h 1121569"/>
                <a:gd name="connsiteX36" fmla="*/ 1128712 w 1436187"/>
                <a:gd name="connsiteY36" fmla="*/ 971550 h 1121569"/>
                <a:gd name="connsiteX37" fmla="*/ 1114425 w 1436187"/>
                <a:gd name="connsiteY37" fmla="*/ 992982 h 1121569"/>
                <a:gd name="connsiteX38" fmla="*/ 1057275 w 1436187"/>
                <a:gd name="connsiteY38" fmla="*/ 1021557 h 1121569"/>
                <a:gd name="connsiteX39" fmla="*/ 1035844 w 1436187"/>
                <a:gd name="connsiteY39" fmla="*/ 1042988 h 1121569"/>
                <a:gd name="connsiteX40" fmla="*/ 978694 w 1436187"/>
                <a:gd name="connsiteY40" fmla="*/ 1064419 h 1121569"/>
                <a:gd name="connsiteX41" fmla="*/ 900112 w 1436187"/>
                <a:gd name="connsiteY41" fmla="*/ 1092994 h 1121569"/>
                <a:gd name="connsiteX42" fmla="*/ 878681 w 1436187"/>
                <a:gd name="connsiteY42" fmla="*/ 1107282 h 1121569"/>
                <a:gd name="connsiteX43" fmla="*/ 807244 w 1436187"/>
                <a:gd name="connsiteY43" fmla="*/ 1121569 h 1121569"/>
                <a:gd name="connsiteX44" fmla="*/ 692944 w 1436187"/>
                <a:gd name="connsiteY44" fmla="*/ 1114425 h 1121569"/>
                <a:gd name="connsiteX45" fmla="*/ 650081 w 1436187"/>
                <a:gd name="connsiteY45" fmla="*/ 1107282 h 1121569"/>
                <a:gd name="connsiteX46" fmla="*/ 585787 w 1436187"/>
                <a:gd name="connsiteY46" fmla="*/ 1092994 h 1121569"/>
                <a:gd name="connsiteX47" fmla="*/ 550069 w 1436187"/>
                <a:gd name="connsiteY47" fmla="*/ 1085850 h 1121569"/>
                <a:gd name="connsiteX48" fmla="*/ 521494 w 1436187"/>
                <a:gd name="connsiteY48" fmla="*/ 1064419 h 1121569"/>
                <a:gd name="connsiteX49" fmla="*/ 500062 w 1436187"/>
                <a:gd name="connsiteY49" fmla="*/ 1050132 h 1121569"/>
                <a:gd name="connsiteX50" fmla="*/ 478631 w 1436187"/>
                <a:gd name="connsiteY50" fmla="*/ 1028700 h 1121569"/>
                <a:gd name="connsiteX51" fmla="*/ 450056 w 1436187"/>
                <a:gd name="connsiteY51" fmla="*/ 1021557 h 1121569"/>
                <a:gd name="connsiteX52" fmla="*/ 421481 w 1436187"/>
                <a:gd name="connsiteY52" fmla="*/ 1007269 h 1121569"/>
                <a:gd name="connsiteX53" fmla="*/ 407194 w 1436187"/>
                <a:gd name="connsiteY53" fmla="*/ 985838 h 1121569"/>
                <a:gd name="connsiteX54" fmla="*/ 364331 w 1436187"/>
                <a:gd name="connsiteY54" fmla="*/ 942975 h 1121569"/>
                <a:gd name="connsiteX55" fmla="*/ 335756 w 1436187"/>
                <a:gd name="connsiteY55" fmla="*/ 907257 h 1121569"/>
                <a:gd name="connsiteX56" fmla="*/ 321469 w 1436187"/>
                <a:gd name="connsiteY56" fmla="*/ 885825 h 1121569"/>
                <a:gd name="connsiteX57" fmla="*/ 278606 w 1436187"/>
                <a:gd name="connsiteY57" fmla="*/ 842963 h 1121569"/>
                <a:gd name="connsiteX58" fmla="*/ 264319 w 1436187"/>
                <a:gd name="connsiteY58" fmla="*/ 821532 h 1121569"/>
                <a:gd name="connsiteX59" fmla="*/ 242887 w 1436187"/>
                <a:gd name="connsiteY59" fmla="*/ 814388 h 1121569"/>
                <a:gd name="connsiteX60" fmla="*/ 214312 w 1436187"/>
                <a:gd name="connsiteY60" fmla="*/ 771525 h 1121569"/>
                <a:gd name="connsiteX61" fmla="*/ 192881 w 1436187"/>
                <a:gd name="connsiteY61" fmla="*/ 750094 h 1121569"/>
                <a:gd name="connsiteX62" fmla="*/ 178594 w 1436187"/>
                <a:gd name="connsiteY62" fmla="*/ 728663 h 1121569"/>
                <a:gd name="connsiteX63" fmla="*/ 135731 w 1436187"/>
                <a:gd name="connsiteY63" fmla="*/ 685800 h 1121569"/>
                <a:gd name="connsiteX64" fmla="*/ 85725 w 1436187"/>
                <a:gd name="connsiteY64" fmla="*/ 628650 h 1121569"/>
                <a:gd name="connsiteX65" fmla="*/ 71437 w 1436187"/>
                <a:gd name="connsiteY65" fmla="*/ 607219 h 1121569"/>
                <a:gd name="connsiteX66" fmla="*/ 50006 w 1436187"/>
                <a:gd name="connsiteY66" fmla="*/ 585788 h 1121569"/>
                <a:gd name="connsiteX67" fmla="*/ 42862 w 1436187"/>
                <a:gd name="connsiteY67" fmla="*/ 557213 h 1121569"/>
                <a:gd name="connsiteX68" fmla="*/ 14287 w 1436187"/>
                <a:gd name="connsiteY68" fmla="*/ 492919 h 1121569"/>
                <a:gd name="connsiteX69" fmla="*/ 7144 w 1436187"/>
                <a:gd name="connsiteY69" fmla="*/ 464344 h 1121569"/>
                <a:gd name="connsiteX70" fmla="*/ 0 w 1436187"/>
                <a:gd name="connsiteY70" fmla="*/ 442913 h 1121569"/>
                <a:gd name="connsiteX71" fmla="*/ 14287 w 1436187"/>
                <a:gd name="connsiteY71" fmla="*/ 228600 h 1121569"/>
                <a:gd name="connsiteX72" fmla="*/ 28575 w 1436187"/>
                <a:gd name="connsiteY72" fmla="*/ 178594 h 1121569"/>
                <a:gd name="connsiteX73" fmla="*/ 57150 w 1436187"/>
                <a:gd name="connsiteY73" fmla="*/ 135732 h 1121569"/>
                <a:gd name="connsiteX74" fmla="*/ 64294 w 1436187"/>
                <a:gd name="connsiteY74" fmla="*/ 114300 h 112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436187" h="1121569">
                  <a:moveTo>
                    <a:pt x="64294" y="114300"/>
                  </a:moveTo>
                  <a:lnTo>
                    <a:pt x="64294" y="114300"/>
                  </a:lnTo>
                  <a:cubicBezTo>
                    <a:pt x="80963" y="102394"/>
                    <a:pt x="98305" y="91378"/>
                    <a:pt x="114300" y="78582"/>
                  </a:cubicBezTo>
                  <a:cubicBezTo>
                    <a:pt x="135332" y="61756"/>
                    <a:pt x="132823" y="53680"/>
                    <a:pt x="157162" y="42863"/>
                  </a:cubicBezTo>
                  <a:cubicBezTo>
                    <a:pt x="170925" y="36746"/>
                    <a:pt x="185737" y="33337"/>
                    <a:pt x="200025" y="28575"/>
                  </a:cubicBezTo>
                  <a:cubicBezTo>
                    <a:pt x="253159" y="10864"/>
                    <a:pt x="213968" y="21967"/>
                    <a:pt x="321469" y="14288"/>
                  </a:cubicBezTo>
                  <a:cubicBezTo>
                    <a:pt x="332489" y="11533"/>
                    <a:pt x="376694" y="0"/>
                    <a:pt x="385762" y="0"/>
                  </a:cubicBezTo>
                  <a:cubicBezTo>
                    <a:pt x="521514" y="0"/>
                    <a:pt x="657225" y="4763"/>
                    <a:pt x="792956" y="7144"/>
                  </a:cubicBezTo>
                  <a:cubicBezTo>
                    <a:pt x="809625" y="9525"/>
                    <a:pt x="826217" y="12525"/>
                    <a:pt x="842962" y="14288"/>
                  </a:cubicBezTo>
                  <a:cubicBezTo>
                    <a:pt x="871478" y="17290"/>
                    <a:pt x="900276" y="17558"/>
                    <a:pt x="928687" y="21432"/>
                  </a:cubicBezTo>
                  <a:cubicBezTo>
                    <a:pt x="968607" y="26876"/>
                    <a:pt x="1017621" y="40094"/>
                    <a:pt x="1057275" y="50007"/>
                  </a:cubicBezTo>
                  <a:cubicBezTo>
                    <a:pt x="1066800" y="52388"/>
                    <a:pt x="1076166" y="55536"/>
                    <a:pt x="1085850" y="57150"/>
                  </a:cubicBezTo>
                  <a:cubicBezTo>
                    <a:pt x="1100137" y="59531"/>
                    <a:pt x="1114573" y="61152"/>
                    <a:pt x="1128712" y="64294"/>
                  </a:cubicBezTo>
                  <a:cubicBezTo>
                    <a:pt x="1136063" y="65928"/>
                    <a:pt x="1142903" y="69369"/>
                    <a:pt x="1150144" y="71438"/>
                  </a:cubicBezTo>
                  <a:cubicBezTo>
                    <a:pt x="1174067" y="78273"/>
                    <a:pt x="1198951" y="81554"/>
                    <a:pt x="1221581" y="92869"/>
                  </a:cubicBezTo>
                  <a:cubicBezTo>
                    <a:pt x="1231106" y="97632"/>
                    <a:pt x="1240268" y="103202"/>
                    <a:pt x="1250156" y="107157"/>
                  </a:cubicBezTo>
                  <a:cubicBezTo>
                    <a:pt x="1264139" y="112750"/>
                    <a:pt x="1293019" y="121444"/>
                    <a:pt x="1293019" y="121444"/>
                  </a:cubicBezTo>
                  <a:cubicBezTo>
                    <a:pt x="1312066" y="178592"/>
                    <a:pt x="1283495" y="111920"/>
                    <a:pt x="1321594" y="150019"/>
                  </a:cubicBezTo>
                  <a:cubicBezTo>
                    <a:pt x="1333736" y="162161"/>
                    <a:pt x="1339866" y="179145"/>
                    <a:pt x="1350169" y="192882"/>
                  </a:cubicBezTo>
                  <a:lnTo>
                    <a:pt x="1371600" y="221457"/>
                  </a:lnTo>
                  <a:cubicBezTo>
                    <a:pt x="1395609" y="293480"/>
                    <a:pt x="1358977" y="181763"/>
                    <a:pt x="1385887" y="271463"/>
                  </a:cubicBezTo>
                  <a:cubicBezTo>
                    <a:pt x="1390215" y="285888"/>
                    <a:pt x="1395412" y="300038"/>
                    <a:pt x="1400175" y="314325"/>
                  </a:cubicBezTo>
                  <a:cubicBezTo>
                    <a:pt x="1402556" y="321469"/>
                    <a:pt x="1403142" y="329491"/>
                    <a:pt x="1407319" y="335757"/>
                  </a:cubicBezTo>
                  <a:cubicBezTo>
                    <a:pt x="1425783" y="363453"/>
                    <a:pt x="1418891" y="349043"/>
                    <a:pt x="1428750" y="378619"/>
                  </a:cubicBezTo>
                  <a:cubicBezTo>
                    <a:pt x="1437480" y="457184"/>
                    <a:pt x="1439787" y="440344"/>
                    <a:pt x="1428750" y="528638"/>
                  </a:cubicBezTo>
                  <a:cubicBezTo>
                    <a:pt x="1428384" y="531570"/>
                    <a:pt x="1418112" y="573169"/>
                    <a:pt x="1414462" y="578644"/>
                  </a:cubicBezTo>
                  <a:cubicBezTo>
                    <a:pt x="1392027" y="612296"/>
                    <a:pt x="1394328" y="586443"/>
                    <a:pt x="1378744" y="621507"/>
                  </a:cubicBezTo>
                  <a:cubicBezTo>
                    <a:pt x="1372627" y="635269"/>
                    <a:pt x="1375105" y="653720"/>
                    <a:pt x="1364456" y="664369"/>
                  </a:cubicBezTo>
                  <a:cubicBezTo>
                    <a:pt x="1301847" y="726978"/>
                    <a:pt x="1378465" y="647558"/>
                    <a:pt x="1328737" y="707232"/>
                  </a:cubicBezTo>
                  <a:cubicBezTo>
                    <a:pt x="1322269" y="714993"/>
                    <a:pt x="1314450" y="721519"/>
                    <a:pt x="1307306" y="728663"/>
                  </a:cubicBezTo>
                  <a:cubicBezTo>
                    <a:pt x="1302544" y="738188"/>
                    <a:pt x="1298663" y="748208"/>
                    <a:pt x="1293019" y="757238"/>
                  </a:cubicBezTo>
                  <a:cubicBezTo>
                    <a:pt x="1286709" y="767335"/>
                    <a:pt x="1277494" y="775475"/>
                    <a:pt x="1271587" y="785813"/>
                  </a:cubicBezTo>
                  <a:cubicBezTo>
                    <a:pt x="1250352" y="822974"/>
                    <a:pt x="1283682" y="794419"/>
                    <a:pt x="1243012" y="821532"/>
                  </a:cubicBezTo>
                  <a:cubicBezTo>
                    <a:pt x="1238250" y="831057"/>
                    <a:pt x="1235378" y="841791"/>
                    <a:pt x="1228725" y="850107"/>
                  </a:cubicBezTo>
                  <a:cubicBezTo>
                    <a:pt x="1216103" y="865885"/>
                    <a:pt x="1185862" y="892969"/>
                    <a:pt x="1185862" y="892969"/>
                  </a:cubicBezTo>
                  <a:cubicBezTo>
                    <a:pt x="1178418" y="915302"/>
                    <a:pt x="1171200" y="943227"/>
                    <a:pt x="1150144" y="957263"/>
                  </a:cubicBezTo>
                  <a:lnTo>
                    <a:pt x="1128712" y="971550"/>
                  </a:lnTo>
                  <a:cubicBezTo>
                    <a:pt x="1123950" y="978694"/>
                    <a:pt x="1120496" y="986911"/>
                    <a:pt x="1114425" y="992982"/>
                  </a:cubicBezTo>
                  <a:cubicBezTo>
                    <a:pt x="1100160" y="1007248"/>
                    <a:pt x="1074326" y="1014737"/>
                    <a:pt x="1057275" y="1021557"/>
                  </a:cubicBezTo>
                  <a:cubicBezTo>
                    <a:pt x="1050131" y="1028701"/>
                    <a:pt x="1044065" y="1037116"/>
                    <a:pt x="1035844" y="1042988"/>
                  </a:cubicBezTo>
                  <a:cubicBezTo>
                    <a:pt x="1015730" y="1057355"/>
                    <a:pt x="1001703" y="1058667"/>
                    <a:pt x="978694" y="1064419"/>
                  </a:cubicBezTo>
                  <a:cubicBezTo>
                    <a:pt x="896665" y="1113636"/>
                    <a:pt x="992025" y="1062355"/>
                    <a:pt x="900112" y="1092994"/>
                  </a:cubicBezTo>
                  <a:cubicBezTo>
                    <a:pt x="891967" y="1095709"/>
                    <a:pt x="886573" y="1103900"/>
                    <a:pt x="878681" y="1107282"/>
                  </a:cubicBezTo>
                  <a:cubicBezTo>
                    <a:pt x="865123" y="1113093"/>
                    <a:pt x="816906" y="1119959"/>
                    <a:pt x="807244" y="1121569"/>
                  </a:cubicBezTo>
                  <a:cubicBezTo>
                    <a:pt x="769144" y="1119188"/>
                    <a:pt x="730962" y="1117881"/>
                    <a:pt x="692944" y="1114425"/>
                  </a:cubicBezTo>
                  <a:cubicBezTo>
                    <a:pt x="678519" y="1113114"/>
                    <a:pt x="664332" y="1109873"/>
                    <a:pt x="650081" y="1107282"/>
                  </a:cubicBezTo>
                  <a:cubicBezTo>
                    <a:pt x="590853" y="1096514"/>
                    <a:pt x="637366" y="1104457"/>
                    <a:pt x="585787" y="1092994"/>
                  </a:cubicBezTo>
                  <a:cubicBezTo>
                    <a:pt x="573934" y="1090360"/>
                    <a:pt x="561975" y="1088231"/>
                    <a:pt x="550069" y="1085850"/>
                  </a:cubicBezTo>
                  <a:cubicBezTo>
                    <a:pt x="540544" y="1078706"/>
                    <a:pt x="531183" y="1071339"/>
                    <a:pt x="521494" y="1064419"/>
                  </a:cubicBezTo>
                  <a:cubicBezTo>
                    <a:pt x="514507" y="1059429"/>
                    <a:pt x="506658" y="1055629"/>
                    <a:pt x="500062" y="1050132"/>
                  </a:cubicBezTo>
                  <a:cubicBezTo>
                    <a:pt x="492301" y="1043664"/>
                    <a:pt x="487403" y="1033712"/>
                    <a:pt x="478631" y="1028700"/>
                  </a:cubicBezTo>
                  <a:cubicBezTo>
                    <a:pt x="470107" y="1023829"/>
                    <a:pt x="459581" y="1023938"/>
                    <a:pt x="450056" y="1021557"/>
                  </a:cubicBezTo>
                  <a:cubicBezTo>
                    <a:pt x="440531" y="1016794"/>
                    <a:pt x="429662" y="1014087"/>
                    <a:pt x="421481" y="1007269"/>
                  </a:cubicBezTo>
                  <a:cubicBezTo>
                    <a:pt x="414885" y="1001773"/>
                    <a:pt x="412184" y="992824"/>
                    <a:pt x="407194" y="985838"/>
                  </a:cubicBezTo>
                  <a:cubicBezTo>
                    <a:pt x="383028" y="952007"/>
                    <a:pt x="393925" y="962705"/>
                    <a:pt x="364331" y="942975"/>
                  </a:cubicBezTo>
                  <a:cubicBezTo>
                    <a:pt x="350422" y="901251"/>
                    <a:pt x="368070" y="939571"/>
                    <a:pt x="335756" y="907257"/>
                  </a:cubicBezTo>
                  <a:cubicBezTo>
                    <a:pt x="329685" y="901186"/>
                    <a:pt x="327173" y="892242"/>
                    <a:pt x="321469" y="885825"/>
                  </a:cubicBezTo>
                  <a:cubicBezTo>
                    <a:pt x="308045" y="870723"/>
                    <a:pt x="289814" y="859775"/>
                    <a:pt x="278606" y="842963"/>
                  </a:cubicBezTo>
                  <a:cubicBezTo>
                    <a:pt x="273844" y="835819"/>
                    <a:pt x="271023" y="826895"/>
                    <a:pt x="264319" y="821532"/>
                  </a:cubicBezTo>
                  <a:cubicBezTo>
                    <a:pt x="258439" y="816828"/>
                    <a:pt x="250031" y="816769"/>
                    <a:pt x="242887" y="814388"/>
                  </a:cubicBezTo>
                  <a:cubicBezTo>
                    <a:pt x="174522" y="746023"/>
                    <a:pt x="255666" y="833556"/>
                    <a:pt x="214312" y="771525"/>
                  </a:cubicBezTo>
                  <a:cubicBezTo>
                    <a:pt x="208708" y="763119"/>
                    <a:pt x="199349" y="757855"/>
                    <a:pt x="192881" y="750094"/>
                  </a:cubicBezTo>
                  <a:cubicBezTo>
                    <a:pt x="187385" y="743498"/>
                    <a:pt x="184298" y="735080"/>
                    <a:pt x="178594" y="728663"/>
                  </a:cubicBezTo>
                  <a:cubicBezTo>
                    <a:pt x="165170" y="713561"/>
                    <a:pt x="146939" y="702612"/>
                    <a:pt x="135731" y="685800"/>
                  </a:cubicBezTo>
                  <a:cubicBezTo>
                    <a:pt x="102393" y="635794"/>
                    <a:pt x="121443" y="652463"/>
                    <a:pt x="85725" y="628650"/>
                  </a:cubicBezTo>
                  <a:cubicBezTo>
                    <a:pt x="80962" y="621506"/>
                    <a:pt x="76934" y="613815"/>
                    <a:pt x="71437" y="607219"/>
                  </a:cubicBezTo>
                  <a:cubicBezTo>
                    <a:pt x="64969" y="599458"/>
                    <a:pt x="55018" y="594560"/>
                    <a:pt x="50006" y="585788"/>
                  </a:cubicBezTo>
                  <a:cubicBezTo>
                    <a:pt x="45135" y="577263"/>
                    <a:pt x="45683" y="566617"/>
                    <a:pt x="42862" y="557213"/>
                  </a:cubicBezTo>
                  <a:cubicBezTo>
                    <a:pt x="28950" y="510840"/>
                    <a:pt x="35168" y="524238"/>
                    <a:pt x="14287" y="492919"/>
                  </a:cubicBezTo>
                  <a:cubicBezTo>
                    <a:pt x="11906" y="483394"/>
                    <a:pt x="9841" y="473784"/>
                    <a:pt x="7144" y="464344"/>
                  </a:cubicBezTo>
                  <a:cubicBezTo>
                    <a:pt x="5075" y="457104"/>
                    <a:pt x="0" y="450443"/>
                    <a:pt x="0" y="442913"/>
                  </a:cubicBezTo>
                  <a:cubicBezTo>
                    <a:pt x="0" y="426974"/>
                    <a:pt x="10900" y="257392"/>
                    <a:pt x="14287" y="228600"/>
                  </a:cubicBezTo>
                  <a:cubicBezTo>
                    <a:pt x="14839" y="223907"/>
                    <a:pt x="24783" y="185420"/>
                    <a:pt x="28575" y="178594"/>
                  </a:cubicBezTo>
                  <a:cubicBezTo>
                    <a:pt x="36914" y="163584"/>
                    <a:pt x="47625" y="150019"/>
                    <a:pt x="57150" y="135732"/>
                  </a:cubicBezTo>
                  <a:cubicBezTo>
                    <a:pt x="73305" y="111499"/>
                    <a:pt x="63103" y="117872"/>
                    <a:pt x="64294" y="114300"/>
                  </a:cubicBezTo>
                  <a:close/>
                </a:path>
              </a:pathLst>
            </a:custGeom>
            <a:noFill/>
            <a:ln w="76200">
              <a:solidFill>
                <a:srgbClr val="F67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cap="none"/>
            </a:p>
          </p:txBody>
        </p:sp>
      </p:grpSp>
      <p:sp>
        <p:nvSpPr>
          <p:cNvPr id="25" name="TextBox 24"/>
          <p:cNvSpPr txBox="1"/>
          <p:nvPr/>
        </p:nvSpPr>
        <p:spPr>
          <a:xfrm>
            <a:off x="3525317" y="4548913"/>
            <a:ext cx="4392549" cy="215444"/>
          </a:xfrm>
          <a:prstGeom prst="rect">
            <a:avLst/>
          </a:prstGeom>
          <a:noFill/>
        </p:spPr>
        <p:txBody>
          <a:bodyPr wrap="none" rtlCol="0">
            <a:spAutoFit/>
          </a:bodyPr>
          <a:lstStyle/>
          <a:p>
            <a:r>
              <a:rPr lang="en-GB" sz="800" i="1" cap="none" dirty="0" smtClean="0">
                <a:solidFill>
                  <a:srgbClr val="F57B20"/>
                </a:solidFill>
              </a:rPr>
              <a:t>Community images: </a:t>
            </a:r>
            <a:r>
              <a:rPr lang="en-GB" sz="800" i="1" cap="none" dirty="0" err="1" smtClean="0">
                <a:solidFill>
                  <a:srgbClr val="F57B20"/>
                </a:solidFill>
              </a:rPr>
              <a:t>Romain</a:t>
            </a:r>
            <a:r>
              <a:rPr lang="en-GB" sz="800" i="1" cap="none" dirty="0" smtClean="0">
                <a:solidFill>
                  <a:srgbClr val="F57B20"/>
                </a:solidFill>
              </a:rPr>
              <a:t> </a:t>
            </a:r>
            <a:r>
              <a:rPr lang="en-GB" sz="800" i="1" cap="none" dirty="0" err="1" smtClean="0">
                <a:solidFill>
                  <a:srgbClr val="F57B20"/>
                </a:solidFill>
              </a:rPr>
              <a:t>Wartel</a:t>
            </a:r>
            <a:r>
              <a:rPr lang="en-GB" sz="800" i="1" cap="none" dirty="0" smtClean="0">
                <a:solidFill>
                  <a:srgbClr val="F57B20"/>
                </a:solidFill>
              </a:rPr>
              <a:t>, CERN; Mikael Linden, CSC; Lukas </a:t>
            </a:r>
            <a:r>
              <a:rPr lang="en-GB" sz="800" i="1" cap="none" dirty="0" err="1" smtClean="0">
                <a:solidFill>
                  <a:srgbClr val="F57B20"/>
                </a:solidFill>
              </a:rPr>
              <a:t>Hammerle</a:t>
            </a:r>
            <a:r>
              <a:rPr lang="en-GB" sz="800" i="1" cap="none" dirty="0" smtClean="0">
                <a:solidFill>
                  <a:srgbClr val="F57B20"/>
                </a:solidFill>
              </a:rPr>
              <a:t>, SWITCH</a:t>
            </a:r>
            <a:endParaRPr lang="en-GB" sz="800" i="1" cap="none" dirty="0">
              <a:solidFill>
                <a:srgbClr val="F57B20"/>
              </a:solidFill>
            </a:endParaRPr>
          </a:p>
        </p:txBody>
      </p:sp>
    </p:spTree>
    <p:extLst>
      <p:ext uri="{BB962C8B-B14F-4D97-AF65-F5344CB8AC3E}">
        <p14:creationId xmlns:p14="http://schemas.microsoft.com/office/powerpoint/2010/main" val="25102794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2FBF1A-2E1B-8642-812D-68E440EAFD93}"/>
              </a:ext>
            </a:extLst>
          </p:cNvPr>
          <p:cNvPicPr>
            <a:picLocks noChangeAspect="1"/>
          </p:cNvPicPr>
          <p:nvPr/>
        </p:nvPicPr>
        <p:blipFill>
          <a:blip r:embed="rId3"/>
          <a:stretch>
            <a:fillRect/>
          </a:stretch>
        </p:blipFill>
        <p:spPr>
          <a:xfrm>
            <a:off x="1" y="0"/>
            <a:ext cx="9144000" cy="4607322"/>
          </a:xfrm>
          <a:prstGeom prst="rect">
            <a:avLst/>
          </a:prstGeom>
        </p:spPr>
      </p:pic>
      <p:sp>
        <p:nvSpPr>
          <p:cNvPr id="2" name="Text Placeholder 1"/>
          <p:cNvSpPr>
            <a:spLocks noGrp="1"/>
          </p:cNvSpPr>
          <p:nvPr>
            <p:ph type="body" sz="half" idx="14"/>
          </p:nvPr>
        </p:nvSpPr>
        <p:spPr>
          <a:xfrm>
            <a:off x="238125" y="801635"/>
            <a:ext cx="5166855" cy="770813"/>
          </a:xfrm>
          <a:solidFill>
            <a:srgbClr val="000000">
              <a:alpha val="50196"/>
            </a:srgbClr>
          </a:solidFill>
        </p:spPr>
        <p:txBody>
          <a:bodyPr/>
          <a:lstStyle/>
          <a:p>
            <a:r>
              <a:rPr lang="en-GB" dirty="0" smtClean="0">
                <a:solidFill>
                  <a:srgbClr val="E3D88B"/>
                </a:solidFill>
              </a:rPr>
              <a:t>… user and group ID </a:t>
            </a:r>
            <a:r>
              <a:rPr lang="en-GB" i="1" dirty="0" smtClean="0">
                <a:solidFill>
                  <a:srgbClr val="E3D88B"/>
                </a:solidFill>
              </a:rPr>
              <a:t>same</a:t>
            </a:r>
            <a:r>
              <a:rPr lang="en-GB" dirty="0" smtClean="0">
                <a:solidFill>
                  <a:srgbClr val="E3D88B"/>
                </a:solidFill>
              </a:rPr>
              <a:t> across services</a:t>
            </a:r>
            <a:endParaRPr lang="en-GB" dirty="0">
              <a:solidFill>
                <a:srgbClr val="E3D88B"/>
              </a:solidFill>
            </a:endParaRPr>
          </a:p>
          <a:p>
            <a:r>
              <a:rPr lang="en-GB" dirty="0" smtClean="0">
                <a:solidFill>
                  <a:srgbClr val="E3D88B"/>
                </a:solidFill>
              </a:rPr>
              <a:t>… minimize discovery ‘</a:t>
            </a:r>
            <a:r>
              <a:rPr lang="en-GB" dirty="0" err="1" smtClean="0">
                <a:solidFill>
                  <a:srgbClr val="E3D88B"/>
                </a:solidFill>
              </a:rPr>
              <a:t>wayf</a:t>
            </a:r>
            <a:r>
              <a:rPr lang="en-GB" dirty="0" smtClean="0">
                <a:solidFill>
                  <a:srgbClr val="E3D88B"/>
                </a:solidFill>
              </a:rPr>
              <a:t>’ &amp; info screens</a:t>
            </a:r>
            <a:endParaRPr lang="en-GB" sz="1800" dirty="0">
              <a:solidFill>
                <a:srgbClr val="E3D88B"/>
              </a:solidFill>
            </a:endParaRPr>
          </a:p>
        </p:txBody>
      </p:sp>
      <p:sp>
        <p:nvSpPr>
          <p:cNvPr id="3" name="Slide Number Placeholder 2"/>
          <p:cNvSpPr>
            <a:spLocks noGrp="1"/>
          </p:cNvSpPr>
          <p:nvPr>
            <p:ph type="sldNum" sz="quarter" idx="2"/>
          </p:nvPr>
        </p:nvSpPr>
        <p:spPr/>
        <p:txBody>
          <a:bodyPr/>
          <a:lstStyle/>
          <a:p>
            <a:fld id="{86CB4B4D-7CA3-9044-876B-883B54F8677D}" type="slidenum">
              <a:rPr lang="en-GB" smtClean="0"/>
              <a:t>43</a:t>
            </a:fld>
            <a:endParaRPr lang="en-GB"/>
          </a:p>
        </p:txBody>
      </p:sp>
      <p:sp>
        <p:nvSpPr>
          <p:cNvPr id="4" name="Footer Placeholder 3"/>
          <p:cNvSpPr>
            <a:spLocks noGrp="1"/>
          </p:cNvSpPr>
          <p:nvPr>
            <p:ph type="ftr" sz="quarter" idx="3"/>
          </p:nvPr>
        </p:nvSpPr>
        <p:spPr/>
        <p:txBody>
          <a:bodyPr/>
          <a:lstStyle/>
          <a:p>
            <a:r>
              <a:rPr lang="en-US" dirty="0" smtClean="0"/>
              <a:t>Building Scalable e-Infrastructures for Research</a:t>
            </a:r>
            <a:endParaRPr lang="nl-NL" dirty="0"/>
          </a:p>
        </p:txBody>
      </p:sp>
      <p:sp>
        <p:nvSpPr>
          <p:cNvPr id="5" name="Text Placeholder 4"/>
          <p:cNvSpPr>
            <a:spLocks noGrp="1"/>
          </p:cNvSpPr>
          <p:nvPr>
            <p:ph type="body" sz="quarter" idx="15"/>
          </p:nvPr>
        </p:nvSpPr>
        <p:spPr>
          <a:xfrm>
            <a:off x="238125" y="238125"/>
            <a:ext cx="8667750" cy="400110"/>
          </a:xfrm>
        </p:spPr>
        <p:txBody>
          <a:bodyPr/>
          <a:lstStyle/>
          <a:p>
            <a:r>
              <a:rPr lang="en-GB" dirty="0" smtClean="0"/>
              <a:t>‘Community First’ AARC Blueprint Architecture: the Proxy</a:t>
            </a:r>
            <a:endParaRPr lang="en-GB" dirty="0"/>
          </a:p>
        </p:txBody>
      </p:sp>
      <p:grpSp>
        <p:nvGrpSpPr>
          <p:cNvPr id="17" name="Group 16"/>
          <p:cNvGrpSpPr/>
          <p:nvPr/>
        </p:nvGrpSpPr>
        <p:grpSpPr>
          <a:xfrm>
            <a:off x="5569884" y="870042"/>
            <a:ext cx="3479703" cy="3702833"/>
            <a:chOff x="5495065" y="870042"/>
            <a:chExt cx="3479703" cy="3702833"/>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5065" y="870042"/>
              <a:ext cx="3479703" cy="3668388"/>
            </a:xfrm>
            <a:prstGeom prst="rect">
              <a:avLst/>
            </a:prstGeom>
            <a:solidFill>
              <a:srgbClr val="FFFFFF"/>
            </a:solidFill>
            <a:effectLst>
              <a:glow rad="101600">
                <a:srgbClr val="6F2575">
                  <a:alpha val="60000"/>
                </a:srgbClr>
              </a:glow>
            </a:effectLst>
          </p:spPr>
        </p:pic>
        <p:sp>
          <p:nvSpPr>
            <p:cNvPr id="7" name="TextBox 6"/>
            <p:cNvSpPr txBox="1"/>
            <p:nvPr/>
          </p:nvSpPr>
          <p:spPr>
            <a:xfrm>
              <a:off x="5495065" y="4308700"/>
              <a:ext cx="2476640" cy="2641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a:r>
                <a:rPr lang="en-GB" sz="1050" cap="none" dirty="0">
                  <a:solidFill>
                    <a:srgbClr val="6F2575"/>
                  </a:solidFill>
                </a:rPr>
                <a:t>https://aarc-community.org/architecture</a:t>
              </a:r>
              <a:r>
                <a:rPr lang="en-GB" sz="1050" cap="none" dirty="0" smtClean="0">
                  <a:solidFill>
                    <a:srgbClr val="6F2575"/>
                  </a:solidFill>
                </a:rPr>
                <a:t>/</a:t>
              </a:r>
              <a:endParaRPr lang="en-GB" sz="1050" cap="none" dirty="0">
                <a:solidFill>
                  <a:srgbClr val="6F2575"/>
                </a:solidFill>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42233" y="3934989"/>
              <a:ext cx="342952" cy="342952"/>
            </a:xfrm>
            <a:prstGeom prst="rect">
              <a:avLst/>
            </a:prstGeom>
          </p:spPr>
        </p:pic>
      </p:grpSp>
      <p:sp>
        <p:nvSpPr>
          <p:cNvPr id="9" name="TextBox 8"/>
          <p:cNvSpPr txBox="1"/>
          <p:nvPr/>
        </p:nvSpPr>
        <p:spPr>
          <a:xfrm>
            <a:off x="5617052" y="2153058"/>
            <a:ext cx="102431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600" b="0" i="0" u="none" strike="noStrike" cap="none" spc="0" normalizeH="0" dirty="0" smtClean="0">
                <a:ln>
                  <a:noFill/>
                </a:ln>
                <a:solidFill>
                  <a:srgbClr val="6F2575"/>
                </a:solidFill>
                <a:effectLst/>
                <a:uFillTx/>
                <a:latin typeface="+mn-lt"/>
                <a:ea typeface="+mn-ea"/>
                <a:cs typeface="+mn-cs"/>
                <a:sym typeface="Arial"/>
              </a:rPr>
              <a:t>AARC </a:t>
            </a:r>
            <a:br>
              <a:rPr kumimoji="0" lang="en-GB" sz="1600" b="0" i="0" u="none" strike="noStrike" cap="none" spc="0" normalizeH="0" dirty="0" smtClean="0">
                <a:ln>
                  <a:noFill/>
                </a:ln>
                <a:solidFill>
                  <a:srgbClr val="6F2575"/>
                </a:solidFill>
                <a:effectLst/>
                <a:uFillTx/>
                <a:latin typeface="+mn-lt"/>
                <a:ea typeface="+mn-ea"/>
                <a:cs typeface="+mn-cs"/>
                <a:sym typeface="Arial"/>
              </a:rPr>
            </a:br>
            <a:r>
              <a:rPr kumimoji="0" lang="en-GB" sz="1600" b="0" i="0" u="none" strike="noStrike" cap="none" spc="0" normalizeH="0" dirty="0" smtClean="0">
                <a:ln>
                  <a:noFill/>
                </a:ln>
                <a:solidFill>
                  <a:srgbClr val="6F2575"/>
                </a:solidFill>
                <a:effectLst/>
                <a:uFillTx/>
                <a:latin typeface="+mn-lt"/>
                <a:ea typeface="+mn-ea"/>
                <a:cs typeface="+mn-cs"/>
                <a:sym typeface="Arial"/>
              </a:rPr>
              <a:t>BPA 2019</a:t>
            </a:r>
            <a:endParaRPr kumimoji="0" lang="en-US" sz="1600" b="0" i="0" u="none" strike="noStrike" cap="none" spc="0" normalizeH="0" dirty="0" smtClean="0">
              <a:ln>
                <a:noFill/>
              </a:ln>
              <a:solidFill>
                <a:srgbClr val="6F2575"/>
              </a:solidFill>
              <a:effectLst/>
              <a:uFillTx/>
              <a:latin typeface="+mn-lt"/>
              <a:ea typeface="+mn-ea"/>
              <a:cs typeface="+mn-cs"/>
              <a:sym typeface="Arial"/>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979" y="1499502"/>
            <a:ext cx="4026548" cy="3055613"/>
          </a:xfrm>
          <a:prstGeom prst="rect">
            <a:avLst/>
          </a:prstGeom>
        </p:spPr>
      </p:pic>
      <p:grpSp>
        <p:nvGrpSpPr>
          <p:cNvPr id="13" name="Group 12"/>
          <p:cNvGrpSpPr/>
          <p:nvPr/>
        </p:nvGrpSpPr>
        <p:grpSpPr>
          <a:xfrm>
            <a:off x="4248523" y="2559811"/>
            <a:ext cx="1200707" cy="1822511"/>
            <a:chOff x="7138305" y="1273017"/>
            <a:chExt cx="2103039" cy="3192128"/>
          </a:xfrm>
        </p:grpSpPr>
        <p:pic>
          <p:nvPicPr>
            <p:cNvPr id="14" name="Content Placeholder 4"/>
            <p:cNvPicPr>
              <a:picLocks noChangeAspect="1"/>
            </p:cNvPicPr>
            <p:nvPr/>
          </p:nvPicPr>
          <p:blipFill>
            <a:blip r:embed="rId7"/>
            <a:stretch>
              <a:fillRect/>
            </a:stretch>
          </p:blipFill>
          <p:spPr>
            <a:xfrm>
              <a:off x="7464635" y="1925259"/>
              <a:ext cx="1776709" cy="2539886"/>
            </a:xfrm>
            <a:prstGeom prst="rect">
              <a:avLst/>
            </a:prstGeom>
            <a:ln>
              <a:solidFill>
                <a:srgbClr val="1C4161"/>
              </a:solidFill>
            </a:ln>
          </p:spPr>
        </p:pic>
        <p:pic>
          <p:nvPicPr>
            <p:cNvPr id="15" name="Picture 14"/>
            <p:cNvPicPr>
              <a:picLocks noChangeAspect="1"/>
            </p:cNvPicPr>
            <p:nvPr/>
          </p:nvPicPr>
          <p:blipFill>
            <a:blip r:embed="rId8"/>
            <a:stretch>
              <a:fillRect/>
            </a:stretch>
          </p:blipFill>
          <p:spPr>
            <a:xfrm>
              <a:off x="7324289" y="1636986"/>
              <a:ext cx="1767338" cy="2539886"/>
            </a:xfrm>
            <a:prstGeom prst="rect">
              <a:avLst/>
            </a:prstGeom>
            <a:ln>
              <a:solidFill>
                <a:srgbClr val="1C4161"/>
              </a:solidFill>
            </a:ln>
          </p:spPr>
        </p:pic>
        <p:pic>
          <p:nvPicPr>
            <p:cNvPr id="16" name="Picture 15"/>
            <p:cNvPicPr>
              <a:picLocks noChangeAspect="1"/>
            </p:cNvPicPr>
            <p:nvPr/>
          </p:nvPicPr>
          <p:blipFill>
            <a:blip r:embed="rId9"/>
            <a:stretch>
              <a:fillRect/>
            </a:stretch>
          </p:blipFill>
          <p:spPr>
            <a:xfrm>
              <a:off x="7138305" y="1273017"/>
              <a:ext cx="1767570" cy="2539886"/>
            </a:xfrm>
            <a:prstGeom prst="rect">
              <a:avLst/>
            </a:prstGeom>
            <a:ln>
              <a:solidFill>
                <a:srgbClr val="1C4161"/>
              </a:solidFill>
            </a:ln>
          </p:spPr>
        </p:pic>
      </p:grpSp>
      <p:sp>
        <p:nvSpPr>
          <p:cNvPr id="19" name="Rectangle 18"/>
          <p:cNvSpPr/>
          <p:nvPr/>
        </p:nvSpPr>
        <p:spPr>
          <a:xfrm>
            <a:off x="5404980" y="4744145"/>
            <a:ext cx="2464136" cy="253916"/>
          </a:xfrm>
          <a:prstGeom prst="rect">
            <a:avLst/>
          </a:prstGeom>
        </p:spPr>
        <p:txBody>
          <a:bodyPr wrap="none">
            <a:spAutoFit/>
          </a:bodyPr>
          <a:lstStyle/>
          <a:p>
            <a:pPr lvl="0" defTabSz="825500"/>
            <a:r>
              <a:rPr lang="en-GB" sz="1050" cap="none" dirty="0">
                <a:solidFill>
                  <a:srgbClr val="6F2575"/>
                </a:solidFill>
              </a:rPr>
              <a:t>https://</a:t>
            </a:r>
            <a:r>
              <a:rPr lang="en-GB" sz="1050" cap="none" dirty="0" smtClean="0">
                <a:solidFill>
                  <a:srgbClr val="6F2575"/>
                </a:solidFill>
              </a:rPr>
              <a:t>aarc-community.org/guidelines/</a:t>
            </a:r>
            <a:endParaRPr lang="en-GB" sz="1050" cap="none" dirty="0">
              <a:solidFill>
                <a:srgbClr val="6F2575"/>
              </a:solidFill>
            </a:endParaRPr>
          </a:p>
        </p:txBody>
      </p:sp>
    </p:spTree>
    <p:extLst>
      <p:ext uri="{BB962C8B-B14F-4D97-AF65-F5344CB8AC3E}">
        <p14:creationId xmlns:p14="http://schemas.microsoft.com/office/powerpoint/2010/main" val="16490556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US" smtClean="0"/>
              <a:t>44</a:t>
            </a:fld>
            <a:endParaRPr lang="en-US"/>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p:txBody>
          <a:bodyPr/>
          <a:lstStyle/>
          <a:p>
            <a:r>
              <a:rPr lang="en-GB" dirty="0" smtClean="0"/>
              <a:t>Interconnecting communities and infrastructures</a:t>
            </a:r>
            <a:endParaRPr lang="en-US" dirty="0"/>
          </a:p>
        </p:txBody>
      </p:sp>
      <p:pic>
        <p:nvPicPr>
          <p:cNvPr id="6" name="Picture 5">
            <a:extLst>
              <a:ext uri="{FF2B5EF4-FFF2-40B4-BE49-F238E27FC236}">
                <a16:creationId xmlns:a16="http://schemas.microsoft.com/office/drawing/2014/main" id="{FE9C9C3A-180D-104A-A16F-0914FEBF92C4}"/>
              </a:ext>
            </a:extLst>
          </p:cNvPr>
          <p:cNvPicPr>
            <a:picLocks noChangeAspect="1"/>
          </p:cNvPicPr>
          <p:nvPr/>
        </p:nvPicPr>
        <p:blipFill>
          <a:blip r:embed="rId3"/>
          <a:stretch>
            <a:fillRect/>
          </a:stretch>
        </p:blipFill>
        <p:spPr>
          <a:xfrm>
            <a:off x="911066" y="638235"/>
            <a:ext cx="6842364" cy="4234815"/>
          </a:xfrm>
          <a:prstGeom prst="rect">
            <a:avLst/>
          </a:prstGeom>
        </p:spPr>
      </p:pic>
      <p:sp>
        <p:nvSpPr>
          <p:cNvPr id="7" name="Oval 6">
            <a:extLst>
              <a:ext uri="{FF2B5EF4-FFF2-40B4-BE49-F238E27FC236}">
                <a16:creationId xmlns:a16="http://schemas.microsoft.com/office/drawing/2014/main" id="{3665724A-A682-9140-AE4A-F2950381FE2B}"/>
              </a:ext>
            </a:extLst>
          </p:cNvPr>
          <p:cNvSpPr/>
          <p:nvPr/>
        </p:nvSpPr>
        <p:spPr>
          <a:xfrm>
            <a:off x="2426019" y="3212766"/>
            <a:ext cx="890016" cy="719328"/>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A81E177-AA52-564B-A522-8FE77F35D270}"/>
              </a:ext>
            </a:extLst>
          </p:cNvPr>
          <p:cNvPicPr>
            <a:picLocks noChangeAspect="1"/>
          </p:cNvPicPr>
          <p:nvPr/>
        </p:nvPicPr>
        <p:blipFill rotWithShape="1">
          <a:blip r:embed="rId5"/>
          <a:srcRect l="2" r="47334"/>
          <a:stretch/>
        </p:blipFill>
        <p:spPr>
          <a:xfrm>
            <a:off x="1491005" y="3744766"/>
            <a:ext cx="1380022" cy="419256"/>
          </a:xfrm>
          <a:prstGeom prst="rect">
            <a:avLst/>
          </a:prstGeom>
        </p:spPr>
      </p:pic>
      <p:sp>
        <p:nvSpPr>
          <p:cNvPr id="9" name="Oval 8">
            <a:extLst>
              <a:ext uri="{FF2B5EF4-FFF2-40B4-BE49-F238E27FC236}">
                <a16:creationId xmlns:a16="http://schemas.microsoft.com/office/drawing/2014/main" id="{9FA9BC31-5329-B949-88F4-BEF118F83773}"/>
              </a:ext>
            </a:extLst>
          </p:cNvPr>
          <p:cNvSpPr/>
          <p:nvPr/>
        </p:nvSpPr>
        <p:spPr>
          <a:xfrm>
            <a:off x="5037678" y="1241197"/>
            <a:ext cx="802459" cy="648563"/>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773AED3-D676-EA40-931F-9C2218CD5FBF}"/>
              </a:ext>
            </a:extLst>
          </p:cNvPr>
          <p:cNvSpPr/>
          <p:nvPr/>
        </p:nvSpPr>
        <p:spPr>
          <a:xfrm>
            <a:off x="5733077" y="1655816"/>
            <a:ext cx="766783" cy="619729"/>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6E28737-55C0-FF41-850A-881D17E7CA3D}"/>
              </a:ext>
            </a:extLst>
          </p:cNvPr>
          <p:cNvPicPr>
            <a:picLocks noChangeAspect="1"/>
          </p:cNvPicPr>
          <p:nvPr/>
        </p:nvPicPr>
        <p:blipFill>
          <a:blip r:embed="rId6"/>
          <a:stretch>
            <a:fillRect/>
          </a:stretch>
        </p:blipFill>
        <p:spPr>
          <a:xfrm>
            <a:off x="985227" y="1647887"/>
            <a:ext cx="1972289" cy="412198"/>
          </a:xfrm>
          <a:prstGeom prst="rect">
            <a:avLst/>
          </a:prstGeom>
        </p:spPr>
      </p:pic>
      <p:pic>
        <p:nvPicPr>
          <p:cNvPr id="14" name="Picture 13">
            <a:extLst>
              <a:ext uri="{FF2B5EF4-FFF2-40B4-BE49-F238E27FC236}">
                <a16:creationId xmlns:a16="http://schemas.microsoft.com/office/drawing/2014/main" id="{070AA901-F7D4-A84B-8919-4F6448BC812E}"/>
              </a:ext>
            </a:extLst>
          </p:cNvPr>
          <p:cNvPicPr>
            <a:picLocks noChangeAspect="1"/>
          </p:cNvPicPr>
          <p:nvPr/>
        </p:nvPicPr>
        <p:blipFill>
          <a:blip r:embed="rId7"/>
          <a:stretch>
            <a:fillRect/>
          </a:stretch>
        </p:blipFill>
        <p:spPr>
          <a:xfrm>
            <a:off x="6554114" y="1611868"/>
            <a:ext cx="2379324" cy="462811"/>
          </a:xfrm>
          <a:prstGeom prst="rect">
            <a:avLst/>
          </a:prstGeom>
        </p:spPr>
      </p:pic>
      <p:sp>
        <p:nvSpPr>
          <p:cNvPr id="16" name="TextBox 15"/>
          <p:cNvSpPr txBox="1"/>
          <p:nvPr/>
        </p:nvSpPr>
        <p:spPr>
          <a:xfrm>
            <a:off x="6343553" y="4320063"/>
            <a:ext cx="2800447"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a:r>
              <a:rPr lang="en-US" sz="1200" cap="none" dirty="0">
                <a:solidFill>
                  <a:srgbClr val="6F2575"/>
                </a:solidFill>
              </a:rPr>
              <a:t>https://aarc-community.org/about/aegis</a:t>
            </a:r>
            <a:r>
              <a:rPr lang="en-US" sz="1200" cap="none" dirty="0" smtClean="0">
                <a:solidFill>
                  <a:srgbClr val="6F2575"/>
                </a:solidFill>
              </a:rPr>
              <a:t>/</a:t>
            </a:r>
            <a:endParaRPr lang="en-US" sz="1200" cap="none" dirty="0">
              <a:solidFill>
                <a:srgbClr val="6F2575"/>
              </a:solidFill>
            </a:endParaRPr>
          </a:p>
        </p:txBody>
      </p:sp>
      <p:pic>
        <p:nvPicPr>
          <p:cNvPr id="18" name="Picture 17"/>
          <p:cNvPicPr>
            <a:picLocks noChangeAspect="1"/>
          </p:cNvPicPr>
          <p:nvPr/>
        </p:nvPicPr>
        <p:blipFill>
          <a:blip r:embed="rId8"/>
          <a:stretch>
            <a:fillRect/>
          </a:stretch>
        </p:blipFill>
        <p:spPr>
          <a:xfrm>
            <a:off x="5840137" y="760339"/>
            <a:ext cx="829128" cy="634039"/>
          </a:xfrm>
          <a:prstGeom prst="rect">
            <a:avLst/>
          </a:prstGeom>
        </p:spPr>
      </p:pic>
      <p:sp>
        <p:nvSpPr>
          <p:cNvPr id="11" name="Oval 10">
            <a:extLst>
              <a:ext uri="{FF2B5EF4-FFF2-40B4-BE49-F238E27FC236}">
                <a16:creationId xmlns:a16="http://schemas.microsoft.com/office/drawing/2014/main" id="{E7858C7E-1421-0543-B7D4-D0DACE0EC0CE}"/>
              </a:ext>
            </a:extLst>
          </p:cNvPr>
          <p:cNvSpPr/>
          <p:nvPr/>
        </p:nvSpPr>
        <p:spPr>
          <a:xfrm>
            <a:off x="2541803" y="1243756"/>
            <a:ext cx="890016" cy="719328"/>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28989" y="3296866"/>
            <a:ext cx="1178534" cy="958419"/>
          </a:xfrm>
          <a:prstGeom prst="rect">
            <a:avLst/>
          </a:prstGeom>
        </p:spPr>
      </p:pic>
      <p:sp>
        <p:nvSpPr>
          <p:cNvPr id="23" name="Oval 22">
            <a:extLst>
              <a:ext uri="{FF2B5EF4-FFF2-40B4-BE49-F238E27FC236}">
                <a16:creationId xmlns:a16="http://schemas.microsoft.com/office/drawing/2014/main" id="{3665724A-A682-9140-AE4A-F2950381FE2B}"/>
              </a:ext>
            </a:extLst>
          </p:cNvPr>
          <p:cNvSpPr/>
          <p:nvPr/>
        </p:nvSpPr>
        <p:spPr>
          <a:xfrm>
            <a:off x="5382236" y="3183921"/>
            <a:ext cx="890016" cy="719328"/>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32389" y="3806640"/>
            <a:ext cx="998039" cy="624663"/>
          </a:xfrm>
          <a:prstGeom prst="rect">
            <a:avLst/>
          </a:prstGeom>
        </p:spPr>
      </p:pic>
      <p:pic>
        <p:nvPicPr>
          <p:cNvPr id="2" name="Picture 1"/>
          <p:cNvPicPr>
            <a:picLocks noChangeAspect="1"/>
          </p:cNvPicPr>
          <p:nvPr/>
        </p:nvPicPr>
        <p:blipFill>
          <a:blip r:embed="rId11"/>
          <a:stretch>
            <a:fillRect/>
          </a:stretch>
        </p:blipFill>
        <p:spPr>
          <a:xfrm>
            <a:off x="7404945" y="65071"/>
            <a:ext cx="1683310" cy="1311669"/>
          </a:xfrm>
          <a:prstGeom prst="rect">
            <a:avLst/>
          </a:prstGeom>
          <a:effectLst>
            <a:glow rad="101600">
              <a:srgbClr val="6F2575">
                <a:alpha val="60000"/>
              </a:srgbClr>
            </a:glow>
          </a:effectLst>
        </p:spPr>
      </p:pic>
    </p:spTree>
    <p:extLst>
      <p:ext uri="{BB962C8B-B14F-4D97-AF65-F5344CB8AC3E}">
        <p14:creationId xmlns:p14="http://schemas.microsoft.com/office/powerpoint/2010/main" val="13292060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a:xfrm>
            <a:off x="236116" y="797304"/>
            <a:ext cx="8669759" cy="700916"/>
          </a:xfrm>
        </p:spPr>
        <p:txBody>
          <a:bodyPr/>
          <a:lstStyle/>
          <a:p>
            <a:r>
              <a:rPr lang="en-GB" sz="1800" dirty="0" smtClean="0">
                <a:solidFill>
                  <a:srgbClr val="6F2575"/>
                </a:solidFill>
              </a:rPr>
              <a:t>AARC BPA’s ‘community-first’ model does not cover all EOSC cases, e.g. </a:t>
            </a:r>
            <a:br>
              <a:rPr lang="en-GB" sz="1800" dirty="0" smtClean="0">
                <a:solidFill>
                  <a:srgbClr val="6F2575"/>
                </a:solidFill>
              </a:rPr>
            </a:br>
            <a:r>
              <a:rPr lang="en-GB" sz="1800" i="1" dirty="0" smtClean="0">
                <a:solidFill>
                  <a:srgbClr val="6F2575"/>
                </a:solidFill>
              </a:rPr>
              <a:t>infrastructures acting as providers </a:t>
            </a:r>
            <a:r>
              <a:rPr lang="en-GB" sz="1800" b="1" i="1" dirty="0" smtClean="0">
                <a:solidFill>
                  <a:srgbClr val="6F2575"/>
                </a:solidFill>
              </a:rPr>
              <a:t>and </a:t>
            </a:r>
            <a:r>
              <a:rPr lang="en-GB" sz="1800" i="1" dirty="0" smtClean="0">
                <a:solidFill>
                  <a:srgbClr val="6F2575"/>
                </a:solidFill>
              </a:rPr>
              <a:t>suppliers </a:t>
            </a:r>
            <a:r>
              <a:rPr lang="en-GB" sz="1800" b="1" i="1" dirty="0" smtClean="0">
                <a:solidFill>
                  <a:srgbClr val="6F2575"/>
                </a:solidFill>
              </a:rPr>
              <a:t>and </a:t>
            </a:r>
            <a:r>
              <a:rPr lang="en-GB" sz="1800" i="1" dirty="0" smtClean="0">
                <a:solidFill>
                  <a:srgbClr val="6F2575"/>
                </a:solidFill>
              </a:rPr>
              <a:t>as attribute authority</a:t>
            </a:r>
          </a:p>
        </p:txBody>
      </p:sp>
      <p:sp>
        <p:nvSpPr>
          <p:cNvPr id="3" name="Slide Number Placeholder 2"/>
          <p:cNvSpPr>
            <a:spLocks noGrp="1"/>
          </p:cNvSpPr>
          <p:nvPr>
            <p:ph type="sldNum" sz="quarter" idx="2"/>
          </p:nvPr>
        </p:nvSpPr>
        <p:spPr/>
        <p:txBody>
          <a:bodyPr/>
          <a:lstStyle/>
          <a:p>
            <a:fld id="{86CB4B4D-7CA3-9044-876B-883B54F8677D}" type="slidenum">
              <a:rPr lang="en-GB" smtClean="0"/>
              <a:t>45</a:t>
            </a:fld>
            <a:endParaRPr lang="en-GB"/>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p:txBody>
          <a:bodyPr/>
          <a:lstStyle/>
          <a:p>
            <a:r>
              <a:rPr lang="en-GB" dirty="0" smtClean="0"/>
              <a:t>Linking the providers and users together - AAI</a:t>
            </a:r>
            <a:endParaRPr lang="en-GB" dirty="0"/>
          </a:p>
        </p:txBody>
      </p:sp>
      <p:grpSp>
        <p:nvGrpSpPr>
          <p:cNvPr id="36" name="Group 35"/>
          <p:cNvGrpSpPr/>
          <p:nvPr/>
        </p:nvGrpSpPr>
        <p:grpSpPr>
          <a:xfrm>
            <a:off x="182082" y="2537975"/>
            <a:ext cx="8112300" cy="1988054"/>
            <a:chOff x="515850" y="2338609"/>
            <a:chExt cx="8112300" cy="1988054"/>
          </a:xfrm>
        </p:grpSpPr>
        <p:sp>
          <p:nvSpPr>
            <p:cNvPr id="25" name="Google Shape;73;p16"/>
            <p:cNvSpPr/>
            <p:nvPr/>
          </p:nvSpPr>
          <p:spPr>
            <a:xfrm>
              <a:off x="515850" y="3659163"/>
              <a:ext cx="8112300" cy="667500"/>
            </a:xfrm>
            <a:prstGeom prst="roundRect">
              <a:avLst>
                <a:gd name="adj" fmla="val 16667"/>
              </a:avLst>
            </a:prstGeom>
            <a:solidFill>
              <a:schemeClr val="accent4">
                <a:lumMod val="20000"/>
                <a:lumOff val="80000"/>
              </a:schemeClr>
            </a:solidFill>
            <a:ln w="38100" cap="flat" cmpd="sng">
              <a:solidFill>
                <a:srgbClr val="0944A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26" name="Google Shape;74;p16"/>
            <p:cNvPicPr preferRelativeResize="0"/>
            <p:nvPr/>
          </p:nvPicPr>
          <p:blipFill>
            <a:blip r:embed="rId3">
              <a:alphaModFix/>
            </a:blip>
            <a:stretch>
              <a:fillRect/>
            </a:stretch>
          </p:blipFill>
          <p:spPr>
            <a:xfrm>
              <a:off x="3894875" y="3802413"/>
              <a:ext cx="1457325" cy="381000"/>
            </a:xfrm>
            <a:prstGeom prst="rect">
              <a:avLst/>
            </a:prstGeom>
            <a:noFill/>
            <a:ln>
              <a:noFill/>
            </a:ln>
          </p:spPr>
        </p:pic>
        <p:sp>
          <p:nvSpPr>
            <p:cNvPr id="27" name="Google Shape;75;p16"/>
            <p:cNvSpPr/>
            <p:nvPr/>
          </p:nvSpPr>
          <p:spPr>
            <a:xfrm>
              <a:off x="1264375" y="3228803"/>
              <a:ext cx="465300" cy="855160"/>
            </a:xfrm>
            <a:prstGeom prst="upDownArrow">
              <a:avLst>
                <a:gd name="adj1" fmla="val 50000"/>
                <a:gd name="adj2" fmla="val 50000"/>
              </a:avLst>
            </a:prstGeom>
            <a:solidFill>
              <a:srgbClr val="E3D88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8" name="Google Shape;76;p16"/>
            <p:cNvSpPr/>
            <p:nvPr/>
          </p:nvSpPr>
          <p:spPr>
            <a:xfrm>
              <a:off x="758575" y="2349791"/>
              <a:ext cx="1476900" cy="788018"/>
            </a:xfrm>
            <a:prstGeom prst="roundRect">
              <a:avLst>
                <a:gd name="adj" fmla="val 16667"/>
              </a:avLst>
            </a:prstGeom>
            <a:solidFill>
              <a:srgbClr val="6F2575"/>
            </a:solidFill>
            <a:ln w="952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GB">
                  <a:solidFill>
                    <a:srgbClr val="FFFFFF"/>
                  </a:solidFill>
                </a:rPr>
                <a:t>EOSC AAI Federation</a:t>
              </a:r>
              <a:endParaRPr>
                <a:solidFill>
                  <a:srgbClr val="FFFFFF"/>
                </a:solidFill>
              </a:endParaRPr>
            </a:p>
          </p:txBody>
        </p:sp>
        <p:sp>
          <p:nvSpPr>
            <p:cNvPr id="29" name="Google Shape;77;p16"/>
            <p:cNvSpPr/>
            <p:nvPr/>
          </p:nvSpPr>
          <p:spPr>
            <a:xfrm>
              <a:off x="3085725" y="3228803"/>
              <a:ext cx="465300" cy="855160"/>
            </a:xfrm>
            <a:prstGeom prst="upDownArrow">
              <a:avLst>
                <a:gd name="adj1" fmla="val 50000"/>
                <a:gd name="adj2" fmla="val 50000"/>
              </a:avLst>
            </a:prstGeom>
            <a:solidFill>
              <a:srgbClr val="E3D88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0" name="Google Shape;78;p16"/>
            <p:cNvSpPr/>
            <p:nvPr/>
          </p:nvSpPr>
          <p:spPr>
            <a:xfrm>
              <a:off x="2579925" y="2349791"/>
              <a:ext cx="1476900" cy="788018"/>
            </a:xfrm>
            <a:prstGeom prst="roundRect">
              <a:avLst>
                <a:gd name="adj" fmla="val 16667"/>
              </a:avLst>
            </a:prstGeom>
            <a:solidFill>
              <a:srgbClr val="E3D88B"/>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GB"/>
                <a:t>National Federation A</a:t>
              </a:r>
              <a:endParaRPr/>
            </a:p>
          </p:txBody>
        </p:sp>
        <p:sp>
          <p:nvSpPr>
            <p:cNvPr id="31" name="Google Shape;79;p16"/>
            <p:cNvSpPr/>
            <p:nvPr/>
          </p:nvSpPr>
          <p:spPr>
            <a:xfrm>
              <a:off x="5696075" y="3228803"/>
              <a:ext cx="465300" cy="855160"/>
            </a:xfrm>
            <a:prstGeom prst="upDownArrow">
              <a:avLst>
                <a:gd name="adj1" fmla="val 50000"/>
                <a:gd name="adj2" fmla="val 50000"/>
              </a:avLst>
            </a:prstGeom>
            <a:solidFill>
              <a:srgbClr val="E3D88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2" name="Google Shape;80;p16"/>
            <p:cNvSpPr/>
            <p:nvPr/>
          </p:nvSpPr>
          <p:spPr>
            <a:xfrm>
              <a:off x="5190275" y="2349791"/>
              <a:ext cx="1476900" cy="788018"/>
            </a:xfrm>
            <a:prstGeom prst="roundRect">
              <a:avLst>
                <a:gd name="adj" fmla="val 16667"/>
              </a:avLst>
            </a:prstGeom>
            <a:solidFill>
              <a:srgbClr val="E3D88B"/>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GB">
                  <a:solidFill>
                    <a:schemeClr val="dk1"/>
                  </a:solidFill>
                </a:rPr>
                <a:t>National Federation Y</a:t>
              </a:r>
              <a:endParaRPr/>
            </a:p>
          </p:txBody>
        </p:sp>
        <p:sp>
          <p:nvSpPr>
            <p:cNvPr id="33" name="Google Shape;81;p16"/>
            <p:cNvSpPr/>
            <p:nvPr/>
          </p:nvSpPr>
          <p:spPr>
            <a:xfrm>
              <a:off x="7507350" y="3228803"/>
              <a:ext cx="465300" cy="855160"/>
            </a:xfrm>
            <a:prstGeom prst="upDownArrow">
              <a:avLst>
                <a:gd name="adj1" fmla="val 50000"/>
                <a:gd name="adj2" fmla="val 50000"/>
              </a:avLst>
            </a:prstGeom>
            <a:solidFill>
              <a:srgbClr val="E3D88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4" name="Google Shape;82;p16"/>
            <p:cNvSpPr/>
            <p:nvPr/>
          </p:nvSpPr>
          <p:spPr>
            <a:xfrm>
              <a:off x="7001550" y="2349791"/>
              <a:ext cx="1476900" cy="788018"/>
            </a:xfrm>
            <a:prstGeom prst="roundRect">
              <a:avLst>
                <a:gd name="adj" fmla="val 16667"/>
              </a:avLst>
            </a:prstGeom>
            <a:solidFill>
              <a:srgbClr val="E3D88B"/>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GB">
                  <a:solidFill>
                    <a:schemeClr val="dk1"/>
                  </a:solidFill>
                </a:rPr>
                <a:t>National Federation Z</a:t>
              </a:r>
              <a:endParaRPr/>
            </a:p>
          </p:txBody>
        </p:sp>
        <p:sp>
          <p:nvSpPr>
            <p:cNvPr id="35" name="Google Shape;83;p16"/>
            <p:cNvSpPr txBox="1"/>
            <p:nvPr/>
          </p:nvSpPr>
          <p:spPr>
            <a:xfrm>
              <a:off x="4239237" y="2338609"/>
              <a:ext cx="768600" cy="79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GB" sz="3700" dirty="0"/>
                <a:t>...</a:t>
              </a:r>
              <a:endParaRPr sz="3700" dirty="0"/>
            </a:p>
          </p:txBody>
        </p:sp>
      </p:grpSp>
      <p:pic>
        <p:nvPicPr>
          <p:cNvPr id="6" name="Picture 5"/>
          <p:cNvPicPr>
            <a:picLocks noChangeAspect="1"/>
          </p:cNvPicPr>
          <p:nvPr/>
        </p:nvPicPr>
        <p:blipFill>
          <a:blip r:embed="rId4"/>
          <a:stretch>
            <a:fillRect/>
          </a:stretch>
        </p:blipFill>
        <p:spPr>
          <a:xfrm>
            <a:off x="6677831" y="1659620"/>
            <a:ext cx="2374438" cy="1398310"/>
          </a:xfrm>
          <a:prstGeom prst="rect">
            <a:avLst/>
          </a:prstGeom>
          <a:ln>
            <a:solidFill>
              <a:srgbClr val="6F2575"/>
            </a:solidFill>
          </a:ln>
          <a:effectLst>
            <a:glow rad="101600">
              <a:srgbClr val="6F2575">
                <a:alpha val="60000"/>
              </a:srgbClr>
            </a:glow>
          </a:effectLst>
        </p:spPr>
      </p:pic>
      <p:sp>
        <p:nvSpPr>
          <p:cNvPr id="8" name="Rectangle 7"/>
          <p:cNvSpPr/>
          <p:nvPr/>
        </p:nvSpPr>
        <p:spPr>
          <a:xfrm>
            <a:off x="138990" y="1656452"/>
            <a:ext cx="6422746" cy="646331"/>
          </a:xfrm>
          <a:prstGeom prst="rect">
            <a:avLst/>
          </a:prstGeom>
          <a:solidFill>
            <a:srgbClr val="EAEAEA"/>
          </a:solidFill>
        </p:spPr>
        <p:txBody>
          <a:bodyPr wrap="square">
            <a:spAutoFit/>
          </a:bodyPr>
          <a:lstStyle/>
          <a:p>
            <a:pPr lvl="0" hangingPunct="1"/>
            <a:r>
              <a:rPr lang="en-GB" sz="1800" cap="none" dirty="0" smtClean="0">
                <a:solidFill>
                  <a:srgbClr val="6F2575"/>
                </a:solidFill>
              </a:rPr>
              <a:t>turn </a:t>
            </a:r>
            <a:r>
              <a:rPr lang="en-GB" sz="1800" cap="none" dirty="0">
                <a:solidFill>
                  <a:srgbClr val="6F2575"/>
                </a:solidFill>
              </a:rPr>
              <a:t>EOSC entities into a federation itself, </a:t>
            </a:r>
            <a:r>
              <a:rPr lang="en-GB" sz="1800" cap="none" dirty="0" smtClean="0">
                <a:solidFill>
                  <a:srgbClr val="6F2575"/>
                </a:solidFill>
              </a:rPr>
              <a:t>linked </a:t>
            </a:r>
            <a:r>
              <a:rPr lang="en-GB" sz="1800" cap="none" dirty="0">
                <a:solidFill>
                  <a:srgbClr val="6F2575"/>
                </a:solidFill>
              </a:rPr>
              <a:t>to </a:t>
            </a:r>
            <a:r>
              <a:rPr lang="en-GB" sz="1800" cap="none" dirty="0" err="1">
                <a:solidFill>
                  <a:srgbClr val="6F2575"/>
                </a:solidFill>
              </a:rPr>
              <a:t>eduGAIN</a:t>
            </a:r>
            <a:r>
              <a:rPr lang="en-GB" sz="1800" cap="none" dirty="0">
                <a:solidFill>
                  <a:srgbClr val="6F2575"/>
                </a:solidFill>
              </a:rPr>
              <a:t>, </a:t>
            </a:r>
            <a:r>
              <a:rPr lang="en-GB" sz="1800" cap="none" dirty="0" smtClean="0">
                <a:solidFill>
                  <a:srgbClr val="6F2575"/>
                </a:solidFill>
              </a:rPr>
              <a:t>preventing </a:t>
            </a:r>
            <a:r>
              <a:rPr lang="en-GB" sz="1800" cap="none" dirty="0">
                <a:solidFill>
                  <a:srgbClr val="6F2575"/>
                </a:solidFill>
              </a:rPr>
              <a:t>‘user loops</a:t>
            </a:r>
            <a:r>
              <a:rPr lang="en-GB" sz="1800" cap="none" dirty="0" smtClean="0">
                <a:solidFill>
                  <a:srgbClr val="6F2575"/>
                </a:solidFill>
              </a:rPr>
              <a:t>’ &amp; meeting common (security) baseline</a:t>
            </a:r>
            <a:endParaRPr lang="en-GB" sz="1800" cap="none" dirty="0">
              <a:solidFill>
                <a:srgbClr val="6F2575"/>
              </a:solidFill>
            </a:endParaRPr>
          </a:p>
        </p:txBody>
      </p:sp>
    </p:spTree>
    <p:extLst>
      <p:ext uri="{BB962C8B-B14F-4D97-AF65-F5344CB8AC3E}">
        <p14:creationId xmlns:p14="http://schemas.microsoft.com/office/powerpoint/2010/main" val="33784218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US" smtClean="0"/>
              <a:t>46</a:t>
            </a:fld>
            <a:endParaRPr lang="en-US"/>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p:txBody>
          <a:bodyPr/>
          <a:lstStyle/>
          <a:p>
            <a:r>
              <a:rPr lang="en-GB" dirty="0" smtClean="0"/>
              <a:t>Now </a:t>
            </a:r>
            <a:r>
              <a:rPr lang="en-GB" i="1" dirty="0" smtClean="0"/>
              <a:t>what</a:t>
            </a:r>
            <a:r>
              <a:rPr lang="en-GB" dirty="0" smtClean="0"/>
              <a:t> have we built?!</a:t>
            </a:r>
            <a:endParaRPr lang="en-US" dirty="0"/>
          </a:p>
        </p:txBody>
      </p:sp>
      <p:sp>
        <p:nvSpPr>
          <p:cNvPr id="29" name="Content Placeholder 1"/>
          <p:cNvSpPr txBox="1">
            <a:spLocks/>
          </p:cNvSpPr>
          <p:nvPr/>
        </p:nvSpPr>
        <p:spPr>
          <a:xfrm>
            <a:off x="1418597" y="3537028"/>
            <a:ext cx="6489218" cy="93221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800" cap="none" dirty="0" smtClean="0">
                <a:solidFill>
                  <a:srgbClr val="6F2575"/>
                </a:solidFill>
                <a:latin typeface="+mj-lt"/>
              </a:rPr>
              <a:t>We have federation and single sign-on …</a:t>
            </a:r>
            <a:r>
              <a:rPr lang="en-US" sz="1800" cap="none" dirty="0">
                <a:solidFill>
                  <a:srgbClr val="6F2575"/>
                </a:solidFill>
                <a:latin typeface="+mj-lt"/>
              </a:rPr>
              <a:t/>
            </a:r>
            <a:br>
              <a:rPr lang="en-US" sz="1800" cap="none" dirty="0">
                <a:solidFill>
                  <a:srgbClr val="6F2575"/>
                </a:solidFill>
                <a:latin typeface="+mj-lt"/>
              </a:rPr>
            </a:br>
            <a:r>
              <a:rPr lang="en-US" sz="1800" cap="none" dirty="0" smtClean="0">
                <a:solidFill>
                  <a:srgbClr val="6F2575"/>
                </a:solidFill>
                <a:latin typeface="+mj-lt"/>
              </a:rPr>
              <a:t>… but can </a:t>
            </a:r>
            <a:r>
              <a:rPr kumimoji="0" lang="en-US" sz="1800" b="0" i="0" u="none" strike="noStrike" kern="1200" cap="none" spc="0" normalizeH="0" baseline="0" noProof="0" dirty="0" smtClean="0">
                <a:ln>
                  <a:noFill/>
                </a:ln>
                <a:solidFill>
                  <a:srgbClr val="6F2575"/>
                </a:solidFill>
                <a:effectLst/>
                <a:uLnTx/>
                <a:uFillTx/>
                <a:latin typeface="+mj-lt"/>
              </a:rPr>
              <a:t>we share security information when needed? </a:t>
            </a:r>
            <a:br>
              <a:rPr kumimoji="0" lang="en-US" sz="1800" b="0" i="0" u="none" strike="noStrike" kern="1200" cap="none" spc="0" normalizeH="0" baseline="0" noProof="0" dirty="0" smtClean="0">
                <a:ln>
                  <a:noFill/>
                </a:ln>
                <a:solidFill>
                  <a:srgbClr val="6F2575"/>
                </a:solidFill>
                <a:effectLst/>
                <a:uLnTx/>
                <a:uFillTx/>
                <a:latin typeface="+mj-lt"/>
              </a:rPr>
            </a:br>
            <a:r>
              <a:rPr kumimoji="0" lang="en-US" sz="1800" b="0" i="0" u="none" strike="noStrike" kern="1200" cap="none" spc="0" normalizeH="0" baseline="0" noProof="0" dirty="0" smtClean="0">
                <a:ln>
                  <a:noFill/>
                </a:ln>
                <a:solidFill>
                  <a:srgbClr val="6F2575"/>
                </a:solidFill>
                <a:effectLst/>
                <a:uLnTx/>
                <a:uFillTx/>
                <a:latin typeface="+mj-lt"/>
              </a:rPr>
              <a:t>… timely and confidentially, protecting everyone’s reputation?</a:t>
            </a:r>
            <a:endParaRPr kumimoji="0" lang="en-US" sz="1800" b="0" i="0" u="none" strike="noStrike" kern="1200" cap="none" spc="0" normalizeH="0" baseline="0" noProof="0" dirty="0">
              <a:ln>
                <a:noFill/>
              </a:ln>
              <a:solidFill>
                <a:srgbClr val="6F2575"/>
              </a:solidFill>
              <a:effectLst/>
              <a:uLnTx/>
              <a:uFillTx/>
              <a:latin typeface="+mj-lt"/>
            </a:endParaRPr>
          </a:p>
        </p:txBody>
      </p:sp>
      <p:pic>
        <p:nvPicPr>
          <p:cNvPr id="30" name="Picture 2" descr="https://aarc-project.eu/wp-content/uploads/2016/05/federated_incid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3747" y="696185"/>
            <a:ext cx="3926321" cy="170439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68" y="1002727"/>
            <a:ext cx="4064446" cy="2012869"/>
          </a:xfrm>
          <a:prstGeom prst="rect">
            <a:avLst/>
          </a:prstGeom>
        </p:spPr>
      </p:pic>
      <p:sp>
        <p:nvSpPr>
          <p:cNvPr id="35" name="Content Placeholder 1"/>
          <p:cNvSpPr txBox="1">
            <a:spLocks/>
          </p:cNvSpPr>
          <p:nvPr/>
        </p:nvSpPr>
        <p:spPr>
          <a:xfrm>
            <a:off x="3728285" y="2992463"/>
            <a:ext cx="1949485" cy="397664"/>
          </a:xfrm>
          <a:prstGeom prst="rect">
            <a:avLst/>
          </a:prstGeom>
          <a:solidFill>
            <a:srgbClr val="FFFFFF">
              <a:alpha val="89804"/>
            </a:srgbClr>
          </a:solidFill>
          <a:ln>
            <a:solidFill>
              <a:srgbClr val="F57A1E"/>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defRPr/>
            </a:pPr>
            <a:r>
              <a:rPr lang="en-US" sz="1200" cap="none" dirty="0" smtClean="0">
                <a:latin typeface="Calibri" panose="020F0502020204030204"/>
              </a:rPr>
              <a:t>full of valuable resources </a:t>
            </a:r>
            <a:br>
              <a:rPr lang="en-US" sz="1200" cap="none" dirty="0" smtClean="0">
                <a:latin typeface="Calibri" panose="020F0502020204030204"/>
              </a:rPr>
            </a:br>
            <a:r>
              <a:rPr lang="en-US" sz="1200" cap="none" dirty="0" smtClean="0">
                <a:latin typeface="Calibri" panose="020F0502020204030204"/>
              </a:rPr>
              <a:t>(data, network, services)</a:t>
            </a:r>
            <a:endParaRPr lang="en-GB" sz="1200" cap="none" dirty="0">
              <a:latin typeface="Calibri" panose="020F0502020204030204"/>
            </a:endParaRPr>
          </a:p>
        </p:txBody>
      </p:sp>
      <p:pic>
        <p:nvPicPr>
          <p:cNvPr id="36" name="Picture 35"/>
          <p:cNvPicPr>
            <a:picLocks noChangeAspect="1"/>
          </p:cNvPicPr>
          <p:nvPr/>
        </p:nvPicPr>
        <p:blipFill>
          <a:blip r:embed="rId5"/>
          <a:stretch>
            <a:fillRect/>
          </a:stretch>
        </p:blipFill>
        <p:spPr>
          <a:xfrm>
            <a:off x="3821302" y="1463302"/>
            <a:ext cx="1683810" cy="1286066"/>
          </a:xfrm>
          <a:prstGeom prst="rect">
            <a:avLst/>
          </a:prstGeom>
        </p:spPr>
      </p:pic>
      <p:grpSp>
        <p:nvGrpSpPr>
          <p:cNvPr id="37" name="Group 36"/>
          <p:cNvGrpSpPr/>
          <p:nvPr/>
        </p:nvGrpSpPr>
        <p:grpSpPr>
          <a:xfrm>
            <a:off x="5751715" y="2187385"/>
            <a:ext cx="1828356" cy="676856"/>
            <a:chOff x="1198785" y="2158920"/>
            <a:chExt cx="10599860" cy="3924064"/>
          </a:xfrm>
        </p:grpSpPr>
        <p:pic>
          <p:nvPicPr>
            <p:cNvPr id="38" name="Picture 37">
              <a:extLst>
                <a:ext uri="{FF2B5EF4-FFF2-40B4-BE49-F238E27FC236}">
                  <a16:creationId xmlns:a16="http://schemas.microsoft.com/office/drawing/2014/main" id="{3121A45F-252E-4C4C-BF8B-AC87357A27B0}"/>
                </a:ext>
              </a:extLst>
            </p:cNvPr>
            <p:cNvPicPr>
              <a:picLocks noChangeAspect="1"/>
            </p:cNvPicPr>
            <p:nvPr/>
          </p:nvPicPr>
          <p:blipFill>
            <a:blip r:embed="rId6"/>
            <a:stretch>
              <a:fillRect/>
            </a:stretch>
          </p:blipFill>
          <p:spPr>
            <a:xfrm>
              <a:off x="1612544" y="2158920"/>
              <a:ext cx="1524002" cy="800100"/>
            </a:xfrm>
            <a:prstGeom prst="rect">
              <a:avLst/>
            </a:prstGeom>
          </p:spPr>
        </p:pic>
        <p:pic>
          <p:nvPicPr>
            <p:cNvPr id="39" name="Picture 38">
              <a:extLst>
                <a:ext uri="{FF2B5EF4-FFF2-40B4-BE49-F238E27FC236}">
                  <a16:creationId xmlns:a16="http://schemas.microsoft.com/office/drawing/2014/main" id="{AD701285-E49C-D84C-B623-33347E2E51C9}"/>
                </a:ext>
              </a:extLst>
            </p:cNvPr>
            <p:cNvPicPr>
              <a:picLocks noChangeAspect="1"/>
            </p:cNvPicPr>
            <p:nvPr/>
          </p:nvPicPr>
          <p:blipFill>
            <a:blip r:embed="rId7"/>
            <a:stretch>
              <a:fillRect/>
            </a:stretch>
          </p:blipFill>
          <p:spPr>
            <a:xfrm>
              <a:off x="2692127" y="3518205"/>
              <a:ext cx="1676400" cy="774700"/>
            </a:xfrm>
            <a:prstGeom prst="rect">
              <a:avLst/>
            </a:prstGeom>
          </p:spPr>
        </p:pic>
        <p:pic>
          <p:nvPicPr>
            <p:cNvPr id="40" name="Picture 39">
              <a:extLst>
                <a:ext uri="{FF2B5EF4-FFF2-40B4-BE49-F238E27FC236}">
                  <a16:creationId xmlns:a16="http://schemas.microsoft.com/office/drawing/2014/main" id="{0A5A21C4-215A-2E44-9603-EEF3530473F6}"/>
                </a:ext>
              </a:extLst>
            </p:cNvPr>
            <p:cNvPicPr>
              <a:picLocks noChangeAspect="1"/>
            </p:cNvPicPr>
            <p:nvPr/>
          </p:nvPicPr>
          <p:blipFill>
            <a:blip r:embed="rId8"/>
            <a:stretch>
              <a:fillRect/>
            </a:stretch>
          </p:blipFill>
          <p:spPr>
            <a:xfrm>
              <a:off x="4182145" y="2328120"/>
              <a:ext cx="1511299" cy="634999"/>
            </a:xfrm>
            <a:prstGeom prst="rect">
              <a:avLst/>
            </a:prstGeom>
          </p:spPr>
        </p:pic>
        <p:pic>
          <p:nvPicPr>
            <p:cNvPr id="41" name="Picture 40">
              <a:extLst>
                <a:ext uri="{FF2B5EF4-FFF2-40B4-BE49-F238E27FC236}">
                  <a16:creationId xmlns:a16="http://schemas.microsoft.com/office/drawing/2014/main" id="{4C197DF7-F323-3F49-B4DB-0C8FF1B98A60}"/>
                </a:ext>
              </a:extLst>
            </p:cNvPr>
            <p:cNvPicPr>
              <a:picLocks noChangeAspect="1"/>
            </p:cNvPicPr>
            <p:nvPr/>
          </p:nvPicPr>
          <p:blipFill>
            <a:blip r:embed="rId9"/>
            <a:stretch>
              <a:fillRect/>
            </a:stretch>
          </p:blipFill>
          <p:spPr>
            <a:xfrm>
              <a:off x="1326468" y="4927284"/>
              <a:ext cx="1765300" cy="1155700"/>
            </a:xfrm>
            <a:prstGeom prst="rect">
              <a:avLst/>
            </a:prstGeom>
          </p:spPr>
        </p:pic>
        <p:pic>
          <p:nvPicPr>
            <p:cNvPr id="42" name="Picture 41">
              <a:extLst>
                <a:ext uri="{FF2B5EF4-FFF2-40B4-BE49-F238E27FC236}">
                  <a16:creationId xmlns:a16="http://schemas.microsoft.com/office/drawing/2014/main" id="{C0913A4E-9E86-BB4C-B82B-F3B9A6B15832}"/>
                </a:ext>
              </a:extLst>
            </p:cNvPr>
            <p:cNvPicPr>
              <a:picLocks noChangeAspect="1"/>
            </p:cNvPicPr>
            <p:nvPr/>
          </p:nvPicPr>
          <p:blipFill>
            <a:blip r:embed="rId10"/>
            <a:stretch>
              <a:fillRect/>
            </a:stretch>
          </p:blipFill>
          <p:spPr>
            <a:xfrm>
              <a:off x="4084865" y="5233327"/>
              <a:ext cx="1803400" cy="723900"/>
            </a:xfrm>
            <a:prstGeom prst="rect">
              <a:avLst/>
            </a:prstGeom>
          </p:spPr>
        </p:pic>
        <p:pic>
          <p:nvPicPr>
            <p:cNvPr id="43" name="Picture 42">
              <a:extLst>
                <a:ext uri="{FF2B5EF4-FFF2-40B4-BE49-F238E27FC236}">
                  <a16:creationId xmlns:a16="http://schemas.microsoft.com/office/drawing/2014/main" id="{50F24206-CC0A-0649-8E15-12F6665F8B9B}"/>
                </a:ext>
              </a:extLst>
            </p:cNvPr>
            <p:cNvPicPr>
              <a:picLocks noChangeAspect="1"/>
            </p:cNvPicPr>
            <p:nvPr/>
          </p:nvPicPr>
          <p:blipFill>
            <a:blip r:embed="rId11"/>
            <a:stretch>
              <a:fillRect/>
            </a:stretch>
          </p:blipFill>
          <p:spPr>
            <a:xfrm>
              <a:off x="1198785" y="3510135"/>
              <a:ext cx="1409700" cy="1270000"/>
            </a:xfrm>
            <a:prstGeom prst="rect">
              <a:avLst/>
            </a:prstGeom>
          </p:spPr>
        </p:pic>
        <p:pic>
          <p:nvPicPr>
            <p:cNvPr id="44" name="Picture 43">
              <a:extLst>
                <a:ext uri="{FF2B5EF4-FFF2-40B4-BE49-F238E27FC236}">
                  <a16:creationId xmlns:a16="http://schemas.microsoft.com/office/drawing/2014/main" id="{9855F60F-279F-0D40-BCC1-017DE154EBCF}"/>
                </a:ext>
              </a:extLst>
            </p:cNvPr>
            <p:cNvPicPr>
              <a:picLocks noChangeAspect="1"/>
            </p:cNvPicPr>
            <p:nvPr/>
          </p:nvPicPr>
          <p:blipFill>
            <a:blip r:embed="rId12"/>
            <a:stretch>
              <a:fillRect/>
            </a:stretch>
          </p:blipFill>
          <p:spPr>
            <a:xfrm>
              <a:off x="6527632" y="4487487"/>
              <a:ext cx="1346199" cy="1193801"/>
            </a:xfrm>
            <a:prstGeom prst="rect">
              <a:avLst/>
            </a:prstGeom>
          </p:spPr>
        </p:pic>
        <p:pic>
          <p:nvPicPr>
            <p:cNvPr id="45" name="Picture 44">
              <a:extLst>
                <a:ext uri="{FF2B5EF4-FFF2-40B4-BE49-F238E27FC236}">
                  <a16:creationId xmlns:a16="http://schemas.microsoft.com/office/drawing/2014/main" id="{017F8A2A-95F4-0F42-8CB4-A7B6824E289D}"/>
                </a:ext>
              </a:extLst>
            </p:cNvPr>
            <p:cNvPicPr>
              <a:picLocks noChangeAspect="1"/>
            </p:cNvPicPr>
            <p:nvPr/>
          </p:nvPicPr>
          <p:blipFill>
            <a:blip r:embed="rId13"/>
            <a:stretch>
              <a:fillRect/>
            </a:stretch>
          </p:blipFill>
          <p:spPr>
            <a:xfrm>
              <a:off x="4776854" y="3687389"/>
              <a:ext cx="1905000" cy="800100"/>
            </a:xfrm>
            <a:prstGeom prst="rect">
              <a:avLst/>
            </a:prstGeom>
          </p:spPr>
        </p:pic>
        <p:pic>
          <p:nvPicPr>
            <p:cNvPr id="46" name="Picture 45">
              <a:extLst>
                <a:ext uri="{FF2B5EF4-FFF2-40B4-BE49-F238E27FC236}">
                  <a16:creationId xmlns:a16="http://schemas.microsoft.com/office/drawing/2014/main" id="{D6046152-653E-7D4E-9FA1-B473C30C35A2}"/>
                </a:ext>
              </a:extLst>
            </p:cNvPr>
            <p:cNvPicPr>
              <a:picLocks noChangeAspect="1"/>
            </p:cNvPicPr>
            <p:nvPr/>
          </p:nvPicPr>
          <p:blipFill>
            <a:blip r:embed="rId14"/>
            <a:stretch>
              <a:fillRect/>
            </a:stretch>
          </p:blipFill>
          <p:spPr>
            <a:xfrm>
              <a:off x="10097890" y="2243496"/>
              <a:ext cx="1562103" cy="1092200"/>
            </a:xfrm>
            <a:prstGeom prst="rect">
              <a:avLst/>
            </a:prstGeom>
          </p:spPr>
        </p:pic>
        <p:pic>
          <p:nvPicPr>
            <p:cNvPr id="47" name="Picture 46">
              <a:extLst>
                <a:ext uri="{FF2B5EF4-FFF2-40B4-BE49-F238E27FC236}">
                  <a16:creationId xmlns:a16="http://schemas.microsoft.com/office/drawing/2014/main" id="{DD341BC8-BB2D-A84D-94AF-5380BC61E50F}"/>
                </a:ext>
              </a:extLst>
            </p:cNvPr>
            <p:cNvPicPr>
              <a:picLocks noChangeAspect="1"/>
            </p:cNvPicPr>
            <p:nvPr/>
          </p:nvPicPr>
          <p:blipFill>
            <a:blip r:embed="rId15"/>
            <a:stretch>
              <a:fillRect/>
            </a:stretch>
          </p:blipFill>
          <p:spPr>
            <a:xfrm>
              <a:off x="7698779" y="3459324"/>
              <a:ext cx="1447800" cy="876300"/>
            </a:xfrm>
            <a:prstGeom prst="rect">
              <a:avLst/>
            </a:prstGeom>
          </p:spPr>
        </p:pic>
        <p:pic>
          <p:nvPicPr>
            <p:cNvPr id="48" name="Picture 47">
              <a:extLst>
                <a:ext uri="{FF2B5EF4-FFF2-40B4-BE49-F238E27FC236}">
                  <a16:creationId xmlns:a16="http://schemas.microsoft.com/office/drawing/2014/main" id="{D95F5170-58B5-1F4E-845F-E7BB2B4914FC}"/>
                </a:ext>
              </a:extLst>
            </p:cNvPr>
            <p:cNvPicPr>
              <a:picLocks noChangeAspect="1"/>
            </p:cNvPicPr>
            <p:nvPr/>
          </p:nvPicPr>
          <p:blipFill>
            <a:blip r:embed="rId16"/>
            <a:stretch>
              <a:fillRect/>
            </a:stretch>
          </p:blipFill>
          <p:spPr>
            <a:xfrm>
              <a:off x="8708065" y="4676730"/>
              <a:ext cx="1498600" cy="1041400"/>
            </a:xfrm>
            <a:prstGeom prst="rect">
              <a:avLst/>
            </a:prstGeom>
          </p:spPr>
        </p:pic>
        <p:pic>
          <p:nvPicPr>
            <p:cNvPr id="49" name="Picture 48">
              <a:extLst>
                <a:ext uri="{FF2B5EF4-FFF2-40B4-BE49-F238E27FC236}">
                  <a16:creationId xmlns:a16="http://schemas.microsoft.com/office/drawing/2014/main" id="{E352F9FC-02B3-D141-AC30-48FB7856D44D}"/>
                </a:ext>
              </a:extLst>
            </p:cNvPr>
            <p:cNvPicPr>
              <a:picLocks noChangeAspect="1"/>
            </p:cNvPicPr>
            <p:nvPr/>
          </p:nvPicPr>
          <p:blipFill>
            <a:blip r:embed="rId17"/>
            <a:stretch>
              <a:fillRect/>
            </a:stretch>
          </p:blipFill>
          <p:spPr>
            <a:xfrm>
              <a:off x="9457365" y="3557292"/>
              <a:ext cx="2341280" cy="707675"/>
            </a:xfrm>
            <a:prstGeom prst="rect">
              <a:avLst/>
            </a:prstGeom>
          </p:spPr>
        </p:pic>
        <p:pic>
          <p:nvPicPr>
            <p:cNvPr id="50" name="Picture 49">
              <a:extLst>
                <a:ext uri="{FF2B5EF4-FFF2-40B4-BE49-F238E27FC236}">
                  <a16:creationId xmlns:a16="http://schemas.microsoft.com/office/drawing/2014/main" id="{1B8B62BE-6E7E-A94E-AD81-C3137ABCC9FE}"/>
                </a:ext>
              </a:extLst>
            </p:cNvPr>
            <p:cNvPicPr>
              <a:picLocks noChangeAspect="1"/>
            </p:cNvPicPr>
            <p:nvPr/>
          </p:nvPicPr>
          <p:blipFill>
            <a:blip r:embed="rId18"/>
            <a:stretch>
              <a:fillRect/>
            </a:stretch>
          </p:blipFill>
          <p:spPr>
            <a:xfrm>
              <a:off x="7698779" y="2193905"/>
              <a:ext cx="2085359" cy="906678"/>
            </a:xfrm>
            <a:prstGeom prst="rect">
              <a:avLst/>
            </a:prstGeom>
          </p:spPr>
        </p:pic>
      </p:grpSp>
      <p:pic>
        <p:nvPicPr>
          <p:cNvPr id="51" name="Content Placeholder 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556155" y="1761114"/>
            <a:ext cx="752682" cy="647727"/>
          </a:xfrm>
          <a:prstGeom prst="rect">
            <a:avLst/>
          </a:prstGeom>
        </p:spPr>
      </p:pic>
      <p:sp>
        <p:nvSpPr>
          <p:cNvPr id="2" name="TextBox 1"/>
          <p:cNvSpPr txBox="1"/>
          <p:nvPr/>
        </p:nvSpPr>
        <p:spPr>
          <a:xfrm>
            <a:off x="5590265" y="4532540"/>
            <a:ext cx="2231380" cy="518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GB" sz="900" b="0" i="0" u="none" strike="noStrike" cap="none" spc="0" normalizeH="0" dirty="0" smtClean="0">
                <a:ln>
                  <a:noFill/>
                </a:ln>
                <a:solidFill>
                  <a:srgbClr val="6F2575"/>
                </a:solidFill>
                <a:effectLst/>
                <a:uFillTx/>
                <a:sym typeface="Arial"/>
              </a:rPr>
              <a:t>Left: </a:t>
            </a:r>
            <a:r>
              <a:rPr kumimoji="0" lang="en-GB" sz="900" b="0" i="0" u="none" strike="noStrike" cap="none" spc="0" normalizeH="0" dirty="0" err="1" smtClean="0">
                <a:ln>
                  <a:noFill/>
                </a:ln>
                <a:solidFill>
                  <a:srgbClr val="6F2575"/>
                </a:solidFill>
                <a:effectLst/>
                <a:uFillTx/>
                <a:sym typeface="Arial"/>
              </a:rPr>
              <a:t>eduGAIN</a:t>
            </a:r>
            <a:r>
              <a:rPr kumimoji="0" lang="en-GB" sz="900" b="0" i="0" u="none" strike="noStrike" cap="none" spc="0" normalizeH="0" dirty="0" smtClean="0">
                <a:ln>
                  <a:noFill/>
                </a:ln>
                <a:solidFill>
                  <a:srgbClr val="6F2575"/>
                </a:solidFill>
                <a:effectLst/>
                <a:uFillTx/>
                <a:sym typeface="Arial"/>
              </a:rPr>
              <a:t> </a:t>
            </a:r>
            <a:r>
              <a:rPr kumimoji="0" lang="en-GB" sz="900" b="0" i="0" u="none" strike="noStrike" cap="none" spc="0" normalizeH="0" dirty="0" err="1" smtClean="0">
                <a:ln>
                  <a:noFill/>
                </a:ln>
                <a:solidFill>
                  <a:srgbClr val="6F2575"/>
                </a:solidFill>
                <a:effectLst/>
                <a:uFillTx/>
                <a:sym typeface="Arial"/>
              </a:rPr>
              <a:t>interfederation</a:t>
            </a:r>
            <a:r>
              <a:rPr kumimoji="0" lang="en-GB" sz="900" b="0" i="0" u="none" strike="noStrike" cap="none" spc="0" normalizeH="0" dirty="0" smtClean="0">
                <a:ln>
                  <a:noFill/>
                </a:ln>
                <a:solidFill>
                  <a:srgbClr val="6F2575"/>
                </a:solidFill>
                <a:effectLst/>
                <a:uFillTx/>
                <a:sym typeface="Arial"/>
              </a:rPr>
              <a:t> extent</a:t>
            </a:r>
          </a:p>
          <a:p>
            <a:pPr marL="0" marR="0" indent="0" algn="r" defTabSz="825500" rtl="0" fontAlgn="auto" latinLnBrk="0" hangingPunct="0">
              <a:lnSpc>
                <a:spcPct val="100000"/>
              </a:lnSpc>
              <a:spcBef>
                <a:spcPts val="0"/>
              </a:spcBef>
              <a:spcAft>
                <a:spcPts val="0"/>
              </a:spcAft>
              <a:buClrTx/>
              <a:buSzTx/>
              <a:buFontTx/>
              <a:buNone/>
              <a:tabLst/>
            </a:pPr>
            <a:r>
              <a:rPr lang="en-GB" sz="900" cap="none" dirty="0" smtClean="0">
                <a:solidFill>
                  <a:srgbClr val="6F2575"/>
                </a:solidFill>
              </a:rPr>
              <a:t>Logos right: e-Infrastructures and ESFRIs</a:t>
            </a:r>
          </a:p>
          <a:p>
            <a:pPr marL="0" marR="0" indent="0" algn="r" defTabSz="825500" rtl="0" fontAlgn="auto" latinLnBrk="0" hangingPunct="0">
              <a:lnSpc>
                <a:spcPct val="100000"/>
              </a:lnSpc>
              <a:spcBef>
                <a:spcPts val="0"/>
              </a:spcBef>
              <a:spcAft>
                <a:spcPts val="0"/>
              </a:spcAft>
              <a:buClrTx/>
              <a:buSzTx/>
              <a:buFontTx/>
              <a:buNone/>
              <a:tabLst/>
            </a:pPr>
            <a:r>
              <a:rPr kumimoji="0" lang="en-GB" sz="900" b="0" i="0" u="none" strike="noStrike" cap="none" spc="0" normalizeH="0" dirty="0" err="1" smtClean="0">
                <a:ln>
                  <a:noFill/>
                </a:ln>
                <a:solidFill>
                  <a:srgbClr val="6F2575"/>
                </a:solidFill>
                <a:effectLst/>
                <a:uFillTx/>
                <a:sym typeface="Arial"/>
              </a:rPr>
              <a:t>Center</a:t>
            </a:r>
            <a:r>
              <a:rPr kumimoji="0" lang="en-GB" sz="900" b="0" i="0" u="none" strike="noStrike" cap="none" spc="0" normalizeH="0" dirty="0" smtClean="0">
                <a:ln>
                  <a:noFill/>
                </a:ln>
                <a:solidFill>
                  <a:srgbClr val="6F2575"/>
                </a:solidFill>
                <a:effectLst/>
                <a:uFillTx/>
                <a:sym typeface="Arial"/>
              </a:rPr>
              <a:t> graphic: AARC collaboration</a:t>
            </a:r>
            <a:endParaRPr kumimoji="0" lang="en-US" sz="900" b="0" i="0" u="none" strike="noStrike" cap="none" spc="0" normalizeH="0" dirty="0" smtClean="0">
              <a:ln>
                <a:noFill/>
              </a:ln>
              <a:solidFill>
                <a:srgbClr val="6F2575"/>
              </a:solidFill>
              <a:effectLst/>
              <a:uFillTx/>
              <a:sym typeface="Arial"/>
            </a:endParaRPr>
          </a:p>
        </p:txBody>
      </p:sp>
      <p:sp>
        <p:nvSpPr>
          <p:cNvPr id="6" name="Cloud Callout 5"/>
          <p:cNvSpPr/>
          <p:nvPr/>
        </p:nvSpPr>
        <p:spPr>
          <a:xfrm>
            <a:off x="7858035" y="824490"/>
            <a:ext cx="1271478" cy="1124426"/>
          </a:xfrm>
          <a:prstGeom prst="cloudCallout">
            <a:avLst>
              <a:gd name="adj1" fmla="val -38668"/>
              <a:gd name="adj2" fmla="val 50790"/>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GB" sz="1600" cap="none" dirty="0">
                <a:solidFill>
                  <a:srgbClr val="FFFFFF"/>
                </a:solidFill>
                <a:latin typeface="Helvetica Neue Medium"/>
                <a:ea typeface="Helvetica Neue Medium"/>
                <a:cs typeface="Helvetica Neue Medium"/>
                <a:sym typeface="Helvetica Neue Medium"/>
              </a:rPr>
              <a:t>a</a:t>
            </a:r>
            <a:r>
              <a:rPr kumimoji="0" lang="en-GB" sz="1600" b="0" i="0" u="none" strike="noStrike" cap="none" spc="0" normalizeH="0" baseline="0" dirty="0" smtClean="0">
                <a:ln>
                  <a:noFill/>
                </a:ln>
                <a:solidFill>
                  <a:srgbClr val="FFFFFF"/>
                </a:solidFill>
                <a:effectLst/>
                <a:uFillTx/>
                <a:latin typeface="Helvetica Neue Medium"/>
                <a:ea typeface="Helvetica Neue Medium"/>
                <a:cs typeface="Helvetica Neue Medium"/>
                <a:sym typeface="Helvetica Neue Medium"/>
              </a:rPr>
              <a:t>ll I need  is </a:t>
            </a:r>
            <a:r>
              <a:rPr kumimoji="0" lang="en-GB" sz="1600" b="0" i="1" u="none" strike="noStrike" cap="none" spc="0" normalizeH="0" baseline="0" dirty="0" smtClean="0">
                <a:ln>
                  <a:noFill/>
                </a:ln>
                <a:solidFill>
                  <a:srgbClr val="FFFFFF"/>
                </a:solidFill>
                <a:effectLst/>
                <a:uFillTx/>
                <a:latin typeface="Helvetica Neue Medium"/>
                <a:ea typeface="Helvetica Neue Medium"/>
                <a:cs typeface="Helvetica Neue Medium"/>
                <a:sym typeface="Helvetica Neue Medium"/>
              </a:rPr>
              <a:t>one </a:t>
            </a:r>
            <a:r>
              <a:rPr kumimoji="0" lang="en-GB" sz="1600" b="0" i="0" u="none" strike="noStrike" cap="none" spc="0" normalizeH="0" baseline="0" dirty="0" smtClean="0">
                <a:ln>
                  <a:noFill/>
                </a:ln>
                <a:solidFill>
                  <a:srgbClr val="FFFFFF"/>
                </a:solidFill>
                <a:effectLst/>
                <a:uFillTx/>
                <a:latin typeface="Helvetica Neue Medium"/>
                <a:ea typeface="Helvetica Neue Medium"/>
                <a:cs typeface="Helvetica Neue Medium"/>
                <a:sym typeface="Helvetica Neue Medium"/>
              </a:rPr>
              <a:t>account</a:t>
            </a:r>
            <a:endParaRPr kumimoji="0" lang="en-US" sz="1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0658452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47</a:t>
            </a:fld>
            <a:endParaRPr lang="en-GB"/>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p:txBody>
          <a:bodyPr/>
          <a:lstStyle/>
          <a:p>
            <a:r>
              <a:rPr lang="en-GB" dirty="0" smtClean="0"/>
              <a:t>Assessing risk … in a collaborative infra</a:t>
            </a:r>
            <a:endParaRPr lang="en-GB" dirty="0"/>
          </a:p>
        </p:txBody>
      </p:sp>
      <p:pic>
        <p:nvPicPr>
          <p:cNvPr id="6" name="Picture 5"/>
          <p:cNvPicPr>
            <a:picLocks noChangeAspect="1"/>
          </p:cNvPicPr>
          <p:nvPr/>
        </p:nvPicPr>
        <p:blipFill>
          <a:blip r:embed="rId3"/>
          <a:stretch>
            <a:fillRect/>
          </a:stretch>
        </p:blipFill>
        <p:spPr>
          <a:xfrm>
            <a:off x="5535061" y="1380803"/>
            <a:ext cx="3608939" cy="2812723"/>
          </a:xfrm>
          <a:prstGeom prst="rect">
            <a:avLst/>
          </a:prstGeom>
          <a:effectLst>
            <a:glow rad="101600">
              <a:schemeClr val="bg1">
                <a:alpha val="60000"/>
              </a:schemeClr>
            </a:glow>
          </a:effectLst>
        </p:spPr>
      </p:pic>
      <p:pic>
        <p:nvPicPr>
          <p:cNvPr id="7" name="Picture 6"/>
          <p:cNvPicPr>
            <a:picLocks noChangeAspect="1"/>
          </p:cNvPicPr>
          <p:nvPr/>
        </p:nvPicPr>
        <p:blipFill>
          <a:blip r:embed="rId4"/>
          <a:stretch>
            <a:fillRect/>
          </a:stretch>
        </p:blipFill>
        <p:spPr>
          <a:xfrm>
            <a:off x="7031995" y="339309"/>
            <a:ext cx="1952089" cy="2983525"/>
          </a:xfrm>
          <a:prstGeom prst="rect">
            <a:avLst/>
          </a:prstGeom>
          <a:effectLst>
            <a:glow rad="101600">
              <a:schemeClr val="bg1">
                <a:alpha val="60000"/>
              </a:schemeClr>
            </a:glo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1234" y="2629906"/>
            <a:ext cx="3321690" cy="1762702"/>
          </a:xfrm>
          <a:prstGeom prst="rect">
            <a:avLst/>
          </a:prstGeom>
          <a:solidFill>
            <a:srgbClr val="F1ECC5">
              <a:alpha val="50196"/>
            </a:srgbClr>
          </a:solidFill>
        </p:spPr>
      </p:pic>
      <p:sp>
        <p:nvSpPr>
          <p:cNvPr id="11" name="TextBox 10"/>
          <p:cNvSpPr txBox="1"/>
          <p:nvPr/>
        </p:nvSpPr>
        <p:spPr>
          <a:xfrm>
            <a:off x="570824" y="830505"/>
            <a:ext cx="4875717" cy="738664"/>
          </a:xfrm>
          <a:prstGeom prst="rect">
            <a:avLst/>
          </a:prstGeom>
          <a:solidFill>
            <a:srgbClr val="E3D88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91440" rIns="182880" bIns="91440" numCol="1" spcCol="38100" rtlCol="0" anchor="ctr">
            <a:spAutoFit/>
          </a:bodyPr>
          <a:lstStyle/>
          <a:p>
            <a:pPr defTabSz="825500"/>
            <a:r>
              <a:rPr lang="en-GB" sz="1800" cap="none" dirty="0" smtClean="0">
                <a:solidFill>
                  <a:srgbClr val="6F2575"/>
                </a:solidFill>
              </a:rPr>
              <a:t>InfoSec </a:t>
            </a:r>
            <a:r>
              <a:rPr lang="en-GB" sz="1800" b="1" cap="none" dirty="0" smtClean="0">
                <a:solidFill>
                  <a:srgbClr val="6F2575"/>
                </a:solidFill>
              </a:rPr>
              <a:t>risk assessment framework</a:t>
            </a:r>
            <a:r>
              <a:rPr lang="en-GB" sz="1800" cap="none" dirty="0" smtClean="0">
                <a:solidFill>
                  <a:srgbClr val="6F2575"/>
                </a:solidFill>
              </a:rPr>
              <a:t> </a:t>
            </a:r>
            <a:br>
              <a:rPr lang="en-GB" sz="1800" cap="none" dirty="0" smtClean="0">
                <a:solidFill>
                  <a:srgbClr val="6F2575"/>
                </a:solidFill>
              </a:rPr>
            </a:br>
            <a:r>
              <a:rPr lang="en-GB" sz="1800" cap="none" dirty="0" smtClean="0">
                <a:solidFill>
                  <a:srgbClr val="6F2575"/>
                </a:solidFill>
              </a:rPr>
              <a:t>for </a:t>
            </a:r>
            <a:r>
              <a:rPr lang="en-GB" sz="1800" cap="none" dirty="0">
                <a:solidFill>
                  <a:srgbClr val="6F2575"/>
                </a:solidFill>
              </a:rPr>
              <a:t>(</a:t>
            </a:r>
            <a:r>
              <a:rPr lang="en-GB" sz="1800" cap="none" dirty="0" smtClean="0">
                <a:solidFill>
                  <a:srgbClr val="6F2575"/>
                </a:solidFill>
              </a:rPr>
              <a:t>EOSC) services based on WISE SCI</a:t>
            </a:r>
            <a:endParaRPr kumimoji="0" lang="en-GB" sz="1800" b="0" i="0" u="none" strike="noStrike" cap="none" spc="0" normalizeH="0" dirty="0" smtClean="0">
              <a:ln>
                <a:noFill/>
              </a:ln>
              <a:solidFill>
                <a:srgbClr val="6F2575"/>
              </a:solidFill>
              <a:effectLst/>
              <a:uFillTx/>
              <a:sym typeface="Arial"/>
            </a:endParaRPr>
          </a:p>
        </p:txBody>
      </p:sp>
      <p:sp>
        <p:nvSpPr>
          <p:cNvPr id="10" name="TextBox 9"/>
          <p:cNvSpPr txBox="1"/>
          <p:nvPr/>
        </p:nvSpPr>
        <p:spPr>
          <a:xfrm>
            <a:off x="5211234" y="4351111"/>
            <a:ext cx="3228448" cy="2257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800" b="0" i="0" u="none" strike="noStrike" cap="none" spc="0" normalizeH="0" dirty="0" smtClean="0">
                <a:ln>
                  <a:noFill/>
                </a:ln>
                <a:solidFill>
                  <a:srgbClr val="E3D88B"/>
                </a:solidFill>
                <a:effectLst/>
                <a:uFillTx/>
                <a:latin typeface="+mn-lt"/>
                <a:ea typeface="+mn-ea"/>
                <a:cs typeface="+mn-cs"/>
                <a:sym typeface="Arial"/>
              </a:rPr>
              <a:t>this spider diagram is fictional – based on a idea by </a:t>
            </a:r>
            <a:r>
              <a:rPr kumimoji="0" lang="en-GB" sz="800" b="0" i="0" u="none" strike="noStrike" cap="none" spc="0" normalizeH="0" dirty="0" err="1" smtClean="0">
                <a:ln>
                  <a:noFill/>
                </a:ln>
                <a:solidFill>
                  <a:srgbClr val="E3D88B"/>
                </a:solidFill>
                <a:effectLst/>
                <a:uFillTx/>
                <a:latin typeface="+mn-lt"/>
                <a:ea typeface="+mn-ea"/>
                <a:cs typeface="+mn-cs"/>
                <a:sym typeface="Arial"/>
              </a:rPr>
              <a:t>Urpo</a:t>
            </a:r>
            <a:r>
              <a:rPr kumimoji="0" lang="en-GB" sz="800" b="0" i="0" u="none" strike="noStrike" cap="none" spc="0" normalizeH="0" dirty="0" smtClean="0">
                <a:ln>
                  <a:noFill/>
                </a:ln>
                <a:solidFill>
                  <a:srgbClr val="E3D88B"/>
                </a:solidFill>
                <a:effectLst/>
                <a:uFillTx/>
                <a:latin typeface="+mn-lt"/>
                <a:ea typeface="+mn-ea"/>
                <a:cs typeface="+mn-cs"/>
                <a:sym typeface="Arial"/>
              </a:rPr>
              <a:t> Kaila, CSC</a:t>
            </a:r>
          </a:p>
        </p:txBody>
      </p:sp>
      <p:sp>
        <p:nvSpPr>
          <p:cNvPr id="12" name="TextBox 11"/>
          <p:cNvSpPr txBox="1"/>
          <p:nvPr/>
        </p:nvSpPr>
        <p:spPr>
          <a:xfrm>
            <a:off x="5917666" y="1679349"/>
            <a:ext cx="2843728" cy="348813"/>
          </a:xfrm>
          <a:prstGeom prst="rect">
            <a:avLst/>
          </a:prstGeom>
          <a:solidFill>
            <a:srgbClr val="6F2575"/>
          </a:solidFill>
          <a:ln w="12700" cap="flat">
            <a:noFill/>
            <a:miter lim="400000"/>
          </a:ln>
          <a:effectLst>
            <a:glow rad="101600">
              <a:srgbClr val="E3D88B">
                <a:alpha val="60000"/>
              </a:srgbClr>
            </a:glow>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1600" b="1" i="0" u="none" strike="noStrike" cap="none" spc="0" normalizeH="0" dirty="0" smtClean="0">
                <a:ln>
                  <a:noFill/>
                </a:ln>
                <a:solidFill>
                  <a:srgbClr val="E3D88B"/>
                </a:solidFill>
                <a:effectLst/>
                <a:uFillTx/>
                <a:latin typeface="+mn-lt"/>
                <a:ea typeface="+mn-ea"/>
                <a:cs typeface="+mn-cs"/>
                <a:sym typeface="Arial"/>
              </a:rPr>
              <a:t>https://wise-community.org/</a:t>
            </a:r>
          </a:p>
        </p:txBody>
      </p:sp>
      <p:pic>
        <p:nvPicPr>
          <p:cNvPr id="14" name="Picture 13"/>
          <p:cNvPicPr>
            <a:picLocks noChangeAspect="1"/>
          </p:cNvPicPr>
          <p:nvPr/>
        </p:nvPicPr>
        <p:blipFill>
          <a:blip r:embed="rId6"/>
          <a:stretch>
            <a:fillRect/>
          </a:stretch>
        </p:blipFill>
        <p:spPr>
          <a:xfrm>
            <a:off x="570824" y="1665559"/>
            <a:ext cx="2040002" cy="2451467"/>
          </a:xfrm>
          <a:prstGeom prst="rect">
            <a:avLst/>
          </a:prstGeom>
        </p:spPr>
      </p:pic>
      <p:sp>
        <p:nvSpPr>
          <p:cNvPr id="15" name="TextBox 14"/>
          <p:cNvSpPr txBox="1"/>
          <p:nvPr/>
        </p:nvSpPr>
        <p:spPr>
          <a:xfrm>
            <a:off x="373795" y="3484301"/>
            <a:ext cx="3702938" cy="964367"/>
          </a:xfrm>
          <a:prstGeom prst="rect">
            <a:avLst/>
          </a:prstGeom>
          <a:solidFill>
            <a:srgbClr val="E3D88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1400" b="0" i="0" u="none" strike="noStrike" cap="none" spc="0" normalizeH="0" dirty="0" smtClean="0">
                <a:ln>
                  <a:noFill/>
                </a:ln>
                <a:solidFill>
                  <a:srgbClr val="6F2575"/>
                </a:solidFill>
                <a:effectLst/>
                <a:uFillTx/>
                <a:latin typeface="+mn-lt"/>
                <a:ea typeface="+mn-ea"/>
                <a:cs typeface="+mn-cs"/>
                <a:sym typeface="Arial"/>
              </a:rPr>
              <a:t>e.g. ISO27001 can help structure</a:t>
            </a:r>
            <a:br>
              <a:rPr kumimoji="0" lang="en-GB" sz="1400" b="0" i="0" u="none" strike="noStrike" cap="none" spc="0" normalizeH="0" dirty="0" smtClean="0">
                <a:ln>
                  <a:noFill/>
                </a:ln>
                <a:solidFill>
                  <a:srgbClr val="6F2575"/>
                </a:solidFill>
                <a:effectLst/>
                <a:uFillTx/>
                <a:latin typeface="+mn-lt"/>
                <a:ea typeface="+mn-ea"/>
                <a:cs typeface="+mn-cs"/>
                <a:sym typeface="Arial"/>
              </a:rPr>
            </a:br>
            <a:r>
              <a:rPr kumimoji="0" lang="en-GB" sz="1400" b="0" i="0" u="none" strike="noStrike" cap="none" spc="0" normalizeH="0" dirty="0" smtClean="0">
                <a:ln>
                  <a:noFill/>
                </a:ln>
                <a:solidFill>
                  <a:srgbClr val="6F2575"/>
                </a:solidFill>
                <a:effectLst/>
                <a:uFillTx/>
                <a:latin typeface="+mn-lt"/>
                <a:ea typeface="+mn-ea"/>
                <a:cs typeface="+mn-cs"/>
                <a:sym typeface="Arial"/>
              </a:rPr>
              <a:t>or identify gaps in your knowledge, </a:t>
            </a:r>
            <a:br>
              <a:rPr kumimoji="0" lang="en-GB" sz="1400" b="0" i="0" u="none" strike="noStrike" cap="none" spc="0" normalizeH="0" dirty="0" smtClean="0">
                <a:ln>
                  <a:noFill/>
                </a:ln>
                <a:solidFill>
                  <a:srgbClr val="6F2575"/>
                </a:solidFill>
                <a:effectLst/>
                <a:uFillTx/>
                <a:latin typeface="+mn-lt"/>
                <a:ea typeface="+mn-ea"/>
                <a:cs typeface="+mn-cs"/>
                <a:sym typeface="Arial"/>
              </a:rPr>
            </a:br>
            <a:r>
              <a:rPr kumimoji="0" lang="en-GB" sz="1400" b="0" i="0" u="none" strike="noStrike" cap="none" spc="0" normalizeH="0" dirty="0" smtClean="0">
                <a:ln>
                  <a:noFill/>
                </a:ln>
                <a:solidFill>
                  <a:srgbClr val="6F2575"/>
                </a:solidFill>
                <a:effectLst/>
                <a:uFillTx/>
                <a:latin typeface="+mn-lt"/>
                <a:ea typeface="+mn-ea"/>
                <a:cs typeface="+mn-cs"/>
                <a:sym typeface="Arial"/>
              </a:rPr>
              <a:t>but ISO27002 should not be blindly applied </a:t>
            </a:r>
            <a:br>
              <a:rPr kumimoji="0" lang="en-GB" sz="1400" b="0" i="0" u="none" strike="noStrike" cap="none" spc="0" normalizeH="0" dirty="0" smtClean="0">
                <a:ln>
                  <a:noFill/>
                </a:ln>
                <a:solidFill>
                  <a:srgbClr val="6F2575"/>
                </a:solidFill>
                <a:effectLst/>
                <a:uFillTx/>
                <a:latin typeface="+mn-lt"/>
                <a:ea typeface="+mn-ea"/>
                <a:cs typeface="+mn-cs"/>
                <a:sym typeface="Arial"/>
              </a:rPr>
            </a:br>
            <a:r>
              <a:rPr kumimoji="0" lang="en-GB" sz="1400" b="0" i="0" u="none" strike="noStrike" cap="none" spc="0" normalizeH="0" dirty="0" smtClean="0">
                <a:ln>
                  <a:noFill/>
                </a:ln>
                <a:solidFill>
                  <a:srgbClr val="6F2575"/>
                </a:solidFill>
                <a:effectLst/>
                <a:uFillTx/>
                <a:latin typeface="+mn-lt"/>
                <a:ea typeface="+mn-ea"/>
                <a:cs typeface="+mn-cs"/>
                <a:sym typeface="Arial"/>
              </a:rPr>
              <a:t>without </a:t>
            </a:r>
            <a:r>
              <a:rPr kumimoji="0" lang="en-GB" sz="1400" b="0" i="1" u="none" strike="noStrike" cap="none" spc="0" normalizeH="0" dirty="0" smtClean="0">
                <a:ln>
                  <a:noFill/>
                </a:ln>
                <a:solidFill>
                  <a:srgbClr val="6F2575"/>
                </a:solidFill>
                <a:effectLst/>
                <a:uFillTx/>
                <a:latin typeface="+mn-lt"/>
                <a:ea typeface="+mn-ea"/>
                <a:cs typeface="+mn-cs"/>
                <a:sym typeface="Arial"/>
              </a:rPr>
              <a:t>considering the federated interactions</a:t>
            </a:r>
            <a:endParaRPr kumimoji="0" lang="en-GB" sz="1400" b="0" i="0" u="none" strike="noStrike" cap="none" spc="0" normalizeH="0" dirty="0" smtClean="0">
              <a:ln>
                <a:noFill/>
              </a:ln>
              <a:solidFill>
                <a:srgbClr val="6F2575"/>
              </a:solidFill>
              <a:effectLst/>
              <a:uFillTx/>
              <a:latin typeface="+mn-lt"/>
              <a:ea typeface="+mn-ea"/>
              <a:cs typeface="+mn-cs"/>
              <a:sym typeface="Arial"/>
            </a:endParaRPr>
          </a:p>
        </p:txBody>
      </p:sp>
    </p:spTree>
    <p:extLst>
      <p:ext uri="{BB962C8B-B14F-4D97-AF65-F5344CB8AC3E}">
        <p14:creationId xmlns:p14="http://schemas.microsoft.com/office/powerpoint/2010/main" val="18077823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4594787"/>
          </a:xfrm>
          <a:prstGeom prst="rect">
            <a:avLst/>
          </a:prstGeom>
        </p:spPr>
      </p:pic>
      <p:sp>
        <p:nvSpPr>
          <p:cNvPr id="3" name="Slide Number Placeholder 2"/>
          <p:cNvSpPr>
            <a:spLocks noGrp="1"/>
          </p:cNvSpPr>
          <p:nvPr>
            <p:ph type="sldNum" sz="quarter" idx="2"/>
          </p:nvPr>
        </p:nvSpPr>
        <p:spPr/>
        <p:txBody>
          <a:bodyPr/>
          <a:lstStyle/>
          <a:p>
            <a:fld id="{86CB4B4D-7CA3-9044-876B-883B54F8677D}" type="slidenum">
              <a:rPr lang="en-GB" smtClean="0"/>
              <a:t>48</a:t>
            </a:fld>
            <a:endParaRPr lang="en-GB"/>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a:xfrm>
            <a:off x="264318" y="206400"/>
            <a:ext cx="4936789" cy="1231106"/>
          </a:xfrm>
          <a:solidFill>
            <a:schemeClr val="tx1"/>
          </a:solidFill>
        </p:spPr>
        <p:txBody>
          <a:bodyPr lIns="45720" rIns="45720"/>
          <a:lstStyle/>
          <a:p>
            <a:r>
              <a:rPr lang="en-GB" b="1" dirty="0" smtClean="0">
                <a:solidFill>
                  <a:srgbClr val="E3D88B"/>
                </a:solidFill>
              </a:rPr>
              <a:t>Containment &amp; segmentation</a:t>
            </a:r>
          </a:p>
          <a:p>
            <a:endParaRPr lang="en-GB" sz="1800" b="1" i="1" dirty="0" smtClean="0">
              <a:solidFill>
                <a:srgbClr val="E3D88B"/>
              </a:solidFill>
            </a:endParaRPr>
          </a:p>
          <a:p>
            <a:r>
              <a:rPr lang="en-GB" sz="1800" b="1" i="1" dirty="0" smtClean="0">
                <a:solidFill>
                  <a:srgbClr val="E3D88B"/>
                </a:solidFill>
              </a:rPr>
              <a:t>matching the ‘open core’ research network community data &amp; systems 1</a:t>
            </a:r>
            <a:r>
              <a:rPr lang="en-GB" sz="1800" b="1" i="1" baseline="30000" dirty="0" smtClean="0">
                <a:solidFill>
                  <a:srgbClr val="E3D88B"/>
                </a:solidFill>
              </a:rPr>
              <a:t>st</a:t>
            </a:r>
            <a:r>
              <a:rPr lang="en-GB" sz="1800" b="1" i="1" dirty="0">
                <a:solidFill>
                  <a:srgbClr val="E3D88B"/>
                </a:solidFill>
              </a:rPr>
              <a:t> </a:t>
            </a:r>
            <a:r>
              <a:rPr lang="en-GB" sz="1800" b="1" i="1" dirty="0" smtClean="0">
                <a:solidFill>
                  <a:srgbClr val="E3D88B"/>
                </a:solidFill>
              </a:rPr>
              <a:t>class citizens</a:t>
            </a:r>
            <a:endParaRPr lang="en-GB" sz="1800" b="1" i="1" dirty="0">
              <a:solidFill>
                <a:srgbClr val="E3D88B"/>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0276" y="692946"/>
            <a:ext cx="4419951" cy="4231538"/>
          </a:xfrm>
          <a:prstGeom prst="rect">
            <a:avLst/>
          </a:prstGeom>
          <a:effectLst>
            <a:glow rad="101600">
              <a:srgbClr val="F1ECC5">
                <a:alpha val="60000"/>
              </a:srgbClr>
            </a:glow>
          </a:effectLst>
        </p:spPr>
      </p:pic>
      <p:sp>
        <p:nvSpPr>
          <p:cNvPr id="11" name="TextBox 10"/>
          <p:cNvSpPr txBox="1"/>
          <p:nvPr/>
        </p:nvSpPr>
        <p:spPr>
          <a:xfrm>
            <a:off x="29634" y="4335452"/>
            <a:ext cx="2218556"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100" b="0" i="0" u="none" strike="noStrike" cap="none" spc="0" normalizeH="0" dirty="0" err="1" smtClean="0">
                <a:ln>
                  <a:noFill/>
                </a:ln>
                <a:solidFill>
                  <a:srgbClr val="918423"/>
                </a:solidFill>
                <a:effectLst/>
                <a:uFillTx/>
                <a:latin typeface="+mn-lt"/>
                <a:ea typeface="+mn-ea"/>
                <a:cs typeface="+mn-cs"/>
                <a:sym typeface="Arial"/>
              </a:rPr>
              <a:t>beeld</a:t>
            </a:r>
            <a:r>
              <a:rPr kumimoji="0" lang="en-GB" sz="1100" b="0" i="0" u="none" strike="noStrike" cap="none" spc="0" normalizeH="0" dirty="0" smtClean="0">
                <a:ln>
                  <a:noFill/>
                </a:ln>
                <a:solidFill>
                  <a:srgbClr val="918423"/>
                </a:solidFill>
                <a:effectLst/>
                <a:uFillTx/>
                <a:latin typeface="+mn-lt"/>
                <a:ea typeface="+mn-ea"/>
                <a:cs typeface="+mn-cs"/>
                <a:sym typeface="Arial"/>
              </a:rPr>
              <a:t>: </a:t>
            </a:r>
            <a:r>
              <a:rPr kumimoji="0" lang="en-GB" sz="1100" b="0" i="0" u="none" strike="noStrike" cap="none" spc="0" normalizeH="0" dirty="0" err="1" smtClean="0">
                <a:ln>
                  <a:noFill/>
                </a:ln>
                <a:solidFill>
                  <a:srgbClr val="918423"/>
                </a:solidFill>
                <a:effectLst/>
                <a:uFillTx/>
                <a:latin typeface="+mn-lt"/>
                <a:ea typeface="+mn-ea"/>
                <a:cs typeface="+mn-cs"/>
                <a:sym typeface="Arial"/>
              </a:rPr>
              <a:t>stichting</a:t>
            </a:r>
            <a:r>
              <a:rPr kumimoji="0" lang="en-GB" sz="1100" b="0" i="0" u="none" strike="noStrike" cap="none" spc="0" normalizeH="0" dirty="0" smtClean="0">
                <a:ln>
                  <a:noFill/>
                </a:ln>
                <a:solidFill>
                  <a:srgbClr val="918423"/>
                </a:solidFill>
                <a:effectLst/>
                <a:uFillTx/>
                <a:latin typeface="+mn-lt"/>
                <a:ea typeface="+mn-ea"/>
                <a:cs typeface="+mn-cs"/>
                <a:sym typeface="Arial"/>
              </a:rPr>
              <a:t> vesting </a:t>
            </a:r>
            <a:r>
              <a:rPr kumimoji="0" lang="en-GB" sz="1100" b="0" i="0" u="none" strike="noStrike" cap="none" spc="0" normalizeH="0" dirty="0" err="1" smtClean="0">
                <a:ln>
                  <a:noFill/>
                </a:ln>
                <a:solidFill>
                  <a:srgbClr val="918423"/>
                </a:solidFill>
                <a:effectLst/>
                <a:uFillTx/>
                <a:latin typeface="+mn-lt"/>
                <a:ea typeface="+mn-ea"/>
                <a:cs typeface="+mn-cs"/>
                <a:sym typeface="Arial"/>
              </a:rPr>
              <a:t>Bourtange</a:t>
            </a:r>
            <a:endParaRPr kumimoji="0" lang="en-GB" sz="1100" b="0" i="0" u="none" strike="noStrike" cap="none" spc="0" normalizeH="0" dirty="0" smtClean="0">
              <a:ln>
                <a:noFill/>
              </a:ln>
              <a:solidFill>
                <a:srgbClr val="918423"/>
              </a:solidFill>
              <a:effectLst/>
              <a:uFillTx/>
              <a:latin typeface="+mn-lt"/>
              <a:ea typeface="+mn-ea"/>
              <a:cs typeface="+mn-cs"/>
              <a:sym typeface="Arial"/>
            </a:endParaRPr>
          </a:p>
        </p:txBody>
      </p:sp>
      <p:grpSp>
        <p:nvGrpSpPr>
          <p:cNvPr id="15" name="Group 14"/>
          <p:cNvGrpSpPr/>
          <p:nvPr/>
        </p:nvGrpSpPr>
        <p:grpSpPr>
          <a:xfrm>
            <a:off x="92125" y="2297393"/>
            <a:ext cx="795866" cy="694266"/>
            <a:chOff x="156634" y="2243667"/>
            <a:chExt cx="795866" cy="694266"/>
          </a:xfrm>
        </p:grpSpPr>
        <p:sp>
          <p:nvSpPr>
            <p:cNvPr id="13" name="Oval 12"/>
            <p:cNvSpPr/>
            <p:nvPr/>
          </p:nvSpPr>
          <p:spPr>
            <a:xfrm>
              <a:off x="156634" y="2243667"/>
              <a:ext cx="795866" cy="694266"/>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TextBox 13"/>
            <p:cNvSpPr txBox="1"/>
            <p:nvPr/>
          </p:nvSpPr>
          <p:spPr>
            <a:xfrm>
              <a:off x="236370" y="2358148"/>
              <a:ext cx="636393"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1100" b="0" i="0" u="none" strike="noStrike" cap="none" spc="0" normalizeH="0" dirty="0" smtClean="0">
                  <a:ln>
                    <a:noFill/>
                  </a:ln>
                  <a:solidFill>
                    <a:srgbClr val="6F2575"/>
                  </a:solidFill>
                  <a:effectLst/>
                  <a:uFillTx/>
                  <a:sym typeface="Arial"/>
                </a:rPr>
                <a:t>BC/DR </a:t>
              </a:r>
            </a:p>
            <a:p>
              <a:pPr marL="0" marR="0" indent="0" algn="ctr" defTabSz="825500" rtl="0" fontAlgn="auto" latinLnBrk="0" hangingPunct="0">
                <a:lnSpc>
                  <a:spcPct val="100000"/>
                </a:lnSpc>
                <a:spcBef>
                  <a:spcPts val="0"/>
                </a:spcBef>
                <a:spcAft>
                  <a:spcPts val="0"/>
                </a:spcAft>
                <a:buClrTx/>
                <a:buSzTx/>
                <a:buFontTx/>
                <a:buNone/>
                <a:tabLst/>
              </a:pPr>
              <a:r>
                <a:rPr lang="en-GB" sz="1100" cap="none" dirty="0" smtClean="0">
                  <a:solidFill>
                    <a:srgbClr val="6F2575"/>
                  </a:solidFill>
                </a:rPr>
                <a:t>Haarlem</a:t>
              </a:r>
              <a:endParaRPr kumimoji="0" lang="en-GB" sz="1100" b="0" i="0" u="none" strike="noStrike" cap="none" spc="0" normalizeH="0" dirty="0" smtClean="0">
                <a:ln>
                  <a:noFill/>
                </a:ln>
                <a:solidFill>
                  <a:srgbClr val="6F2575"/>
                </a:solidFill>
                <a:effectLst/>
                <a:uFillTx/>
                <a:sym typeface="Arial"/>
              </a:endParaRPr>
            </a:p>
          </p:txBody>
        </p:sp>
      </p:grpSp>
      <p:sp>
        <p:nvSpPr>
          <p:cNvPr id="16" name="TextBox 15"/>
          <p:cNvSpPr txBox="1"/>
          <p:nvPr/>
        </p:nvSpPr>
        <p:spPr>
          <a:xfrm>
            <a:off x="92125" y="3605232"/>
            <a:ext cx="4284827"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600" b="0" i="0" u="none" strike="noStrike" cap="none" spc="0" normalizeH="0" dirty="0" smtClean="0">
                <a:ln>
                  <a:noFill/>
                </a:ln>
                <a:solidFill>
                  <a:srgbClr val="F1ECC5"/>
                </a:solidFill>
                <a:effectLst/>
                <a:uFillTx/>
                <a:latin typeface="+mn-lt"/>
                <a:ea typeface="+mn-ea"/>
                <a:cs typeface="+mn-cs"/>
                <a:sym typeface="Arial"/>
              </a:rPr>
              <a:t>impression Nikhef network-level segmentation</a:t>
            </a:r>
          </a:p>
        </p:txBody>
      </p:sp>
    </p:spTree>
    <p:extLst>
      <p:ext uri="{BB962C8B-B14F-4D97-AF65-F5344CB8AC3E}">
        <p14:creationId xmlns:p14="http://schemas.microsoft.com/office/powerpoint/2010/main" val="344805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p:txBody>
          <a:bodyPr/>
          <a:lstStyle/>
          <a:p>
            <a:endParaRPr lang="en-GB" dirty="0"/>
          </a:p>
        </p:txBody>
      </p:sp>
      <p:sp>
        <p:nvSpPr>
          <p:cNvPr id="3" name="Slide Number Placeholder 2"/>
          <p:cNvSpPr>
            <a:spLocks noGrp="1"/>
          </p:cNvSpPr>
          <p:nvPr>
            <p:ph type="sldNum" sz="quarter" idx="2"/>
          </p:nvPr>
        </p:nvSpPr>
        <p:spPr/>
        <p:txBody>
          <a:bodyPr/>
          <a:lstStyle/>
          <a:p>
            <a:fld id="{86CB4B4D-7CA3-9044-876B-883B54F8677D}" type="slidenum">
              <a:rPr lang="en-GB" smtClean="0"/>
              <a:t>49</a:t>
            </a:fld>
            <a:endParaRPr lang="en-GB"/>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p:txBody>
          <a:bodyPr/>
          <a:lstStyle/>
          <a:p>
            <a:r>
              <a:rPr lang="en-GB" dirty="0" smtClean="0"/>
              <a:t>A question of </a:t>
            </a:r>
            <a:r>
              <a:rPr lang="en-GB" i="1" dirty="0" smtClean="0"/>
              <a:t>when</a:t>
            </a:r>
            <a:r>
              <a:rPr lang="en-GB" dirty="0" smtClean="0"/>
              <a:t>, not </a:t>
            </a:r>
            <a:r>
              <a:rPr lang="en-GB" i="1" dirty="0" smtClean="0"/>
              <a:t>if</a:t>
            </a:r>
            <a:endParaRPr lang="en-GB" i="1" dirty="0"/>
          </a:p>
        </p:txBody>
      </p:sp>
      <p:pic>
        <p:nvPicPr>
          <p:cNvPr id="7" name="Picture 6"/>
          <p:cNvPicPr>
            <a:picLocks noChangeAspect="1"/>
          </p:cNvPicPr>
          <p:nvPr/>
        </p:nvPicPr>
        <p:blipFill>
          <a:blip r:embed="rId3"/>
          <a:stretch>
            <a:fillRect/>
          </a:stretch>
        </p:blipFill>
        <p:spPr>
          <a:xfrm>
            <a:off x="5957825" y="2712360"/>
            <a:ext cx="3067987" cy="1761715"/>
          </a:xfrm>
          <a:prstGeom prst="rect">
            <a:avLst/>
          </a:prstGeom>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831" y="2135140"/>
            <a:ext cx="3887864" cy="220568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extLst/>
        </p:spPr>
      </p:pic>
      <p:pic>
        <p:nvPicPr>
          <p:cNvPr id="10" name="Picture 9"/>
          <p:cNvPicPr>
            <a:picLocks noChangeAspect="1"/>
          </p:cNvPicPr>
          <p:nvPr/>
        </p:nvPicPr>
        <p:blipFill>
          <a:blip r:embed="rId5"/>
          <a:stretch>
            <a:fillRect/>
          </a:stretch>
        </p:blipFill>
        <p:spPr>
          <a:xfrm>
            <a:off x="77331" y="867754"/>
            <a:ext cx="3184929" cy="2001788"/>
          </a:xfrm>
          <a:prstGeom prst="rect">
            <a:avLst/>
          </a:prstGeom>
        </p:spPr>
      </p:pic>
      <p:sp>
        <p:nvSpPr>
          <p:cNvPr id="12" name="Text Placeholder 1"/>
          <p:cNvSpPr txBox="1">
            <a:spLocks/>
          </p:cNvSpPr>
          <p:nvPr/>
        </p:nvSpPr>
        <p:spPr>
          <a:xfrm>
            <a:off x="3924454" y="701304"/>
            <a:ext cx="2485120" cy="1901435"/>
          </a:xfrm>
          <a:prstGeom prst="rect">
            <a:avLst/>
          </a:prstGeom>
          <a:solidFill>
            <a:srgbClr val="F1ECC5"/>
          </a:solidFill>
          <a:ln w="12700">
            <a:miter lim="400000"/>
          </a:ln>
          <a:extLst>
            <a:ext uri="{C572A759-6A51-4108-AA02-DFA0A04FC94B}">
              <ma14:wrappingTextBoxFlag xmlns="" xmlns:ma14="http://schemas.microsoft.com/office/mac/drawingml/2011/main" val="1"/>
            </a:ext>
          </a:extLst>
        </p:spPr>
        <p:txBody>
          <a:bodyPr lIns="0" tIns="0" rIns="0" bIns="0"/>
          <a:lstStyle>
            <a:lvl1pPr marL="0" marR="0" indent="0" algn="l" defTabSz="309563" rtl="0" eaLnBrk="1" latinLnBrk="0" hangingPunct="1">
              <a:lnSpc>
                <a:spcPct val="100000"/>
              </a:lnSpc>
              <a:spcBef>
                <a:spcPts val="0"/>
              </a:spcBef>
              <a:spcAft>
                <a:spcPts val="0"/>
              </a:spcAft>
              <a:buClrTx/>
              <a:buSzTx/>
              <a:buFontTx/>
              <a:buNone/>
              <a:tabLst/>
              <a:defRPr sz="2063" b="0" i="0" u="none" strike="noStrike" cap="none" spc="0" baseline="0">
                <a:ln>
                  <a:noFill/>
                </a:ln>
                <a:solidFill>
                  <a:srgbClr val="000000"/>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875"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88"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a:lstStyle>
          <a:p>
            <a:r>
              <a:rPr lang="en-GB" sz="1200" dirty="0" smtClean="0">
                <a:solidFill>
                  <a:srgbClr val="6F2575"/>
                </a:solidFill>
              </a:rPr>
              <a:t>Communication:</a:t>
            </a:r>
          </a:p>
          <a:p>
            <a:pPr marL="342900" indent="-342900">
              <a:buFont typeface="Arial" panose="020B0604020202020204" pitchFamily="34" charset="0"/>
              <a:buChar char="•"/>
            </a:pPr>
            <a:r>
              <a:rPr lang="en-GB" sz="1200" dirty="0" smtClean="0"/>
              <a:t>Endpoints valid?</a:t>
            </a:r>
          </a:p>
          <a:p>
            <a:pPr marL="342900" indent="-342900">
              <a:buFont typeface="Arial" panose="020B0604020202020204" pitchFamily="34" charset="0"/>
              <a:buChar char="•"/>
            </a:pPr>
            <a:r>
              <a:rPr lang="en-GB" sz="1200" dirty="0" smtClean="0"/>
              <a:t>Form/Content OK ?</a:t>
            </a:r>
          </a:p>
          <a:p>
            <a:r>
              <a:rPr lang="en-GB" sz="1200" dirty="0" smtClean="0">
                <a:solidFill>
                  <a:srgbClr val="6F2575"/>
                </a:solidFill>
              </a:rPr>
              <a:t>Containment</a:t>
            </a:r>
          </a:p>
          <a:p>
            <a:pPr marL="342900" indent="-342900">
              <a:buFont typeface="Arial" panose="020B0604020202020204" pitchFamily="34" charset="0"/>
              <a:buChar char="•"/>
            </a:pPr>
            <a:r>
              <a:rPr lang="en-GB" sz="1200" dirty="0" smtClean="0"/>
              <a:t>Ban ”malicious” users</a:t>
            </a:r>
          </a:p>
          <a:p>
            <a:pPr marL="342900" indent="-342900">
              <a:buFont typeface="Arial" panose="020B0604020202020204" pitchFamily="34" charset="0"/>
              <a:buChar char="•"/>
            </a:pPr>
            <a:r>
              <a:rPr lang="en-GB" sz="1200" dirty="0" smtClean="0"/>
              <a:t>Find/Stop malicious processes</a:t>
            </a:r>
          </a:p>
          <a:p>
            <a:pPr marL="342900" indent="-342900">
              <a:buFont typeface="Arial" panose="020B0604020202020204" pitchFamily="34" charset="0"/>
              <a:buChar char="•"/>
            </a:pPr>
            <a:r>
              <a:rPr lang="en-GB" sz="1200" dirty="0" smtClean="0"/>
              <a:t>Find submission IP</a:t>
            </a:r>
          </a:p>
          <a:p>
            <a:r>
              <a:rPr lang="en-GB" sz="1200" dirty="0" smtClean="0">
                <a:solidFill>
                  <a:srgbClr val="6F2575"/>
                </a:solidFill>
              </a:rPr>
              <a:t>Forensics</a:t>
            </a:r>
          </a:p>
          <a:p>
            <a:pPr marL="342900" indent="-342900">
              <a:buFont typeface="Arial" panose="020B0604020202020204" pitchFamily="34" charset="0"/>
              <a:buChar char="•"/>
            </a:pPr>
            <a:r>
              <a:rPr lang="en-GB" sz="1200" dirty="0" smtClean="0"/>
              <a:t>Basic Forensics on binary</a:t>
            </a:r>
          </a:p>
          <a:p>
            <a:pPr marL="342900" indent="-342900">
              <a:buFont typeface="Arial" panose="020B0604020202020204" pitchFamily="34" charset="0"/>
              <a:buChar char="•"/>
            </a:pPr>
            <a:r>
              <a:rPr lang="en-GB" sz="1200" dirty="0" smtClean="0"/>
              <a:t>Network traffic</a:t>
            </a:r>
            <a:endParaRPr lang="en-GB" sz="1200" dirty="0"/>
          </a:p>
        </p:txBody>
      </p:sp>
      <p:pic>
        <p:nvPicPr>
          <p:cNvPr id="11" name="Picture 10"/>
          <p:cNvPicPr>
            <a:picLocks noChangeAspect="1"/>
          </p:cNvPicPr>
          <p:nvPr/>
        </p:nvPicPr>
        <p:blipFill>
          <a:blip r:embed="rId6"/>
          <a:stretch>
            <a:fillRect/>
          </a:stretch>
        </p:blipFill>
        <p:spPr>
          <a:xfrm>
            <a:off x="5223957" y="1412965"/>
            <a:ext cx="1467736" cy="1707697"/>
          </a:xfrm>
          <a:prstGeom prst="rect">
            <a:avLst/>
          </a:prstGeom>
        </p:spPr>
      </p:pic>
    </p:spTree>
    <p:extLst>
      <p:ext uri="{BB962C8B-B14F-4D97-AF65-F5344CB8AC3E}">
        <p14:creationId xmlns:p14="http://schemas.microsoft.com/office/powerpoint/2010/main" val="5002456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p:txBody>
          <a:bodyPr/>
          <a:lstStyle/>
          <a:p>
            <a:endParaRPr lang="en-GB"/>
          </a:p>
        </p:txBody>
      </p:sp>
      <p:sp>
        <p:nvSpPr>
          <p:cNvPr id="3" name="Slide Number Placeholder 2"/>
          <p:cNvSpPr>
            <a:spLocks noGrp="1"/>
          </p:cNvSpPr>
          <p:nvPr>
            <p:ph type="sldNum" sz="quarter" idx="2"/>
          </p:nvPr>
        </p:nvSpPr>
        <p:spPr/>
        <p:txBody>
          <a:bodyPr/>
          <a:lstStyle/>
          <a:p>
            <a:fld id="{86CB4B4D-7CA3-9044-876B-883B54F8677D}" type="slidenum">
              <a:rPr lang="en-GB" smtClean="0"/>
              <a:t>5</a:t>
            </a:fld>
            <a:endParaRPr lang="en-GB"/>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p:txBody>
          <a:bodyPr/>
          <a:lstStyle/>
          <a:p>
            <a:endParaRPr lang="en-GB"/>
          </a:p>
        </p:txBody>
      </p:sp>
      <p:pic>
        <p:nvPicPr>
          <p:cNvPr id="6" name="Picture 5"/>
          <p:cNvPicPr>
            <a:picLocks noChangeAspect="1"/>
          </p:cNvPicPr>
          <p:nvPr/>
        </p:nvPicPr>
        <p:blipFill>
          <a:blip r:embed="rId3"/>
          <a:stretch>
            <a:fillRect/>
          </a:stretch>
        </p:blipFill>
        <p:spPr>
          <a:xfrm>
            <a:off x="95552" y="36291"/>
            <a:ext cx="8952895" cy="5030017"/>
          </a:xfrm>
          <a:prstGeom prst="rect">
            <a:avLst/>
          </a:prstGeom>
        </p:spPr>
      </p:pic>
      <p:sp>
        <p:nvSpPr>
          <p:cNvPr id="7" name="TextBox 6"/>
          <p:cNvSpPr txBox="1"/>
          <p:nvPr/>
        </p:nvSpPr>
        <p:spPr>
          <a:xfrm>
            <a:off x="4453544" y="4883172"/>
            <a:ext cx="4624664" cy="256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000" b="0" i="1" u="none" strike="noStrike" cap="none" spc="0" normalizeH="0" dirty="0" smtClean="0">
                <a:ln>
                  <a:noFill/>
                </a:ln>
                <a:solidFill>
                  <a:srgbClr val="6F2575"/>
                </a:solidFill>
                <a:effectLst/>
                <a:uFillTx/>
                <a:latin typeface="+mn-lt"/>
                <a:ea typeface="+mn-ea"/>
                <a:cs typeface="+mn-cs"/>
                <a:sym typeface="Arial"/>
              </a:rPr>
              <a:t>source: Andrea </a:t>
            </a:r>
            <a:r>
              <a:rPr kumimoji="0" lang="en-GB" sz="1000" b="0" i="1" u="none" strike="noStrike" cap="none" spc="0" normalizeH="0" dirty="0" err="1" smtClean="0">
                <a:ln>
                  <a:noFill/>
                </a:ln>
                <a:solidFill>
                  <a:srgbClr val="6F2575"/>
                </a:solidFill>
                <a:effectLst/>
                <a:uFillTx/>
                <a:latin typeface="+mn-lt"/>
                <a:ea typeface="+mn-ea"/>
                <a:cs typeface="+mn-cs"/>
                <a:sym typeface="Arial"/>
              </a:rPr>
              <a:t>Sciaba</a:t>
            </a:r>
            <a:r>
              <a:rPr kumimoji="0" lang="en-GB" sz="1000" b="0" i="1" u="none" strike="noStrike" cap="none" spc="0" normalizeH="0" dirty="0" smtClean="0">
                <a:ln>
                  <a:noFill/>
                </a:ln>
                <a:solidFill>
                  <a:srgbClr val="6F2575"/>
                </a:solidFill>
                <a:effectLst/>
                <a:uFillTx/>
                <a:latin typeface="+mn-lt"/>
                <a:ea typeface="+mn-ea"/>
                <a:cs typeface="+mn-cs"/>
                <a:sym typeface="Arial"/>
              </a:rPr>
              <a:t> et al. for the WLCG Resource Evolution WG, CHEP2019</a:t>
            </a:r>
          </a:p>
        </p:txBody>
      </p:sp>
      <p:pic>
        <p:nvPicPr>
          <p:cNvPr id="10" name="Picture 9"/>
          <p:cNvPicPr>
            <a:picLocks noChangeAspect="1"/>
          </p:cNvPicPr>
          <p:nvPr/>
        </p:nvPicPr>
        <p:blipFill>
          <a:blip r:embed="rId4"/>
          <a:stretch>
            <a:fillRect/>
          </a:stretch>
        </p:blipFill>
        <p:spPr>
          <a:xfrm>
            <a:off x="2266427" y="908307"/>
            <a:ext cx="4611144" cy="3836939"/>
          </a:xfrm>
          <a:prstGeom prst="rect">
            <a:avLst/>
          </a:prstGeom>
          <a:effectLst>
            <a:glow rad="101600">
              <a:srgbClr val="6F2575">
                <a:alpha val="60000"/>
              </a:srgbClr>
            </a:glow>
          </a:effectLst>
        </p:spPr>
      </p:pic>
    </p:spTree>
    <p:extLst>
      <p:ext uri="{BB962C8B-B14F-4D97-AF65-F5344CB8AC3E}">
        <p14:creationId xmlns:p14="http://schemas.microsoft.com/office/powerpoint/2010/main" val="39911485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US" smtClean="0"/>
              <a:t>50</a:t>
            </a:fld>
            <a:endParaRPr lang="en-US"/>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7" name="Text Placeholder 6"/>
          <p:cNvSpPr>
            <a:spLocks noGrp="1"/>
          </p:cNvSpPr>
          <p:nvPr>
            <p:ph type="body" sz="quarter" idx="15"/>
          </p:nvPr>
        </p:nvSpPr>
        <p:spPr/>
        <p:txBody>
          <a:bodyPr/>
          <a:lstStyle/>
          <a:p>
            <a:r>
              <a:rPr lang="en-GB" dirty="0" smtClean="0"/>
              <a:t>A federated community security challenge</a:t>
            </a:r>
            <a:endParaRPr lang="en-US" dirty="0"/>
          </a:p>
        </p:txBody>
      </p:sp>
      <p:grpSp>
        <p:nvGrpSpPr>
          <p:cNvPr id="21" name="Group 20"/>
          <p:cNvGrpSpPr/>
          <p:nvPr/>
        </p:nvGrpSpPr>
        <p:grpSpPr>
          <a:xfrm>
            <a:off x="118862" y="714794"/>
            <a:ext cx="9025139" cy="3897508"/>
            <a:chOff x="332371" y="1133326"/>
            <a:chExt cx="12207995" cy="5272026"/>
          </a:xfrm>
        </p:grpSpPr>
        <p:sp>
          <p:nvSpPr>
            <p:cNvPr id="8" name="Content Placeholder 5"/>
            <p:cNvSpPr txBox="1">
              <a:spLocks/>
            </p:cNvSpPr>
            <p:nvPr/>
          </p:nvSpPr>
          <p:spPr>
            <a:xfrm>
              <a:off x="332371" y="1133326"/>
              <a:ext cx="7356149" cy="1257596"/>
            </a:xfrm>
            <a:prstGeom prst="rect">
              <a:avLst/>
            </a:prstGeom>
          </p:spPr>
          <p:txBody>
            <a:bodyPr/>
            <a:lstStyle>
              <a:lvl1pPr marL="0" marR="0" indent="0" algn="l" defTabSz="309563" rtl="0" eaLnBrk="1" latinLnBrk="0" hangingPunct="1">
                <a:lnSpc>
                  <a:spcPct val="100000"/>
                </a:lnSpc>
                <a:spcBef>
                  <a:spcPts val="0"/>
                </a:spcBef>
                <a:spcAft>
                  <a:spcPts val="0"/>
                </a:spcAft>
                <a:buClrTx/>
                <a:buSzTx/>
                <a:buFontTx/>
                <a:buNone/>
                <a:tabLst/>
                <a:defRPr sz="2063" b="0" i="0" u="none" strike="noStrike" cap="none" spc="0" baseline="0">
                  <a:ln>
                    <a:noFill/>
                  </a:ln>
                  <a:solidFill>
                    <a:srgbClr val="000000"/>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875"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88"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a:lstStyle>
            <a:p>
              <a:r>
                <a:rPr lang="en-US" sz="1600" dirty="0" smtClean="0">
                  <a:solidFill>
                    <a:srgbClr val="6F2575"/>
                  </a:solidFill>
                </a:rPr>
                <a:t>Can we coordinate our collective R&amp;E response?</a:t>
              </a:r>
            </a:p>
            <a:p>
              <a:endParaRPr lang="en-US" sz="200" dirty="0" smtClean="0">
                <a:solidFill>
                  <a:srgbClr val="6F2575"/>
                </a:solidFill>
              </a:endParaRPr>
            </a:p>
            <a:p>
              <a:r>
                <a:rPr lang="en-US" sz="1600" dirty="0" smtClean="0">
                  <a:solidFill>
                    <a:srgbClr val="6F2575"/>
                  </a:solidFill>
                </a:rPr>
                <a:t>‘challenges’ based on the </a:t>
              </a:r>
              <a:r>
                <a:rPr lang="en-US" sz="1600" b="1" i="1" dirty="0" err="1" smtClean="0">
                  <a:solidFill>
                    <a:srgbClr val="6F2575"/>
                  </a:solidFill>
                </a:rPr>
                <a:t>Sirtfi</a:t>
              </a:r>
              <a:r>
                <a:rPr lang="en-US" sz="1600" dirty="0" smtClean="0">
                  <a:solidFill>
                    <a:srgbClr val="6F2575"/>
                  </a:solidFill>
                </a:rPr>
                <a:t> contact model</a:t>
              </a:r>
              <a:endParaRPr lang="en-GB" sz="1600" dirty="0">
                <a:solidFill>
                  <a:srgbClr val="6F2575"/>
                </a:solidFill>
              </a:endParaRPr>
            </a:p>
          </p:txBody>
        </p:sp>
        <p:pic>
          <p:nvPicPr>
            <p:cNvPr id="9" name="Picture 8"/>
            <p:cNvPicPr>
              <a:picLocks noChangeAspect="1"/>
            </p:cNvPicPr>
            <p:nvPr/>
          </p:nvPicPr>
          <p:blipFill>
            <a:blip r:embed="rId3"/>
            <a:stretch>
              <a:fillRect/>
            </a:stretch>
          </p:blipFill>
          <p:spPr>
            <a:xfrm>
              <a:off x="342635" y="3010798"/>
              <a:ext cx="7195442" cy="2909711"/>
            </a:xfrm>
            <a:prstGeom prst="rect">
              <a:avLst/>
            </a:prstGeom>
            <a:effectLst>
              <a:glow rad="101600">
                <a:srgbClr val="0C3959">
                  <a:alpha val="60000"/>
                </a:srgbClr>
              </a:glow>
            </a:effectLst>
          </p:spPr>
        </p:pic>
        <p:pic>
          <p:nvPicPr>
            <p:cNvPr id="10" name="Picture 9"/>
            <p:cNvPicPr>
              <a:picLocks noChangeAspect="1"/>
            </p:cNvPicPr>
            <p:nvPr/>
          </p:nvPicPr>
          <p:blipFill>
            <a:blip r:embed="rId4"/>
            <a:stretch>
              <a:fillRect/>
            </a:stretch>
          </p:blipFill>
          <p:spPr>
            <a:xfrm>
              <a:off x="7991394" y="1494019"/>
              <a:ext cx="3941911" cy="1619171"/>
            </a:xfrm>
            <a:prstGeom prst="rect">
              <a:avLst/>
            </a:prstGeom>
            <a:effectLst>
              <a:glow rad="101600">
                <a:srgbClr val="0C3959">
                  <a:alpha val="60000"/>
                </a:srgbClr>
              </a:glow>
            </a:effectLst>
          </p:spPr>
        </p:pic>
        <p:pic>
          <p:nvPicPr>
            <p:cNvPr id="11" name="Picture 10"/>
            <p:cNvPicPr>
              <a:picLocks noChangeAspect="1"/>
            </p:cNvPicPr>
            <p:nvPr/>
          </p:nvPicPr>
          <p:blipFill>
            <a:blip r:embed="rId5"/>
            <a:stretch>
              <a:fillRect/>
            </a:stretch>
          </p:blipFill>
          <p:spPr>
            <a:xfrm>
              <a:off x="7991394" y="3838432"/>
              <a:ext cx="3941911" cy="1568968"/>
            </a:xfrm>
            <a:prstGeom prst="rect">
              <a:avLst/>
            </a:prstGeom>
            <a:effectLst>
              <a:glow rad="101600">
                <a:srgbClr val="0C3959">
                  <a:alpha val="60000"/>
                </a:srgbClr>
              </a:glow>
            </a:effectLst>
          </p:spPr>
        </p:pic>
        <p:sp>
          <p:nvSpPr>
            <p:cNvPr id="12" name="Down Arrow 11"/>
            <p:cNvSpPr/>
            <p:nvPr/>
          </p:nvSpPr>
          <p:spPr>
            <a:xfrm>
              <a:off x="9462887" y="3284710"/>
              <a:ext cx="998924" cy="382201"/>
            </a:xfrm>
            <a:prstGeom prst="downArrow">
              <a:avLst>
                <a:gd name="adj1" fmla="val 25527"/>
                <a:gd name="adj2" fmla="val 66083"/>
              </a:avLst>
            </a:prstGeom>
            <a:solidFill>
              <a:srgbClr val="0C3959"/>
            </a:solidFill>
            <a:ln>
              <a:solidFill>
                <a:srgbClr val="0C3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TextBox 12"/>
            <p:cNvSpPr txBox="1"/>
            <p:nvPr/>
          </p:nvSpPr>
          <p:spPr>
            <a:xfrm>
              <a:off x="7688519" y="5648664"/>
              <a:ext cx="4714377" cy="353871"/>
            </a:xfrm>
            <a:prstGeom prst="rect">
              <a:avLst/>
            </a:prstGeom>
            <a:noFill/>
          </p:spPr>
          <p:txBody>
            <a:bodyPr wrap="none" rtlCol="0">
              <a:spAutoFit/>
            </a:bodyPr>
            <a:lstStyle/>
            <a:p>
              <a:r>
                <a:rPr lang="en-US" sz="1100" b="1" dirty="0" smtClean="0">
                  <a:solidFill>
                    <a:srgbClr val="F57A1E"/>
                  </a:solidFill>
                </a:rPr>
                <a:t>parties involved in response challenge</a:t>
              </a:r>
              <a:endParaRPr lang="en-GB" sz="1100" b="1" dirty="0">
                <a:solidFill>
                  <a:srgbClr val="F57A1E"/>
                </a:solidFill>
              </a:endParaRPr>
            </a:p>
          </p:txBody>
        </p:sp>
        <p:sp>
          <p:nvSpPr>
            <p:cNvPr id="14" name="TextBox 13"/>
            <p:cNvSpPr txBox="1"/>
            <p:nvPr/>
          </p:nvSpPr>
          <p:spPr>
            <a:xfrm>
              <a:off x="594618" y="6051481"/>
              <a:ext cx="11945748" cy="353871"/>
            </a:xfrm>
            <a:prstGeom prst="rect">
              <a:avLst/>
            </a:prstGeom>
            <a:noFill/>
          </p:spPr>
          <p:txBody>
            <a:bodyPr wrap="none" rtlCol="0">
              <a:spAutoFit/>
            </a:bodyPr>
            <a:lstStyle/>
            <a:p>
              <a:r>
                <a:rPr lang="en-GB" sz="1100" dirty="0" smtClean="0">
                  <a:solidFill>
                    <a:srgbClr val="0C3959"/>
                  </a:solidFill>
                </a:rPr>
                <a:t>Report-outs see </a:t>
              </a:r>
              <a:r>
                <a:rPr lang="en-GB" sz="1100" b="1" dirty="0">
                  <a:solidFill>
                    <a:srgbClr val="0C3959"/>
                  </a:solidFill>
                </a:rPr>
                <a:t>https://wiki.geant.org/display/AARC/Sirtfi+Communications+Challenges%2C+AARC2-TNA3.1</a:t>
              </a:r>
            </a:p>
          </p:txBody>
        </p:sp>
        <p:pic>
          <p:nvPicPr>
            <p:cNvPr id="15" name="Picture 14"/>
            <p:cNvPicPr>
              <a:picLocks noChangeAspect="1"/>
            </p:cNvPicPr>
            <p:nvPr/>
          </p:nvPicPr>
          <p:blipFill>
            <a:blip r:embed="rId6"/>
            <a:stretch>
              <a:fillRect/>
            </a:stretch>
          </p:blipFill>
          <p:spPr>
            <a:xfrm>
              <a:off x="2249657" y="3092823"/>
              <a:ext cx="636018" cy="430986"/>
            </a:xfrm>
            <a:prstGeom prst="rect">
              <a:avLst/>
            </a:prstGeom>
          </p:spPr>
        </p:pic>
        <p:pic>
          <p:nvPicPr>
            <p:cNvPr id="16" name="Picture 15"/>
            <p:cNvPicPr>
              <a:picLocks noChangeAspect="1"/>
            </p:cNvPicPr>
            <p:nvPr/>
          </p:nvPicPr>
          <p:blipFill>
            <a:blip r:embed="rId7"/>
            <a:stretch>
              <a:fillRect/>
            </a:stretch>
          </p:blipFill>
          <p:spPr>
            <a:xfrm>
              <a:off x="5090992" y="3092823"/>
              <a:ext cx="640078" cy="430986"/>
            </a:xfrm>
            <a:prstGeom prst="rect">
              <a:avLst/>
            </a:prstGeom>
          </p:spPr>
        </p:pic>
        <p:pic>
          <p:nvPicPr>
            <p:cNvPr id="17" name="Picture 16"/>
            <p:cNvPicPr>
              <a:picLocks noChangeAspect="1"/>
            </p:cNvPicPr>
            <p:nvPr/>
          </p:nvPicPr>
          <p:blipFill>
            <a:blip r:embed="rId8"/>
            <a:stretch>
              <a:fillRect/>
            </a:stretch>
          </p:blipFill>
          <p:spPr>
            <a:xfrm>
              <a:off x="6221356" y="4869648"/>
              <a:ext cx="776839" cy="430986"/>
            </a:xfrm>
            <a:prstGeom prst="rect">
              <a:avLst/>
            </a:prstGeom>
          </p:spPr>
        </p:pic>
        <p:pic>
          <p:nvPicPr>
            <p:cNvPr id="18" name="Picture 17"/>
            <p:cNvPicPr>
              <a:picLocks noChangeAspect="1"/>
            </p:cNvPicPr>
            <p:nvPr/>
          </p:nvPicPr>
          <p:blipFill>
            <a:blip r:embed="rId9"/>
            <a:stretch>
              <a:fillRect/>
            </a:stretch>
          </p:blipFill>
          <p:spPr>
            <a:xfrm>
              <a:off x="6221356" y="5360014"/>
              <a:ext cx="428459" cy="430986"/>
            </a:xfrm>
            <a:prstGeom prst="rect">
              <a:avLst/>
            </a:prstGeom>
          </p:spPr>
        </p:pic>
        <p:pic>
          <p:nvPicPr>
            <p:cNvPr id="19" name="Picture 18"/>
            <p:cNvPicPr>
              <a:picLocks noChangeAspect="1"/>
            </p:cNvPicPr>
            <p:nvPr/>
          </p:nvPicPr>
          <p:blipFill>
            <a:blip r:embed="rId7"/>
            <a:stretch>
              <a:fillRect/>
            </a:stretch>
          </p:blipFill>
          <p:spPr>
            <a:xfrm>
              <a:off x="1701052" y="5191907"/>
              <a:ext cx="640078" cy="430986"/>
            </a:xfrm>
            <a:prstGeom prst="rect">
              <a:avLst/>
            </a:prstGeom>
          </p:spPr>
        </p:pic>
        <p:pic>
          <p:nvPicPr>
            <p:cNvPr id="20" name="Picture 19"/>
            <p:cNvPicPr>
              <a:picLocks noChangeAspect="1"/>
            </p:cNvPicPr>
            <p:nvPr/>
          </p:nvPicPr>
          <p:blipFill>
            <a:blip r:embed="rId10"/>
            <a:stretch>
              <a:fillRect/>
            </a:stretch>
          </p:blipFill>
          <p:spPr>
            <a:xfrm>
              <a:off x="6751682" y="5329652"/>
              <a:ext cx="425181" cy="437328"/>
            </a:xfrm>
            <a:prstGeom prst="rect">
              <a:avLst/>
            </a:prstGeom>
          </p:spPr>
        </p:pic>
      </p:grpSp>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57130" y="160232"/>
            <a:ext cx="684570" cy="621263"/>
          </a:xfrm>
          <a:prstGeom prst="rect">
            <a:avLst/>
          </a:prstGeom>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75932" y="82840"/>
            <a:ext cx="866440" cy="693152"/>
          </a:xfrm>
          <a:prstGeom prst="rect">
            <a:avLst/>
          </a:prstGeom>
        </p:spPr>
      </p:pic>
      <p:sp>
        <p:nvSpPr>
          <p:cNvPr id="23" name="Rectangle 22"/>
          <p:cNvSpPr/>
          <p:nvPr/>
        </p:nvSpPr>
        <p:spPr>
          <a:xfrm>
            <a:off x="119135" y="1345793"/>
            <a:ext cx="5340139" cy="707886"/>
          </a:xfrm>
          <a:prstGeom prst="rect">
            <a:avLst/>
          </a:prstGeom>
          <a:ln>
            <a:solidFill>
              <a:srgbClr val="E3D88B"/>
            </a:solidFill>
          </a:ln>
        </p:spPr>
        <p:txBody>
          <a:bodyPr wrap="square">
            <a:spAutoFit/>
          </a:bodyPr>
          <a:lstStyle/>
          <a:p>
            <a:pPr defTabSz="914400" hangingPunct="1"/>
            <a:r>
              <a:rPr lang="en-US" sz="2000" b="1" kern="1200" cap="none" dirty="0" smtClean="0">
                <a:solidFill>
                  <a:srgbClr val="F57A1E"/>
                </a:solidFill>
                <a:latin typeface="Calibri"/>
              </a:rPr>
              <a:t>S</a:t>
            </a:r>
            <a:r>
              <a:rPr lang="en-US" sz="2000" b="1" kern="1200" cap="none" dirty="0" smtClean="0">
                <a:solidFill>
                  <a:srgbClr val="0C3959"/>
                </a:solidFill>
                <a:latin typeface="Calibri"/>
              </a:rPr>
              <a:t>ecurity </a:t>
            </a:r>
            <a:r>
              <a:rPr lang="en-US" sz="2000" b="1" kern="1200" cap="none" dirty="0" smtClean="0">
                <a:solidFill>
                  <a:srgbClr val="F57A1E"/>
                </a:solidFill>
                <a:latin typeface="Calibri"/>
              </a:rPr>
              <a:t>I</a:t>
            </a:r>
            <a:r>
              <a:rPr lang="en-US" sz="2000" b="1" kern="1200" cap="none" dirty="0" smtClean="0">
                <a:solidFill>
                  <a:srgbClr val="0C3959"/>
                </a:solidFill>
                <a:latin typeface="Calibri"/>
              </a:rPr>
              <a:t>ncident </a:t>
            </a:r>
            <a:r>
              <a:rPr lang="en-US" sz="2000" b="1" kern="1200" cap="none" dirty="0" smtClean="0">
                <a:solidFill>
                  <a:srgbClr val="F57A1E"/>
                </a:solidFill>
                <a:latin typeface="Calibri"/>
              </a:rPr>
              <a:t>R</a:t>
            </a:r>
            <a:r>
              <a:rPr lang="en-US" sz="2000" b="1" kern="1200" cap="none" dirty="0" smtClean="0">
                <a:solidFill>
                  <a:srgbClr val="0C3959"/>
                </a:solidFill>
                <a:latin typeface="Calibri"/>
              </a:rPr>
              <a:t>esponse </a:t>
            </a:r>
            <a:r>
              <a:rPr lang="en-US" sz="2000" b="1" kern="1200" cap="none" dirty="0" smtClean="0">
                <a:solidFill>
                  <a:srgbClr val="F57A1E"/>
                </a:solidFill>
                <a:latin typeface="Calibri"/>
              </a:rPr>
              <a:t>T</a:t>
            </a:r>
            <a:r>
              <a:rPr lang="en-US" sz="2000" b="1" kern="1200" cap="none" dirty="0" smtClean="0">
                <a:solidFill>
                  <a:srgbClr val="0C3959"/>
                </a:solidFill>
                <a:latin typeface="Calibri"/>
              </a:rPr>
              <a:t>rust </a:t>
            </a:r>
            <a:r>
              <a:rPr lang="en-US" sz="2000" b="1" kern="1200" cap="none" dirty="0">
                <a:solidFill>
                  <a:srgbClr val="0C3959"/>
                </a:solidFill>
                <a:latin typeface="Calibri"/>
              </a:rPr>
              <a:t>Framework </a:t>
            </a:r>
            <a:r>
              <a:rPr lang="en-US" sz="2000" b="1" kern="1200" cap="none" dirty="0" smtClean="0">
                <a:solidFill>
                  <a:srgbClr val="0C3959"/>
                </a:solidFill>
                <a:latin typeface="Calibri"/>
              </a:rPr>
              <a:t>for </a:t>
            </a:r>
            <a:br>
              <a:rPr lang="en-US" sz="2000" b="1" kern="1200" cap="none" dirty="0" smtClean="0">
                <a:solidFill>
                  <a:srgbClr val="0C3959"/>
                </a:solidFill>
                <a:latin typeface="Calibri"/>
              </a:rPr>
            </a:br>
            <a:r>
              <a:rPr lang="en-US" sz="2000" b="1" kern="1200" cap="none" dirty="0" smtClean="0">
                <a:solidFill>
                  <a:srgbClr val="F57A1E"/>
                </a:solidFill>
                <a:latin typeface="Calibri"/>
              </a:rPr>
              <a:t>F</a:t>
            </a:r>
            <a:r>
              <a:rPr lang="en-US" sz="2000" b="1" kern="1200" cap="none" dirty="0" smtClean="0">
                <a:solidFill>
                  <a:srgbClr val="0C3959"/>
                </a:solidFill>
                <a:latin typeface="Calibri"/>
              </a:rPr>
              <a:t>ederated </a:t>
            </a:r>
            <a:r>
              <a:rPr lang="en-US" sz="2000" b="1" kern="1200" cap="none" dirty="0" smtClean="0">
                <a:solidFill>
                  <a:srgbClr val="F57A1E"/>
                </a:solidFill>
                <a:latin typeface="Calibri"/>
              </a:rPr>
              <a:t>I</a:t>
            </a:r>
            <a:r>
              <a:rPr lang="en-US" sz="2000" b="1" kern="1200" cap="none" dirty="0" smtClean="0">
                <a:solidFill>
                  <a:srgbClr val="0C3959"/>
                </a:solidFill>
                <a:latin typeface="Calibri"/>
              </a:rPr>
              <a:t>dentity</a:t>
            </a:r>
            <a:endParaRPr lang="en-US" sz="2000" b="1" kern="1200" cap="none" dirty="0">
              <a:solidFill>
                <a:srgbClr val="0C3959"/>
              </a:solidFill>
              <a:latin typeface="Calibri"/>
            </a:endParaRPr>
          </a:p>
        </p:txBody>
      </p:sp>
    </p:spTree>
    <p:extLst>
      <p:ext uri="{BB962C8B-B14F-4D97-AF65-F5344CB8AC3E}">
        <p14:creationId xmlns:p14="http://schemas.microsoft.com/office/powerpoint/2010/main" val="28414070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51</a:t>
            </a:fld>
            <a:endParaRPr lang="en-GB"/>
          </a:p>
        </p:txBody>
      </p:sp>
      <p:sp>
        <p:nvSpPr>
          <p:cNvPr id="4" name="Footer Placeholder 3"/>
          <p:cNvSpPr>
            <a:spLocks noGrp="1"/>
          </p:cNvSpPr>
          <p:nvPr>
            <p:ph type="ftr" sz="quarter" idx="3"/>
          </p:nvPr>
        </p:nvSpPr>
        <p:spPr/>
        <p:txBody>
          <a:bodyPr/>
          <a:lstStyle/>
          <a:p>
            <a:r>
              <a:rPr lang="en-US" dirty="0" smtClean="0"/>
              <a:t>Building Scalable e-Infrastructures for Research</a:t>
            </a:r>
            <a:endParaRPr lang="nl-NL" dirty="0"/>
          </a:p>
        </p:txBody>
      </p:sp>
      <p:sp>
        <p:nvSpPr>
          <p:cNvPr id="5" name="Text Placeholder 4"/>
          <p:cNvSpPr>
            <a:spLocks noGrp="1"/>
          </p:cNvSpPr>
          <p:nvPr>
            <p:ph type="body" sz="quarter" idx="15"/>
          </p:nvPr>
        </p:nvSpPr>
        <p:spPr/>
        <p:txBody>
          <a:bodyPr/>
          <a:lstStyle/>
          <a:p>
            <a:r>
              <a:rPr lang="en-GB" dirty="0" smtClean="0"/>
              <a:t>Sharing threat intel – working with our community</a:t>
            </a:r>
            <a:endParaRPr lang="en-GB" dirty="0"/>
          </a:p>
        </p:txBody>
      </p:sp>
      <p:pic>
        <p:nvPicPr>
          <p:cNvPr id="6" name="Picture 5"/>
          <p:cNvPicPr>
            <a:picLocks noChangeAspect="1"/>
          </p:cNvPicPr>
          <p:nvPr/>
        </p:nvPicPr>
        <p:blipFill>
          <a:blip r:embed="rId3"/>
          <a:stretch>
            <a:fillRect/>
          </a:stretch>
        </p:blipFill>
        <p:spPr>
          <a:xfrm>
            <a:off x="99848" y="941531"/>
            <a:ext cx="3896650" cy="2730699"/>
          </a:xfrm>
          <a:prstGeom prst="rect">
            <a:avLst/>
          </a:prstGeom>
          <a:ln>
            <a:solidFill>
              <a:srgbClr val="6F2575"/>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6726" y="686899"/>
            <a:ext cx="4724400" cy="1429131"/>
          </a:xfrm>
          <a:prstGeom prst="rect">
            <a:avLst/>
          </a:prstGeom>
          <a:ln>
            <a:solidFill>
              <a:srgbClr val="6F2575"/>
            </a:solidFill>
          </a:ln>
          <a:effectLst>
            <a:glow rad="101600">
              <a:srgbClr val="6F2575">
                <a:alpha val="60000"/>
              </a:srgbClr>
            </a:glow>
          </a:effectLst>
        </p:spPr>
      </p:pic>
      <p:pic>
        <p:nvPicPr>
          <p:cNvPr id="9" name="Picture 8"/>
          <p:cNvPicPr>
            <a:picLocks noChangeAspect="1"/>
          </p:cNvPicPr>
          <p:nvPr/>
        </p:nvPicPr>
        <p:blipFill>
          <a:blip r:embed="rId5"/>
          <a:stretch>
            <a:fillRect/>
          </a:stretch>
        </p:blipFill>
        <p:spPr>
          <a:xfrm>
            <a:off x="4351866" y="2289343"/>
            <a:ext cx="4462100" cy="2216134"/>
          </a:xfrm>
          <a:prstGeom prst="rect">
            <a:avLst/>
          </a:prstGeom>
          <a:ln>
            <a:solidFill>
              <a:srgbClr val="6F2575"/>
            </a:solidFill>
          </a:ln>
          <a:effectLst>
            <a:glow rad="101600">
              <a:srgbClr val="6F2575">
                <a:alpha val="60000"/>
              </a:srgbClr>
            </a:glow>
          </a:effectLst>
        </p:spPr>
      </p:pic>
      <p:sp>
        <p:nvSpPr>
          <p:cNvPr id="10" name="Rounded Rectangle 9"/>
          <p:cNvSpPr/>
          <p:nvPr/>
        </p:nvSpPr>
        <p:spPr>
          <a:xfrm>
            <a:off x="7412814" y="4064477"/>
            <a:ext cx="1358111" cy="374571"/>
          </a:xfrm>
          <a:prstGeom prst="roundRect">
            <a:avLst/>
          </a:prstGeom>
          <a:solidFill>
            <a:srgbClr val="6F257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GB" sz="1100" cap="none" dirty="0" smtClean="0">
                <a:solidFill>
                  <a:srgbClr val="E3D88B"/>
                </a:solidFill>
                <a:latin typeface="Helvetica Neue Medium"/>
                <a:ea typeface="Helvetica Neue Medium"/>
                <a:cs typeface="Helvetica Neue Medium"/>
                <a:sym typeface="Helvetica Neue Medium"/>
              </a:rPr>
              <a:t>WLCG SOC WG</a:t>
            </a:r>
          </a:p>
          <a:p>
            <a:pPr algn="ctr" defTabSz="825500"/>
            <a:r>
              <a:rPr lang="en-GB" sz="1100" cap="none" dirty="0" smtClean="0">
                <a:solidFill>
                  <a:srgbClr val="E3D88B"/>
                </a:solidFill>
                <a:latin typeface="Helvetica Neue Medium"/>
                <a:ea typeface="Helvetica Neue Medium"/>
                <a:cs typeface="Helvetica Neue Medium"/>
                <a:sym typeface="Helvetica Neue Medium"/>
              </a:rPr>
              <a:t>Research SOC </a:t>
            </a:r>
            <a:r>
              <a:rPr lang="en-GB" sz="1100" cap="none" dirty="0">
                <a:solidFill>
                  <a:srgbClr val="E3D88B"/>
                </a:solidFill>
                <a:latin typeface="Helvetica Neue Medium"/>
                <a:ea typeface="Helvetica Neue Medium"/>
                <a:cs typeface="Helvetica Neue Medium"/>
                <a:sym typeface="Helvetica Neue Medium"/>
              </a:rPr>
              <a:t>(US</a:t>
            </a:r>
            <a:r>
              <a:rPr lang="en-GB" sz="1100" cap="none" dirty="0" smtClean="0">
                <a:solidFill>
                  <a:srgbClr val="E3D88B"/>
                </a:solidFill>
                <a:latin typeface="Helvetica Neue Medium"/>
                <a:ea typeface="Helvetica Neue Medium"/>
                <a:cs typeface="Helvetica Neue Medium"/>
                <a:sym typeface="Helvetica Neue Medium"/>
              </a:rPr>
              <a:t>)</a:t>
            </a:r>
            <a:endParaRPr lang="en-GB" sz="1100" cap="none" dirty="0">
              <a:solidFill>
                <a:srgbClr val="E3D88B"/>
              </a:solidFill>
              <a:latin typeface="Helvetica Neue Medium"/>
              <a:ea typeface="Helvetica Neue Medium"/>
              <a:cs typeface="Helvetica Neue Medium"/>
              <a:sym typeface="Helvetica Neue Medium"/>
            </a:endParaRPr>
          </a:p>
        </p:txBody>
      </p:sp>
      <p:sp>
        <p:nvSpPr>
          <p:cNvPr id="2" name="TextBox 1"/>
          <p:cNvSpPr txBox="1"/>
          <p:nvPr/>
        </p:nvSpPr>
        <p:spPr>
          <a:xfrm>
            <a:off x="664467" y="3874422"/>
            <a:ext cx="3480120" cy="471924"/>
          </a:xfrm>
          <a:prstGeom prst="rect">
            <a:avLst/>
          </a:prstGeom>
          <a:solidFill>
            <a:srgbClr val="EAEAE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a:r>
              <a:rPr lang="en-US" sz="1200" cap="none" dirty="0" smtClean="0">
                <a:solidFill>
                  <a:srgbClr val="6F2575"/>
                </a:solidFill>
              </a:rPr>
              <a:t>AARC I-051 Guide to federated incident response</a:t>
            </a:r>
            <a:br>
              <a:rPr lang="en-US" sz="1200" cap="none" dirty="0" smtClean="0">
                <a:solidFill>
                  <a:srgbClr val="6F2575"/>
                </a:solidFill>
              </a:rPr>
            </a:br>
            <a:r>
              <a:rPr lang="en-US" sz="1200" cap="none" dirty="0" smtClean="0">
                <a:solidFill>
                  <a:srgbClr val="6F2575"/>
                </a:solidFill>
              </a:rPr>
              <a:t>https</a:t>
            </a:r>
            <a:r>
              <a:rPr lang="en-US" sz="1200" cap="none" dirty="0">
                <a:solidFill>
                  <a:srgbClr val="6F2575"/>
                </a:solidFill>
              </a:rPr>
              <a:t>://</a:t>
            </a:r>
            <a:r>
              <a:rPr lang="en-US" sz="1200" cap="none" dirty="0" smtClean="0">
                <a:solidFill>
                  <a:srgbClr val="6F2575"/>
                </a:solidFill>
              </a:rPr>
              <a:t>aarc-community.org/guidelines/aarc-i051</a:t>
            </a:r>
            <a:r>
              <a:rPr lang="en-US" sz="1200" cap="none" dirty="0">
                <a:solidFill>
                  <a:srgbClr val="6F2575"/>
                </a:solidFill>
              </a:rPr>
              <a:t>/</a:t>
            </a:r>
            <a:endParaRPr kumimoji="0" lang="en-US" sz="1200" b="0" i="0" u="none" strike="noStrike" cap="none" spc="0" normalizeH="0" dirty="0" smtClean="0">
              <a:ln>
                <a:noFill/>
              </a:ln>
              <a:solidFill>
                <a:srgbClr val="6F2575"/>
              </a:solidFill>
              <a:effectLst/>
              <a:uFillTx/>
              <a:sym typeface="Arial"/>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848" y="3881111"/>
            <a:ext cx="505272" cy="458546"/>
          </a:xfrm>
          <a:prstGeom prst="rect">
            <a:avLst/>
          </a:prstGeom>
          <a:solidFill>
            <a:srgbClr val="EAEAEA"/>
          </a:solidFill>
        </p:spPr>
      </p:pic>
    </p:spTree>
    <p:extLst>
      <p:ext uri="{BB962C8B-B14F-4D97-AF65-F5344CB8AC3E}">
        <p14:creationId xmlns:p14="http://schemas.microsoft.com/office/powerpoint/2010/main" val="5461146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14"/>
          </p:nvPr>
        </p:nvSpPr>
        <p:spPr/>
        <p:txBody>
          <a:bodyPr/>
          <a:lstStyle/>
          <a:p>
            <a:endParaRPr lang="en-GB"/>
          </a:p>
        </p:txBody>
      </p:sp>
      <p:sp>
        <p:nvSpPr>
          <p:cNvPr id="3" name="Slide Number Placeholder 2"/>
          <p:cNvSpPr>
            <a:spLocks noGrp="1"/>
          </p:cNvSpPr>
          <p:nvPr>
            <p:ph type="sldNum" sz="quarter" idx="2"/>
          </p:nvPr>
        </p:nvSpPr>
        <p:spPr/>
        <p:txBody>
          <a:bodyPr/>
          <a:lstStyle/>
          <a:p>
            <a:fld id="{86CB4B4D-7CA3-9044-876B-883B54F8677D}" type="slidenum">
              <a:rPr lang="en-GB" smtClean="0"/>
              <a:t>52</a:t>
            </a:fld>
            <a:endParaRPr lang="en-GB"/>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7" name="Text Placeholder 6"/>
          <p:cNvSpPr>
            <a:spLocks noGrp="1"/>
          </p:cNvSpPr>
          <p:nvPr>
            <p:ph type="body" sz="quarter" idx="15"/>
          </p:nvPr>
        </p:nvSpPr>
        <p:spPr/>
        <p:txBody>
          <a:bodyPr/>
          <a:lstStyle/>
          <a:p>
            <a:r>
              <a:rPr lang="en-GB" dirty="0" smtClean="0"/>
              <a:t>Nikhef SOC – NDPF traffic analysis</a:t>
            </a:r>
            <a:endParaRPr lang="en-GB" dirty="0"/>
          </a:p>
        </p:txBody>
      </p:sp>
      <p:pic>
        <p:nvPicPr>
          <p:cNvPr id="8" name="Picture 7"/>
          <p:cNvPicPr>
            <a:picLocks noChangeAspect="1"/>
          </p:cNvPicPr>
          <p:nvPr/>
        </p:nvPicPr>
        <p:blipFill>
          <a:blip r:embed="rId3"/>
          <a:stretch>
            <a:fillRect/>
          </a:stretch>
        </p:blipFill>
        <p:spPr>
          <a:xfrm>
            <a:off x="193454" y="773880"/>
            <a:ext cx="6151910" cy="3654850"/>
          </a:xfrm>
          <a:prstGeom prst="rect">
            <a:avLst/>
          </a:prstGeom>
        </p:spPr>
      </p:pic>
      <p:sp>
        <p:nvSpPr>
          <p:cNvPr id="9" name="TextBox 8"/>
          <p:cNvSpPr txBox="1"/>
          <p:nvPr/>
        </p:nvSpPr>
        <p:spPr>
          <a:xfrm>
            <a:off x="6566167" y="4340829"/>
            <a:ext cx="2612895" cy="256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GB" sz="1000" cap="none" dirty="0" err="1" smtClean="0">
                <a:solidFill>
                  <a:srgbClr val="6F2575"/>
                </a:solidFill>
              </a:rPr>
              <a:t>NikhefSOC</a:t>
            </a:r>
            <a:r>
              <a:rPr lang="en-GB" sz="1000" cap="none" dirty="0" smtClean="0">
                <a:solidFill>
                  <a:srgbClr val="6F2575"/>
                </a:solidFill>
              </a:rPr>
              <a:t>/NDPF ELK setup: </a:t>
            </a:r>
            <a:r>
              <a:rPr lang="en-GB" sz="1000" cap="none" dirty="0" err="1" smtClean="0">
                <a:solidFill>
                  <a:srgbClr val="6F2575"/>
                </a:solidFill>
              </a:rPr>
              <a:t>Jouke</a:t>
            </a:r>
            <a:r>
              <a:rPr lang="en-GB" sz="1000" cap="none" dirty="0" smtClean="0">
                <a:solidFill>
                  <a:srgbClr val="6F2575"/>
                </a:solidFill>
              </a:rPr>
              <a:t> </a:t>
            </a:r>
            <a:r>
              <a:rPr lang="en-GB" sz="1000" cap="none" dirty="0" err="1" smtClean="0">
                <a:solidFill>
                  <a:srgbClr val="6F2575"/>
                </a:solidFill>
              </a:rPr>
              <a:t>Roorda</a:t>
            </a:r>
            <a:endParaRPr kumimoji="0" lang="en-GB" sz="1000" b="0" i="0" u="none" strike="noStrike" cap="none" spc="0" normalizeH="0" dirty="0" smtClean="0">
              <a:ln>
                <a:noFill/>
              </a:ln>
              <a:solidFill>
                <a:srgbClr val="6F2575"/>
              </a:solidFill>
              <a:effectLst/>
              <a:uFillTx/>
              <a:sym typeface="Arial"/>
            </a:endParaRPr>
          </a:p>
        </p:txBody>
      </p:sp>
      <p:pic>
        <p:nvPicPr>
          <p:cNvPr id="11" name="Picture 10"/>
          <p:cNvPicPr>
            <a:picLocks noChangeAspect="1"/>
          </p:cNvPicPr>
          <p:nvPr/>
        </p:nvPicPr>
        <p:blipFill>
          <a:blip r:embed="rId4"/>
          <a:stretch>
            <a:fillRect/>
          </a:stretch>
        </p:blipFill>
        <p:spPr>
          <a:xfrm>
            <a:off x="2939710" y="2571061"/>
            <a:ext cx="6103763" cy="1580989"/>
          </a:xfrm>
          <a:prstGeom prst="rect">
            <a:avLst/>
          </a:prstGeom>
        </p:spPr>
      </p:pic>
      <p:pic>
        <p:nvPicPr>
          <p:cNvPr id="12" name="Picture 11"/>
          <p:cNvPicPr>
            <a:picLocks noChangeAspect="1"/>
          </p:cNvPicPr>
          <p:nvPr/>
        </p:nvPicPr>
        <p:blipFill>
          <a:blip r:embed="rId5"/>
          <a:stretch>
            <a:fillRect/>
          </a:stretch>
        </p:blipFill>
        <p:spPr>
          <a:xfrm>
            <a:off x="5722361" y="474228"/>
            <a:ext cx="3134162" cy="1095528"/>
          </a:xfrm>
          <a:prstGeom prst="rect">
            <a:avLst/>
          </a:prstGeom>
          <a:effectLst>
            <a:glow rad="101600">
              <a:srgbClr val="E3D88B">
                <a:alpha val="60000"/>
              </a:srgbClr>
            </a:glow>
          </a:effectLst>
        </p:spPr>
      </p:pic>
      <p:sp>
        <p:nvSpPr>
          <p:cNvPr id="13" name="Rectangle 12"/>
          <p:cNvSpPr/>
          <p:nvPr/>
        </p:nvSpPr>
        <p:spPr>
          <a:xfrm>
            <a:off x="6525296" y="3494468"/>
            <a:ext cx="1549758" cy="257577"/>
          </a:xfrm>
          <a:prstGeom prst="rect">
            <a:avLst/>
          </a:prstGeom>
          <a:noFill/>
          <a:ln w="571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15" name="Straight Connector 14"/>
          <p:cNvCxnSpPr/>
          <p:nvPr/>
        </p:nvCxnSpPr>
        <p:spPr>
          <a:xfrm flipH="1" flipV="1">
            <a:off x="5722361" y="1569208"/>
            <a:ext cx="802935" cy="1925260"/>
          </a:xfrm>
          <a:prstGeom prst="line">
            <a:avLst/>
          </a:prstGeom>
          <a:noFill/>
          <a:ln w="25400" cap="flat">
            <a:solidFill>
              <a:schemeClr val="tx1"/>
            </a:solidFill>
            <a:prstDash val="solid"/>
            <a:miter lim="400000"/>
          </a:ln>
          <a:effectLst/>
          <a:sp3d/>
        </p:spPr>
        <p:style>
          <a:lnRef idx="0">
            <a:scrgbClr r="0" g="0" b="0"/>
          </a:lnRef>
          <a:fillRef idx="0">
            <a:scrgbClr r="0" g="0" b="0"/>
          </a:fillRef>
          <a:effectRef idx="0">
            <a:scrgbClr r="0" g="0" b="0"/>
          </a:effectRef>
          <a:fontRef idx="none"/>
        </p:style>
      </p:cxnSp>
      <p:cxnSp>
        <p:nvCxnSpPr>
          <p:cNvPr id="17" name="Straight Connector 16"/>
          <p:cNvCxnSpPr/>
          <p:nvPr/>
        </p:nvCxnSpPr>
        <p:spPr>
          <a:xfrm flipV="1">
            <a:off x="8075055" y="1579768"/>
            <a:ext cx="781468" cy="1909694"/>
          </a:xfrm>
          <a:prstGeom prst="line">
            <a:avLst/>
          </a:prstGeom>
          <a:noFill/>
          <a:ln w="2540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19" name="Rectangle 18"/>
          <p:cNvSpPr/>
          <p:nvPr/>
        </p:nvSpPr>
        <p:spPr>
          <a:xfrm>
            <a:off x="5706074" y="818527"/>
            <a:ext cx="1338670" cy="257577"/>
          </a:xfrm>
          <a:prstGeom prst="rect">
            <a:avLst/>
          </a:prstGeom>
          <a:noFill/>
          <a:ln w="571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0" name="TextBox 19"/>
          <p:cNvSpPr txBox="1"/>
          <p:nvPr/>
        </p:nvSpPr>
        <p:spPr>
          <a:xfrm>
            <a:off x="5632699" y="123869"/>
            <a:ext cx="3350276"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600" b="0" i="0" u="none" strike="noStrike" cap="none" spc="0" normalizeH="0" dirty="0" smtClean="0">
                <a:ln>
                  <a:noFill/>
                </a:ln>
                <a:solidFill>
                  <a:srgbClr val="E3D88B"/>
                </a:solidFill>
                <a:effectLst/>
                <a:uFillTx/>
                <a:latin typeface="+mn-lt"/>
                <a:ea typeface="+mn-ea"/>
                <a:cs typeface="+mn-cs"/>
                <a:sym typeface="Arial"/>
              </a:rPr>
              <a:t>many ‘false warnings’: needs tuning</a:t>
            </a:r>
          </a:p>
        </p:txBody>
      </p:sp>
    </p:spTree>
    <p:extLst>
      <p:ext uri="{BB962C8B-B14F-4D97-AF65-F5344CB8AC3E}">
        <p14:creationId xmlns:p14="http://schemas.microsoft.com/office/powerpoint/2010/main" val="5343847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125" b="0" i="0" u="none" strike="noStrike" kern="0" cap="none" spc="0" normalizeH="0" baseline="0" noProof="0" smtClean="0">
                <a:ln>
                  <a:noFill/>
                </a:ln>
                <a:solidFill>
                  <a:srgbClr val="FFFFFF"/>
                </a:solidFill>
                <a:effectLst/>
                <a:uLnTx/>
                <a:uFillTx/>
                <a:latin typeface="Arial"/>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53</a:t>
            </a:fld>
            <a:endParaRPr kumimoji="0" lang="en-GB" sz="1125" b="0" i="0" u="none" strike="noStrike" kern="0" cap="none" spc="0" normalizeH="0" baseline="0" noProof="0">
              <a:ln>
                <a:noFill/>
              </a:ln>
              <a:solidFill>
                <a:srgbClr val="FFFFFF"/>
              </a:solidFill>
              <a:effectLst/>
              <a:uLnTx/>
              <a:uFillTx/>
              <a:latin typeface="Arial"/>
              <a:cs typeface="Arial"/>
              <a:sym typeface="Arial"/>
            </a:endParaRPr>
          </a:p>
        </p:txBody>
      </p:sp>
      <p:sp>
        <p:nvSpPr>
          <p:cNvPr id="3" name="Footer Placeholder 2"/>
          <p:cNvSpPr>
            <a:spLocks noGrp="1"/>
          </p:cNvSpPr>
          <p:nvPr>
            <p:ph type="ftr" sz="quarter" idx="3"/>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125" b="0" i="0" u="none" strike="noStrike" kern="0" cap="none" spc="0" normalizeH="0" baseline="0" noProof="0" smtClean="0">
                <a:ln>
                  <a:noFill/>
                </a:ln>
                <a:solidFill>
                  <a:srgbClr val="FFFFFF"/>
                </a:solidFill>
                <a:effectLst/>
                <a:uLnTx/>
                <a:uFillTx/>
                <a:latin typeface="Arial"/>
                <a:cs typeface="Arial"/>
                <a:sym typeface="Arial"/>
              </a:rPr>
              <a:t>Building Scalable e-Infrastructures for Research</a:t>
            </a:r>
            <a:endParaRPr kumimoji="0" lang="nl-NL" sz="1125" b="0" i="0" u="none" strike="noStrike" kern="0" cap="none" spc="0" normalizeH="0" baseline="0" noProof="0" dirty="0">
              <a:ln>
                <a:noFill/>
              </a:ln>
              <a:solidFill>
                <a:srgbClr val="FFFFFF"/>
              </a:solidFill>
              <a:effectLst/>
              <a:uLnTx/>
              <a:uFillTx/>
              <a:latin typeface="Arial"/>
              <a:cs typeface="Arial"/>
              <a:sym typeface="Arial"/>
            </a:endParaRPr>
          </a:p>
        </p:txBody>
      </p:sp>
      <p:sp>
        <p:nvSpPr>
          <p:cNvPr id="8" name="Text Placeholder 7"/>
          <p:cNvSpPr>
            <a:spLocks noGrp="1"/>
          </p:cNvSpPr>
          <p:nvPr>
            <p:ph type="body" sz="quarter" idx="15"/>
          </p:nvPr>
        </p:nvSpPr>
        <p:spPr>
          <a:xfrm>
            <a:off x="238125" y="238125"/>
            <a:ext cx="8667750" cy="384721"/>
          </a:xfrm>
        </p:spPr>
        <p:txBody>
          <a:bodyPr/>
          <a:lstStyle/>
          <a:p>
            <a:r>
              <a:rPr lang="en-US" sz="2500" dirty="0" smtClean="0"/>
              <a:t>e-Infrastructures: EGI, EUDAT, GEANT, PRACE, … and DNI!</a:t>
            </a:r>
            <a:endParaRPr lang="en-GB" sz="2500" dirty="0"/>
          </a:p>
        </p:txBody>
      </p:sp>
      <p:pic>
        <p:nvPicPr>
          <p:cNvPr id="11" name="Picture 10"/>
          <p:cNvPicPr>
            <a:picLocks noChangeAspect="1"/>
          </p:cNvPicPr>
          <p:nvPr/>
        </p:nvPicPr>
        <p:blipFill>
          <a:blip r:embed="rId3"/>
          <a:stretch>
            <a:fillRect/>
          </a:stretch>
        </p:blipFill>
        <p:spPr>
          <a:xfrm>
            <a:off x="151003" y="934320"/>
            <a:ext cx="7721494" cy="3380762"/>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2727" y="2476846"/>
            <a:ext cx="4101273" cy="206629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8125" y="3648428"/>
            <a:ext cx="800720" cy="605820"/>
          </a:xfrm>
          <a:prstGeom prst="rect">
            <a:avLst/>
          </a:prstGeom>
        </p:spPr>
      </p:pic>
      <p:sp>
        <p:nvSpPr>
          <p:cNvPr id="14" name="TextBox 13"/>
          <p:cNvSpPr txBox="1"/>
          <p:nvPr/>
        </p:nvSpPr>
        <p:spPr>
          <a:xfrm>
            <a:off x="111269" y="4356003"/>
            <a:ext cx="847989" cy="2257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E6223D"/>
                </a:solidFill>
                <a:effectLst/>
                <a:uLnTx/>
                <a:uFillTx/>
                <a:latin typeface="Arial"/>
                <a:ea typeface="+mn-ea"/>
                <a:cs typeface="Arial"/>
                <a:sym typeface="Arial"/>
              </a:rPr>
              <a:t>imagery: EGI.eu</a:t>
            </a:r>
            <a:endParaRPr kumimoji="0" lang="en-GB" sz="800" b="0" i="0" u="none" strike="noStrike" kern="0" cap="none" spc="0" normalizeH="0" baseline="0" noProof="0" dirty="0">
              <a:ln>
                <a:noFill/>
              </a:ln>
              <a:solidFill>
                <a:srgbClr val="E6223D"/>
              </a:solidFill>
              <a:effectLst/>
              <a:uLnTx/>
              <a:uFillTx/>
              <a:latin typeface="Arial"/>
              <a:ea typeface="+mn-ea"/>
              <a:cs typeface="Arial"/>
              <a:sym typeface="Arial"/>
            </a:endParaRPr>
          </a:p>
        </p:txBody>
      </p:sp>
      <p:sp>
        <p:nvSpPr>
          <p:cNvPr id="16" name="TextBox 15"/>
          <p:cNvSpPr txBox="1"/>
          <p:nvPr/>
        </p:nvSpPr>
        <p:spPr>
          <a:xfrm>
            <a:off x="6103214" y="1109780"/>
            <a:ext cx="102657"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en-GB" sz="1400" b="0" i="0" u="none" strike="noStrike" kern="0" cap="none" spc="0" normalizeH="0" baseline="0" noProof="0" dirty="0" smtClean="0">
              <a:ln>
                <a:noFill/>
              </a:ln>
              <a:solidFill>
                <a:srgbClr val="000000"/>
              </a:solidFill>
              <a:effectLst/>
              <a:uLnTx/>
              <a:uFillTx/>
              <a:latin typeface="Arial"/>
              <a:ea typeface="+mn-ea"/>
              <a:cs typeface="Arial"/>
              <a:sym typeface="Arial"/>
            </a:endParaRPr>
          </a:p>
        </p:txBody>
      </p:sp>
      <p:grpSp>
        <p:nvGrpSpPr>
          <p:cNvPr id="6" name="Group 5"/>
          <p:cNvGrpSpPr/>
          <p:nvPr/>
        </p:nvGrpSpPr>
        <p:grpSpPr>
          <a:xfrm>
            <a:off x="7872496" y="2157776"/>
            <a:ext cx="1038361" cy="348813"/>
            <a:chOff x="7872496" y="2157776"/>
            <a:chExt cx="1038361" cy="348813"/>
          </a:xfrm>
        </p:grpSpPr>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5639" y="2187519"/>
              <a:ext cx="805218" cy="289327"/>
            </a:xfrm>
            <a:prstGeom prst="rect">
              <a:avLst/>
            </a:prstGeom>
          </p:spPr>
        </p:pic>
        <p:sp>
          <p:nvSpPr>
            <p:cNvPr id="5" name="TextBox 4"/>
            <p:cNvSpPr txBox="1"/>
            <p:nvPr/>
          </p:nvSpPr>
          <p:spPr>
            <a:xfrm>
              <a:off x="7872496" y="2157776"/>
              <a:ext cx="222818"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dirty="0" smtClean="0">
                  <a:ln>
                    <a:noFill/>
                  </a:ln>
                  <a:solidFill>
                    <a:srgbClr val="6F2575"/>
                  </a:solidFill>
                  <a:effectLst/>
                  <a:uFillTx/>
                  <a:latin typeface="+mn-lt"/>
                  <a:ea typeface="+mn-ea"/>
                  <a:cs typeface="+mn-cs"/>
                  <a:sym typeface="Arial"/>
                </a:rPr>
                <a:t>+</a:t>
              </a:r>
            </a:p>
          </p:txBody>
        </p:sp>
      </p:grpSp>
    </p:spTree>
    <p:extLst>
      <p:ext uri="{BB962C8B-B14F-4D97-AF65-F5344CB8AC3E}">
        <p14:creationId xmlns:p14="http://schemas.microsoft.com/office/powerpoint/2010/main" val="10007688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US" smtClean="0"/>
              <a:t>54</a:t>
            </a:fld>
            <a:endParaRPr lang="en-US"/>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p:txBody>
          <a:bodyPr/>
          <a:lstStyle/>
          <a:p>
            <a:r>
              <a:rPr lang="en-US" dirty="0" smtClean="0"/>
              <a:t>‘DNI coordinated by SURF’</a:t>
            </a:r>
            <a:endParaRPr lang="en-US" dirty="0"/>
          </a:p>
        </p:txBody>
      </p:sp>
      <p:pic>
        <p:nvPicPr>
          <p:cNvPr id="6" name="Picture 5"/>
          <p:cNvPicPr>
            <a:picLocks noChangeAspect="1"/>
          </p:cNvPicPr>
          <p:nvPr/>
        </p:nvPicPr>
        <p:blipFill>
          <a:blip r:embed="rId3"/>
          <a:stretch>
            <a:fillRect/>
          </a:stretch>
        </p:blipFill>
        <p:spPr>
          <a:xfrm>
            <a:off x="5251935" y="0"/>
            <a:ext cx="3892065" cy="4559583"/>
          </a:xfrm>
          <a:prstGeom prst="rect">
            <a:avLst/>
          </a:prstGeom>
          <a:ln>
            <a:solidFill>
              <a:srgbClr val="6F2575"/>
            </a:solidFill>
          </a:ln>
        </p:spPr>
      </p:pic>
      <p:pic>
        <p:nvPicPr>
          <p:cNvPr id="7" name="Picture 6"/>
          <p:cNvPicPr>
            <a:picLocks noChangeAspect="1"/>
          </p:cNvPicPr>
          <p:nvPr/>
        </p:nvPicPr>
        <p:blipFill>
          <a:blip r:embed="rId4"/>
          <a:stretch>
            <a:fillRect/>
          </a:stretch>
        </p:blipFill>
        <p:spPr>
          <a:xfrm>
            <a:off x="2181599" y="1985536"/>
            <a:ext cx="3189381" cy="2452774"/>
          </a:xfrm>
          <a:prstGeom prst="rect">
            <a:avLst/>
          </a:prstGeom>
          <a:ln>
            <a:solidFill>
              <a:srgbClr val="6F2575"/>
            </a:solidFill>
          </a:ln>
        </p:spPr>
      </p:pic>
      <p:sp>
        <p:nvSpPr>
          <p:cNvPr id="8" name="TextBox 7"/>
          <p:cNvSpPr txBox="1"/>
          <p:nvPr/>
        </p:nvSpPr>
        <p:spPr>
          <a:xfrm>
            <a:off x="3605053" y="4510450"/>
            <a:ext cx="4326505"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a:r>
              <a:rPr lang="en-US" sz="1200" cap="none">
                <a:solidFill>
                  <a:srgbClr val="6F2575"/>
                </a:solidFill>
              </a:rPr>
              <a:t>https://servicedesk.surfsara.nl/jira/plugins/servlet/desk/portal/1</a:t>
            </a:r>
            <a:endParaRPr kumimoji="0" lang="en-US" sz="1200" b="0" i="0" u="none" strike="noStrike" cap="none" spc="0" normalizeH="0" dirty="0" smtClean="0">
              <a:ln>
                <a:noFill/>
              </a:ln>
              <a:solidFill>
                <a:srgbClr val="6F2575"/>
              </a:solidFill>
              <a:effectLst/>
              <a:uFillTx/>
              <a:sym typeface="Arial"/>
            </a:endParaRPr>
          </a:p>
        </p:txBody>
      </p:sp>
      <p:grpSp>
        <p:nvGrpSpPr>
          <p:cNvPr id="17" name="Group 16"/>
          <p:cNvGrpSpPr/>
          <p:nvPr/>
        </p:nvGrpSpPr>
        <p:grpSpPr>
          <a:xfrm>
            <a:off x="184863" y="2115134"/>
            <a:ext cx="1721798" cy="2193578"/>
            <a:chOff x="162333" y="2048544"/>
            <a:chExt cx="1721798" cy="2193578"/>
          </a:xfrm>
        </p:grpSpPr>
        <p:grpSp>
          <p:nvGrpSpPr>
            <p:cNvPr id="12" name="Group 11"/>
            <p:cNvGrpSpPr/>
            <p:nvPr/>
          </p:nvGrpSpPr>
          <p:grpSpPr>
            <a:xfrm>
              <a:off x="162333" y="2048544"/>
              <a:ext cx="1721798" cy="1527842"/>
              <a:chOff x="89583" y="2185639"/>
              <a:chExt cx="1721798" cy="1527842"/>
            </a:xfrm>
          </p:grpSpPr>
          <p:pic>
            <p:nvPicPr>
              <p:cNvPr id="10" name="Picture 9"/>
              <p:cNvPicPr>
                <a:picLocks noChangeAspect="1"/>
              </p:cNvPicPr>
              <p:nvPr/>
            </p:nvPicPr>
            <p:blipFill>
              <a:blip r:embed="rId5"/>
              <a:stretch>
                <a:fillRect/>
              </a:stretch>
            </p:blipFill>
            <p:spPr>
              <a:xfrm>
                <a:off x="89583" y="2872801"/>
                <a:ext cx="812523" cy="840680"/>
              </a:xfrm>
              <a:prstGeom prst="rect">
                <a:avLst/>
              </a:prstGeom>
            </p:spPr>
          </p:pic>
          <p:pic>
            <p:nvPicPr>
              <p:cNvPr id="9" name="Picture 2" descr="H:\Home\davidg\BIG\Logo\Logo\BiGGrid-Logo.wmf"/>
              <p:cNvPicPr>
                <a:picLocks noChangeAspect="1" noChangeArrowheads="1"/>
              </p:cNvPicPr>
              <p:nvPr/>
            </p:nvPicPr>
            <p:blipFill>
              <a:blip r:embed="rId6" cstate="print"/>
              <a:srcRect/>
              <a:stretch>
                <a:fillRect/>
              </a:stretch>
            </p:blipFill>
            <p:spPr bwMode="auto">
              <a:xfrm>
                <a:off x="741600" y="2185639"/>
                <a:ext cx="1048882" cy="777406"/>
              </a:xfrm>
              <a:prstGeom prst="rect">
                <a:avLst/>
              </a:prstGeom>
              <a:noFill/>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012" y="3285652"/>
                <a:ext cx="838369" cy="427828"/>
              </a:xfrm>
              <a:prstGeom prst="rect">
                <a:avLst/>
              </a:prstGeom>
            </p:spPr>
          </p:pic>
        </p:gr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6661" y="3686107"/>
              <a:ext cx="817470" cy="318027"/>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9082" y="4101005"/>
              <a:ext cx="512628" cy="141117"/>
            </a:xfrm>
            <a:prstGeom prst="rect">
              <a:avLst/>
            </a:prstGeom>
          </p:spPr>
        </p:pic>
      </p:grpSp>
      <p:sp>
        <p:nvSpPr>
          <p:cNvPr id="18" name="TextBox 17"/>
          <p:cNvSpPr txBox="1"/>
          <p:nvPr/>
        </p:nvSpPr>
        <p:spPr>
          <a:xfrm>
            <a:off x="238125" y="849623"/>
            <a:ext cx="4823475"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dirty="0" smtClean="0">
                <a:ln>
                  <a:noFill/>
                </a:ln>
                <a:solidFill>
                  <a:srgbClr val="6F2575"/>
                </a:solidFill>
                <a:effectLst/>
                <a:uFillTx/>
                <a:latin typeface="+mn-lt"/>
                <a:ea typeface="+mn-ea"/>
                <a:cs typeface="+mn-cs"/>
                <a:sym typeface="Arial"/>
              </a:rPr>
              <a:t>Coordinated </a:t>
            </a:r>
            <a:r>
              <a:rPr kumimoji="0" lang="en-US" sz="1600" b="1" i="0" u="none" strike="noStrike" cap="none" spc="0" normalizeH="0" dirty="0" smtClean="0">
                <a:ln>
                  <a:noFill/>
                </a:ln>
                <a:solidFill>
                  <a:srgbClr val="6F2575"/>
                </a:solidFill>
                <a:effectLst/>
                <a:uFillTx/>
                <a:latin typeface="+mn-lt"/>
                <a:ea typeface="+mn-ea"/>
                <a:cs typeface="+mn-cs"/>
                <a:sym typeface="Arial"/>
              </a:rPr>
              <a:t>D</a:t>
            </a:r>
            <a:r>
              <a:rPr kumimoji="0" lang="en-US" sz="1600" b="0" i="0" u="none" strike="noStrike" cap="none" spc="0" normalizeH="0" dirty="0" smtClean="0">
                <a:ln>
                  <a:noFill/>
                </a:ln>
                <a:solidFill>
                  <a:srgbClr val="6F2575"/>
                </a:solidFill>
                <a:effectLst/>
                <a:uFillTx/>
                <a:latin typeface="+mn-lt"/>
                <a:ea typeface="+mn-ea"/>
                <a:cs typeface="+mn-cs"/>
                <a:sym typeface="Arial"/>
              </a:rPr>
              <a:t>utch </a:t>
            </a:r>
            <a:r>
              <a:rPr kumimoji="0" lang="en-US" sz="1600" b="1" i="0" u="none" strike="noStrike" cap="none" spc="0" normalizeH="0" dirty="0" smtClean="0">
                <a:ln>
                  <a:noFill/>
                </a:ln>
                <a:solidFill>
                  <a:srgbClr val="6F2575"/>
                </a:solidFill>
                <a:effectLst/>
                <a:uFillTx/>
                <a:latin typeface="+mn-lt"/>
                <a:ea typeface="+mn-ea"/>
                <a:cs typeface="+mn-cs"/>
                <a:sym typeface="Arial"/>
              </a:rPr>
              <a:t>N</a:t>
            </a:r>
            <a:r>
              <a:rPr kumimoji="0" lang="en-US" sz="1600" b="0" i="0" u="none" strike="noStrike" cap="none" spc="0" normalizeH="0" dirty="0" smtClean="0">
                <a:ln>
                  <a:noFill/>
                </a:ln>
                <a:solidFill>
                  <a:srgbClr val="6F2575"/>
                </a:solidFill>
                <a:effectLst/>
                <a:uFillTx/>
                <a:latin typeface="+mn-lt"/>
                <a:ea typeface="+mn-ea"/>
                <a:cs typeface="+mn-cs"/>
                <a:sym typeface="Arial"/>
              </a:rPr>
              <a:t>ational e-</a:t>
            </a:r>
            <a:r>
              <a:rPr kumimoji="0" lang="en-US" sz="1600" b="1" u="none" strike="noStrike" cap="none" spc="0" normalizeH="0" dirty="0" smtClean="0">
                <a:ln>
                  <a:noFill/>
                </a:ln>
                <a:solidFill>
                  <a:srgbClr val="6F2575"/>
                </a:solidFill>
                <a:effectLst/>
                <a:uFillTx/>
                <a:latin typeface="+mn-lt"/>
                <a:ea typeface="+mn-ea"/>
                <a:cs typeface="+mn-cs"/>
                <a:sym typeface="Arial"/>
              </a:rPr>
              <a:t>I</a:t>
            </a:r>
            <a:r>
              <a:rPr kumimoji="0" lang="en-US" sz="1600" b="0" i="0" u="none" strike="noStrike" cap="none" spc="0" normalizeH="0" dirty="0" smtClean="0">
                <a:ln>
                  <a:noFill/>
                </a:ln>
                <a:solidFill>
                  <a:srgbClr val="6F2575"/>
                </a:solidFill>
                <a:effectLst/>
                <a:uFillTx/>
                <a:latin typeface="+mn-lt"/>
                <a:ea typeface="+mn-ea"/>
                <a:cs typeface="+mn-cs"/>
                <a:sym typeface="Arial"/>
              </a:rPr>
              <a:t>nfrastructure</a:t>
            </a: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600" cap="none" dirty="0" smtClean="0">
                <a:solidFill>
                  <a:srgbClr val="6F2575"/>
                </a:solidFill>
              </a:rPr>
              <a:t>Single application portal (at SURF and NWO)</a:t>
            </a: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600" b="0" i="0" u="none" strike="noStrike" cap="none" spc="0" normalizeH="0" dirty="0" smtClean="0">
                <a:ln>
                  <a:noFill/>
                </a:ln>
                <a:solidFill>
                  <a:srgbClr val="6F2575"/>
                </a:solidFill>
                <a:effectLst/>
                <a:uFillTx/>
                <a:latin typeface="+mn-lt"/>
                <a:ea typeface="+mn-ea"/>
                <a:cs typeface="+mn-cs"/>
                <a:sym typeface="Arial"/>
              </a:rPr>
              <a:t>Resources allocated at most-suitable partners</a:t>
            </a: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600" cap="none" dirty="0" smtClean="0">
                <a:solidFill>
                  <a:srgbClr val="6F2575"/>
                </a:solidFill>
              </a:rPr>
              <a:t>Federated management and common innovation</a:t>
            </a:r>
            <a:endParaRPr kumimoji="0" lang="en-US" sz="1600" b="0" i="0" u="none" strike="noStrike" cap="none" spc="0" normalizeH="0" dirty="0" smtClean="0">
              <a:ln>
                <a:noFill/>
              </a:ln>
              <a:solidFill>
                <a:srgbClr val="6F2575"/>
              </a:solidFill>
              <a:effectLst/>
              <a:uFillTx/>
              <a:latin typeface="+mn-lt"/>
              <a:ea typeface="+mn-ea"/>
              <a:cs typeface="+mn-cs"/>
              <a:sym typeface="Arial"/>
            </a:endParaRPr>
          </a:p>
        </p:txBody>
      </p:sp>
    </p:spTree>
    <p:extLst>
      <p:ext uri="{BB962C8B-B14F-4D97-AF65-F5344CB8AC3E}">
        <p14:creationId xmlns:p14="http://schemas.microsoft.com/office/powerpoint/2010/main" val="3060143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US" smtClean="0"/>
              <a:t>55</a:t>
            </a:fld>
            <a:endParaRPr lang="en-US"/>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p:txBody>
          <a:bodyPr/>
          <a:lstStyle/>
          <a:p>
            <a:r>
              <a:rPr lang="en-GB" dirty="0" smtClean="0"/>
              <a:t>Connecting resources – people – organisations – data</a:t>
            </a:r>
            <a:endParaRPr lang="en-US" dirty="0"/>
          </a:p>
        </p:txBody>
      </p:sp>
      <p:pic>
        <p:nvPicPr>
          <p:cNvPr id="6" name="Picture 5"/>
          <p:cNvPicPr>
            <a:picLocks noChangeAspect="1"/>
          </p:cNvPicPr>
          <p:nvPr/>
        </p:nvPicPr>
        <p:blipFill>
          <a:blip r:embed="rId3"/>
          <a:stretch>
            <a:fillRect/>
          </a:stretch>
        </p:blipFill>
        <p:spPr>
          <a:xfrm>
            <a:off x="4286726" y="1370976"/>
            <a:ext cx="4169388" cy="2969853"/>
          </a:xfrm>
          <a:prstGeom prst="rect">
            <a:avLst/>
          </a:prstGeom>
        </p:spPr>
      </p:pic>
      <p:pic>
        <p:nvPicPr>
          <p:cNvPr id="7" name="Picture 6"/>
          <p:cNvPicPr>
            <a:picLocks noChangeAspect="1"/>
          </p:cNvPicPr>
          <p:nvPr/>
        </p:nvPicPr>
        <p:blipFill>
          <a:blip r:embed="rId4"/>
          <a:stretch>
            <a:fillRect/>
          </a:stretch>
        </p:blipFill>
        <p:spPr>
          <a:xfrm>
            <a:off x="4101737" y="1104484"/>
            <a:ext cx="4904174" cy="922605"/>
          </a:xfrm>
          <a:prstGeom prst="rect">
            <a:avLst/>
          </a:prstGeom>
        </p:spPr>
      </p:pic>
      <p:pic>
        <p:nvPicPr>
          <p:cNvPr id="8" name="Picture 7"/>
          <p:cNvPicPr>
            <a:picLocks noChangeAspect="1"/>
          </p:cNvPicPr>
          <p:nvPr/>
        </p:nvPicPr>
        <p:blipFill>
          <a:blip r:embed="rId5"/>
          <a:stretch>
            <a:fillRect/>
          </a:stretch>
        </p:blipFill>
        <p:spPr>
          <a:xfrm>
            <a:off x="2342201" y="3443282"/>
            <a:ext cx="6801799" cy="857370"/>
          </a:xfrm>
          <a:prstGeom prst="rect">
            <a:avLst/>
          </a:prstGeom>
          <a:ln>
            <a:solidFill>
              <a:srgbClr val="6F2575"/>
            </a:solidFill>
          </a:ln>
        </p:spPr>
      </p:pic>
      <p:pic>
        <p:nvPicPr>
          <p:cNvPr id="9" name="Picture 8"/>
          <p:cNvPicPr>
            <a:picLocks noChangeAspect="1"/>
          </p:cNvPicPr>
          <p:nvPr/>
        </p:nvPicPr>
        <p:blipFill>
          <a:blip r:embed="rId6"/>
          <a:stretch>
            <a:fillRect/>
          </a:stretch>
        </p:blipFill>
        <p:spPr>
          <a:xfrm>
            <a:off x="79795" y="897742"/>
            <a:ext cx="3970815" cy="2078662"/>
          </a:xfrm>
          <a:prstGeom prst="rect">
            <a:avLst/>
          </a:prstGeom>
          <a:ln>
            <a:solidFill>
              <a:srgbClr val="6F2575"/>
            </a:solidFill>
          </a:ln>
        </p:spPr>
      </p:pic>
      <p:sp>
        <p:nvSpPr>
          <p:cNvPr id="11" name="TextBox 10"/>
          <p:cNvSpPr txBox="1"/>
          <p:nvPr/>
        </p:nvSpPr>
        <p:spPr>
          <a:xfrm>
            <a:off x="123902" y="4279580"/>
            <a:ext cx="9020098"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a:r>
              <a:rPr lang="en-US" sz="1600" cap="none" dirty="0">
                <a:solidFill>
                  <a:srgbClr val="6F2575"/>
                </a:solidFill>
              </a:rPr>
              <a:t>https://www.nwo.nl/onderzoek-en-resultaten/programmas/Rekentijd+nationale+computersystemen</a:t>
            </a:r>
            <a:endParaRPr kumimoji="0" lang="en-US" sz="1600" b="0" i="0" u="none" strike="noStrike" cap="none" spc="0" normalizeH="0" dirty="0" smtClean="0">
              <a:ln>
                <a:noFill/>
              </a:ln>
              <a:solidFill>
                <a:srgbClr val="6F2575"/>
              </a:solidFill>
              <a:effectLst/>
              <a:uFillTx/>
              <a:latin typeface="+mn-lt"/>
              <a:ea typeface="+mn-ea"/>
              <a:cs typeface="+mn-cs"/>
              <a:sym typeface="Arial"/>
            </a:endParaRPr>
          </a:p>
        </p:txBody>
      </p:sp>
    </p:spTree>
    <p:extLst>
      <p:ext uri="{BB962C8B-B14F-4D97-AF65-F5344CB8AC3E}">
        <p14:creationId xmlns:p14="http://schemas.microsoft.com/office/powerpoint/2010/main" val="13242155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 name="Dianumm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latin typeface="Arial"/>
                <a:cs typeface="Arial"/>
              </a:rPr>
              <a:pPr/>
              <a:t>56</a:t>
            </a:fld>
            <a:endParaRPr>
              <a:latin typeface="Arial"/>
              <a:cs typeface="Arial"/>
            </a:endParaRPr>
          </a:p>
        </p:txBody>
      </p:sp>
      <p:sp>
        <p:nvSpPr>
          <p:cNvPr id="4" name="Text Placeholder 3"/>
          <p:cNvSpPr>
            <a:spLocks noGrp="1"/>
          </p:cNvSpPr>
          <p:nvPr>
            <p:ph type="body" sz="quarter" idx="15"/>
          </p:nvPr>
        </p:nvSpPr>
        <p:spPr>
          <a:xfrm>
            <a:off x="238125" y="92176"/>
            <a:ext cx="8667750" cy="400110"/>
          </a:xfrm>
        </p:spPr>
        <p:txBody>
          <a:bodyPr/>
          <a:lstStyle/>
          <a:p>
            <a:r>
              <a:rPr lang="en-GB" dirty="0" smtClean="0"/>
              <a:t>Balanced infrastructure - based on our joint science cases</a:t>
            </a:r>
            <a:endParaRPr lang="en-GB" dirty="0"/>
          </a:p>
        </p:txBody>
      </p:sp>
      <p:sp>
        <p:nvSpPr>
          <p:cNvPr id="853" name="Tekst"/>
          <p:cNvSpPr txBox="1"/>
          <p:nvPr/>
        </p:nvSpPr>
        <p:spPr>
          <a:xfrm>
            <a:off x="635794" y="583778"/>
            <a:ext cx="38537" cy="1135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defTabSz="171450">
              <a:defRPr sz="1300" cap="none">
                <a:solidFill>
                  <a:srgbClr val="000000"/>
                </a:solidFill>
                <a:latin typeface="Helvetica"/>
                <a:ea typeface="Helvetica"/>
                <a:cs typeface="Helvetica"/>
                <a:sym typeface="Helvetica"/>
              </a:defRPr>
            </a:pPr>
            <a:endParaRPr sz="488" cap="none">
              <a:solidFill>
                <a:srgbClr val="000000"/>
              </a:solidFill>
              <a:latin typeface="Helvetica"/>
              <a:cs typeface="Helvetica"/>
              <a:sym typeface="Helvetica"/>
            </a:endParaRPr>
          </a:p>
        </p:txBody>
      </p:sp>
      <p:pic>
        <p:nvPicPr>
          <p:cNvPr id="854" name="Afbeelding" descr="Afbeelding"/>
          <p:cNvPicPr>
            <a:picLocks noChangeAspect="1"/>
          </p:cNvPicPr>
          <p:nvPr/>
        </p:nvPicPr>
        <p:blipFill>
          <a:blip r:embed="rId3">
            <a:extLst/>
          </a:blip>
          <a:srcRect/>
          <a:stretch>
            <a:fillRect/>
          </a:stretch>
        </p:blipFill>
        <p:spPr>
          <a:xfrm>
            <a:off x="352484" y="621164"/>
            <a:ext cx="7798044" cy="3920251"/>
          </a:xfrm>
          <a:prstGeom prst="rect">
            <a:avLst/>
          </a:prstGeom>
          <a:ln w="12700">
            <a:miter lim="400000"/>
          </a:ln>
        </p:spPr>
      </p:pic>
      <p:sp>
        <p:nvSpPr>
          <p:cNvPr id="5" name="Footer Placeholder 4"/>
          <p:cNvSpPr>
            <a:spLocks noGrp="1"/>
          </p:cNvSpPr>
          <p:nvPr>
            <p:ph type="ftr" sz="quarter" idx="3"/>
          </p:nvPr>
        </p:nvSpPr>
        <p:spPr/>
        <p:txBody>
          <a:bodyPr/>
          <a:lstStyle/>
          <a:p>
            <a:r>
              <a:rPr lang="en-US" dirty="0" smtClean="0"/>
              <a:t>Building Scalable e-Infrastructures for Research</a:t>
            </a:r>
            <a:endParaRPr lang="nl-NL" dirty="0"/>
          </a:p>
        </p:txBody>
      </p:sp>
      <p:sp>
        <p:nvSpPr>
          <p:cNvPr id="6" name="TextBox 5"/>
          <p:cNvSpPr txBox="1"/>
          <p:nvPr/>
        </p:nvSpPr>
        <p:spPr>
          <a:xfrm>
            <a:off x="-1" y="3211373"/>
            <a:ext cx="9134779" cy="1362996"/>
          </a:xfrm>
          <a:prstGeom prst="rect">
            <a:avLst/>
          </a:prstGeom>
          <a:solidFill>
            <a:srgbClr val="EAEAE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0" tIns="50800" rIns="50800" bIns="50800" numCol="1" spcCol="38100" rtlCol="0" anchor="ctr">
            <a:noAutofit/>
          </a:bodyPr>
          <a:lstStyle/>
          <a:p>
            <a:pPr defTabSz="825500"/>
            <a:r>
              <a:rPr lang="en-US" sz="2600" b="1" cap="none" dirty="0" err="1" smtClean="0">
                <a:solidFill>
                  <a:srgbClr val="6F2575"/>
                </a:solidFill>
              </a:rPr>
              <a:t>FuSE</a:t>
            </a:r>
            <a:r>
              <a:rPr lang="en-US" sz="2600" cap="none" dirty="0" smtClean="0">
                <a:solidFill>
                  <a:srgbClr val="6F2575"/>
                </a:solidFill>
              </a:rPr>
              <a:t> – Fundamental Sciences E-infra</a:t>
            </a:r>
            <a:br>
              <a:rPr lang="en-US" sz="2600" cap="none" dirty="0" smtClean="0">
                <a:solidFill>
                  <a:srgbClr val="6F2575"/>
                </a:solidFill>
              </a:rPr>
            </a:br>
            <a:r>
              <a:rPr lang="en-US" sz="2400" i="1" cap="none" dirty="0" smtClean="0">
                <a:solidFill>
                  <a:srgbClr val="6F2575"/>
                </a:solidFill>
              </a:rPr>
              <a:t>an integrated infrastructure </a:t>
            </a:r>
            <a:br>
              <a:rPr lang="en-US" sz="2400" i="1" cap="none" dirty="0" smtClean="0">
                <a:solidFill>
                  <a:srgbClr val="6F2575"/>
                </a:solidFill>
              </a:rPr>
            </a:br>
            <a:r>
              <a:rPr lang="en-US" sz="2400" i="1" cap="none" dirty="0" smtClean="0">
                <a:solidFill>
                  <a:srgbClr val="6F2575"/>
                </a:solidFill>
              </a:rPr>
              <a:t>for algorithms, hardware, networking, and collaboration</a:t>
            </a:r>
            <a:endParaRPr lang="en-US" sz="2800" i="1" cap="none" dirty="0" smtClean="0">
              <a:solidFill>
                <a:srgbClr val="6F2575"/>
              </a:solidFill>
            </a:endParaRPr>
          </a:p>
        </p:txBody>
      </p:sp>
      <p:pic>
        <p:nvPicPr>
          <p:cNvPr id="2" name="Picture 1"/>
          <p:cNvPicPr>
            <a:picLocks noChangeAspect="1"/>
          </p:cNvPicPr>
          <p:nvPr/>
        </p:nvPicPr>
        <p:blipFill>
          <a:blip r:embed="rId4"/>
          <a:stretch>
            <a:fillRect/>
          </a:stretch>
        </p:blipFill>
        <p:spPr>
          <a:xfrm>
            <a:off x="6304683" y="850954"/>
            <a:ext cx="2526701" cy="2830262"/>
          </a:xfrm>
          <a:prstGeom prst="rect">
            <a:avLst/>
          </a:prstGeom>
          <a:ln>
            <a:solidFill>
              <a:srgbClr val="6F2575"/>
            </a:solidFill>
          </a:ln>
          <a:effectLst>
            <a:glow rad="101600">
              <a:srgbClr val="E3D88B">
                <a:alpha val="60000"/>
              </a:srgbClr>
            </a:glow>
          </a:effectLst>
        </p:spPr>
      </p:pic>
      <p:sp>
        <p:nvSpPr>
          <p:cNvPr id="3" name="TextBox 2"/>
          <p:cNvSpPr txBox="1"/>
          <p:nvPr/>
        </p:nvSpPr>
        <p:spPr>
          <a:xfrm>
            <a:off x="6247180" y="4585880"/>
            <a:ext cx="1643079"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a:r>
              <a:rPr lang="en-US" sz="1100" cap="none" dirty="0">
                <a:solidFill>
                  <a:srgbClr val="6F2575"/>
                </a:solidFill>
              </a:rPr>
              <a:t>https://www.fuse-infra.nl</a:t>
            </a:r>
            <a:r>
              <a:rPr lang="en-US" sz="1100" cap="none" dirty="0" smtClean="0">
                <a:solidFill>
                  <a:srgbClr val="6F2575"/>
                </a:solidFill>
              </a:rPr>
              <a:t>/</a:t>
            </a:r>
            <a:endParaRPr lang="en-US" sz="1100" cap="none" dirty="0">
              <a:solidFill>
                <a:srgbClr val="6F2575"/>
              </a:solidFill>
            </a:endParaRPr>
          </a:p>
        </p:txBody>
      </p:sp>
    </p:spTree>
    <p:extLst>
      <p:ext uri="{BB962C8B-B14F-4D97-AF65-F5344CB8AC3E}">
        <p14:creationId xmlns:p14="http://schemas.microsoft.com/office/powerpoint/2010/main" val="9849318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p:txBody>
          <a:bodyPr/>
          <a:lstStyle/>
          <a:p>
            <a:endParaRPr lang="en-US"/>
          </a:p>
        </p:txBody>
      </p:sp>
      <p:sp>
        <p:nvSpPr>
          <p:cNvPr id="3" name="Slide Number Placeholder 2"/>
          <p:cNvSpPr>
            <a:spLocks noGrp="1"/>
          </p:cNvSpPr>
          <p:nvPr>
            <p:ph type="sldNum" sz="quarter" idx="2"/>
          </p:nvPr>
        </p:nvSpPr>
        <p:spPr/>
        <p:txBody>
          <a:bodyPr/>
          <a:lstStyle/>
          <a:p>
            <a:fld id="{86CB4B4D-7CA3-9044-876B-883B54F8677D}" type="slidenum">
              <a:rPr lang="en-US" smtClean="0"/>
              <a:t>57</a:t>
            </a:fld>
            <a:endParaRPr lang="en-US"/>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p:txBody>
          <a:bodyPr/>
          <a:lstStyle/>
          <a:p>
            <a:endParaRPr lang="en-US"/>
          </a:p>
        </p:txBody>
      </p:sp>
      <p:pic>
        <p:nvPicPr>
          <p:cNvPr id="6" name="Picture 5"/>
          <p:cNvPicPr>
            <a:picLocks noChangeAspect="1"/>
          </p:cNvPicPr>
          <p:nvPr/>
        </p:nvPicPr>
        <p:blipFill>
          <a:blip r:embed="rId3"/>
          <a:stretch>
            <a:fillRect/>
          </a:stretch>
        </p:blipFill>
        <p:spPr>
          <a:xfrm>
            <a:off x="-9899" y="0"/>
            <a:ext cx="9153899" cy="5143500"/>
          </a:xfrm>
          <a:prstGeom prst="rect">
            <a:avLst/>
          </a:prstGeom>
        </p:spPr>
      </p:pic>
      <p:sp>
        <p:nvSpPr>
          <p:cNvPr id="7" name="Title 3"/>
          <p:cNvSpPr txBox="1">
            <a:spLocks/>
          </p:cNvSpPr>
          <p:nvPr/>
        </p:nvSpPr>
        <p:spPr>
          <a:xfrm>
            <a:off x="-9901" y="-8126"/>
            <a:ext cx="9153899" cy="421857"/>
          </a:xfrm>
          <a:prstGeom prst="rect">
            <a:avLst/>
          </a:prstGeom>
          <a:solidFill>
            <a:srgbClr val="FFFFFF">
              <a:alpha val="50196"/>
            </a:srgbClr>
          </a:solidFill>
        </p:spPr>
        <p:txBody>
          <a:bodyPr>
            <a:noAutofit/>
          </a:bodyPr>
          <a:lst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9pPr>
          </a:lstStyle>
          <a:p>
            <a:pPr algn="ctr"/>
            <a:r>
              <a:rPr lang="en-US" sz="1800" b="1" dirty="0" smtClean="0">
                <a:solidFill>
                  <a:srgbClr val="6F2575"/>
                </a:solidFill>
              </a:rPr>
              <a:t>… since some things are fun, but not quite </a:t>
            </a:r>
            <a:r>
              <a:rPr lang="en-US" sz="1800" b="1" i="1" dirty="0" smtClean="0">
                <a:solidFill>
                  <a:srgbClr val="6F2575"/>
                </a:solidFill>
              </a:rPr>
              <a:t>that </a:t>
            </a:r>
            <a:r>
              <a:rPr lang="en-US" sz="1800" b="1" dirty="0" smtClean="0">
                <a:solidFill>
                  <a:srgbClr val="6F2575"/>
                </a:solidFill>
              </a:rPr>
              <a:t>scalable …</a:t>
            </a:r>
            <a:endParaRPr lang="en-US" sz="1800" b="1" dirty="0">
              <a:solidFill>
                <a:srgbClr val="6F2575"/>
              </a:solidFill>
            </a:endParaRPr>
          </a:p>
        </p:txBody>
      </p:sp>
      <p:sp>
        <p:nvSpPr>
          <p:cNvPr id="9" name="TextBox 8"/>
          <p:cNvSpPr txBox="1"/>
          <p:nvPr/>
        </p:nvSpPr>
        <p:spPr>
          <a:xfrm>
            <a:off x="6358061" y="2635929"/>
            <a:ext cx="2785937" cy="1179810"/>
          </a:xfrm>
          <a:prstGeom prst="rect">
            <a:avLst/>
          </a:prstGeom>
          <a:solidFill>
            <a:srgbClr val="FFFFFF">
              <a:alpha val="50196"/>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r>
              <a:rPr kumimoji="0" lang="en-US" sz="1400" b="0" i="0" u="none" strike="noStrike" cap="none" spc="0" normalizeH="0" dirty="0" smtClean="0">
                <a:ln>
                  <a:noFill/>
                </a:ln>
                <a:solidFill>
                  <a:srgbClr val="6F2575"/>
                </a:solidFill>
                <a:effectLst/>
                <a:uFillTx/>
                <a:latin typeface="+mn-lt"/>
                <a:ea typeface="+mn-ea"/>
                <a:cs typeface="+mn-cs"/>
                <a:sym typeface="Arial"/>
              </a:rPr>
              <a:t>Liquid CO</a:t>
            </a:r>
            <a:r>
              <a:rPr kumimoji="0" lang="en-US" sz="1400" b="0" i="0" u="none" strike="noStrike" cap="none" spc="0" normalizeH="0" baseline="-25000" dirty="0" smtClean="0">
                <a:ln>
                  <a:noFill/>
                </a:ln>
                <a:solidFill>
                  <a:srgbClr val="6F2575"/>
                </a:solidFill>
                <a:effectLst/>
                <a:uFillTx/>
                <a:latin typeface="+mn-lt"/>
                <a:ea typeface="+mn-ea"/>
                <a:cs typeface="+mn-cs"/>
                <a:sym typeface="Arial"/>
              </a:rPr>
              <a:t>2</a:t>
            </a:r>
            <a:r>
              <a:rPr kumimoji="0" lang="en-US" sz="1400" b="0" i="0" u="none" strike="noStrike" cap="none" spc="0" normalizeH="0" dirty="0" smtClean="0">
                <a:ln>
                  <a:noFill/>
                </a:ln>
                <a:solidFill>
                  <a:srgbClr val="6F2575"/>
                </a:solidFill>
                <a:effectLst/>
                <a:uFillTx/>
                <a:latin typeface="+mn-lt"/>
                <a:ea typeface="+mn-ea"/>
                <a:cs typeface="+mn-cs"/>
                <a:sym typeface="Arial"/>
              </a:rPr>
              <a:t> cooling test bench, </a:t>
            </a:r>
            <a:br>
              <a:rPr kumimoji="0" lang="en-US" sz="1400" b="0" i="0" u="none" strike="noStrike" cap="none" spc="0" normalizeH="0" dirty="0" smtClean="0">
                <a:ln>
                  <a:noFill/>
                </a:ln>
                <a:solidFill>
                  <a:srgbClr val="6F2575"/>
                </a:solidFill>
                <a:effectLst/>
                <a:uFillTx/>
                <a:latin typeface="+mn-lt"/>
                <a:ea typeface="+mn-ea"/>
                <a:cs typeface="+mn-cs"/>
                <a:sym typeface="Arial"/>
              </a:rPr>
            </a:br>
            <a:r>
              <a:rPr kumimoji="0" lang="en-US" sz="1400" b="0" i="0" u="none" strike="noStrike" cap="none" spc="0" normalizeH="0" dirty="0" smtClean="0">
                <a:ln>
                  <a:noFill/>
                </a:ln>
                <a:solidFill>
                  <a:srgbClr val="6F2575"/>
                </a:solidFill>
                <a:effectLst/>
                <a:uFillTx/>
                <a:latin typeface="+mn-lt"/>
                <a:ea typeface="+mn-ea"/>
                <a:cs typeface="+mn-cs"/>
                <a:sym typeface="Arial"/>
              </a:rPr>
              <a:t>24.33% overclocked </a:t>
            </a:r>
            <a:br>
              <a:rPr kumimoji="0" lang="en-US" sz="1400" b="0" i="0" u="none" strike="noStrike" cap="none" spc="0" normalizeH="0" dirty="0" smtClean="0">
                <a:ln>
                  <a:noFill/>
                </a:ln>
                <a:solidFill>
                  <a:srgbClr val="6F2575"/>
                </a:solidFill>
                <a:effectLst/>
                <a:uFillTx/>
                <a:latin typeface="+mn-lt"/>
                <a:ea typeface="+mn-ea"/>
                <a:cs typeface="+mn-cs"/>
                <a:sym typeface="Arial"/>
              </a:rPr>
            </a:br>
            <a:r>
              <a:rPr kumimoji="0" lang="en-US" sz="1400" b="0" i="0" u="none" strike="noStrike" cap="none" spc="0" normalizeH="0" dirty="0" smtClean="0">
                <a:ln>
                  <a:noFill/>
                </a:ln>
                <a:solidFill>
                  <a:srgbClr val="6F2575"/>
                </a:solidFill>
                <a:effectLst/>
                <a:uFillTx/>
                <a:latin typeface="+mn-lt"/>
                <a:ea typeface="+mn-ea"/>
                <a:cs typeface="+mn-cs"/>
                <a:sym typeface="Arial"/>
              </a:rPr>
              <a:t>using </a:t>
            </a:r>
            <a:r>
              <a:rPr kumimoji="0" lang="en-US" sz="1400" b="0" i="0" u="none" strike="noStrike" cap="none" spc="0" normalizeH="0" dirty="0" err="1" smtClean="0">
                <a:ln>
                  <a:noFill/>
                </a:ln>
                <a:solidFill>
                  <a:srgbClr val="6F2575"/>
                </a:solidFill>
                <a:effectLst/>
                <a:uFillTx/>
                <a:latin typeface="+mn-lt"/>
                <a:ea typeface="+mn-ea"/>
                <a:cs typeface="+mn-cs"/>
                <a:sym typeface="Arial"/>
              </a:rPr>
              <a:t>CineBench</a:t>
            </a:r>
            <a:r>
              <a:rPr kumimoji="0" lang="en-US" sz="1400" b="0" i="0" u="none" strike="noStrike" cap="none" spc="0" normalizeH="0" dirty="0" smtClean="0">
                <a:ln>
                  <a:noFill/>
                </a:ln>
                <a:solidFill>
                  <a:srgbClr val="6F2575"/>
                </a:solidFill>
                <a:effectLst/>
                <a:uFillTx/>
                <a:latin typeface="+mn-lt"/>
                <a:ea typeface="+mn-ea"/>
                <a:cs typeface="+mn-cs"/>
                <a:sym typeface="Arial"/>
              </a:rPr>
              <a:t> </a:t>
            </a:r>
            <a:r>
              <a:rPr kumimoji="0" lang="en-US" sz="1400" i="0" u="none" strike="noStrike" cap="none" spc="0" normalizeH="0" dirty="0" smtClean="0">
                <a:ln>
                  <a:noFill/>
                </a:ln>
                <a:solidFill>
                  <a:srgbClr val="6F2575"/>
                </a:solidFill>
                <a:effectLst/>
                <a:uFillTx/>
                <a:latin typeface="+mn-lt"/>
                <a:ea typeface="+mn-ea"/>
                <a:cs typeface="+mn-cs"/>
                <a:sym typeface="Arial"/>
              </a:rPr>
              <a:t>R20</a:t>
            </a:r>
            <a:r>
              <a:rPr lang="en-US" sz="1400" cap="none" dirty="0">
                <a:solidFill>
                  <a:srgbClr val="6F2575"/>
                </a:solidFill>
              </a:rPr>
              <a:t> </a:t>
            </a:r>
            <a:br>
              <a:rPr lang="en-US" sz="1400" cap="none" dirty="0">
                <a:solidFill>
                  <a:srgbClr val="6F2575"/>
                </a:solidFill>
              </a:rPr>
            </a:br>
            <a:r>
              <a:rPr lang="en-US" sz="1400" cap="none" dirty="0">
                <a:solidFill>
                  <a:srgbClr val="6F2575"/>
                </a:solidFill>
              </a:rPr>
              <a:t>best </a:t>
            </a:r>
            <a:r>
              <a:rPr lang="en-US" sz="1400" cap="none" dirty="0" smtClean="0">
                <a:solidFill>
                  <a:srgbClr val="6F2575"/>
                </a:solidFill>
              </a:rPr>
              <a:t>sustained, i.e</a:t>
            </a:r>
            <a:r>
              <a:rPr kumimoji="0" lang="en-US" sz="1400" b="0" i="0" u="none" strike="noStrike" cap="none" spc="0" normalizeH="0" dirty="0" smtClean="0">
                <a:ln>
                  <a:noFill/>
                </a:ln>
                <a:solidFill>
                  <a:srgbClr val="6F2575"/>
                </a:solidFill>
                <a:effectLst/>
                <a:uFillTx/>
                <a:latin typeface="+mn-lt"/>
                <a:ea typeface="+mn-ea"/>
                <a:cs typeface="+mn-cs"/>
                <a:sym typeface="Arial"/>
              </a:rPr>
              <a:t>. without LN2…</a:t>
            </a:r>
          </a:p>
          <a:p>
            <a:pPr defTabSz="825500"/>
            <a:r>
              <a:rPr lang="en-GB" sz="1400" cap="none" dirty="0" smtClean="0">
                <a:solidFill>
                  <a:srgbClr val="6F2575"/>
                </a:solidFill>
              </a:rPr>
              <a:t>In a </a:t>
            </a:r>
            <a:r>
              <a:rPr lang="en-GB" sz="1400" cap="none" dirty="0" err="1" smtClean="0">
                <a:solidFill>
                  <a:srgbClr val="6F2575"/>
                </a:solidFill>
              </a:rPr>
              <a:t>Nikhef</a:t>
            </a:r>
            <a:r>
              <a:rPr lang="en-GB" sz="1400" cap="none" dirty="0" smtClean="0">
                <a:solidFill>
                  <a:srgbClr val="6F2575"/>
                </a:solidFill>
              </a:rPr>
              <a:t>-AMD collaboration</a:t>
            </a:r>
            <a:endParaRPr kumimoji="0" lang="en-US" sz="1400" b="0" i="0" u="none" strike="noStrike" cap="none" spc="0" normalizeH="0" dirty="0" smtClean="0">
              <a:ln>
                <a:noFill/>
              </a:ln>
              <a:solidFill>
                <a:srgbClr val="6F2575"/>
              </a:solidFill>
              <a:effectLst/>
              <a:uFillTx/>
              <a:latin typeface="+mn-lt"/>
              <a:ea typeface="+mn-ea"/>
              <a:cs typeface="+mn-cs"/>
              <a:sym typeface="Aria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30" y="38938"/>
            <a:ext cx="757237" cy="293976"/>
          </a:xfrm>
          <a:prstGeom prst="rect">
            <a:avLst/>
          </a:prstGeom>
        </p:spPr>
      </p:pic>
      <p:sp>
        <p:nvSpPr>
          <p:cNvPr id="12" name="TextBox 11"/>
          <p:cNvSpPr txBox="1"/>
          <p:nvPr/>
        </p:nvSpPr>
        <p:spPr>
          <a:xfrm>
            <a:off x="-9900" y="4872079"/>
            <a:ext cx="9153899" cy="271869"/>
          </a:xfrm>
          <a:prstGeom prst="rect">
            <a:avLst/>
          </a:prstGeom>
          <a:solidFill>
            <a:srgbClr val="FFFFFF">
              <a:alpha val="50196"/>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a:r>
              <a:rPr lang="en-US" sz="1100" cap="none" dirty="0" smtClean="0">
                <a:solidFill>
                  <a:srgbClr val="6F2575"/>
                </a:solidFill>
              </a:rPr>
              <a:t>T </a:t>
            </a:r>
            <a:r>
              <a:rPr lang="en-US" sz="1100" cap="none" dirty="0" err="1" smtClean="0">
                <a:solidFill>
                  <a:srgbClr val="6F2575"/>
                </a:solidFill>
              </a:rPr>
              <a:t>Suerink</a:t>
            </a:r>
            <a:r>
              <a:rPr lang="en-US" sz="1100" cap="none" dirty="0" smtClean="0">
                <a:solidFill>
                  <a:srgbClr val="6F2575"/>
                </a:solidFill>
              </a:rPr>
              <a:t>, K de </a:t>
            </a:r>
            <a:r>
              <a:rPr lang="en-US" sz="1100" cap="none" dirty="0" err="1" smtClean="0">
                <a:solidFill>
                  <a:srgbClr val="6F2575"/>
                </a:solidFill>
              </a:rPr>
              <a:t>Roo</a:t>
            </a:r>
            <a:r>
              <a:rPr lang="en-US" sz="1100" cap="none" dirty="0" smtClean="0">
                <a:solidFill>
                  <a:srgbClr val="6F2575"/>
                </a:solidFill>
              </a:rPr>
              <a:t>: https</a:t>
            </a:r>
            <a:r>
              <a:rPr lang="en-US" sz="1100" cap="none" dirty="0">
                <a:solidFill>
                  <a:srgbClr val="6F2575"/>
                </a:solidFill>
              </a:rPr>
              <a:t>://hwbot.org/submission/4539341_nikhef_cinebench___r20_with_benchmate_ryzen_threadripper_3970x_20022_pts</a:t>
            </a:r>
            <a:endParaRPr kumimoji="0" lang="en-US" sz="1100" b="0" i="0" u="none" strike="noStrike" cap="none" spc="0" normalizeH="0" dirty="0" smtClean="0">
              <a:ln>
                <a:noFill/>
              </a:ln>
              <a:solidFill>
                <a:srgbClr val="6F2575"/>
              </a:solidFill>
              <a:effectLst/>
              <a:uFillTx/>
              <a:sym typeface="Arial"/>
            </a:endParaRPr>
          </a:p>
        </p:txBody>
      </p:sp>
      <p:pic>
        <p:nvPicPr>
          <p:cNvPr id="13" name="Picture 12"/>
          <p:cNvPicPr>
            <a:picLocks noChangeAspect="1"/>
          </p:cNvPicPr>
          <p:nvPr/>
        </p:nvPicPr>
        <p:blipFill>
          <a:blip r:embed="rId5"/>
          <a:stretch>
            <a:fillRect/>
          </a:stretch>
        </p:blipFill>
        <p:spPr>
          <a:xfrm>
            <a:off x="4968586" y="3801687"/>
            <a:ext cx="4175414" cy="107039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61489" y="17623"/>
            <a:ext cx="614872" cy="345866"/>
          </a:xfrm>
          <a:prstGeom prst="rect">
            <a:avLst/>
          </a:prstGeom>
        </p:spPr>
      </p:pic>
    </p:spTree>
    <p:extLst>
      <p:ext uri="{BB962C8B-B14F-4D97-AF65-F5344CB8AC3E}">
        <p14:creationId xmlns:p14="http://schemas.microsoft.com/office/powerpoint/2010/main" val="22311719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Let It All Collaborate!</a:t>
            </a:r>
            <a:endParaRPr lang="en-US" dirty="0"/>
          </a:p>
        </p:txBody>
      </p:sp>
    </p:spTree>
    <p:extLst>
      <p:ext uri="{BB962C8B-B14F-4D97-AF65-F5344CB8AC3E}">
        <p14:creationId xmlns:p14="http://schemas.microsoft.com/office/powerpoint/2010/main" val="16568045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Title 2"/>
          <p:cNvSpPr txBox="1">
            <a:spLocks noGrp="1"/>
          </p:cNvSpPr>
          <p:nvPr>
            <p:ph type="title"/>
          </p:nvPr>
        </p:nvSpPr>
        <p:spPr>
          <a:xfrm>
            <a:off x="239712" y="238522"/>
            <a:ext cx="8664577" cy="500857"/>
          </a:xfrm>
          <a:prstGeom prst="rect">
            <a:avLst/>
          </a:prstGeom>
        </p:spPr>
        <p:txBody>
          <a:bodyPr/>
          <a:lstStyle/>
          <a:p>
            <a:r>
              <a:t>A global operational infrastructure</a:t>
            </a:r>
          </a:p>
        </p:txBody>
      </p:sp>
      <p:pic>
        <p:nvPicPr>
          <p:cNvPr id="864" name="wlcg-world-and-NL-low" descr="wlcg-world-and-NL-low"/>
          <p:cNvPicPr>
            <a:picLocks/>
          </p:cNvPicPr>
          <p:nvPr>
            <a:videoFile r:link="rId1"/>
            <p:extLst>
              <p:ext uri="{DAA4B4D4-6D71-4841-9C94-3DE7FCFB9230}">
                <p14:media xmlns:p14="http://schemas.microsoft.com/office/powerpoint/2010/main" r:embed="rId2">
                  <p14:trim st="5428"/>
                  <p14:fade in="750"/>
                </p14:media>
              </p:ext>
            </p:extLst>
          </p:nvPr>
        </p:nvPicPr>
        <p:blipFill>
          <a:blip r:embed="rId5">
            <a:extLst/>
          </a:blip>
          <a:stretch>
            <a:fillRect/>
          </a:stretch>
        </p:blipFill>
        <p:spPr>
          <a:xfrm>
            <a:off x="0" y="1"/>
            <a:ext cx="9144000" cy="5143500"/>
          </a:xfrm>
          <a:prstGeom prst="rect">
            <a:avLst/>
          </a:prstGeom>
          <a:ln w="12700">
            <a:miter lim="400000"/>
          </a:ln>
        </p:spPr>
      </p:pic>
      <p:sp>
        <p:nvSpPr>
          <p:cNvPr id="865" name="Distribution of data  and compute: ongoing"/>
          <p:cNvSpPr txBox="1"/>
          <p:nvPr/>
        </p:nvSpPr>
        <p:spPr>
          <a:xfrm>
            <a:off x="101393" y="191595"/>
            <a:ext cx="7144585" cy="407804"/>
          </a:xfrm>
          <a:prstGeom prst="rect">
            <a:avLst/>
          </a:prstGeom>
          <a:solidFill>
            <a:srgbClr val="D5D5D5">
              <a:alpha val="78785"/>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r>
              <a:rPr lang="en-GB" sz="2400" cap="none" dirty="0" smtClean="0"/>
              <a:t>Global </a:t>
            </a:r>
            <a:r>
              <a:rPr sz="2400" cap="none" dirty="0" smtClean="0"/>
              <a:t>distribution </a:t>
            </a:r>
            <a:r>
              <a:rPr sz="2400" cap="none" dirty="0"/>
              <a:t>of </a:t>
            </a:r>
            <a:r>
              <a:rPr sz="2400" cap="none" dirty="0" err="1" smtClean="0"/>
              <a:t>comput</a:t>
            </a:r>
            <a:r>
              <a:rPr lang="en-GB" sz="2400" cap="none" dirty="0" err="1" smtClean="0"/>
              <a:t>ing</a:t>
            </a:r>
            <a:r>
              <a:rPr lang="en-GB" sz="2400" cap="none" dirty="0" smtClean="0"/>
              <a:t> and data placement</a:t>
            </a:r>
            <a:endParaRPr sz="2400" cap="none" dirty="0"/>
          </a:p>
        </p:txBody>
      </p:sp>
      <p:sp>
        <p:nvSpPr>
          <p:cNvPr id="866" name="Extensions with SKA &amp; KM3NeT"/>
          <p:cNvSpPr txBox="1"/>
          <p:nvPr/>
        </p:nvSpPr>
        <p:spPr>
          <a:xfrm>
            <a:off x="1952403" y="4580235"/>
            <a:ext cx="7054816" cy="407804"/>
          </a:xfrm>
          <a:prstGeom prst="rect">
            <a:avLst/>
          </a:prstGeom>
          <a:solidFill>
            <a:srgbClr val="D5D5D5">
              <a:alpha val="75956"/>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r>
              <a:rPr lang="en-GB" sz="2400" cap="none" dirty="0" smtClean="0"/>
              <a:t>WLCG and EGI Advanced Computing for Research</a:t>
            </a:r>
            <a:endParaRPr sz="2400" cap="none" dirty="0"/>
          </a:p>
        </p:txBody>
      </p:sp>
      <p:sp>
        <p:nvSpPr>
          <p:cNvPr id="2" name="Slide Number Placeholder 1"/>
          <p:cNvSpPr>
            <a:spLocks noGrp="1"/>
          </p:cNvSpPr>
          <p:nvPr>
            <p:ph type="sldNum" sz="quarter" idx="2"/>
          </p:nvPr>
        </p:nvSpPr>
        <p:spPr/>
        <p:txBody>
          <a:bodyPr/>
          <a:lstStyle/>
          <a:p>
            <a:fld id="{86CB4B4D-7CA3-9044-876B-883B54F8677D}" type="slidenum">
              <a:rPr lang="en-US" smtClean="0"/>
              <a:t>59</a:t>
            </a:fld>
            <a:endParaRPr lang="en-US"/>
          </a:p>
        </p:txBody>
      </p:sp>
    </p:spTree>
    <p:extLst>
      <p:ext uri="{BB962C8B-B14F-4D97-AF65-F5344CB8AC3E}">
        <p14:creationId xmlns:p14="http://schemas.microsoft.com/office/powerpoint/2010/main" val="20259115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872" fill="hold"/>
                                        <p:tgtEl>
                                          <p:spTgt spid="86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6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a:xfrm>
            <a:off x="156686" y="767182"/>
            <a:ext cx="2977515" cy="983941"/>
          </a:xfrm>
        </p:spPr>
        <p:txBody>
          <a:bodyPr/>
          <a:lstStyle/>
          <a:p>
            <a:pPr algn="r"/>
            <a:r>
              <a:rPr lang="en-GB" sz="2000" b="1" dirty="0" smtClean="0">
                <a:solidFill>
                  <a:srgbClr val="E3D88B"/>
                </a:solidFill>
              </a:rPr>
              <a:t>Dutch-only (!)</a:t>
            </a:r>
            <a:br>
              <a:rPr lang="en-GB" sz="2000" b="1" dirty="0" smtClean="0">
                <a:solidFill>
                  <a:srgbClr val="E3D88B"/>
                </a:solidFill>
              </a:rPr>
            </a:br>
            <a:r>
              <a:rPr lang="en-GB" sz="2000" dirty="0" smtClean="0">
                <a:solidFill>
                  <a:srgbClr val="E3D88B"/>
                </a:solidFill>
              </a:rPr>
              <a:t>compute  requirements for LHC, KM3NeT, and SKA, until 2030</a:t>
            </a:r>
          </a:p>
        </p:txBody>
      </p:sp>
      <p:sp>
        <p:nvSpPr>
          <p:cNvPr id="3" name="Slide Number Placeholder 2"/>
          <p:cNvSpPr>
            <a:spLocks noGrp="1"/>
          </p:cNvSpPr>
          <p:nvPr>
            <p:ph type="sldNum" sz="quarter" idx="2"/>
          </p:nvPr>
        </p:nvSpPr>
        <p:spPr/>
        <p:txBody>
          <a:bodyPr/>
          <a:lstStyle/>
          <a:p>
            <a:fld id="{86CB4B4D-7CA3-9044-876B-883B54F8677D}" type="slidenum">
              <a:rPr lang="en-US" smtClean="0"/>
              <a:t>6</a:t>
            </a:fld>
            <a:endParaRPr lang="en-US"/>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p:txBody>
          <a:bodyPr/>
          <a:lstStyle/>
          <a:p>
            <a:r>
              <a:rPr lang="en-GB" dirty="0" smtClean="0"/>
              <a:t>Scaling across all science domains</a:t>
            </a:r>
            <a:endParaRPr lang="en-US" dirty="0"/>
          </a:p>
        </p:txBody>
      </p:sp>
      <p:sp>
        <p:nvSpPr>
          <p:cNvPr id="9" name="TextBox 8"/>
          <p:cNvSpPr txBox="1"/>
          <p:nvPr/>
        </p:nvSpPr>
        <p:spPr>
          <a:xfrm>
            <a:off x="3421380" y="4522048"/>
            <a:ext cx="448199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200" b="0" i="0" u="none" strike="noStrike" cap="none" spc="0" normalizeH="0" dirty="0" smtClean="0">
                <a:ln>
                  <a:noFill/>
                </a:ln>
                <a:solidFill>
                  <a:srgbClr val="6F2575"/>
                </a:solidFill>
                <a:effectLst/>
                <a:uFillTx/>
                <a:latin typeface="+mn-lt"/>
                <a:ea typeface="+mn-ea"/>
                <a:cs typeface="+mn-cs"/>
                <a:sym typeface="Arial"/>
              </a:rPr>
              <a:t>Source: </a:t>
            </a:r>
            <a:r>
              <a:rPr kumimoji="0" lang="en-GB" sz="1200" b="0" i="0" u="none" strike="noStrike" cap="none" spc="0" normalizeH="0" dirty="0" err="1" smtClean="0">
                <a:ln>
                  <a:noFill/>
                </a:ln>
                <a:solidFill>
                  <a:srgbClr val="6F2575"/>
                </a:solidFill>
                <a:effectLst/>
                <a:uFillTx/>
                <a:latin typeface="+mn-lt"/>
                <a:ea typeface="+mn-ea"/>
                <a:cs typeface="+mn-cs"/>
                <a:sym typeface="Arial"/>
              </a:rPr>
              <a:t>FuSE</a:t>
            </a:r>
            <a:r>
              <a:rPr kumimoji="0" lang="en-GB" sz="1200" b="0" i="0" u="none" strike="noStrike" cap="none" spc="0" normalizeH="0" dirty="0" smtClean="0">
                <a:ln>
                  <a:noFill/>
                </a:ln>
                <a:solidFill>
                  <a:srgbClr val="6F2575"/>
                </a:solidFill>
                <a:effectLst/>
                <a:uFillTx/>
                <a:latin typeface="+mn-lt"/>
                <a:ea typeface="+mn-ea"/>
                <a:cs typeface="+mn-cs"/>
                <a:sym typeface="Arial"/>
              </a:rPr>
              <a:t>, the </a:t>
            </a:r>
            <a:r>
              <a:rPr lang="en-GB" sz="1200" cap="none" dirty="0">
                <a:solidFill>
                  <a:srgbClr val="6F2575"/>
                </a:solidFill>
              </a:rPr>
              <a:t>F</a:t>
            </a:r>
            <a:r>
              <a:rPr kumimoji="0" lang="en-GB" sz="1200" b="0" i="0" u="none" strike="noStrike" cap="none" spc="0" normalizeH="0" dirty="0" smtClean="0">
                <a:ln>
                  <a:noFill/>
                </a:ln>
                <a:solidFill>
                  <a:srgbClr val="6F2575"/>
                </a:solidFill>
                <a:effectLst/>
                <a:uFillTx/>
                <a:latin typeface="+mn-lt"/>
                <a:ea typeface="+mn-ea"/>
                <a:cs typeface="+mn-cs"/>
                <a:sym typeface="Arial"/>
              </a:rPr>
              <a:t>undamental Sciences E-infrastructure, 2019</a:t>
            </a:r>
          </a:p>
          <a:p>
            <a:pPr marL="0" marR="0" indent="0" algn="r" defTabSz="825500" rtl="0" fontAlgn="auto" latinLnBrk="0" hangingPunct="0">
              <a:lnSpc>
                <a:spcPct val="100000"/>
              </a:lnSpc>
              <a:spcBef>
                <a:spcPts val="0"/>
              </a:spcBef>
              <a:spcAft>
                <a:spcPts val="0"/>
              </a:spcAft>
              <a:buClrTx/>
              <a:buSzTx/>
              <a:buFontTx/>
              <a:buNone/>
              <a:tabLst/>
            </a:pPr>
            <a:r>
              <a:rPr lang="en-GB" sz="1200" cap="none" dirty="0" smtClean="0">
                <a:solidFill>
                  <a:srgbClr val="6F2575"/>
                </a:solidFill>
              </a:rPr>
              <a:t>https://fuse-infra.nl/</a:t>
            </a:r>
            <a:endParaRPr kumimoji="0" lang="en-US" sz="1200" b="0" i="0" u="none" strike="noStrike" cap="none" spc="0" normalizeH="0" dirty="0" smtClean="0">
              <a:ln>
                <a:noFill/>
              </a:ln>
              <a:solidFill>
                <a:srgbClr val="6F2575"/>
              </a:solidFill>
              <a:effectLst/>
              <a:uFillTx/>
              <a:latin typeface="+mn-lt"/>
              <a:ea typeface="+mn-ea"/>
              <a:cs typeface="+mn-cs"/>
              <a:sym typeface="Arial"/>
            </a:endParaRPr>
          </a:p>
        </p:txBody>
      </p:sp>
      <p:pic>
        <p:nvPicPr>
          <p:cNvPr id="11" name="Picture 10"/>
          <p:cNvPicPr>
            <a:picLocks noChangeAspect="1"/>
          </p:cNvPicPr>
          <p:nvPr/>
        </p:nvPicPr>
        <p:blipFill>
          <a:blip r:embed="rId3"/>
          <a:stretch>
            <a:fillRect/>
          </a:stretch>
        </p:blipFill>
        <p:spPr>
          <a:xfrm>
            <a:off x="3200400" y="772211"/>
            <a:ext cx="5849382" cy="3747261"/>
          </a:xfrm>
          <a:prstGeom prst="rect">
            <a:avLst/>
          </a:prstGeom>
        </p:spPr>
      </p:pic>
      <p:sp>
        <p:nvSpPr>
          <p:cNvPr id="12" name="Text Placeholder 1"/>
          <p:cNvSpPr txBox="1">
            <a:spLocks/>
          </p:cNvSpPr>
          <p:nvPr/>
        </p:nvSpPr>
        <p:spPr>
          <a:xfrm>
            <a:off x="90487" y="2331720"/>
            <a:ext cx="2977515" cy="2033032"/>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marL="0" marR="0" indent="0" algn="l" defTabSz="309563" rtl="0" eaLnBrk="1" latinLnBrk="0" hangingPunct="1">
              <a:lnSpc>
                <a:spcPct val="100000"/>
              </a:lnSpc>
              <a:spcBef>
                <a:spcPts val="0"/>
              </a:spcBef>
              <a:spcAft>
                <a:spcPts val="0"/>
              </a:spcAft>
              <a:buClrTx/>
              <a:buSzTx/>
              <a:buFontTx/>
              <a:buNone/>
              <a:tabLst/>
              <a:defRPr sz="2063" b="0" i="0" u="none" strike="noStrike" cap="none" spc="0" baseline="0">
                <a:ln>
                  <a:noFill/>
                </a:ln>
                <a:solidFill>
                  <a:srgbClr val="FFFFFF"/>
                </a:solidFill>
                <a:uFillTx/>
                <a:latin typeface="+mn-lt"/>
                <a:ea typeface="+mn-ea"/>
                <a:cs typeface="+mn-cs"/>
                <a:sym typeface="Arial"/>
              </a:defRPr>
            </a:lvl1pPr>
            <a:lvl2pPr marL="114300" marR="0" indent="-114300" algn="l" defTabSz="309563" rtl="0" eaLnBrk="1" latinLnBrk="0" hangingPunct="1">
              <a:lnSpc>
                <a:spcPct val="100000"/>
              </a:lnSpc>
              <a:spcBef>
                <a:spcPts val="0"/>
              </a:spcBef>
              <a:spcAft>
                <a:spcPts val="0"/>
              </a:spcAft>
              <a:buClrTx/>
              <a:buSzTx/>
              <a:buFont typeface="Arial" panose="020B0604020202020204" pitchFamily="34" charset="0"/>
              <a:buChar char="•"/>
              <a:tabLst/>
              <a:defRPr sz="1875"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88"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a:lstStyle>
          <a:p>
            <a:r>
              <a:rPr lang="en-GB" sz="1800" i="1" dirty="0" smtClean="0">
                <a:solidFill>
                  <a:srgbClr val="E3D88B"/>
                </a:solidFill>
              </a:rPr>
              <a:t>Even then, it will be </a:t>
            </a:r>
            <a:br>
              <a:rPr lang="en-GB" sz="1800" i="1" dirty="0" smtClean="0">
                <a:solidFill>
                  <a:srgbClr val="E3D88B"/>
                </a:solidFill>
              </a:rPr>
            </a:br>
            <a:r>
              <a:rPr lang="en-GB" sz="1800" i="1" dirty="0" smtClean="0">
                <a:solidFill>
                  <a:srgbClr val="E3D88B"/>
                </a:solidFill>
              </a:rPr>
              <a:t>sufficient if and only if </a:t>
            </a:r>
          </a:p>
          <a:p>
            <a:pPr marL="342900" indent="-342900">
              <a:buFont typeface="Arial" panose="020B0604020202020204" pitchFamily="34" charset="0"/>
              <a:buChar char="•"/>
            </a:pPr>
            <a:r>
              <a:rPr lang="en-GB" sz="1800" dirty="0" smtClean="0">
                <a:solidFill>
                  <a:srgbClr val="E3D88B"/>
                </a:solidFill>
              </a:rPr>
              <a:t>GPU and parallelism </a:t>
            </a:r>
            <a:br>
              <a:rPr lang="en-GB" sz="1800" dirty="0" smtClean="0">
                <a:solidFill>
                  <a:srgbClr val="E3D88B"/>
                </a:solidFill>
              </a:rPr>
            </a:br>
            <a:r>
              <a:rPr lang="en-GB" sz="1800" dirty="0" smtClean="0">
                <a:solidFill>
                  <a:srgbClr val="E3D88B"/>
                </a:solidFill>
              </a:rPr>
              <a:t>are fully exploited</a:t>
            </a:r>
          </a:p>
          <a:p>
            <a:pPr marL="342900" indent="-342900">
              <a:buFont typeface="Arial" panose="020B0604020202020204" pitchFamily="34" charset="0"/>
              <a:buChar char="•"/>
            </a:pPr>
            <a:r>
              <a:rPr lang="en-GB" sz="1800" dirty="0" smtClean="0">
                <a:solidFill>
                  <a:srgbClr val="E3D88B"/>
                </a:solidFill>
              </a:rPr>
              <a:t>throughput per core continues to increase</a:t>
            </a:r>
          </a:p>
          <a:p>
            <a:pPr marL="342900" indent="-342900">
              <a:buFont typeface="Arial" panose="020B0604020202020204" pitchFamily="34" charset="0"/>
              <a:buChar char="•"/>
            </a:pPr>
            <a:r>
              <a:rPr lang="en-GB" sz="1800" dirty="0" smtClean="0">
                <a:solidFill>
                  <a:srgbClr val="E3D88B"/>
                </a:solidFill>
              </a:rPr>
              <a:t>data access patterns will match system design</a:t>
            </a:r>
          </a:p>
        </p:txBody>
      </p:sp>
      <p:sp>
        <p:nvSpPr>
          <p:cNvPr id="6" name="TextBox 5"/>
          <p:cNvSpPr txBox="1"/>
          <p:nvPr/>
        </p:nvSpPr>
        <p:spPr>
          <a:xfrm>
            <a:off x="4038600" y="1201411"/>
            <a:ext cx="3196388" cy="2641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050" b="0" i="0" u="none" strike="noStrike" cap="none" spc="0" normalizeH="0" dirty="0" smtClean="0">
                <a:ln>
                  <a:noFill/>
                </a:ln>
                <a:solidFill>
                  <a:srgbClr val="6F2575"/>
                </a:solidFill>
                <a:effectLst/>
                <a:uFillTx/>
                <a:latin typeface="+mn-lt"/>
                <a:ea typeface="+mn-ea"/>
                <a:cs typeface="+mn-cs"/>
                <a:sym typeface="Arial"/>
              </a:rPr>
              <a:t>100Mcore-hrs/</a:t>
            </a:r>
            <a:r>
              <a:rPr kumimoji="0" lang="en-GB" sz="1050" b="0" i="0" u="none" strike="noStrike" cap="none" spc="0" normalizeH="0" dirty="0" err="1" smtClean="0">
                <a:ln>
                  <a:noFill/>
                </a:ln>
                <a:solidFill>
                  <a:srgbClr val="6F2575"/>
                </a:solidFill>
                <a:effectLst/>
                <a:uFillTx/>
                <a:latin typeface="+mn-lt"/>
                <a:ea typeface="+mn-ea"/>
                <a:cs typeface="+mn-cs"/>
                <a:sym typeface="Arial"/>
              </a:rPr>
              <a:t>yr</a:t>
            </a:r>
            <a:r>
              <a:rPr kumimoji="0" lang="en-GB" sz="1050" b="0" i="0" u="none" strike="noStrike" cap="none" spc="0" normalizeH="0" dirty="0" smtClean="0">
                <a:ln>
                  <a:noFill/>
                </a:ln>
                <a:solidFill>
                  <a:srgbClr val="6F2575"/>
                </a:solidFill>
                <a:effectLst/>
                <a:uFillTx/>
                <a:latin typeface="+mn-lt"/>
                <a:ea typeface="+mn-ea"/>
                <a:cs typeface="+mn-cs"/>
                <a:sym typeface="Arial"/>
              </a:rPr>
              <a:t> = 11400 cores at 100% occupancy</a:t>
            </a:r>
            <a:endParaRPr kumimoji="0" lang="en-US" sz="1050" b="0" i="0" u="none" strike="noStrike" cap="none" spc="0" normalizeH="0" dirty="0" smtClean="0">
              <a:ln>
                <a:noFill/>
              </a:ln>
              <a:solidFill>
                <a:srgbClr val="6F2575"/>
              </a:solidFill>
              <a:effectLst/>
              <a:uFillTx/>
              <a:latin typeface="+mn-lt"/>
              <a:ea typeface="+mn-ea"/>
              <a:cs typeface="+mn-cs"/>
              <a:sym typeface="Arial"/>
            </a:endParaRPr>
          </a:p>
        </p:txBody>
      </p:sp>
    </p:spTree>
    <p:extLst>
      <p:ext uri="{BB962C8B-B14F-4D97-AF65-F5344CB8AC3E}">
        <p14:creationId xmlns:p14="http://schemas.microsoft.com/office/powerpoint/2010/main" val="2480663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60</a:t>
            </a:fld>
            <a:endParaRPr lang="en-GB"/>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a:xfrm>
            <a:off x="238125" y="238125"/>
            <a:ext cx="8667750" cy="430887"/>
          </a:xfrm>
        </p:spPr>
        <p:txBody>
          <a:bodyPr/>
          <a:lstStyle/>
          <a:p>
            <a:r>
              <a:rPr lang="en-GB" sz="2800" dirty="0"/>
              <a:t>Computing on data: </a:t>
            </a:r>
            <a:r>
              <a:rPr lang="en-GB" sz="2800" dirty="0" smtClean="0"/>
              <a:t>up to 40 </a:t>
            </a:r>
            <a:r>
              <a:rPr lang="en-GB" sz="2800" dirty="0"/>
              <a:t>million per </a:t>
            </a:r>
            <a:r>
              <a:rPr lang="en-GB" sz="2800" dirty="0" smtClean="0"/>
              <a:t>second</a:t>
            </a:r>
            <a:endParaRPr lang="en-GB" dirty="0"/>
          </a:p>
        </p:txBody>
      </p:sp>
      <p:pic>
        <p:nvPicPr>
          <p:cNvPr id="7" name="Picture 6"/>
          <p:cNvPicPr>
            <a:picLocks noChangeAspect="1"/>
          </p:cNvPicPr>
          <p:nvPr/>
        </p:nvPicPr>
        <p:blipFill>
          <a:blip r:embed="rId3"/>
          <a:stretch>
            <a:fillRect/>
          </a:stretch>
        </p:blipFill>
        <p:spPr>
          <a:xfrm>
            <a:off x="2111563" y="1028481"/>
            <a:ext cx="4879181" cy="324683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3133" y="1034826"/>
            <a:ext cx="4876038" cy="3246120"/>
          </a:xfrm>
          <a:prstGeom prst="rect">
            <a:avLst/>
          </a:prstGeom>
        </p:spPr>
      </p:pic>
      <p:pic>
        <p:nvPicPr>
          <p:cNvPr id="9" name="Picture 8"/>
          <p:cNvPicPr>
            <a:picLocks noChangeAspect="1"/>
          </p:cNvPicPr>
          <p:nvPr/>
        </p:nvPicPr>
        <p:blipFill>
          <a:blip r:embed="rId5"/>
          <a:stretch>
            <a:fillRect/>
          </a:stretch>
        </p:blipFill>
        <p:spPr>
          <a:xfrm>
            <a:off x="5392638" y="1052744"/>
            <a:ext cx="1575685" cy="1580417"/>
          </a:xfrm>
          <a:prstGeom prst="rect">
            <a:avLst/>
          </a:prstGeom>
        </p:spPr>
      </p:pic>
      <p:sp>
        <p:nvSpPr>
          <p:cNvPr id="10" name="Rectangle 9"/>
          <p:cNvSpPr/>
          <p:nvPr/>
        </p:nvSpPr>
        <p:spPr>
          <a:xfrm>
            <a:off x="-61461" y="4273780"/>
            <a:ext cx="6599307" cy="207749"/>
          </a:xfrm>
          <a:prstGeom prst="rect">
            <a:avLst/>
          </a:prstGeom>
        </p:spPr>
        <p:txBody>
          <a:bodyPr wrap="square">
            <a:spAutoFit/>
          </a:bodyPr>
          <a:lstStyle/>
          <a:p>
            <a:pPr defTabSz="171446"/>
            <a:r>
              <a:rPr lang="en-GB" sz="750" i="1" cap="none" dirty="0">
                <a:solidFill>
                  <a:srgbClr val="E3D88B"/>
                </a:solidFill>
                <a:latin typeface="Akkurat Std Italic" panose="02000503000000000000" pitchFamily="2" charset="0"/>
                <a:sym typeface="Helvetica Neue"/>
              </a:rPr>
              <a:t>Display of a proton-proton collision event recorded by ATLAS on 3 June 2015, with the first LHC stable beams at a collision energy of 13 </a:t>
            </a:r>
            <a:r>
              <a:rPr lang="en-GB" sz="750" i="1" cap="none" dirty="0" err="1">
                <a:solidFill>
                  <a:srgbClr val="E3D88B"/>
                </a:solidFill>
                <a:latin typeface="Akkurat Std Italic" panose="02000503000000000000" pitchFamily="2" charset="0"/>
                <a:sym typeface="Helvetica Neue"/>
              </a:rPr>
              <a:t>TeV</a:t>
            </a:r>
            <a:endParaRPr lang="en-GB" sz="750" i="1" cap="none" dirty="0">
              <a:solidFill>
                <a:srgbClr val="E3D88B"/>
              </a:solidFill>
              <a:latin typeface="Akkurat Std Italic" panose="02000503000000000000" pitchFamily="2" charset="0"/>
              <a:sym typeface="Helvetica Neue"/>
            </a:endParaRPr>
          </a:p>
        </p:txBody>
      </p:sp>
      <p:sp>
        <p:nvSpPr>
          <p:cNvPr id="11" name="TextBox 10"/>
          <p:cNvSpPr txBox="1"/>
          <p:nvPr/>
        </p:nvSpPr>
        <p:spPr>
          <a:xfrm>
            <a:off x="14252" y="727808"/>
            <a:ext cx="9040938" cy="2846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171452"/>
            <a:r>
              <a:rPr lang="en-US" sz="1350" b="1" i="1" cap="none" dirty="0">
                <a:solidFill>
                  <a:srgbClr val="FFFFFF"/>
                </a:solidFill>
                <a:latin typeface="Helvetica Neue"/>
                <a:sym typeface="Helvetica Neue"/>
              </a:rPr>
              <a:t>~ 10 seconds to </a:t>
            </a:r>
            <a:r>
              <a:rPr lang="en-US" sz="1350" b="1" i="1" cap="none" dirty="0" smtClean="0">
                <a:solidFill>
                  <a:srgbClr val="FFFFFF"/>
                </a:solidFill>
                <a:latin typeface="Helvetica Neue"/>
                <a:sym typeface="Helvetica Neue"/>
              </a:rPr>
              <a:t>compute </a:t>
            </a:r>
            <a:r>
              <a:rPr lang="en-US" sz="1350" b="1" i="1" cap="none" dirty="0">
                <a:solidFill>
                  <a:srgbClr val="FFFFFF"/>
                </a:solidFill>
                <a:latin typeface="Helvetica Neue"/>
                <a:sym typeface="Helvetica Neue"/>
              </a:rPr>
              <a:t>a single event </a:t>
            </a:r>
            <a:r>
              <a:rPr lang="en-US" sz="1350" b="1" i="1" cap="none" dirty="0" smtClean="0">
                <a:solidFill>
                  <a:srgbClr val="FFFFFF"/>
                </a:solidFill>
                <a:latin typeface="Helvetica Neue"/>
                <a:sym typeface="Helvetica Neue"/>
              </a:rPr>
              <a:t>at LHC’s ATLAS (as example) for </a:t>
            </a:r>
            <a:r>
              <a:rPr lang="en-US" sz="1350" b="1" i="1" cap="none" dirty="0">
                <a:solidFill>
                  <a:srgbClr val="FFFFFF"/>
                </a:solidFill>
                <a:latin typeface="Helvetica Neue"/>
                <a:sym typeface="Helvetica Neue"/>
              </a:rPr>
              <a:t>‘jets’ containing ~30 </a:t>
            </a:r>
            <a:r>
              <a:rPr lang="en-US" sz="1350" b="1" i="1" cap="none" dirty="0" err="1">
                <a:solidFill>
                  <a:srgbClr val="FFFFFF"/>
                </a:solidFill>
                <a:latin typeface="Helvetica Neue"/>
                <a:sym typeface="Helvetica Neue"/>
              </a:rPr>
              <a:t>colllisions</a:t>
            </a:r>
            <a:endParaRPr lang="en-GB" sz="1350" b="1" i="1" cap="none" dirty="0">
              <a:solidFill>
                <a:srgbClr val="FFFFFF"/>
              </a:solidFill>
              <a:latin typeface="Helvetica Neue"/>
              <a:sym typeface="Helvetica Neue"/>
            </a:endParaRPr>
          </a:p>
        </p:txBody>
      </p:sp>
      <p:sp>
        <p:nvSpPr>
          <p:cNvPr id="12" name="TextBox 11"/>
          <p:cNvSpPr txBox="1"/>
          <p:nvPr/>
        </p:nvSpPr>
        <p:spPr>
          <a:xfrm>
            <a:off x="-7664" y="4398981"/>
            <a:ext cx="8048574" cy="1923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defTabSz="171446"/>
            <a:r>
              <a:rPr lang="en-GB" sz="750" i="1" cap="none" dirty="0">
                <a:solidFill>
                  <a:srgbClr val="E3D88B"/>
                </a:solidFill>
                <a:latin typeface="Akkurat Std Italic" panose="02000503000000000000" pitchFamily="2" charset="0"/>
                <a:sym typeface="Helvetica Neue"/>
              </a:rPr>
              <a:t>Event processing time: v19.0.1.1 as per Jovan </a:t>
            </a:r>
            <a:r>
              <a:rPr lang="en-GB" sz="750" i="1" cap="none" dirty="0" err="1">
                <a:solidFill>
                  <a:srgbClr val="E3D88B"/>
                </a:solidFill>
                <a:latin typeface="Akkurat Std Italic" panose="02000503000000000000" pitchFamily="2" charset="0"/>
                <a:sym typeface="Helvetica Neue"/>
              </a:rPr>
              <a:t>Mitrevski</a:t>
            </a:r>
            <a:r>
              <a:rPr lang="en-GB" sz="750" i="1" cap="none" dirty="0">
                <a:solidFill>
                  <a:srgbClr val="E3D88B"/>
                </a:solidFill>
                <a:latin typeface="Akkurat Std Italic" panose="02000503000000000000" pitchFamily="2" charset="0"/>
                <a:sym typeface="Helvetica Neue"/>
              </a:rPr>
              <a:t> and 2015  J. Phys.: Conf. Ser. 664 072034 </a:t>
            </a:r>
            <a:r>
              <a:rPr lang="en-US" sz="750" i="1" cap="none" dirty="0">
                <a:solidFill>
                  <a:srgbClr val="E3D88B"/>
                </a:solidFill>
                <a:latin typeface="Akkurat Std Italic" panose="02000503000000000000" pitchFamily="2" charset="0"/>
                <a:sym typeface="Helvetica Neue"/>
              </a:rPr>
              <a:t>(CHEP2015)</a:t>
            </a:r>
            <a:endParaRPr lang="en-GB" sz="750" i="1" cap="none" dirty="0">
              <a:solidFill>
                <a:srgbClr val="E3D88B"/>
              </a:solidFill>
              <a:latin typeface="Akkurat Std Italic" panose="02000503000000000000" pitchFamily="2" charset="0"/>
              <a:sym typeface="Helvetica Neue"/>
            </a:endParaRPr>
          </a:p>
        </p:txBody>
      </p:sp>
      <p:sp>
        <p:nvSpPr>
          <p:cNvPr id="2" name="TextBox 1"/>
          <p:cNvSpPr txBox="1"/>
          <p:nvPr/>
        </p:nvSpPr>
        <p:spPr>
          <a:xfrm>
            <a:off x="7505700" y="1556921"/>
            <a:ext cx="1549490" cy="24724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400" b="0" i="1" u="none" strike="noStrike" cap="none" spc="0" normalizeH="0" dirty="0" smtClean="0">
                <a:ln>
                  <a:noFill/>
                </a:ln>
                <a:solidFill>
                  <a:srgbClr val="E3D88B"/>
                </a:solidFill>
                <a:effectLst/>
                <a:uFillTx/>
                <a:sym typeface="Arial"/>
              </a:rPr>
              <a:t>filtering brings it down to </a:t>
            </a:r>
            <a:br>
              <a:rPr kumimoji="0" lang="en-GB" sz="1400" b="0" i="1" u="none" strike="noStrike" cap="none" spc="0" normalizeH="0" dirty="0" smtClean="0">
                <a:ln>
                  <a:noFill/>
                </a:ln>
                <a:solidFill>
                  <a:srgbClr val="E3D88B"/>
                </a:solidFill>
                <a:effectLst/>
                <a:uFillTx/>
                <a:sym typeface="Arial"/>
              </a:rPr>
            </a:br>
            <a:r>
              <a:rPr kumimoji="0" lang="en-GB" sz="1400" b="0" i="1" u="none" strike="noStrike" cap="none" spc="0" normalizeH="0" dirty="0" smtClean="0">
                <a:ln>
                  <a:noFill/>
                </a:ln>
                <a:solidFill>
                  <a:srgbClr val="E3D88B"/>
                </a:solidFill>
                <a:effectLst/>
                <a:uFillTx/>
                <a:sym typeface="Arial"/>
              </a:rPr>
              <a:t>~1kHz and 1.5MByte/event</a:t>
            </a:r>
          </a:p>
          <a:p>
            <a:pPr marL="0" marR="0" indent="0" algn="l" defTabSz="825500" rtl="0" fontAlgn="auto" latinLnBrk="0" hangingPunct="0">
              <a:lnSpc>
                <a:spcPct val="100000"/>
              </a:lnSpc>
              <a:spcBef>
                <a:spcPts val="0"/>
              </a:spcBef>
              <a:spcAft>
                <a:spcPts val="0"/>
              </a:spcAft>
              <a:buClrTx/>
              <a:buSzTx/>
              <a:buFontTx/>
              <a:buNone/>
              <a:tabLst/>
            </a:pPr>
            <a:endParaRPr lang="en-GB" sz="1400" i="1" cap="none" dirty="0" smtClean="0">
              <a:solidFill>
                <a:srgbClr val="E3D88B"/>
              </a:solidFill>
            </a:endParaRPr>
          </a:p>
          <a:p>
            <a:pPr marL="0" marR="0" indent="0" algn="l" defTabSz="825500" rtl="0" fontAlgn="auto" latinLnBrk="0" hangingPunct="0">
              <a:lnSpc>
                <a:spcPct val="100000"/>
              </a:lnSpc>
              <a:spcBef>
                <a:spcPts val="0"/>
              </a:spcBef>
              <a:spcAft>
                <a:spcPts val="0"/>
              </a:spcAft>
              <a:buClrTx/>
              <a:buSzTx/>
              <a:buFontTx/>
              <a:buNone/>
              <a:tabLst/>
            </a:pPr>
            <a:r>
              <a:rPr lang="en-GB" sz="1400" i="1" cap="none" dirty="0" smtClean="0">
                <a:solidFill>
                  <a:srgbClr val="E3D88B"/>
                </a:solidFill>
              </a:rPr>
              <a:t>= ~ 1.5GByte/s </a:t>
            </a:r>
            <a:br>
              <a:rPr lang="en-GB" sz="1400" i="1" cap="none" dirty="0" smtClean="0">
                <a:solidFill>
                  <a:srgbClr val="E3D88B"/>
                </a:solidFill>
              </a:rPr>
            </a:br>
            <a:r>
              <a:rPr lang="en-GB" sz="1400" i="1" cap="none" dirty="0" smtClean="0">
                <a:solidFill>
                  <a:srgbClr val="E3D88B"/>
                </a:solidFill>
              </a:rPr>
              <a:t>of only ‘raw’ data</a:t>
            </a:r>
          </a:p>
          <a:p>
            <a:pPr marL="0" marR="0" indent="0" algn="l" defTabSz="825500" rtl="0" fontAlgn="auto" latinLnBrk="0" hangingPunct="0">
              <a:lnSpc>
                <a:spcPct val="100000"/>
              </a:lnSpc>
              <a:spcBef>
                <a:spcPts val="0"/>
              </a:spcBef>
              <a:spcAft>
                <a:spcPts val="0"/>
              </a:spcAft>
              <a:buClrTx/>
              <a:buSzTx/>
              <a:buFontTx/>
              <a:buNone/>
              <a:tabLst/>
            </a:pPr>
            <a:endParaRPr kumimoji="0" lang="en-GB" sz="1400" b="0" i="1" u="none" strike="noStrike" cap="none" spc="0" normalizeH="0" dirty="0">
              <a:ln>
                <a:noFill/>
              </a:ln>
              <a:solidFill>
                <a:srgbClr val="E3D88B"/>
              </a:solidFill>
              <a:effectLst/>
              <a:uFillTx/>
              <a:sym typeface="Arial"/>
            </a:endParaRPr>
          </a:p>
          <a:p>
            <a:pPr marL="0" marR="0" indent="0" algn="l" defTabSz="825500" rtl="0" fontAlgn="auto" latinLnBrk="0" hangingPunct="0">
              <a:lnSpc>
                <a:spcPct val="100000"/>
              </a:lnSpc>
              <a:spcBef>
                <a:spcPts val="0"/>
              </a:spcBef>
              <a:spcAft>
                <a:spcPts val="0"/>
              </a:spcAft>
              <a:buClrTx/>
              <a:buSzTx/>
              <a:buFontTx/>
              <a:buNone/>
              <a:tabLst/>
            </a:pPr>
            <a:r>
              <a:rPr lang="en-GB" sz="1400" i="1" cap="none" dirty="0" smtClean="0">
                <a:solidFill>
                  <a:srgbClr val="E3D88B"/>
                </a:solidFill>
              </a:rPr>
              <a:t>and computing post-2021 </a:t>
            </a:r>
            <a:br>
              <a:rPr lang="en-GB" sz="1400" i="1" cap="none" dirty="0" smtClean="0">
                <a:solidFill>
                  <a:srgbClr val="E3D88B"/>
                </a:solidFill>
              </a:rPr>
            </a:br>
            <a:r>
              <a:rPr lang="en-GB" sz="1400" i="1" cap="none" dirty="0" smtClean="0">
                <a:solidFill>
                  <a:srgbClr val="E3D88B"/>
                </a:solidFill>
              </a:rPr>
              <a:t>takes longer </a:t>
            </a:r>
            <a:r>
              <a:rPr lang="en-GB" sz="1400" cap="none" dirty="0" smtClean="0">
                <a:solidFill>
                  <a:srgbClr val="E3D88B"/>
                </a:solidFill>
                <a:sym typeface="Wingdings" panose="05000000000000000000" pitchFamily="2" charset="2"/>
              </a:rPr>
              <a:t></a:t>
            </a:r>
            <a:endParaRPr kumimoji="0" lang="en-US" sz="1400" b="0" u="none" strike="noStrike" cap="none" spc="0" normalizeH="0" dirty="0" smtClean="0">
              <a:ln>
                <a:noFill/>
              </a:ln>
              <a:solidFill>
                <a:srgbClr val="E3D88B"/>
              </a:solidFill>
              <a:effectLst/>
              <a:uFillTx/>
              <a:sym typeface="Arial"/>
            </a:endParaRPr>
          </a:p>
        </p:txBody>
      </p:sp>
    </p:spTree>
    <p:extLst>
      <p:ext uri="{BB962C8B-B14F-4D97-AF65-F5344CB8AC3E}">
        <p14:creationId xmlns:p14="http://schemas.microsoft.com/office/powerpoint/2010/main" val="8149885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US" smtClean="0"/>
              <a:t>61</a:t>
            </a:fld>
            <a:endParaRPr lang="en-US"/>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p:txBody>
          <a:bodyPr/>
          <a:lstStyle/>
          <a:p>
            <a:r>
              <a:rPr lang="en-US" dirty="0" smtClean="0"/>
              <a:t>Example from Xenon1T</a:t>
            </a:r>
            <a:endParaRPr lang="en-US" dirty="0"/>
          </a:p>
        </p:txBody>
      </p:sp>
      <p:pic>
        <p:nvPicPr>
          <p:cNvPr id="6" name="Picture 5"/>
          <p:cNvPicPr>
            <a:picLocks noChangeAspect="1"/>
          </p:cNvPicPr>
          <p:nvPr/>
        </p:nvPicPr>
        <p:blipFill>
          <a:blip r:embed="rId3"/>
          <a:stretch>
            <a:fillRect/>
          </a:stretch>
        </p:blipFill>
        <p:spPr>
          <a:xfrm>
            <a:off x="1807078" y="638236"/>
            <a:ext cx="5136584" cy="3855944"/>
          </a:xfrm>
          <a:prstGeom prst="rect">
            <a:avLst/>
          </a:prstGeom>
        </p:spPr>
      </p:pic>
      <p:sp>
        <p:nvSpPr>
          <p:cNvPr id="7" name="TextBox 6"/>
          <p:cNvSpPr txBox="1"/>
          <p:nvPr/>
        </p:nvSpPr>
        <p:spPr>
          <a:xfrm>
            <a:off x="6626310" y="4338743"/>
            <a:ext cx="2569614" cy="2641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a:r>
              <a:rPr lang="en-US" sz="1050" cap="none" dirty="0">
                <a:solidFill>
                  <a:srgbClr val="6F2575"/>
                </a:solidFill>
              </a:rPr>
              <a:t>https://www.science.purdue.edu/xenon1t/</a:t>
            </a:r>
            <a:endParaRPr kumimoji="0" lang="en-US" sz="1050" b="0" i="0" u="none" strike="noStrike" cap="none" spc="0" normalizeH="0" dirty="0" smtClean="0">
              <a:ln>
                <a:noFill/>
              </a:ln>
              <a:solidFill>
                <a:srgbClr val="6F2575"/>
              </a:solidFill>
              <a:effectLst/>
              <a:uFillTx/>
              <a:sym typeface="Arial"/>
            </a:endParaRPr>
          </a:p>
        </p:txBody>
      </p:sp>
    </p:spTree>
    <p:extLst>
      <p:ext uri="{BB962C8B-B14F-4D97-AF65-F5344CB8AC3E}">
        <p14:creationId xmlns:p14="http://schemas.microsoft.com/office/powerpoint/2010/main" val="38134476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NL" smtClean="0"/>
              <a:t>62</a:t>
            </a:fld>
            <a:endParaRPr lang="en-NL"/>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a:xfrm>
            <a:off x="238125" y="238125"/>
            <a:ext cx="8667750" cy="403957"/>
          </a:xfrm>
        </p:spPr>
        <p:txBody>
          <a:bodyPr/>
          <a:lstStyle/>
          <a:p>
            <a:r>
              <a:rPr lang="en-GB" dirty="0" smtClean="0"/>
              <a:t>CPU architecture matching IO load </a:t>
            </a:r>
            <a:r>
              <a:rPr lang="en-NL" dirty="0" smtClean="0"/>
              <a:t>–</a:t>
            </a:r>
            <a:r>
              <a:rPr lang="en-GB" dirty="0" smtClean="0"/>
              <a:t> here: IBM PowerPC</a:t>
            </a:r>
            <a:endParaRPr lang="en-US" dirty="0"/>
          </a:p>
        </p:txBody>
      </p:sp>
      <p:sp>
        <p:nvSpPr>
          <p:cNvPr id="13" name="Text Placeholder 1"/>
          <p:cNvSpPr txBox="1">
            <a:spLocks/>
          </p:cNvSpPr>
          <p:nvPr/>
        </p:nvSpPr>
        <p:spPr>
          <a:xfrm>
            <a:off x="236116" y="983512"/>
            <a:ext cx="8669759" cy="34597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marL="0" marR="0" indent="0" algn="l" defTabSz="309563" rtl="0" eaLnBrk="1" latinLnBrk="0" hangingPunct="1">
              <a:lnSpc>
                <a:spcPct val="100000"/>
              </a:lnSpc>
              <a:spcBef>
                <a:spcPts val="0"/>
              </a:spcBef>
              <a:spcAft>
                <a:spcPts val="0"/>
              </a:spcAft>
              <a:buClrTx/>
              <a:buSzTx/>
              <a:buFontTx/>
              <a:buNone/>
              <a:tabLst/>
              <a:defRPr sz="2063" b="0" i="0" u="none" strike="noStrike" cap="none" spc="0" baseline="0">
                <a:ln>
                  <a:noFill/>
                </a:ln>
                <a:solidFill>
                  <a:srgbClr val="FFFFFF"/>
                </a:solidFill>
                <a:uFillTx/>
                <a:latin typeface="+mn-lt"/>
                <a:ea typeface="+mn-ea"/>
                <a:cs typeface="+mn-cs"/>
                <a:sym typeface="Arial"/>
              </a:defRPr>
            </a:lvl1pPr>
            <a:lvl2pPr marL="114300" marR="0" indent="-114300" algn="l" defTabSz="309563" rtl="0" eaLnBrk="1" latinLnBrk="0" hangingPunct="1">
              <a:lnSpc>
                <a:spcPct val="100000"/>
              </a:lnSpc>
              <a:spcBef>
                <a:spcPts val="0"/>
              </a:spcBef>
              <a:spcAft>
                <a:spcPts val="0"/>
              </a:spcAft>
              <a:buClrTx/>
              <a:buSzTx/>
              <a:buFont typeface="Arial" panose="020B0604020202020204" pitchFamily="34" charset="0"/>
              <a:buChar char="•"/>
              <a:tabLst/>
              <a:defRPr sz="1875"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88"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a:lstStyle>
          <a:p>
            <a:pPr algn="ctr"/>
            <a:r>
              <a:rPr lang="en-GB" dirty="0" smtClean="0"/>
              <a:t>‘Hot’ data tier at ~ 5 </a:t>
            </a:r>
            <a:r>
              <a:rPr lang="en-GB" dirty="0" err="1" smtClean="0"/>
              <a:t>PiB</a:t>
            </a:r>
            <a:r>
              <a:rPr lang="en-GB" dirty="0" smtClean="0"/>
              <a:t>, ‘warm’ tier of ~ 1.6PiB</a:t>
            </a:r>
            <a:endParaRPr lang="en-GB" dirty="0"/>
          </a:p>
        </p:txBody>
      </p:sp>
      <p:grpSp>
        <p:nvGrpSpPr>
          <p:cNvPr id="14" name="Group 13"/>
          <p:cNvGrpSpPr/>
          <p:nvPr/>
        </p:nvGrpSpPr>
        <p:grpSpPr>
          <a:xfrm>
            <a:off x="179567" y="1338356"/>
            <a:ext cx="8606380" cy="1483952"/>
            <a:chOff x="179567" y="1450632"/>
            <a:chExt cx="8606380" cy="1483952"/>
          </a:xfrm>
        </p:grpSpPr>
        <p:pic>
          <p:nvPicPr>
            <p:cNvPr id="15" name="Picture 14"/>
            <p:cNvPicPr>
              <a:picLocks noChangeAspect="1"/>
            </p:cNvPicPr>
            <p:nvPr/>
          </p:nvPicPr>
          <p:blipFill>
            <a:blip r:embed="rId3"/>
            <a:stretch>
              <a:fillRect/>
            </a:stretch>
          </p:blipFill>
          <p:spPr>
            <a:xfrm>
              <a:off x="4554385" y="1450635"/>
              <a:ext cx="2044153" cy="1483949"/>
            </a:xfrm>
            <a:prstGeom prst="rect">
              <a:avLst/>
            </a:prstGeom>
          </p:spPr>
        </p:pic>
        <p:pic>
          <p:nvPicPr>
            <p:cNvPr id="16" name="Picture 15"/>
            <p:cNvPicPr>
              <a:picLocks noChangeAspect="1"/>
            </p:cNvPicPr>
            <p:nvPr/>
          </p:nvPicPr>
          <p:blipFill>
            <a:blip r:embed="rId3"/>
            <a:stretch>
              <a:fillRect/>
            </a:stretch>
          </p:blipFill>
          <p:spPr>
            <a:xfrm>
              <a:off x="6741794" y="1450634"/>
              <a:ext cx="2044153" cy="1483949"/>
            </a:xfrm>
            <a:prstGeom prst="rect">
              <a:avLst/>
            </a:prstGeom>
          </p:spPr>
        </p:pic>
        <p:pic>
          <p:nvPicPr>
            <p:cNvPr id="17" name="Picture 16"/>
            <p:cNvPicPr>
              <a:picLocks noChangeAspect="1"/>
            </p:cNvPicPr>
            <p:nvPr/>
          </p:nvPicPr>
          <p:blipFill>
            <a:blip r:embed="rId3"/>
            <a:stretch>
              <a:fillRect/>
            </a:stretch>
          </p:blipFill>
          <p:spPr>
            <a:xfrm>
              <a:off x="2366976" y="1450633"/>
              <a:ext cx="2044153" cy="1483949"/>
            </a:xfrm>
            <a:prstGeom prst="rect">
              <a:avLst/>
            </a:prstGeom>
          </p:spPr>
        </p:pic>
        <p:pic>
          <p:nvPicPr>
            <p:cNvPr id="18" name="Picture 17"/>
            <p:cNvPicPr>
              <a:picLocks noChangeAspect="1"/>
            </p:cNvPicPr>
            <p:nvPr/>
          </p:nvPicPr>
          <p:blipFill>
            <a:blip r:embed="rId3"/>
            <a:stretch>
              <a:fillRect/>
            </a:stretch>
          </p:blipFill>
          <p:spPr>
            <a:xfrm>
              <a:off x="179567" y="1450632"/>
              <a:ext cx="2044153" cy="1483949"/>
            </a:xfrm>
            <a:prstGeom prst="rect">
              <a:avLst/>
            </a:prstGeom>
          </p:spPr>
        </p:pic>
      </p:grpSp>
      <p:sp>
        <p:nvSpPr>
          <p:cNvPr id="19" name="TextBox 18"/>
          <p:cNvSpPr txBox="1"/>
          <p:nvPr/>
        </p:nvSpPr>
        <p:spPr>
          <a:xfrm>
            <a:off x="1502324" y="3509707"/>
            <a:ext cx="6137342" cy="964367"/>
          </a:xfrm>
          <a:prstGeom prst="rect">
            <a:avLst/>
          </a:prstGeom>
          <a:solidFill>
            <a:srgbClr val="FFFFFF"/>
          </a:solidFill>
          <a:ln w="12700" cap="flat">
            <a:solidFill>
              <a:srgbClr val="E3D88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GB" sz="1400" b="1" i="0" u="none" strike="noStrike" kern="0" cap="none" spc="0" normalizeH="0" baseline="0" noProof="0" dirty="0" smtClean="0">
                <a:ln>
                  <a:noFill/>
                </a:ln>
                <a:solidFill>
                  <a:srgbClr val="6F2575"/>
                </a:solidFill>
                <a:effectLst/>
                <a:uLnTx/>
                <a:uFillTx/>
                <a:latin typeface="Arial"/>
                <a:ea typeface="+mn-ea"/>
                <a:cs typeface="Arial"/>
                <a:sym typeface="Arial"/>
              </a:rPr>
              <a:t>12 </a:t>
            </a:r>
            <a:r>
              <a:rPr kumimoji="0" lang="en-GB" sz="1400" b="1" i="0" u="none" strike="noStrike" kern="0" cap="none" spc="0" normalizeH="0" baseline="0" noProof="0" dirty="0" err="1" smtClean="0">
                <a:ln>
                  <a:noFill/>
                </a:ln>
                <a:solidFill>
                  <a:srgbClr val="6F2575"/>
                </a:solidFill>
                <a:effectLst/>
                <a:uLnTx/>
                <a:uFillTx/>
                <a:latin typeface="Arial"/>
                <a:ea typeface="+mn-ea"/>
                <a:cs typeface="Arial"/>
                <a:sym typeface="Arial"/>
              </a:rPr>
              <a:t>MiB</a:t>
            </a:r>
            <a:r>
              <a:rPr kumimoji="0" lang="en-GB" sz="1400" b="1" i="0" u="none" strike="noStrike" kern="0" cap="none" spc="0" normalizeH="0" baseline="0" noProof="0" dirty="0" smtClean="0">
                <a:ln>
                  <a:noFill/>
                </a:ln>
                <a:solidFill>
                  <a:srgbClr val="6F2575"/>
                </a:solidFill>
                <a:effectLst/>
                <a:uLnTx/>
                <a:uFillTx/>
                <a:latin typeface="Arial"/>
                <a:ea typeface="+mn-ea"/>
                <a:cs typeface="Arial"/>
                <a:sym typeface="Arial"/>
              </a:rPr>
              <a:t>/s/</a:t>
            </a:r>
            <a:r>
              <a:rPr kumimoji="0" lang="en-GB" sz="1400" b="1" i="0" u="none" strike="noStrike" kern="0" cap="none" spc="0" normalizeH="0" baseline="0" noProof="0" dirty="0" err="1" smtClean="0">
                <a:ln>
                  <a:noFill/>
                </a:ln>
                <a:solidFill>
                  <a:srgbClr val="6F2575"/>
                </a:solidFill>
                <a:effectLst/>
                <a:uLnTx/>
                <a:uFillTx/>
                <a:latin typeface="Arial"/>
                <a:ea typeface="+mn-ea"/>
                <a:cs typeface="Arial"/>
                <a:sym typeface="Arial"/>
              </a:rPr>
              <a:t>TiB</a:t>
            </a:r>
            <a:r>
              <a:rPr kumimoji="0" lang="en-GB" sz="1400" b="1" i="0" u="none" strike="noStrike" kern="0" cap="none" spc="0" normalizeH="0" baseline="0" noProof="0" dirty="0" smtClean="0">
                <a:ln>
                  <a:noFill/>
                </a:ln>
                <a:solidFill>
                  <a:srgbClr val="6F2575"/>
                </a:solidFill>
                <a:effectLst/>
                <a:uLnTx/>
                <a:uFillTx/>
                <a:latin typeface="Arial"/>
                <a:ea typeface="+mn-ea"/>
                <a:cs typeface="Arial"/>
                <a:sym typeface="Arial"/>
              </a:rPr>
              <a:t>  - about 4 </a:t>
            </a:r>
            <a:r>
              <a:rPr kumimoji="0" lang="en-GB" sz="1400" b="1" i="0" u="none" strike="noStrike" kern="0" cap="none" spc="0" normalizeH="0" baseline="0" noProof="0" dirty="0" err="1" smtClean="0">
                <a:ln>
                  <a:noFill/>
                </a:ln>
                <a:solidFill>
                  <a:srgbClr val="6F2575"/>
                </a:solidFill>
                <a:effectLst/>
                <a:uLnTx/>
                <a:uFillTx/>
                <a:latin typeface="Arial"/>
                <a:ea typeface="+mn-ea"/>
                <a:cs typeface="Arial"/>
                <a:sym typeface="Arial"/>
              </a:rPr>
              <a:t>PiB</a:t>
            </a:r>
            <a:r>
              <a:rPr kumimoji="0" lang="en-GB" sz="1400" b="1" i="0" u="none" strike="noStrike" kern="0" cap="none" spc="0" normalizeH="0" baseline="0" noProof="0" dirty="0" smtClean="0">
                <a:ln>
                  <a:noFill/>
                </a:ln>
                <a:solidFill>
                  <a:srgbClr val="6F2575"/>
                </a:solidFill>
                <a:effectLst/>
                <a:uLnTx/>
                <a:uFillTx/>
                <a:latin typeface="Arial"/>
                <a:ea typeface="+mn-ea"/>
                <a:cs typeface="Arial"/>
                <a:sym typeface="Arial"/>
              </a:rPr>
              <a:t> configured (DNI/NL-T1 plus local analysis)</a:t>
            </a:r>
          </a:p>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en-GB" sz="1400" b="1" i="0" u="none" strike="noStrike" kern="0" cap="none" spc="0" normalizeH="0" baseline="0" noProof="0" dirty="0" smtClean="0">
              <a:ln>
                <a:noFill/>
              </a:ln>
              <a:solidFill>
                <a:srgbClr val="6F2575"/>
              </a:solidFill>
              <a:effectLst/>
              <a:uLnTx/>
              <a:uFillTx/>
              <a:latin typeface="Arial"/>
              <a:cs typeface="Arial"/>
              <a:sym typeface="Arial"/>
            </a:endParaRP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1400" b="0" i="0" u="none" strike="noStrike" kern="0" cap="none" spc="0" normalizeH="0" baseline="0" noProof="0" dirty="0" smtClean="0">
                <a:ln>
                  <a:noFill/>
                </a:ln>
                <a:solidFill>
                  <a:srgbClr val="6F2575"/>
                </a:solidFill>
                <a:effectLst/>
                <a:uLnTx/>
                <a:uFillTx/>
                <a:latin typeface="Arial"/>
                <a:cs typeface="Arial"/>
                <a:sym typeface="Arial"/>
              </a:rPr>
              <a:t>‘</a:t>
            </a:r>
            <a:r>
              <a:rPr kumimoji="0" lang="en-GB" sz="1400" b="0" i="0" u="none" strike="noStrike" kern="0" cap="none" spc="0" normalizeH="0" baseline="0" noProof="0" dirty="0" err="1" smtClean="0">
                <a:ln>
                  <a:noFill/>
                </a:ln>
                <a:solidFill>
                  <a:srgbClr val="6F2575"/>
                </a:solidFill>
                <a:effectLst/>
                <a:uLnTx/>
                <a:uFillTx/>
                <a:latin typeface="Arial"/>
                <a:cs typeface="Arial"/>
                <a:sym typeface="Arial"/>
              </a:rPr>
              <a:t>hooikanon</a:t>
            </a:r>
            <a:r>
              <a:rPr kumimoji="0" lang="en-GB" sz="1400" b="0" i="0" u="none" strike="noStrike" kern="0" cap="none" spc="0" normalizeH="0" baseline="0" noProof="0" dirty="0" smtClean="0">
                <a:ln>
                  <a:noFill/>
                </a:ln>
                <a:solidFill>
                  <a:srgbClr val="6F2575"/>
                </a:solidFill>
                <a:effectLst/>
                <a:uLnTx/>
                <a:uFillTx/>
                <a:latin typeface="Arial"/>
                <a:cs typeface="Arial"/>
                <a:sym typeface="Arial"/>
              </a:rPr>
              <a:t>’: 240 (4x60) spindles, 12 </a:t>
            </a:r>
            <a:r>
              <a:rPr kumimoji="0" lang="en-GB" sz="1400" b="0" i="0" u="none" strike="noStrike" kern="0" cap="none" spc="0" normalizeH="0" baseline="0" noProof="0" dirty="0" err="1" smtClean="0">
                <a:ln>
                  <a:noFill/>
                </a:ln>
                <a:solidFill>
                  <a:srgbClr val="6F2575"/>
                </a:solidFill>
                <a:effectLst/>
                <a:uLnTx/>
                <a:uFillTx/>
                <a:latin typeface="Arial"/>
                <a:cs typeface="Arial"/>
                <a:sym typeface="Arial"/>
              </a:rPr>
              <a:t>TByte</a:t>
            </a:r>
            <a:r>
              <a:rPr kumimoji="0" lang="en-GB" sz="1400" b="0" i="0" u="none" strike="noStrike" kern="0" cap="none" spc="0" normalizeH="0" baseline="0" noProof="0" dirty="0" smtClean="0">
                <a:ln>
                  <a:noFill/>
                </a:ln>
                <a:solidFill>
                  <a:srgbClr val="6F2575"/>
                </a:solidFill>
                <a:effectLst/>
                <a:uLnTx/>
                <a:uFillTx/>
                <a:latin typeface="Arial"/>
                <a:cs typeface="Arial"/>
                <a:sym typeface="Arial"/>
              </a:rPr>
              <a:t> disks, 4x100Gbps network</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1400" b="0" i="0" u="none" strike="noStrike" kern="0" cap="none" spc="0" normalizeH="0" baseline="0" noProof="0" dirty="0" smtClean="0">
                <a:ln>
                  <a:noFill/>
                </a:ln>
                <a:solidFill>
                  <a:srgbClr val="6F2575"/>
                </a:solidFill>
                <a:effectLst/>
                <a:uLnTx/>
                <a:uFillTx/>
                <a:latin typeface="Arial"/>
                <a:cs typeface="Arial"/>
                <a:sym typeface="Arial"/>
              </a:rPr>
              <a:t>4x IBM SL922 Power9 PPC servers, 8x NetApp E5700 controllers, 4 trays</a:t>
            </a:r>
            <a:endParaRPr kumimoji="0" lang="en-GB" sz="1400" b="0" i="0" u="none" strike="noStrike" kern="0" cap="none" spc="0" normalizeH="0" baseline="0" noProof="0" dirty="0">
              <a:ln>
                <a:noFill/>
              </a:ln>
              <a:solidFill>
                <a:srgbClr val="6F2575"/>
              </a:solidFill>
              <a:effectLst/>
              <a:uLnTx/>
              <a:uFillTx/>
              <a:latin typeface="Arial"/>
              <a:cs typeface="Arial"/>
              <a:sym typeface="Arial"/>
            </a:endParaRPr>
          </a:p>
        </p:txBody>
      </p:sp>
      <p:sp>
        <p:nvSpPr>
          <p:cNvPr id="12" name="Text Placeholder 1"/>
          <p:cNvSpPr txBox="1">
            <a:spLocks/>
          </p:cNvSpPr>
          <p:nvPr/>
        </p:nvSpPr>
        <p:spPr>
          <a:xfrm>
            <a:off x="264319" y="3005441"/>
            <a:ext cx="8669759" cy="34597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marL="0" marR="0" indent="0" algn="l" defTabSz="309563" rtl="0" eaLnBrk="1" latinLnBrk="0" hangingPunct="1">
              <a:lnSpc>
                <a:spcPct val="100000"/>
              </a:lnSpc>
              <a:spcBef>
                <a:spcPts val="0"/>
              </a:spcBef>
              <a:spcAft>
                <a:spcPts val="0"/>
              </a:spcAft>
              <a:buClrTx/>
              <a:buSzTx/>
              <a:buFontTx/>
              <a:buNone/>
              <a:tabLst/>
              <a:defRPr sz="2063" b="0" i="0" u="none" strike="noStrike" cap="none" spc="0" baseline="0">
                <a:ln>
                  <a:noFill/>
                </a:ln>
                <a:solidFill>
                  <a:srgbClr val="FFFFFF"/>
                </a:solidFill>
                <a:uFillTx/>
                <a:latin typeface="+mn-lt"/>
                <a:ea typeface="+mn-ea"/>
                <a:cs typeface="+mn-cs"/>
                <a:sym typeface="Arial"/>
              </a:defRPr>
            </a:lvl1pPr>
            <a:lvl2pPr marL="114300" marR="0" indent="-114300" algn="l" defTabSz="309563" rtl="0" eaLnBrk="1" latinLnBrk="0" hangingPunct="1">
              <a:lnSpc>
                <a:spcPct val="100000"/>
              </a:lnSpc>
              <a:spcBef>
                <a:spcPts val="0"/>
              </a:spcBef>
              <a:spcAft>
                <a:spcPts val="0"/>
              </a:spcAft>
              <a:buClrTx/>
              <a:buSzTx/>
              <a:buFont typeface="Arial" panose="020B0604020202020204" pitchFamily="34" charset="0"/>
              <a:buChar char="•"/>
              <a:tabLst/>
              <a:defRPr sz="1875"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88"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a:lstStyle>
          <a:p>
            <a:pPr algn="ctr"/>
            <a:r>
              <a:rPr lang="en-GB" dirty="0" smtClean="0"/>
              <a:t>‘speed through parallelism’</a:t>
            </a:r>
            <a:endParaRPr lang="en-GB" dirty="0"/>
          </a:p>
        </p:txBody>
      </p:sp>
    </p:spTree>
    <p:extLst>
      <p:ext uri="{BB962C8B-B14F-4D97-AF65-F5344CB8AC3E}">
        <p14:creationId xmlns:p14="http://schemas.microsoft.com/office/powerpoint/2010/main" val="10799196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7121601" y="0"/>
            <a:ext cx="2022399" cy="4576400"/>
          </a:xfrm>
          <a:prstGeom prst="rect">
            <a:avLst/>
          </a:prstGeom>
        </p:spPr>
      </p:pic>
      <p:sp>
        <p:nvSpPr>
          <p:cNvPr id="2" name="Text Placeholder 1"/>
          <p:cNvSpPr>
            <a:spLocks noGrp="1"/>
          </p:cNvSpPr>
          <p:nvPr>
            <p:ph type="body" sz="half" idx="14"/>
          </p:nvPr>
        </p:nvSpPr>
        <p:spPr>
          <a:xfrm>
            <a:off x="238126" y="1213656"/>
            <a:ext cx="5643780" cy="3171841"/>
          </a:xfrm>
        </p:spPr>
        <p:txBody>
          <a:bodyPr/>
          <a:lstStyle/>
          <a:p>
            <a:r>
              <a:rPr lang="en-GB" sz="1800" dirty="0" smtClean="0">
                <a:solidFill>
                  <a:srgbClr val="6F2575"/>
                </a:solidFill>
              </a:rPr>
              <a:t>For raw capacity, we added </a:t>
            </a:r>
            <a:r>
              <a:rPr lang="en-GB" sz="1800" dirty="0">
                <a:solidFill>
                  <a:srgbClr val="6F2575"/>
                </a:solidFill>
              </a:rPr>
              <a:t>‘</a:t>
            </a:r>
            <a:r>
              <a:rPr lang="en-GB" sz="1800" dirty="0" err="1">
                <a:solidFill>
                  <a:srgbClr val="6F2575"/>
                </a:solidFill>
              </a:rPr>
              <a:t>sudder</a:t>
            </a:r>
            <a:r>
              <a:rPr lang="en-GB" sz="1800" dirty="0">
                <a:solidFill>
                  <a:srgbClr val="6F2575"/>
                </a:solidFill>
              </a:rPr>
              <a:t>’ storage </a:t>
            </a:r>
            <a:r>
              <a:rPr lang="en-GB" sz="1800" dirty="0" smtClean="0">
                <a:solidFill>
                  <a:srgbClr val="6F2575"/>
                </a:solidFill>
              </a:rPr>
              <a:t/>
            </a:r>
            <a:br>
              <a:rPr lang="en-GB" sz="1800" dirty="0" smtClean="0">
                <a:solidFill>
                  <a:srgbClr val="6F2575"/>
                </a:solidFill>
              </a:rPr>
            </a:br>
            <a:r>
              <a:rPr lang="en-GB" sz="1800" dirty="0" smtClean="0">
                <a:solidFill>
                  <a:srgbClr val="6F2575"/>
                </a:solidFill>
              </a:rPr>
              <a:t>and introduced tiered (hierarchical) storage</a:t>
            </a:r>
          </a:p>
          <a:p>
            <a:endParaRPr lang="en-US" sz="1800" dirty="0" smtClean="0">
              <a:solidFill>
                <a:srgbClr val="6F2575"/>
              </a:solidFill>
            </a:endParaRPr>
          </a:p>
          <a:p>
            <a:r>
              <a:rPr lang="en-US" sz="1800" dirty="0" smtClean="0">
                <a:solidFill>
                  <a:srgbClr val="6F2575"/>
                </a:solidFill>
              </a:rPr>
              <a:t>comes in ‘units’ of ~ </a:t>
            </a:r>
            <a:r>
              <a:rPr lang="en-US" sz="1800" b="1" dirty="0" smtClean="0">
                <a:solidFill>
                  <a:srgbClr val="6F2575"/>
                </a:solidFill>
              </a:rPr>
              <a:t>1.6PByte a piece</a:t>
            </a:r>
            <a:r>
              <a:rPr lang="en-US" sz="1800" dirty="0">
                <a:solidFill>
                  <a:srgbClr val="6F2575"/>
                </a:solidFill>
              </a:rPr>
              <a:t/>
            </a:r>
            <a:br>
              <a:rPr lang="en-US" sz="1800" dirty="0">
                <a:solidFill>
                  <a:srgbClr val="6F2575"/>
                </a:solidFill>
              </a:rPr>
            </a:br>
            <a:r>
              <a:rPr lang="en-US" sz="1800" i="1" dirty="0" smtClean="0">
                <a:solidFill>
                  <a:srgbClr val="6F2575"/>
                </a:solidFill>
              </a:rPr>
              <a:t>out of which we can allot shares to customers</a:t>
            </a:r>
            <a:endParaRPr lang="en-US" sz="1800" dirty="0" smtClean="0">
              <a:solidFill>
                <a:srgbClr val="6F2575"/>
              </a:solidFill>
            </a:endParaRPr>
          </a:p>
          <a:p>
            <a:endParaRPr lang="en-GB" sz="1800" dirty="0" smtClean="0"/>
          </a:p>
          <a:p>
            <a:pPr marL="285750" indent="-285750">
              <a:buFont typeface="Arial" panose="020B0604020202020204" pitchFamily="34" charset="0"/>
              <a:buChar char="•"/>
            </a:pPr>
            <a:r>
              <a:rPr lang="en-GB" sz="1800" dirty="0" smtClean="0"/>
              <a:t>investment is ~40% cheaper</a:t>
            </a:r>
          </a:p>
          <a:p>
            <a:pPr marL="285750" indent="-285750">
              <a:buFont typeface="Arial" panose="020B0604020202020204" pitchFamily="34" charset="0"/>
              <a:buChar char="•"/>
            </a:pPr>
            <a:r>
              <a:rPr lang="en-GB" sz="1800" dirty="0" smtClean="0"/>
              <a:t>most data is only used once, but nobody cleans up</a:t>
            </a:r>
          </a:p>
          <a:p>
            <a:pPr marL="285750" indent="-285750">
              <a:buFont typeface="Arial" panose="020B0604020202020204" pitchFamily="34" charset="0"/>
              <a:buChar char="•"/>
            </a:pPr>
            <a:r>
              <a:rPr lang="en-GB" sz="1800" dirty="0" smtClean="0"/>
              <a:t>this is </a:t>
            </a:r>
            <a:r>
              <a:rPr lang="en-GB" sz="1800" i="1" dirty="0" smtClean="0"/>
              <a:t>especially</a:t>
            </a:r>
            <a:r>
              <a:rPr lang="en-GB" sz="1800" dirty="0" smtClean="0"/>
              <a:t> true for the local analysis cluster </a:t>
            </a:r>
          </a:p>
          <a:p>
            <a:endParaRPr lang="en-GB" sz="1800" dirty="0"/>
          </a:p>
          <a:p>
            <a:endParaRPr lang="en-GB" sz="1800" dirty="0"/>
          </a:p>
        </p:txBody>
      </p:sp>
      <p:sp>
        <p:nvSpPr>
          <p:cNvPr id="3" name="Slide Number Placeholder 2"/>
          <p:cNvSpPr>
            <a:spLocks noGrp="1"/>
          </p:cNvSpPr>
          <p:nvPr>
            <p:ph type="sldNum" sz="quarter" idx="2"/>
          </p:nvPr>
        </p:nvSpPr>
        <p:spPr/>
        <p:txBody>
          <a:bodyPr/>
          <a:lstStyle/>
          <a:p>
            <a:fld id="{86CB4B4D-7CA3-9044-876B-883B54F8677D}" type="slidenum">
              <a:rPr lang="en-GB" smtClean="0"/>
              <a:t>63</a:t>
            </a:fld>
            <a:endParaRPr lang="en-GB"/>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a:xfrm>
            <a:off x="238125" y="238125"/>
            <a:ext cx="8667750" cy="800219"/>
          </a:xfrm>
        </p:spPr>
        <p:txBody>
          <a:bodyPr/>
          <a:lstStyle/>
          <a:p>
            <a:r>
              <a:rPr lang="en-US" dirty="0" smtClean="0"/>
              <a:t>Speed vs. capacity in storage</a:t>
            </a:r>
            <a:br>
              <a:rPr lang="en-US" dirty="0" smtClean="0"/>
            </a:br>
            <a:r>
              <a:rPr lang="en-US" i="1" dirty="0" smtClean="0"/>
              <a:t>towards tiered storage</a:t>
            </a:r>
            <a:endParaRPr lang="en-US" dirty="0" smtClean="0"/>
          </a:p>
        </p:txBody>
      </p:sp>
      <p:sp>
        <p:nvSpPr>
          <p:cNvPr id="7" name="TextBox 6"/>
          <p:cNvSpPr txBox="1"/>
          <p:nvPr/>
        </p:nvSpPr>
        <p:spPr>
          <a:xfrm>
            <a:off x="1014486" y="3883608"/>
            <a:ext cx="6097824"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lang="en-GB" sz="1400" i="1" cap="none" dirty="0" smtClean="0">
                <a:solidFill>
                  <a:srgbClr val="6F2575"/>
                </a:solidFill>
              </a:rPr>
              <a:t>“</a:t>
            </a:r>
            <a:r>
              <a:rPr lang="en-GB" sz="1400" i="1" cap="none" dirty="0" err="1" smtClean="0">
                <a:solidFill>
                  <a:srgbClr val="6F2575"/>
                </a:solidFill>
              </a:rPr>
              <a:t>sukade</a:t>
            </a:r>
            <a:r>
              <a:rPr lang="en-GB" sz="1400" i="1" cap="none" dirty="0" smtClean="0">
                <a:solidFill>
                  <a:srgbClr val="6F2575"/>
                </a:solidFill>
              </a:rPr>
              <a:t>” (</a:t>
            </a:r>
            <a:r>
              <a:rPr lang="en-GB" sz="1400" i="1" cap="none" dirty="0" err="1" smtClean="0">
                <a:solidFill>
                  <a:srgbClr val="6F2575"/>
                </a:solidFill>
              </a:rPr>
              <a:t>riblab</a:t>
            </a:r>
            <a:r>
              <a:rPr lang="en-GB" sz="1400" i="1" cap="none" dirty="0" smtClean="0">
                <a:solidFill>
                  <a:srgbClr val="6F2575"/>
                </a:solidFill>
              </a:rPr>
              <a:t>/</a:t>
            </a:r>
            <a:r>
              <a:rPr lang="en-GB" sz="1400" i="1" cap="none" dirty="0" err="1" smtClean="0">
                <a:solidFill>
                  <a:srgbClr val="6F2575"/>
                </a:solidFill>
              </a:rPr>
              <a:t>bieflap</a:t>
            </a:r>
            <a:r>
              <a:rPr lang="en-GB" sz="1400" i="1" cap="none" dirty="0" smtClean="0">
                <a:solidFill>
                  <a:srgbClr val="6F2575"/>
                </a:solidFill>
              </a:rPr>
              <a:t>) </a:t>
            </a:r>
            <a:br>
              <a:rPr lang="en-GB" sz="1400" i="1" cap="none" dirty="0" smtClean="0">
                <a:solidFill>
                  <a:srgbClr val="6F2575"/>
                </a:solidFill>
              </a:rPr>
            </a:br>
            <a:r>
              <a:rPr kumimoji="0" lang="en-GB" sz="1400" b="0" i="1" u="none" strike="noStrike" cap="none" spc="0" normalizeH="0" dirty="0" smtClean="0">
                <a:ln>
                  <a:noFill/>
                </a:ln>
                <a:solidFill>
                  <a:srgbClr val="6F2575"/>
                </a:solidFill>
                <a:effectLst/>
                <a:uFillTx/>
                <a:sym typeface="Arial"/>
              </a:rPr>
              <a:t>13 RU providing 1644 </a:t>
            </a:r>
            <a:r>
              <a:rPr kumimoji="0" lang="en-GB" sz="1400" b="0" i="1" u="none" strike="noStrike" cap="none" spc="0" normalizeH="0" dirty="0" err="1" smtClean="0">
                <a:ln>
                  <a:noFill/>
                </a:ln>
                <a:solidFill>
                  <a:srgbClr val="6F2575"/>
                </a:solidFill>
                <a:effectLst/>
                <a:uFillTx/>
                <a:sym typeface="Arial"/>
              </a:rPr>
              <a:t>TByte</a:t>
            </a:r>
            <a:r>
              <a:rPr kumimoji="0" lang="en-GB" sz="1400" b="0" i="1" u="none" strike="noStrike" cap="none" spc="0" normalizeH="0" dirty="0" smtClean="0">
                <a:ln>
                  <a:noFill/>
                </a:ln>
                <a:solidFill>
                  <a:srgbClr val="6F2575"/>
                </a:solidFill>
                <a:effectLst/>
                <a:uFillTx/>
                <a:sym typeface="Arial"/>
              </a:rPr>
              <a:t> net capacity (DR 8-10+1)</a:t>
            </a:r>
          </a:p>
          <a:p>
            <a:pPr marL="0" marR="0" indent="0" algn="r" defTabSz="825500" rtl="0" fontAlgn="auto" latinLnBrk="0" hangingPunct="0">
              <a:lnSpc>
                <a:spcPct val="100000"/>
              </a:lnSpc>
              <a:spcBef>
                <a:spcPts val="0"/>
              </a:spcBef>
              <a:spcAft>
                <a:spcPts val="0"/>
              </a:spcAft>
              <a:buClrTx/>
              <a:buSzTx/>
              <a:buFontTx/>
              <a:buNone/>
              <a:tabLst/>
            </a:pPr>
            <a:r>
              <a:rPr lang="en-GB" sz="1400" i="1" cap="none" dirty="0" smtClean="0">
                <a:solidFill>
                  <a:srgbClr val="6F2575"/>
                </a:solidFill>
              </a:rPr>
              <a:t>it has a 100Gbps network, but controller IO limits it to only ~3GByte/s in total</a:t>
            </a:r>
            <a:endParaRPr kumimoji="0" lang="en-GB" sz="1400" b="0" i="1" u="none" strike="noStrike" cap="none" spc="0" normalizeH="0" dirty="0">
              <a:ln>
                <a:noFill/>
              </a:ln>
              <a:solidFill>
                <a:srgbClr val="6F2575"/>
              </a:solidFill>
              <a:effectLst/>
              <a:uFillTx/>
              <a:sym typeface="Arial"/>
            </a:endParaRPr>
          </a:p>
        </p:txBody>
      </p:sp>
      <p:pic>
        <p:nvPicPr>
          <p:cNvPr id="6" name="Picture 5"/>
          <p:cNvPicPr>
            <a:picLocks noChangeAspect="1"/>
          </p:cNvPicPr>
          <p:nvPr/>
        </p:nvPicPr>
        <p:blipFill>
          <a:blip r:embed="rId4"/>
          <a:stretch>
            <a:fillRect/>
          </a:stretch>
        </p:blipFill>
        <p:spPr>
          <a:xfrm>
            <a:off x="6356807" y="233378"/>
            <a:ext cx="1895056" cy="2541342"/>
          </a:xfrm>
          <a:prstGeom prst="rect">
            <a:avLst/>
          </a:prstGeom>
          <a:ln>
            <a:solidFill>
              <a:srgbClr val="6F2575"/>
            </a:solidFill>
          </a:ln>
          <a:effectLst>
            <a:glow rad="101600">
              <a:srgbClr val="E3D88B">
                <a:alpha val="60000"/>
              </a:srgbClr>
            </a:glow>
          </a:effectLst>
        </p:spPr>
      </p:pic>
      <p:sp>
        <p:nvSpPr>
          <p:cNvPr id="11" name="TextBox 10"/>
          <p:cNvSpPr txBox="1"/>
          <p:nvPr/>
        </p:nvSpPr>
        <p:spPr>
          <a:xfrm>
            <a:off x="5949777" y="4894380"/>
            <a:ext cx="1814599"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dirty="0" smtClean="0">
                <a:ln>
                  <a:noFill/>
                </a:ln>
                <a:solidFill>
                  <a:srgbClr val="6F2575"/>
                </a:solidFill>
                <a:effectLst/>
                <a:uFillTx/>
                <a:latin typeface="+mn-lt"/>
                <a:ea typeface="+mn-ea"/>
                <a:cs typeface="+mn-cs"/>
                <a:sym typeface="Arial"/>
              </a:rPr>
              <a:t>image: </a:t>
            </a:r>
            <a:r>
              <a:rPr kumimoji="0" lang="en-US" sz="1200" b="0" i="0" u="none" strike="noStrike" cap="none" spc="0" normalizeH="0" dirty="0" err="1" smtClean="0">
                <a:ln>
                  <a:noFill/>
                </a:ln>
                <a:solidFill>
                  <a:srgbClr val="6F2575"/>
                </a:solidFill>
                <a:effectLst/>
                <a:uFillTx/>
                <a:latin typeface="+mn-lt"/>
                <a:ea typeface="+mn-ea"/>
                <a:cs typeface="+mn-cs"/>
                <a:sym typeface="Arial"/>
              </a:rPr>
              <a:t>Nikhef</a:t>
            </a:r>
            <a:r>
              <a:rPr kumimoji="0" lang="en-US" sz="1200" b="0" i="0" u="none" strike="noStrike" cap="none" spc="0" normalizeH="0" dirty="0" smtClean="0">
                <a:ln>
                  <a:noFill/>
                </a:ln>
                <a:solidFill>
                  <a:srgbClr val="6F2575"/>
                </a:solidFill>
                <a:effectLst/>
                <a:uFillTx/>
                <a:latin typeface="+mn-lt"/>
                <a:ea typeface="+mn-ea"/>
                <a:cs typeface="+mn-cs"/>
                <a:sym typeface="Arial"/>
              </a:rPr>
              <a:t> H234bC40</a:t>
            </a:r>
          </a:p>
        </p:txBody>
      </p:sp>
      <p:pic>
        <p:nvPicPr>
          <p:cNvPr id="8" name="Picture 7"/>
          <p:cNvPicPr>
            <a:picLocks noChangeAspect="1"/>
          </p:cNvPicPr>
          <p:nvPr/>
        </p:nvPicPr>
        <p:blipFill>
          <a:blip r:embed="rId5"/>
          <a:stretch>
            <a:fillRect/>
          </a:stretch>
        </p:blipFill>
        <p:spPr>
          <a:xfrm>
            <a:off x="5366762" y="1003026"/>
            <a:ext cx="2211328" cy="1949990"/>
          </a:xfrm>
          <a:prstGeom prst="rect">
            <a:avLst/>
          </a:prstGeom>
          <a:ln>
            <a:solidFill>
              <a:srgbClr val="6F2575"/>
            </a:solidFill>
          </a:ln>
          <a:effectLst>
            <a:glow rad="101600">
              <a:srgbClr val="E3D88B">
                <a:alpha val="60000"/>
              </a:srgbClr>
            </a:glow>
          </a:effectLst>
        </p:spPr>
      </p:pic>
    </p:spTree>
    <p:extLst>
      <p:ext uri="{BB962C8B-B14F-4D97-AF65-F5344CB8AC3E}">
        <p14:creationId xmlns:p14="http://schemas.microsoft.com/office/powerpoint/2010/main" val="2901759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64</a:t>
            </a:fld>
            <a:endParaRPr lang="en-GB"/>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a:xfrm>
            <a:off x="238125" y="238125"/>
            <a:ext cx="8667750" cy="403957"/>
          </a:xfrm>
        </p:spPr>
        <p:txBody>
          <a:bodyPr/>
          <a:lstStyle/>
          <a:p>
            <a:r>
              <a:rPr lang="en-GB" dirty="0" smtClean="0"/>
              <a:t>tiered storage entails some coordination</a:t>
            </a:r>
            <a:endParaRPr lang="en-GB" dirty="0"/>
          </a:p>
        </p:txBody>
      </p:sp>
      <p:pic>
        <p:nvPicPr>
          <p:cNvPr id="6" name="Picture 5"/>
          <p:cNvPicPr>
            <a:picLocks noChangeAspect="1"/>
          </p:cNvPicPr>
          <p:nvPr/>
        </p:nvPicPr>
        <p:blipFill>
          <a:blip r:embed="rId3"/>
          <a:stretch>
            <a:fillRect/>
          </a:stretch>
        </p:blipFill>
        <p:spPr>
          <a:xfrm>
            <a:off x="5149038" y="1098272"/>
            <a:ext cx="3357008" cy="2559328"/>
          </a:xfrm>
          <a:prstGeom prst="rect">
            <a:avLst/>
          </a:prstGeom>
          <a:ln>
            <a:solidFill>
              <a:srgbClr val="6F2575"/>
            </a:solidFill>
          </a:ln>
        </p:spPr>
      </p:pic>
      <p:sp>
        <p:nvSpPr>
          <p:cNvPr id="7" name="TextBox 6"/>
          <p:cNvSpPr txBox="1"/>
          <p:nvPr/>
        </p:nvSpPr>
        <p:spPr>
          <a:xfrm>
            <a:off x="4385930" y="4636254"/>
            <a:ext cx="412011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r>
              <a:rPr lang="en-GB" sz="1200" cap="none" dirty="0" err="1" smtClean="0">
                <a:solidFill>
                  <a:srgbClr val="6F2575"/>
                </a:solidFill>
              </a:rPr>
              <a:t>Tigran</a:t>
            </a:r>
            <a:r>
              <a:rPr lang="en-GB" sz="1200" cap="none" dirty="0" smtClean="0">
                <a:solidFill>
                  <a:srgbClr val="6F2575"/>
                </a:solidFill>
              </a:rPr>
              <a:t> (HSM-in-</a:t>
            </a:r>
            <a:r>
              <a:rPr lang="en-GB" sz="1200" cap="none" dirty="0" err="1" smtClean="0">
                <a:solidFill>
                  <a:srgbClr val="6F2575"/>
                </a:solidFill>
              </a:rPr>
              <a:t>dCache</a:t>
            </a:r>
            <a:r>
              <a:rPr lang="en-GB" sz="1200" cap="none" dirty="0" smtClean="0">
                <a:solidFill>
                  <a:srgbClr val="6F2575"/>
                </a:solidFill>
              </a:rPr>
              <a:t>) at the </a:t>
            </a:r>
            <a:r>
              <a:rPr lang="en-GB" sz="1200" i="1" cap="none" dirty="0" smtClean="0">
                <a:solidFill>
                  <a:srgbClr val="6F2575"/>
                </a:solidFill>
              </a:rPr>
              <a:t>Storage pre-GDB</a:t>
            </a:r>
            <a:r>
              <a:rPr lang="en-GB" sz="1200" cap="none" dirty="0">
                <a:solidFill>
                  <a:srgbClr val="6F2575"/>
                </a:solidFill>
              </a:rPr>
              <a:t/>
            </a:r>
            <a:br>
              <a:rPr lang="en-GB" sz="1200" cap="none" dirty="0">
                <a:solidFill>
                  <a:srgbClr val="6F2575"/>
                </a:solidFill>
              </a:rPr>
            </a:br>
            <a:r>
              <a:rPr lang="en-GB" sz="1200" cap="none" dirty="0">
                <a:solidFill>
                  <a:srgbClr val="6F2575"/>
                </a:solidFill>
              </a:rPr>
              <a:t>https://indico.cern.ch/event/578974/</a:t>
            </a:r>
            <a:endParaRPr kumimoji="0" lang="en-GB" sz="1200" b="0" i="0" u="none" strike="noStrike" cap="none" spc="0" normalizeH="0" dirty="0">
              <a:ln>
                <a:noFill/>
              </a:ln>
              <a:solidFill>
                <a:srgbClr val="6F2575"/>
              </a:solidFill>
              <a:effectLst/>
              <a:uFillTx/>
              <a:sym typeface="Arial"/>
            </a:endParaRPr>
          </a:p>
        </p:txBody>
      </p:sp>
      <p:graphicFrame>
        <p:nvGraphicFramePr>
          <p:cNvPr id="8" name="Diagram 7"/>
          <p:cNvGraphicFramePr/>
          <p:nvPr>
            <p:extLst/>
          </p:nvPr>
        </p:nvGraphicFramePr>
        <p:xfrm>
          <a:off x="666796" y="1098272"/>
          <a:ext cx="3577840" cy="29173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844008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a:xfrm>
            <a:off x="238125" y="1285875"/>
            <a:ext cx="8669759" cy="340906"/>
          </a:xfrm>
        </p:spPr>
        <p:txBody>
          <a:bodyPr/>
          <a:lstStyle/>
          <a:p>
            <a:r>
              <a:rPr lang="en-GB" dirty="0" smtClean="0"/>
              <a:t>Yet still have their high-throughput applications</a:t>
            </a:r>
            <a:endParaRPr lang="en-GB" dirty="0"/>
          </a:p>
        </p:txBody>
      </p:sp>
      <p:sp>
        <p:nvSpPr>
          <p:cNvPr id="3" name="Slide Number Placeholder 2"/>
          <p:cNvSpPr>
            <a:spLocks noGrp="1"/>
          </p:cNvSpPr>
          <p:nvPr>
            <p:ph type="sldNum" sz="quarter" idx="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125" b="0" i="0" u="none" strike="noStrike" kern="0" cap="none" spc="0" normalizeH="0" baseline="0" noProof="0" smtClean="0">
                <a:ln>
                  <a:noFill/>
                </a:ln>
                <a:solidFill>
                  <a:srgbClr val="FFFFFF"/>
                </a:solidFill>
                <a:effectLst/>
                <a:uLnTx/>
                <a:uFillTx/>
                <a:latin typeface="Arial"/>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65</a:t>
            </a:fld>
            <a:endParaRPr kumimoji="0" lang="en-GB" sz="1125" b="0" i="0" u="none" strike="noStrike" kern="0" cap="none" spc="0" normalizeH="0" baseline="0" noProof="0">
              <a:ln>
                <a:noFill/>
              </a:ln>
              <a:solidFill>
                <a:srgbClr val="FFFFFF"/>
              </a:solidFill>
              <a:effectLst/>
              <a:uLnTx/>
              <a:uFillTx/>
              <a:latin typeface="Arial"/>
              <a:cs typeface="Arial"/>
              <a:sym typeface="Arial"/>
            </a:endParaRPr>
          </a:p>
        </p:txBody>
      </p:sp>
      <p:sp>
        <p:nvSpPr>
          <p:cNvPr id="4" name="Footer Placeholder 3"/>
          <p:cNvSpPr>
            <a:spLocks noGrp="1"/>
          </p:cNvSpPr>
          <p:nvPr>
            <p:ph type="ftr" sz="quarter" idx="3"/>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125" b="0" i="0" u="none" strike="noStrike" kern="0" cap="none" spc="0" normalizeH="0" baseline="0" noProof="0" smtClean="0">
                <a:ln>
                  <a:noFill/>
                </a:ln>
                <a:solidFill>
                  <a:srgbClr val="FFFFFF"/>
                </a:solidFill>
                <a:effectLst/>
                <a:uLnTx/>
                <a:uFillTx/>
                <a:latin typeface="Arial"/>
                <a:cs typeface="Arial"/>
                <a:sym typeface="Arial"/>
              </a:rPr>
              <a:t>Building Scalable e-Infrastructures for Research</a:t>
            </a:r>
            <a:endParaRPr kumimoji="0" lang="nl-NL" sz="1125" b="0" i="0" u="none" strike="noStrike" kern="0" cap="none" spc="0" normalizeH="0" baseline="0" noProof="0" dirty="0">
              <a:ln>
                <a:noFill/>
              </a:ln>
              <a:solidFill>
                <a:srgbClr val="FFFFFF"/>
              </a:solidFill>
              <a:effectLst/>
              <a:uLnTx/>
              <a:uFillTx/>
              <a:latin typeface="Arial"/>
              <a:cs typeface="Arial"/>
              <a:sym typeface="Arial"/>
            </a:endParaRPr>
          </a:p>
        </p:txBody>
      </p:sp>
      <p:sp>
        <p:nvSpPr>
          <p:cNvPr id="5" name="Text Placeholder 4"/>
          <p:cNvSpPr>
            <a:spLocks noGrp="1"/>
          </p:cNvSpPr>
          <p:nvPr>
            <p:ph type="body" sz="quarter" idx="15"/>
          </p:nvPr>
        </p:nvSpPr>
        <p:spPr/>
        <p:txBody>
          <a:bodyPr/>
          <a:lstStyle/>
          <a:p>
            <a:r>
              <a:rPr lang="en-GB" dirty="0" smtClean="0"/>
              <a:t>Communities moving to the cloud</a:t>
            </a:r>
            <a:endParaRPr lang="en-GB"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104" y="1754482"/>
            <a:ext cx="7696200" cy="130492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2109" y="3187108"/>
            <a:ext cx="7696200" cy="1304925"/>
          </a:xfrm>
          <a:prstGeom prst="rect">
            <a:avLst/>
          </a:prstGeom>
        </p:spPr>
      </p:pic>
    </p:spTree>
    <p:extLst>
      <p:ext uri="{BB962C8B-B14F-4D97-AF65-F5344CB8AC3E}">
        <p14:creationId xmlns:p14="http://schemas.microsoft.com/office/powerpoint/2010/main" val="13656872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a:xfrm>
            <a:off x="238124" y="1128759"/>
            <a:ext cx="4825002" cy="1158845"/>
          </a:xfrm>
        </p:spPr>
        <p:txBody>
          <a:bodyPr/>
          <a:lstStyle/>
          <a:p>
            <a:r>
              <a:rPr lang="en-US" sz="1800" dirty="0" smtClean="0">
                <a:solidFill>
                  <a:srgbClr val="E3D88B"/>
                </a:solidFill>
              </a:rPr>
              <a:t>Reading data ‘scattered’ in a file - simply using POSIX-like IO - when done over the network severely exposes latency </a:t>
            </a:r>
            <a:endParaRPr lang="en-US" sz="1400" dirty="0">
              <a:solidFill>
                <a:srgbClr val="E3D88B"/>
              </a:solidFill>
            </a:endParaRPr>
          </a:p>
          <a:p>
            <a:endParaRPr lang="en-US" sz="600" i="1" dirty="0" smtClean="0">
              <a:solidFill>
                <a:srgbClr val="E3D88B"/>
              </a:solidFill>
            </a:endParaRPr>
          </a:p>
          <a:p>
            <a:r>
              <a:rPr lang="en-US" sz="1600" i="1" dirty="0" smtClean="0">
                <a:solidFill>
                  <a:srgbClr val="E3D88B"/>
                </a:solidFill>
              </a:rPr>
              <a:t>and TCP slow-start makes that even worse</a:t>
            </a:r>
            <a:endParaRPr lang="en-US" sz="1600" i="1" dirty="0">
              <a:solidFill>
                <a:srgbClr val="E3D88B"/>
              </a:solidFill>
            </a:endParaRPr>
          </a:p>
        </p:txBody>
      </p:sp>
      <p:sp>
        <p:nvSpPr>
          <p:cNvPr id="3" name="Slide Number Placeholder 2"/>
          <p:cNvSpPr>
            <a:spLocks noGrp="1"/>
          </p:cNvSpPr>
          <p:nvPr>
            <p:ph type="sldNum" sz="quarter" idx="2"/>
          </p:nvPr>
        </p:nvSpPr>
        <p:spPr/>
        <p:txBody>
          <a:bodyPr/>
          <a:lstStyle/>
          <a:p>
            <a:fld id="{86CB4B4D-7CA3-9044-876B-883B54F8677D}" type="slidenum">
              <a:rPr lang="en-US" smtClean="0"/>
              <a:t>66</a:t>
            </a:fld>
            <a:endParaRPr lang="en-US"/>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a:xfrm>
            <a:off x="238125" y="238125"/>
            <a:ext cx="8667750" cy="807913"/>
          </a:xfrm>
        </p:spPr>
        <p:txBody>
          <a:bodyPr/>
          <a:lstStyle/>
          <a:p>
            <a:r>
              <a:rPr lang="en-US" dirty="0" smtClean="0"/>
              <a:t>Scaling data access – ‘system-aware design’ </a:t>
            </a:r>
            <a:br>
              <a:rPr lang="en-US" dirty="0" smtClean="0"/>
            </a:br>
            <a:r>
              <a:rPr lang="en-US" dirty="0" smtClean="0"/>
              <a:t>at the framework layer</a:t>
            </a:r>
            <a:endParaRPr lang="en-US" dirty="0"/>
          </a:p>
        </p:txBody>
      </p:sp>
      <p:sp>
        <p:nvSpPr>
          <p:cNvPr id="7" name="TextBox 6"/>
          <p:cNvSpPr txBox="1"/>
          <p:nvPr/>
        </p:nvSpPr>
        <p:spPr>
          <a:xfrm>
            <a:off x="3931033" y="4166175"/>
            <a:ext cx="5212967"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1100" b="0" i="0" u="none" strike="noStrike" cap="none" spc="0" normalizeH="0" dirty="0" smtClean="0">
                <a:ln>
                  <a:noFill/>
                </a:ln>
                <a:solidFill>
                  <a:srgbClr val="E3D88B"/>
                </a:solidFill>
                <a:effectLst/>
                <a:uFillTx/>
                <a:sym typeface="Arial"/>
              </a:rPr>
              <a:t>base graphic: Philippe Canal “</a:t>
            </a:r>
            <a:r>
              <a:rPr kumimoji="0" lang="en-US" sz="1100" b="0" i="1" u="none" strike="noStrike" cap="none" spc="0" normalizeH="0" dirty="0" smtClean="0">
                <a:ln>
                  <a:noFill/>
                </a:ln>
                <a:solidFill>
                  <a:srgbClr val="E3D88B"/>
                </a:solidFill>
                <a:effectLst/>
                <a:uFillTx/>
                <a:sym typeface="Arial"/>
              </a:rPr>
              <a:t>Root I/O: the fast and the furious</a:t>
            </a:r>
            <a:r>
              <a:rPr kumimoji="0" lang="en-US" sz="1100" b="0" i="0" u="none" strike="noStrike" cap="none" spc="0" normalizeH="0" dirty="0" smtClean="0">
                <a:ln>
                  <a:noFill/>
                </a:ln>
                <a:solidFill>
                  <a:srgbClr val="E3D88B"/>
                </a:solidFill>
                <a:effectLst/>
                <a:uFillTx/>
                <a:sym typeface="Arial"/>
              </a:rPr>
              <a:t>”, CHEP2010</a:t>
            </a:r>
          </a:p>
          <a:p>
            <a:pPr marL="0" marR="0" indent="0" algn="r" defTabSz="825500" rtl="0" fontAlgn="auto" latinLnBrk="0" hangingPunct="0">
              <a:lnSpc>
                <a:spcPct val="100000"/>
              </a:lnSpc>
              <a:spcBef>
                <a:spcPts val="0"/>
              </a:spcBef>
              <a:spcAft>
                <a:spcPts val="0"/>
              </a:spcAft>
              <a:buClrTx/>
              <a:buSzTx/>
              <a:buFontTx/>
              <a:buNone/>
              <a:tabLst/>
            </a:pPr>
            <a:r>
              <a:rPr lang="en-US" sz="1100" cap="none" dirty="0" smtClean="0">
                <a:solidFill>
                  <a:srgbClr val="E3D88B"/>
                </a:solidFill>
              </a:rPr>
              <a:t>Access pattern reflects Root versions &lt; 5.28, before </a:t>
            </a:r>
            <a:r>
              <a:rPr lang="en-US" sz="1100" cap="none" dirty="0" err="1" smtClean="0">
                <a:solidFill>
                  <a:srgbClr val="E3D88B"/>
                </a:solidFill>
              </a:rPr>
              <a:t>Ttree</a:t>
            </a:r>
            <a:r>
              <a:rPr lang="en-US" sz="1100" cap="none" dirty="0" smtClean="0">
                <a:solidFill>
                  <a:srgbClr val="E3D88B"/>
                </a:solidFill>
              </a:rPr>
              <a:t> caching and ‘baskets’</a:t>
            </a:r>
            <a:endParaRPr kumimoji="0" lang="en-US" sz="1100" b="0" i="0" u="none" strike="noStrike" cap="none" spc="0" normalizeH="0" dirty="0" smtClean="0">
              <a:ln>
                <a:noFill/>
              </a:ln>
              <a:solidFill>
                <a:srgbClr val="E3D88B"/>
              </a:solidFill>
              <a:effectLst/>
              <a:uFillTx/>
              <a:sym typeface="Arial"/>
            </a:endParaRPr>
          </a:p>
        </p:txBody>
      </p:sp>
      <p:grpSp>
        <p:nvGrpSpPr>
          <p:cNvPr id="14" name="Group 13"/>
          <p:cNvGrpSpPr/>
          <p:nvPr/>
        </p:nvGrpSpPr>
        <p:grpSpPr>
          <a:xfrm>
            <a:off x="5063126" y="783771"/>
            <a:ext cx="4019855" cy="3328943"/>
            <a:chOff x="5063126" y="783771"/>
            <a:chExt cx="4019855" cy="3328943"/>
          </a:xfrm>
        </p:grpSpPr>
        <p:pic>
          <p:nvPicPr>
            <p:cNvPr id="6" name="Picture 5"/>
            <p:cNvPicPr>
              <a:picLocks noChangeAspect="1"/>
            </p:cNvPicPr>
            <p:nvPr/>
          </p:nvPicPr>
          <p:blipFill>
            <a:blip r:embed="rId4"/>
            <a:stretch>
              <a:fillRect/>
            </a:stretch>
          </p:blipFill>
          <p:spPr>
            <a:xfrm>
              <a:off x="5063126" y="783771"/>
              <a:ext cx="4019855" cy="3328943"/>
            </a:xfrm>
            <a:prstGeom prst="rect">
              <a:avLst/>
            </a:prstGeom>
          </p:spPr>
        </p:pic>
        <p:pic>
          <p:nvPicPr>
            <p:cNvPr id="10" name="Picture 9"/>
            <p:cNvPicPr>
              <a:picLocks noChangeAspect="1"/>
            </p:cNvPicPr>
            <p:nvPr/>
          </p:nvPicPr>
          <p:blipFill>
            <a:blip r:embed="rId5"/>
            <a:stretch>
              <a:fillRect/>
            </a:stretch>
          </p:blipFill>
          <p:spPr>
            <a:xfrm>
              <a:off x="6773344" y="3979147"/>
              <a:ext cx="1028215" cy="133567"/>
            </a:xfrm>
            <a:prstGeom prst="rect">
              <a:avLst/>
            </a:prstGeom>
          </p:spPr>
        </p:pic>
      </p:grpSp>
      <p:sp>
        <p:nvSpPr>
          <p:cNvPr id="13" name="TextBox 12"/>
          <p:cNvSpPr txBox="1"/>
          <p:nvPr/>
        </p:nvSpPr>
        <p:spPr>
          <a:xfrm>
            <a:off x="0" y="4212185"/>
            <a:ext cx="3666068" cy="425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050" b="0" i="0" u="none" strike="noStrike" cap="none" spc="0" normalizeH="0" dirty="0" smtClean="0">
                <a:ln>
                  <a:noFill/>
                </a:ln>
                <a:solidFill>
                  <a:srgbClr val="E3D88B"/>
                </a:solidFill>
                <a:effectLst/>
                <a:uFillTx/>
                <a:latin typeface="+mn-lt"/>
                <a:ea typeface="+mn-ea"/>
                <a:cs typeface="+mn-cs"/>
                <a:sym typeface="Arial"/>
              </a:rPr>
              <a:t>Image of TCP slow-start and packet loss impact (in </a:t>
            </a:r>
            <a:r>
              <a:rPr kumimoji="0" lang="en-US" sz="1050" b="0" i="0" u="none" strike="noStrike" cap="none" spc="0" normalizeH="0" dirty="0" err="1" smtClean="0">
                <a:ln>
                  <a:noFill/>
                </a:ln>
                <a:solidFill>
                  <a:srgbClr val="E3D88B"/>
                </a:solidFill>
                <a:effectLst/>
                <a:uFillTx/>
                <a:latin typeface="+mn-lt"/>
                <a:ea typeface="+mn-ea"/>
                <a:cs typeface="+mn-cs"/>
                <a:sym typeface="Arial"/>
              </a:rPr>
              <a:t>Mpps</a:t>
            </a:r>
            <a:r>
              <a:rPr kumimoji="0" lang="en-US" sz="1050" b="0" i="0" u="none" strike="noStrike" cap="none" spc="0" normalizeH="0" dirty="0" smtClean="0">
                <a:ln>
                  <a:noFill/>
                </a:ln>
                <a:solidFill>
                  <a:srgbClr val="E3D88B"/>
                </a:solidFill>
                <a:effectLst/>
                <a:uFillTx/>
                <a:latin typeface="+mn-lt"/>
                <a:ea typeface="+mn-ea"/>
                <a:cs typeface="+mn-cs"/>
                <a:sym typeface="Arial"/>
              </a:rPr>
              <a:t>): </a:t>
            </a:r>
            <a:br>
              <a:rPr kumimoji="0" lang="en-US" sz="1050" b="0" i="0" u="none" strike="noStrike" cap="none" spc="0" normalizeH="0" dirty="0" smtClean="0">
                <a:ln>
                  <a:noFill/>
                </a:ln>
                <a:solidFill>
                  <a:srgbClr val="E3D88B"/>
                </a:solidFill>
                <a:effectLst/>
                <a:uFillTx/>
                <a:latin typeface="+mn-lt"/>
                <a:ea typeface="+mn-ea"/>
                <a:cs typeface="+mn-cs"/>
                <a:sym typeface="Arial"/>
              </a:rPr>
            </a:br>
            <a:r>
              <a:rPr kumimoji="0" lang="en-US" sz="1050" b="0" i="0" u="none" strike="noStrike" cap="none" spc="0" normalizeH="0" dirty="0" smtClean="0">
                <a:ln>
                  <a:noFill/>
                </a:ln>
                <a:solidFill>
                  <a:srgbClr val="E3D88B"/>
                </a:solidFill>
                <a:effectLst/>
                <a:uFillTx/>
                <a:latin typeface="+mn-lt"/>
                <a:ea typeface="+mn-ea"/>
                <a:cs typeface="+mn-cs"/>
                <a:sym typeface="Arial"/>
              </a:rPr>
              <a:t>Antony </a:t>
            </a:r>
            <a:r>
              <a:rPr kumimoji="0" lang="en-US" sz="1050" b="0" i="0" u="none" strike="noStrike" cap="none" spc="0" normalizeH="0" dirty="0" err="1" smtClean="0">
                <a:ln>
                  <a:noFill/>
                </a:ln>
                <a:solidFill>
                  <a:srgbClr val="E3D88B"/>
                </a:solidFill>
                <a:effectLst/>
                <a:uFillTx/>
                <a:latin typeface="+mn-lt"/>
                <a:ea typeface="+mn-ea"/>
                <a:cs typeface="+mn-cs"/>
                <a:sym typeface="Arial"/>
              </a:rPr>
              <a:t>Antony</a:t>
            </a:r>
            <a:r>
              <a:rPr kumimoji="0" lang="en-US" sz="1050" b="0" i="0" u="none" strike="noStrike" cap="none" spc="0" normalizeH="0" dirty="0" smtClean="0">
                <a:ln>
                  <a:noFill/>
                </a:ln>
                <a:solidFill>
                  <a:srgbClr val="E3D88B"/>
                </a:solidFill>
                <a:effectLst/>
                <a:uFillTx/>
                <a:latin typeface="+mn-lt"/>
                <a:ea typeface="+mn-ea"/>
                <a:cs typeface="+mn-cs"/>
                <a:sym typeface="Arial"/>
              </a:rPr>
              <a:t> et al., </a:t>
            </a:r>
            <a:r>
              <a:rPr kumimoji="0" lang="en-US" sz="1050" b="0" i="0" u="none" strike="noStrike" cap="none" spc="0" normalizeH="0" dirty="0" err="1" smtClean="0">
                <a:ln>
                  <a:noFill/>
                </a:ln>
                <a:solidFill>
                  <a:srgbClr val="E3D88B"/>
                </a:solidFill>
                <a:effectLst/>
                <a:uFillTx/>
                <a:latin typeface="+mn-lt"/>
                <a:ea typeface="+mn-ea"/>
                <a:cs typeface="+mn-cs"/>
                <a:sym typeface="Arial"/>
              </a:rPr>
              <a:t>Nikhef</a:t>
            </a:r>
            <a:r>
              <a:rPr kumimoji="0" lang="en-US" sz="1050" b="0" i="0" u="none" strike="noStrike" cap="none" spc="0" normalizeH="0" dirty="0" smtClean="0">
                <a:ln>
                  <a:noFill/>
                </a:ln>
                <a:solidFill>
                  <a:srgbClr val="E3D88B"/>
                </a:solidFill>
                <a:effectLst/>
                <a:uFillTx/>
                <a:latin typeface="+mn-lt"/>
                <a:ea typeface="+mn-ea"/>
                <a:cs typeface="+mn-cs"/>
                <a:sym typeface="Arial"/>
              </a:rPr>
              <a:t>, for </a:t>
            </a:r>
            <a:r>
              <a:rPr kumimoji="0" lang="en-US" sz="1050" b="0" i="0" u="none" strike="noStrike" cap="none" spc="0" normalizeH="0" dirty="0" err="1" smtClean="0">
                <a:ln>
                  <a:noFill/>
                </a:ln>
                <a:solidFill>
                  <a:srgbClr val="E3D88B"/>
                </a:solidFill>
                <a:effectLst/>
                <a:uFillTx/>
                <a:latin typeface="+mn-lt"/>
                <a:ea typeface="+mn-ea"/>
                <a:cs typeface="+mn-cs"/>
                <a:sym typeface="Arial"/>
              </a:rPr>
              <a:t>DataTAG</a:t>
            </a:r>
            <a:r>
              <a:rPr kumimoji="0" lang="en-US" sz="1050" b="0" i="0" u="none" strike="noStrike" cap="none" spc="0" normalizeH="0" dirty="0" smtClean="0">
                <a:ln>
                  <a:noFill/>
                </a:ln>
                <a:solidFill>
                  <a:srgbClr val="E3D88B"/>
                </a:solidFill>
                <a:effectLst/>
                <a:uFillTx/>
                <a:latin typeface="+mn-lt"/>
                <a:ea typeface="+mn-ea"/>
                <a:cs typeface="+mn-cs"/>
                <a:sym typeface="Arial"/>
              </a:rPr>
              <a:t>, 2003(!)</a:t>
            </a:r>
          </a:p>
        </p:txBody>
      </p:sp>
      <p:grpSp>
        <p:nvGrpSpPr>
          <p:cNvPr id="17" name="Group 16"/>
          <p:cNvGrpSpPr/>
          <p:nvPr/>
        </p:nvGrpSpPr>
        <p:grpSpPr>
          <a:xfrm>
            <a:off x="264319" y="2311805"/>
            <a:ext cx="3788544" cy="1953841"/>
            <a:chOff x="264319" y="2258344"/>
            <a:chExt cx="3788544" cy="1953841"/>
          </a:xfrm>
        </p:grpSpPr>
        <p:pic>
          <p:nvPicPr>
            <p:cNvPr id="12" name="Picture 11"/>
            <p:cNvPicPr>
              <a:picLocks noChangeAspect="1"/>
            </p:cNvPicPr>
            <p:nvPr/>
          </p:nvPicPr>
          <p:blipFill>
            <a:blip r:embed="rId6"/>
            <a:stretch>
              <a:fillRect/>
            </a:stretch>
          </p:blipFill>
          <p:spPr>
            <a:xfrm>
              <a:off x="264319" y="2258344"/>
              <a:ext cx="3788544" cy="1953841"/>
            </a:xfrm>
            <a:prstGeom prst="rect">
              <a:avLst/>
            </a:prstGeom>
          </p:spPr>
        </p:pic>
        <p:pic>
          <p:nvPicPr>
            <p:cNvPr id="16" name="Picture 15"/>
            <p:cNvPicPr>
              <a:picLocks noChangeAspect="1"/>
            </p:cNvPicPr>
            <p:nvPr/>
          </p:nvPicPr>
          <p:blipFill>
            <a:blip r:embed="rId7"/>
            <a:stretch>
              <a:fillRect/>
            </a:stretch>
          </p:blipFill>
          <p:spPr>
            <a:xfrm>
              <a:off x="407955" y="2572378"/>
              <a:ext cx="3505098" cy="1446961"/>
            </a:xfrm>
            <a:prstGeom prst="rect">
              <a:avLst/>
            </a:prstGeom>
          </p:spPr>
        </p:pic>
      </p:grpSp>
      <p:sp>
        <p:nvSpPr>
          <p:cNvPr id="8" name="Freeform 7"/>
          <p:cNvSpPr/>
          <p:nvPr/>
        </p:nvSpPr>
        <p:spPr>
          <a:xfrm>
            <a:off x="5610758" y="2626157"/>
            <a:ext cx="169459" cy="899769"/>
          </a:xfrm>
          <a:custGeom>
            <a:avLst/>
            <a:gdLst>
              <a:gd name="connsiteX0" fmla="*/ 0 w 169459"/>
              <a:gd name="connsiteY0" fmla="*/ 899769 h 899769"/>
              <a:gd name="connsiteX1" fmla="*/ 51207 w 169459"/>
              <a:gd name="connsiteY1" fmla="*/ 482803 h 899769"/>
              <a:gd name="connsiteX2" fmla="*/ 36576 w 169459"/>
              <a:gd name="connsiteY2" fmla="*/ 263347 h 899769"/>
              <a:gd name="connsiteX3" fmla="*/ 51207 w 169459"/>
              <a:gd name="connsiteY3" fmla="*/ 65837 h 899769"/>
              <a:gd name="connsiteX4" fmla="*/ 65837 w 169459"/>
              <a:gd name="connsiteY4" fmla="*/ 21945 h 899769"/>
              <a:gd name="connsiteX5" fmla="*/ 73152 w 169459"/>
              <a:gd name="connsiteY5" fmla="*/ 0 h 899769"/>
              <a:gd name="connsiteX6" fmla="*/ 117044 w 169459"/>
              <a:gd name="connsiteY6" fmla="*/ 43891 h 899769"/>
              <a:gd name="connsiteX7" fmla="*/ 146304 w 169459"/>
              <a:gd name="connsiteY7" fmla="*/ 117043 h 899769"/>
              <a:gd name="connsiteX8" fmla="*/ 153620 w 169459"/>
              <a:gd name="connsiteY8" fmla="*/ 160934 h 899769"/>
              <a:gd name="connsiteX9" fmla="*/ 168250 w 169459"/>
              <a:gd name="connsiteY9" fmla="*/ 212141 h 899769"/>
              <a:gd name="connsiteX10" fmla="*/ 168250 w 169459"/>
              <a:gd name="connsiteY10" fmla="*/ 277977 h 89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459" h="899769">
                <a:moveTo>
                  <a:pt x="0" y="899769"/>
                </a:moveTo>
                <a:cubicBezTo>
                  <a:pt x="17069" y="760780"/>
                  <a:pt x="58974" y="622620"/>
                  <a:pt x="51207" y="482803"/>
                </a:cubicBezTo>
                <a:cubicBezTo>
                  <a:pt x="42263" y="321812"/>
                  <a:pt x="47543" y="394936"/>
                  <a:pt x="36576" y="263347"/>
                </a:cubicBezTo>
                <a:cubicBezTo>
                  <a:pt x="37897" y="236923"/>
                  <a:pt x="39408" y="116970"/>
                  <a:pt x="51207" y="65837"/>
                </a:cubicBezTo>
                <a:cubicBezTo>
                  <a:pt x="54675" y="50810"/>
                  <a:pt x="60960" y="36576"/>
                  <a:pt x="65837" y="21945"/>
                </a:cubicBezTo>
                <a:lnTo>
                  <a:pt x="73152" y="0"/>
                </a:lnTo>
                <a:cubicBezTo>
                  <a:pt x="108619" y="17733"/>
                  <a:pt x="101084" y="6650"/>
                  <a:pt x="117044" y="43891"/>
                </a:cubicBezTo>
                <a:cubicBezTo>
                  <a:pt x="127389" y="68030"/>
                  <a:pt x="146304" y="117043"/>
                  <a:pt x="146304" y="117043"/>
                </a:cubicBezTo>
                <a:cubicBezTo>
                  <a:pt x="148743" y="131673"/>
                  <a:pt x="150285" y="146482"/>
                  <a:pt x="153620" y="160934"/>
                </a:cubicBezTo>
                <a:cubicBezTo>
                  <a:pt x="157612" y="178231"/>
                  <a:pt x="166048" y="194526"/>
                  <a:pt x="168250" y="212141"/>
                </a:cubicBezTo>
                <a:cubicBezTo>
                  <a:pt x="170972" y="233917"/>
                  <a:pt x="168250" y="256032"/>
                  <a:pt x="168250" y="277977"/>
                </a:cubicBezTo>
              </a:path>
            </a:pathLst>
          </a:cu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graphicFrame>
        <p:nvGraphicFramePr>
          <p:cNvPr id="9" name="Object 8"/>
          <p:cNvGraphicFramePr>
            <a:graphicFrameLocks noChangeAspect="1"/>
          </p:cNvGraphicFramePr>
          <p:nvPr>
            <p:extLst/>
          </p:nvPr>
        </p:nvGraphicFramePr>
        <p:xfrm>
          <a:off x="5588326" y="1326322"/>
          <a:ext cx="804222" cy="2619280"/>
        </p:xfrm>
        <a:graphic>
          <a:graphicData uri="http://schemas.openxmlformats.org/presentationml/2006/ole">
            <mc:AlternateContent xmlns:mc="http://schemas.openxmlformats.org/markup-compatibility/2006">
              <mc:Choice xmlns:v="urn:schemas-microsoft-com:vml" Requires="v">
                <p:oleObj spid="_x0000_s6163" name="CorelDRAW" r:id="rId8" imgW="1377198" imgH="4488249" progId="CorelDraw.Graphic.16">
                  <p:embed/>
                </p:oleObj>
              </mc:Choice>
              <mc:Fallback>
                <p:oleObj name="CorelDRAW" r:id="rId8" imgW="1377198" imgH="4488249" progId="CorelDraw.Graphic.16">
                  <p:embed/>
                  <p:pic>
                    <p:nvPicPr>
                      <p:cNvPr id="9" name="Object 8"/>
                      <p:cNvPicPr/>
                      <p:nvPr/>
                    </p:nvPicPr>
                    <p:blipFill>
                      <a:blip r:embed="rId9"/>
                      <a:stretch>
                        <a:fillRect/>
                      </a:stretch>
                    </p:blipFill>
                    <p:spPr>
                      <a:xfrm>
                        <a:off x="5588326" y="1326322"/>
                        <a:ext cx="804222" cy="2619280"/>
                      </a:xfrm>
                      <a:prstGeom prst="rect">
                        <a:avLst/>
                      </a:prstGeom>
                    </p:spPr>
                  </p:pic>
                </p:oleObj>
              </mc:Fallback>
            </mc:AlternateContent>
          </a:graphicData>
        </a:graphic>
      </p:graphicFrame>
    </p:spTree>
    <p:extLst>
      <p:ext uri="{BB962C8B-B14F-4D97-AF65-F5344CB8AC3E}">
        <p14:creationId xmlns:p14="http://schemas.microsoft.com/office/powerpoint/2010/main" val="10595484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67</a:t>
            </a:fld>
            <a:endParaRPr lang="en-GB"/>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p:txBody>
          <a:bodyPr/>
          <a:lstStyle/>
          <a:p>
            <a:r>
              <a:rPr lang="en-GB" dirty="0" smtClean="0"/>
              <a:t>‘</a:t>
            </a:r>
            <a:r>
              <a:rPr lang="en-GB" dirty="0" err="1" smtClean="0"/>
              <a:t>ScienceDMZ</a:t>
            </a:r>
            <a:r>
              <a:rPr lang="en-GB" dirty="0" smtClean="0"/>
              <a:t>’</a:t>
            </a:r>
            <a:endParaRPr lang="en-GB"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0333" y="292704"/>
            <a:ext cx="5715000" cy="4048125"/>
          </a:xfrm>
          <a:prstGeom prst="rect">
            <a:avLst/>
          </a:prstGeom>
        </p:spPr>
      </p:pic>
      <p:sp>
        <p:nvSpPr>
          <p:cNvPr id="7" name="Text Placeholder 6"/>
          <p:cNvSpPr>
            <a:spLocks noGrp="1"/>
          </p:cNvSpPr>
          <p:nvPr>
            <p:ph type="body" sz="half" idx="14"/>
          </p:nvPr>
        </p:nvSpPr>
        <p:spPr>
          <a:xfrm>
            <a:off x="238125" y="1367367"/>
            <a:ext cx="8669759" cy="2973462"/>
          </a:xfrm>
        </p:spPr>
        <p:txBody>
          <a:bodyPr/>
          <a:lstStyle/>
          <a:p>
            <a:r>
              <a:rPr lang="en-GB" dirty="0" smtClean="0"/>
              <a:t>Multi-pronged role</a:t>
            </a:r>
          </a:p>
          <a:p>
            <a:endParaRPr lang="en-GB" dirty="0" smtClean="0"/>
          </a:p>
          <a:p>
            <a:pPr marL="342900" indent="-342900">
              <a:buFont typeface="Arial" panose="020B0604020202020204" pitchFamily="34" charset="0"/>
              <a:buChar char="•"/>
            </a:pPr>
            <a:r>
              <a:rPr lang="en-GB" dirty="0" smtClean="0"/>
              <a:t>network isolation</a:t>
            </a:r>
          </a:p>
          <a:p>
            <a:pPr marL="342900" indent="-342900">
              <a:buFont typeface="Arial" panose="020B0604020202020204" pitchFamily="34" charset="0"/>
              <a:buChar char="•"/>
            </a:pPr>
            <a:r>
              <a:rPr lang="en-GB" dirty="0" smtClean="0"/>
              <a:t>security zoning</a:t>
            </a:r>
          </a:p>
          <a:p>
            <a:pPr marL="342900" indent="-342900">
              <a:buFont typeface="Arial" panose="020B0604020202020204" pitchFamily="34" charset="0"/>
              <a:buChar char="•"/>
            </a:pPr>
            <a:r>
              <a:rPr lang="en-GB" dirty="0" smtClean="0"/>
              <a:t>‘latency hiding’</a:t>
            </a:r>
          </a:p>
          <a:p>
            <a:pPr marL="342900" indent="-342900">
              <a:buFont typeface="Arial" panose="020B0604020202020204" pitchFamily="34" charset="0"/>
              <a:buChar char="•"/>
            </a:pPr>
            <a:r>
              <a:rPr lang="en-GB" dirty="0" smtClean="0"/>
              <a:t>caching</a:t>
            </a:r>
          </a:p>
        </p:txBody>
      </p:sp>
      <p:sp>
        <p:nvSpPr>
          <p:cNvPr id="2" name="TextBox 1"/>
          <p:cNvSpPr txBox="1"/>
          <p:nvPr/>
        </p:nvSpPr>
        <p:spPr>
          <a:xfrm>
            <a:off x="4286726" y="4319734"/>
            <a:ext cx="4958089"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dirty="0" smtClean="0">
                <a:ln>
                  <a:noFill/>
                </a:ln>
                <a:solidFill>
                  <a:srgbClr val="6F2575"/>
                </a:solidFill>
                <a:effectLst/>
                <a:uFillTx/>
                <a:latin typeface="+mn-lt"/>
                <a:ea typeface="+mn-ea"/>
                <a:cs typeface="+mn-cs"/>
                <a:sym typeface="Arial"/>
              </a:rPr>
              <a:t>Image and ‘</a:t>
            </a:r>
            <a:r>
              <a:rPr kumimoji="0" lang="en-US" sz="1200" b="0" i="0" u="none" strike="noStrike" cap="none" spc="0" normalizeH="0" dirty="0" err="1" smtClean="0">
                <a:ln>
                  <a:noFill/>
                </a:ln>
                <a:solidFill>
                  <a:srgbClr val="6F2575"/>
                </a:solidFill>
                <a:effectLst/>
                <a:uFillTx/>
                <a:latin typeface="+mn-lt"/>
                <a:ea typeface="+mn-ea"/>
                <a:cs typeface="+mn-cs"/>
                <a:sym typeface="Arial"/>
              </a:rPr>
              <a:t>ScienceDMZ</a:t>
            </a:r>
            <a:r>
              <a:rPr kumimoji="0" lang="en-US" sz="1200" b="0" i="0" u="none" strike="noStrike" cap="none" spc="0" normalizeH="0" dirty="0" smtClean="0">
                <a:ln>
                  <a:noFill/>
                </a:ln>
                <a:solidFill>
                  <a:srgbClr val="6F2575"/>
                </a:solidFill>
                <a:effectLst/>
                <a:uFillTx/>
                <a:latin typeface="+mn-lt"/>
                <a:ea typeface="+mn-ea"/>
                <a:cs typeface="+mn-cs"/>
                <a:sym typeface="Arial"/>
              </a:rPr>
              <a:t>’ promulgated by </a:t>
            </a:r>
            <a:r>
              <a:rPr kumimoji="0" lang="en-US" sz="1200" b="0" i="0" u="none" strike="noStrike" cap="none" spc="0" normalizeH="0" dirty="0" err="1" smtClean="0">
                <a:ln>
                  <a:noFill/>
                </a:ln>
                <a:solidFill>
                  <a:srgbClr val="6F2575"/>
                </a:solidFill>
                <a:effectLst/>
                <a:uFillTx/>
                <a:latin typeface="+mn-lt"/>
                <a:ea typeface="+mn-ea"/>
                <a:cs typeface="+mn-cs"/>
                <a:sym typeface="Arial"/>
              </a:rPr>
              <a:t>ESnet</a:t>
            </a:r>
            <a:r>
              <a:rPr kumimoji="0" lang="en-US" sz="1200" b="0" i="0" u="none" strike="noStrike" cap="none" spc="0" normalizeH="0" dirty="0" smtClean="0">
                <a:ln>
                  <a:noFill/>
                </a:ln>
                <a:solidFill>
                  <a:srgbClr val="6F2575"/>
                </a:solidFill>
                <a:effectLst/>
                <a:uFillTx/>
                <a:latin typeface="+mn-lt"/>
                <a:ea typeface="+mn-ea"/>
                <a:cs typeface="+mn-cs"/>
                <a:sym typeface="Arial"/>
              </a:rPr>
              <a:t> (see fasterdata.es.net)</a:t>
            </a:r>
          </a:p>
        </p:txBody>
      </p:sp>
    </p:spTree>
    <p:extLst>
      <p:ext uri="{BB962C8B-B14F-4D97-AF65-F5344CB8AC3E}">
        <p14:creationId xmlns:p14="http://schemas.microsoft.com/office/powerpoint/2010/main" val="4240461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a:xfrm>
            <a:off x="58510" y="4266987"/>
            <a:ext cx="8669759" cy="340334"/>
          </a:xfrm>
        </p:spPr>
        <p:txBody>
          <a:bodyPr/>
          <a:lstStyle/>
          <a:p>
            <a:r>
              <a:rPr lang="en-GB" sz="1800" dirty="0" smtClean="0"/>
              <a:t>14-06-2019: 1 billion </a:t>
            </a:r>
            <a:r>
              <a:rPr lang="en-GB" sz="1800" dirty="0" err="1" smtClean="0"/>
              <a:t>pps</a:t>
            </a:r>
            <a:r>
              <a:rPr lang="en-GB" sz="1800" dirty="0" smtClean="0"/>
              <a:t> </a:t>
            </a:r>
            <a:r>
              <a:rPr lang="en-GB" sz="1800" i="1" dirty="0" smtClean="0"/>
              <a:t>i.e. </a:t>
            </a:r>
            <a:r>
              <a:rPr lang="en-GB" sz="1800" dirty="0" smtClean="0"/>
              <a:t>1 </a:t>
            </a:r>
            <a:r>
              <a:rPr lang="en-GB" sz="1800" dirty="0" err="1" smtClean="0"/>
              <a:t>Gpps</a:t>
            </a:r>
            <a:r>
              <a:rPr lang="en-GB" sz="1800" dirty="0" smtClean="0"/>
              <a:t> (and 522Gbps)</a:t>
            </a:r>
            <a:endParaRPr lang="en-GB" sz="1800" dirty="0"/>
          </a:p>
        </p:txBody>
      </p:sp>
      <p:sp>
        <p:nvSpPr>
          <p:cNvPr id="3" name="Slide Number Placeholder 2"/>
          <p:cNvSpPr>
            <a:spLocks noGrp="1"/>
          </p:cNvSpPr>
          <p:nvPr>
            <p:ph type="sldNum" sz="quarter" idx="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125" b="0" i="0" u="none" strike="noStrike" kern="0" cap="none" spc="0" normalizeH="0" baseline="0" noProof="0" smtClean="0">
                <a:ln>
                  <a:noFill/>
                </a:ln>
                <a:solidFill>
                  <a:srgbClr val="FFFFFF"/>
                </a:solidFill>
                <a:effectLst/>
                <a:uLnTx/>
                <a:uFillTx/>
                <a:latin typeface="Arial"/>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68</a:t>
            </a:fld>
            <a:endParaRPr kumimoji="0" lang="en-GB" sz="1125" b="0" i="0" u="none" strike="noStrike" kern="0" cap="none" spc="0" normalizeH="0" baseline="0" noProof="0">
              <a:ln>
                <a:noFill/>
              </a:ln>
              <a:solidFill>
                <a:srgbClr val="FFFFFF"/>
              </a:solidFill>
              <a:effectLst/>
              <a:uLnTx/>
              <a:uFillTx/>
              <a:latin typeface="Arial"/>
              <a:cs typeface="Arial"/>
              <a:sym typeface="Arial"/>
            </a:endParaRPr>
          </a:p>
        </p:txBody>
      </p:sp>
      <p:sp>
        <p:nvSpPr>
          <p:cNvPr id="4" name="Footer Placeholder 3"/>
          <p:cNvSpPr>
            <a:spLocks noGrp="1"/>
          </p:cNvSpPr>
          <p:nvPr>
            <p:ph type="ftr" sz="quarter" idx="3"/>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125" b="0" i="0" u="none" strike="noStrike" kern="0" cap="none" spc="0" normalizeH="0" baseline="0" noProof="0" smtClean="0">
                <a:ln>
                  <a:noFill/>
                </a:ln>
                <a:solidFill>
                  <a:srgbClr val="FFFFFF"/>
                </a:solidFill>
                <a:effectLst/>
                <a:uLnTx/>
                <a:uFillTx/>
                <a:latin typeface="Arial"/>
                <a:cs typeface="Arial"/>
                <a:sym typeface="Arial"/>
              </a:rPr>
              <a:t>Building Scalable e-Infrastructures for Research</a:t>
            </a:r>
            <a:endParaRPr kumimoji="0" lang="nl-NL" sz="1125" b="0" i="0" u="none" strike="noStrike" kern="0" cap="none" spc="0" normalizeH="0" baseline="0" noProof="0" dirty="0">
              <a:ln>
                <a:noFill/>
              </a:ln>
              <a:solidFill>
                <a:srgbClr val="FFFFFF"/>
              </a:solidFill>
              <a:effectLst/>
              <a:uLnTx/>
              <a:uFillTx/>
              <a:latin typeface="Arial"/>
              <a:cs typeface="Arial"/>
              <a:sym typeface="Arial"/>
            </a:endParaRPr>
          </a:p>
        </p:txBody>
      </p:sp>
      <p:sp>
        <p:nvSpPr>
          <p:cNvPr id="5" name="Text Placeholder 4"/>
          <p:cNvSpPr>
            <a:spLocks noGrp="1"/>
          </p:cNvSpPr>
          <p:nvPr>
            <p:ph type="body" sz="quarter" idx="15"/>
          </p:nvPr>
        </p:nvSpPr>
        <p:spPr/>
        <p:txBody>
          <a:bodyPr/>
          <a:lstStyle/>
          <a:p>
            <a:r>
              <a:rPr lang="en-US" dirty="0" smtClean="0"/>
              <a:t>Our world record: 1 billion packets per sec</a:t>
            </a:r>
            <a:endParaRPr lang="en-GB"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508" y="876512"/>
            <a:ext cx="7326984" cy="3390476"/>
          </a:xfrm>
          <a:prstGeom prst="rect">
            <a:avLst/>
          </a:prstGeom>
        </p:spPr>
      </p:pic>
      <p:sp>
        <p:nvSpPr>
          <p:cNvPr id="10" name="Rectangle 9"/>
          <p:cNvSpPr/>
          <p:nvPr/>
        </p:nvSpPr>
        <p:spPr>
          <a:xfrm>
            <a:off x="4572000" y="4283266"/>
            <a:ext cx="4572000" cy="307777"/>
          </a:xfrm>
          <a:prstGeom prst="rect">
            <a:avLst/>
          </a:prstGeom>
        </p:spPr>
        <p:txBody>
          <a:bodyPr>
            <a:spAutoFit/>
          </a:bodyPr>
          <a:lstStyle/>
          <a:p>
            <a:pPr marL="0" marR="0" lvl="0" indent="0" algn="r" defTabSz="309563" rtl="0" eaLnBrk="1" fontAlgn="auto" latinLnBrk="0" hangingPunct="0">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6F2575"/>
                </a:solidFill>
                <a:effectLst/>
                <a:uLnTx/>
                <a:uFillTx/>
                <a:latin typeface="Arial"/>
                <a:cs typeface="Arial"/>
                <a:sym typeface="Arial"/>
              </a:rPr>
              <a:t>https://wiki.nikhef.nl/grid/1Bpps_Machine</a:t>
            </a:r>
          </a:p>
        </p:txBody>
      </p:sp>
      <p:sp>
        <p:nvSpPr>
          <p:cNvPr id="8" name="TextBox 7"/>
          <p:cNvSpPr txBox="1"/>
          <p:nvPr/>
        </p:nvSpPr>
        <p:spPr>
          <a:xfrm>
            <a:off x="6237690" y="4944313"/>
            <a:ext cx="1519647"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GB" sz="1100" b="0" i="0" u="none" strike="noStrike" kern="0" cap="none" spc="0" normalizeH="0" baseline="0" noProof="0" dirty="0" smtClean="0">
                <a:ln>
                  <a:noFill/>
                </a:ln>
                <a:solidFill>
                  <a:srgbClr val="6F2575"/>
                </a:solidFill>
                <a:effectLst/>
                <a:uLnTx/>
                <a:uFillTx/>
                <a:latin typeface="Arial"/>
                <a:ea typeface="+mn-ea"/>
                <a:cs typeface="Arial"/>
                <a:sym typeface="Arial"/>
              </a:rPr>
              <a:t>Image: Tristan </a:t>
            </a:r>
            <a:r>
              <a:rPr kumimoji="0" lang="en-GB" sz="1100" b="0" i="0" u="none" strike="noStrike" kern="0" cap="none" spc="0" normalizeH="0" baseline="0" noProof="0" dirty="0" err="1" smtClean="0">
                <a:ln>
                  <a:noFill/>
                </a:ln>
                <a:solidFill>
                  <a:srgbClr val="6F2575"/>
                </a:solidFill>
                <a:effectLst/>
                <a:uLnTx/>
                <a:uFillTx/>
                <a:latin typeface="Arial"/>
                <a:ea typeface="+mn-ea"/>
                <a:cs typeface="Arial"/>
                <a:sym typeface="Arial"/>
              </a:rPr>
              <a:t>Suerink</a:t>
            </a:r>
            <a:endParaRPr kumimoji="0" lang="en-GB" sz="1100" b="0" i="0" u="none" strike="noStrike" kern="0" cap="none" spc="0" normalizeH="0" baseline="0" noProof="0" dirty="0">
              <a:ln>
                <a:noFill/>
              </a:ln>
              <a:solidFill>
                <a:srgbClr val="6F2575"/>
              </a:solidFill>
              <a:effectLst/>
              <a:uLnTx/>
              <a:uFillTx/>
              <a:latin typeface="Arial"/>
              <a:ea typeface="+mn-ea"/>
              <a:cs typeface="Arial"/>
              <a:sym typeface="Arial"/>
            </a:endParaRPr>
          </a:p>
        </p:txBody>
      </p:sp>
    </p:spTree>
    <p:extLst>
      <p:ext uri="{BB962C8B-B14F-4D97-AF65-F5344CB8AC3E}">
        <p14:creationId xmlns:p14="http://schemas.microsoft.com/office/powerpoint/2010/main" val="23799413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a:xfrm>
            <a:off x="539706" y="1012175"/>
            <a:ext cx="3747020" cy="689906"/>
          </a:xfrm>
        </p:spPr>
        <p:txBody>
          <a:bodyPr/>
          <a:lstStyle/>
          <a:p>
            <a:pPr algn="r"/>
            <a:r>
              <a:rPr lang="en-US" dirty="0" smtClean="0"/>
              <a:t>… you want a </a:t>
            </a:r>
            <a:r>
              <a:rPr lang="en-US" b="1" dirty="0" smtClean="0"/>
              <a:t>science network </a:t>
            </a:r>
            <a:r>
              <a:rPr lang="en-US" dirty="0" smtClean="0"/>
              <a:t/>
            </a:r>
            <a:br>
              <a:rPr lang="en-US" dirty="0" smtClean="0"/>
            </a:br>
            <a:r>
              <a:rPr lang="en-US" dirty="0" smtClean="0"/>
              <a:t>with a ‘back-office enclave’</a:t>
            </a:r>
            <a:endParaRPr lang="en-US" dirty="0"/>
          </a:p>
        </p:txBody>
      </p:sp>
      <p:sp>
        <p:nvSpPr>
          <p:cNvPr id="3" name="Slide Number Placeholder 2"/>
          <p:cNvSpPr>
            <a:spLocks noGrp="1"/>
          </p:cNvSpPr>
          <p:nvPr>
            <p:ph type="sldNum" sz="quarter" idx="2"/>
          </p:nvPr>
        </p:nvSpPr>
        <p:spPr/>
        <p:txBody>
          <a:bodyPr/>
          <a:lstStyle/>
          <a:p>
            <a:fld id="{86CB4B4D-7CA3-9044-876B-883B54F8677D}" type="slidenum">
              <a:rPr lang="en-US" smtClean="0"/>
              <a:t>69</a:t>
            </a:fld>
            <a:endParaRPr lang="en-US"/>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p:txBody>
          <a:bodyPr/>
          <a:lstStyle/>
          <a:p>
            <a:r>
              <a:rPr lang="en-US" dirty="0" smtClean="0"/>
              <a:t>Although for a research org …</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7793" y="129064"/>
            <a:ext cx="4143612" cy="3249702"/>
          </a:xfrm>
          <a:prstGeom prst="rect">
            <a:avLst/>
          </a:prstGeom>
        </p:spPr>
      </p:pic>
      <p:sp>
        <p:nvSpPr>
          <p:cNvPr id="8" name="Text Placeholder 5"/>
          <p:cNvSpPr txBox="1">
            <a:spLocks/>
          </p:cNvSpPr>
          <p:nvPr/>
        </p:nvSpPr>
        <p:spPr>
          <a:xfrm>
            <a:off x="81450" y="2403457"/>
            <a:ext cx="3744400" cy="1461245"/>
          </a:xfrm>
          <a:prstGeom prst="rect">
            <a:avLst/>
          </a:prstGeom>
          <a:solidFill>
            <a:srgbClr val="EAEAEA"/>
          </a:solidFill>
          <a:ln w="12700">
            <a:miter lim="400000"/>
          </a:ln>
          <a:extLst>
            <a:ext uri="{C572A759-6A51-4108-AA02-DFA0A04FC94B}">
              <ma14:wrappingTextBoxFlag xmlns:ma14="http://schemas.microsoft.com/office/mac/drawingml/2011/main" xmlns="" val="1"/>
            </a:ext>
          </a:extLst>
        </p:spPr>
        <p:txBody>
          <a:bodyPr lIns="45720" tIns="45720" rIns="45720" bIns="45720"/>
          <a:lstStyle>
            <a:lvl1pPr marL="0" marR="0" indent="0" algn="l" defTabSz="309563" rtl="0" eaLnBrk="1" latinLnBrk="0" hangingPunct="1">
              <a:lnSpc>
                <a:spcPct val="100000"/>
              </a:lnSpc>
              <a:spcBef>
                <a:spcPts val="0"/>
              </a:spcBef>
              <a:spcAft>
                <a:spcPts val="0"/>
              </a:spcAft>
              <a:buClrTx/>
              <a:buSzTx/>
              <a:buFontTx/>
              <a:buNone/>
              <a:tabLst/>
              <a:defRPr sz="2063" b="0" i="0" u="none" strike="noStrike" cap="none" spc="0" baseline="0">
                <a:ln>
                  <a:noFill/>
                </a:ln>
                <a:solidFill>
                  <a:srgbClr val="000000"/>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875"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88"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a:lstStyle>
          <a:p>
            <a:r>
              <a:rPr lang="en-GB" sz="1800" dirty="0" smtClean="0">
                <a:solidFill>
                  <a:srgbClr val="6F2575"/>
                </a:solidFill>
              </a:rPr>
              <a:t>‘open-core’ research network model implements enclave structure </a:t>
            </a:r>
            <a:r>
              <a:rPr lang="en-GB" sz="1800" i="1" dirty="0" smtClean="0">
                <a:solidFill>
                  <a:srgbClr val="6F2575"/>
                </a:solidFill>
              </a:rPr>
              <a:t>and</a:t>
            </a:r>
            <a:r>
              <a:rPr lang="en-GB" sz="1800" dirty="0" smtClean="0">
                <a:solidFill>
                  <a:srgbClr val="6F2575"/>
                </a:solidFill>
              </a:rPr>
              <a:t> protects against overload by </a:t>
            </a:r>
            <a:br>
              <a:rPr lang="en-GB" sz="1800" dirty="0" smtClean="0">
                <a:solidFill>
                  <a:srgbClr val="6F2575"/>
                </a:solidFill>
              </a:rPr>
            </a:br>
            <a:r>
              <a:rPr lang="en-GB" sz="1800" dirty="0" smtClean="0">
                <a:solidFill>
                  <a:srgbClr val="6F2575"/>
                </a:solidFill>
              </a:rPr>
              <a:t>having</a:t>
            </a:r>
            <a:r>
              <a:rPr lang="en-GB" sz="1800" dirty="0">
                <a:solidFill>
                  <a:srgbClr val="6F2575"/>
                </a:solidFill>
              </a:rPr>
              <a:t> </a:t>
            </a:r>
            <a:r>
              <a:rPr lang="en-GB" sz="1800" i="1" dirty="0" smtClean="0">
                <a:solidFill>
                  <a:srgbClr val="6F2575"/>
                </a:solidFill>
              </a:rPr>
              <a:t>no </a:t>
            </a:r>
            <a:r>
              <a:rPr lang="en-GB" sz="1800" i="1" dirty="0" err="1" smtClean="0">
                <a:solidFill>
                  <a:srgbClr val="6F2575"/>
                </a:solidFill>
              </a:rPr>
              <a:t>stateful</a:t>
            </a:r>
            <a:r>
              <a:rPr lang="en-GB" sz="1800" i="1" dirty="0" smtClean="0">
                <a:solidFill>
                  <a:srgbClr val="6F2575"/>
                </a:solidFill>
              </a:rPr>
              <a:t> components </a:t>
            </a:r>
            <a:br>
              <a:rPr lang="en-GB" sz="1800" i="1" dirty="0" smtClean="0">
                <a:solidFill>
                  <a:srgbClr val="6F2575"/>
                </a:solidFill>
              </a:rPr>
            </a:br>
            <a:r>
              <a:rPr lang="en-GB" sz="1800" i="1" dirty="0" smtClean="0">
                <a:solidFill>
                  <a:srgbClr val="6F2575"/>
                </a:solidFill>
              </a:rPr>
              <a:t>in the network path</a:t>
            </a:r>
            <a:endParaRPr lang="en-GB" sz="1800" dirty="0" smtClean="0">
              <a:solidFill>
                <a:srgbClr val="6F2575"/>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2579" y="2677930"/>
            <a:ext cx="1894324" cy="1813573"/>
          </a:xfrm>
          <a:prstGeom prst="rect">
            <a:avLst/>
          </a:prstGeom>
          <a:effectLst>
            <a:glow rad="101600">
              <a:srgbClr val="F1ECC5">
                <a:alpha val="60000"/>
              </a:srgbClr>
            </a:glow>
          </a:effectLst>
        </p:spPr>
      </p:pic>
    </p:spTree>
    <p:extLst>
      <p:ext uri="{BB962C8B-B14F-4D97-AF65-F5344CB8AC3E}">
        <p14:creationId xmlns:p14="http://schemas.microsoft.com/office/powerpoint/2010/main" val="12497160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Home\davidg\EUGridPMA\Presentations\images\igtf-worldstatus-2015.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0811" y="3648262"/>
            <a:ext cx="1043866" cy="452666"/>
          </a:xfrm>
          <a:prstGeom prst="rect">
            <a:avLst/>
          </a:prstGeom>
          <a:noFill/>
          <a:effectLst>
            <a:glow rad="63500">
              <a:srgbClr val="002060">
                <a:alpha val="40000"/>
              </a:srgbClr>
            </a:glow>
          </a:effectLst>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2"/>
          </p:nvPr>
        </p:nvSpPr>
        <p:spPr/>
        <p:txBody>
          <a:bodyPr/>
          <a:lstStyle/>
          <a:p>
            <a:fld id="{86CB4B4D-7CA3-9044-876B-883B54F8677D}" type="slidenum">
              <a:rPr lang="en-GB" smtClean="0"/>
              <a:t>7</a:t>
            </a:fld>
            <a:endParaRPr lang="en-GB"/>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p:txBody>
          <a:bodyPr/>
          <a:lstStyle/>
          <a:p>
            <a:pPr algn="ctr"/>
            <a:r>
              <a:rPr lang="en-GB" dirty="0" smtClean="0"/>
              <a:t>Infrastructure: dealing with data processing at scale</a:t>
            </a:r>
            <a:endParaRPr lang="en-GB" dirty="0"/>
          </a:p>
        </p:txBody>
      </p:sp>
      <p:sp>
        <p:nvSpPr>
          <p:cNvPr id="6" name="Text Placeholder 4"/>
          <p:cNvSpPr>
            <a:spLocks noGrp="1"/>
          </p:cNvSpPr>
          <p:nvPr>
            <p:ph type="body" sz="half" idx="4294967295"/>
          </p:nvPr>
        </p:nvSpPr>
        <p:spPr>
          <a:xfrm>
            <a:off x="3159754" y="967796"/>
            <a:ext cx="2824489" cy="3373033"/>
          </a:xfrm>
          <a:prstGeom prst="rect">
            <a:avLst/>
          </a:prstGeom>
          <a:ln>
            <a:noFill/>
          </a:ln>
        </p:spPr>
        <p:txBody>
          <a:bodyPr/>
          <a:lstStyle/>
          <a:p>
            <a:r>
              <a:rPr lang="en-GB" sz="1800" b="1" dirty="0" smtClean="0">
                <a:solidFill>
                  <a:srgbClr val="E3D88B"/>
                </a:solidFill>
              </a:rPr>
              <a:t>2: collating compute, storage, and networks</a:t>
            </a:r>
          </a:p>
          <a:p>
            <a:endParaRPr lang="en-GB" sz="1600" b="1" dirty="0" smtClean="0">
              <a:solidFill>
                <a:srgbClr val="EAEAEA"/>
              </a:solidFill>
            </a:endParaRPr>
          </a:p>
          <a:p>
            <a:pPr marL="169863" lvl="0" indent="-169863">
              <a:spcAft>
                <a:spcPts val="600"/>
              </a:spcAft>
              <a:buFont typeface="Arial" panose="020B0604020202020204" pitchFamily="34" charset="0"/>
              <a:buChar char="•"/>
            </a:pPr>
            <a:r>
              <a:rPr lang="en-GB" sz="1600" dirty="0" smtClean="0">
                <a:solidFill>
                  <a:srgbClr val="EAEAEA"/>
                </a:solidFill>
              </a:rPr>
              <a:t>building ‘facilities’</a:t>
            </a:r>
          </a:p>
          <a:p>
            <a:pPr marL="169863" lvl="0" indent="-169863">
              <a:spcAft>
                <a:spcPts val="600"/>
              </a:spcAft>
              <a:buFont typeface="Arial" panose="020B0604020202020204" pitchFamily="34" charset="0"/>
              <a:buChar char="•"/>
            </a:pPr>
            <a:r>
              <a:rPr lang="en-GB" sz="1600" dirty="0" smtClean="0">
                <a:solidFill>
                  <a:srgbClr val="EAEAEA"/>
                </a:solidFill>
              </a:rPr>
              <a:t>peering and global networks</a:t>
            </a:r>
          </a:p>
          <a:p>
            <a:pPr marL="169863" lvl="0" indent="-169863">
              <a:spcAft>
                <a:spcPts val="600"/>
              </a:spcAft>
              <a:buFont typeface="Arial" panose="020B0604020202020204" pitchFamily="34" charset="0"/>
              <a:buChar char="•"/>
            </a:pPr>
            <a:r>
              <a:rPr lang="en-GB" sz="1600" dirty="0" smtClean="0">
                <a:solidFill>
                  <a:srgbClr val="EAEAEA"/>
                </a:solidFill>
              </a:rPr>
              <a:t>stressing networks</a:t>
            </a:r>
          </a:p>
          <a:p>
            <a:pPr marL="169863" indent="-169863">
              <a:spcAft>
                <a:spcPts val="600"/>
              </a:spcAft>
              <a:buFont typeface="Arial" panose="020B0604020202020204" pitchFamily="34" charset="0"/>
              <a:buChar char="•"/>
            </a:pPr>
            <a:r>
              <a:rPr lang="en-GB" sz="1600" dirty="0" smtClean="0">
                <a:solidFill>
                  <a:srgbClr val="EAEAEA"/>
                </a:solidFill>
              </a:rPr>
              <a:t>research ‘cloud’ services</a:t>
            </a:r>
            <a:endParaRPr lang="en-GB" sz="1600" dirty="0">
              <a:solidFill>
                <a:srgbClr val="EAEAEA"/>
              </a:solidFill>
            </a:endParaRPr>
          </a:p>
        </p:txBody>
      </p:sp>
      <p:sp>
        <p:nvSpPr>
          <p:cNvPr id="7" name="Text Placeholder 4"/>
          <p:cNvSpPr>
            <a:spLocks noGrp="1"/>
          </p:cNvSpPr>
          <p:nvPr>
            <p:ph type="body" sz="half" idx="4294967295"/>
          </p:nvPr>
        </p:nvSpPr>
        <p:spPr>
          <a:xfrm>
            <a:off x="6081386" y="967795"/>
            <a:ext cx="2824489" cy="3373033"/>
          </a:xfrm>
          <a:prstGeom prst="rect">
            <a:avLst/>
          </a:prstGeom>
          <a:ln>
            <a:noFill/>
          </a:ln>
        </p:spPr>
        <p:txBody>
          <a:bodyPr/>
          <a:lstStyle/>
          <a:p>
            <a:r>
              <a:rPr lang="en-GB" sz="1800" b="1" dirty="0" smtClean="0">
                <a:solidFill>
                  <a:srgbClr val="E3D88B"/>
                </a:solidFill>
              </a:rPr>
              <a:t>3: accessing services, collaboratively &amp; securely</a:t>
            </a:r>
          </a:p>
          <a:p>
            <a:pPr marL="169863" indent="-169863">
              <a:buFont typeface="Arial" panose="020B0604020202020204" pitchFamily="34" charset="0"/>
              <a:buChar char="•"/>
            </a:pPr>
            <a:endParaRPr lang="en-GB" sz="1600" dirty="0" smtClean="0">
              <a:solidFill>
                <a:srgbClr val="EAEAEA"/>
              </a:solidFill>
            </a:endParaRPr>
          </a:p>
          <a:p>
            <a:pPr marL="169863" indent="-169863">
              <a:spcAft>
                <a:spcPts val="600"/>
              </a:spcAft>
              <a:buFont typeface="Arial" panose="020B0604020202020204" pitchFamily="34" charset="0"/>
              <a:buChar char="•"/>
            </a:pPr>
            <a:r>
              <a:rPr lang="en-GB" sz="1600" dirty="0" smtClean="0">
                <a:solidFill>
                  <a:srgbClr val="EAEAEA"/>
                </a:solidFill>
              </a:rPr>
              <a:t>community building </a:t>
            </a:r>
            <a:br>
              <a:rPr lang="en-GB" sz="1600" dirty="0" smtClean="0">
                <a:solidFill>
                  <a:srgbClr val="EAEAEA"/>
                </a:solidFill>
              </a:rPr>
            </a:br>
            <a:r>
              <a:rPr lang="en-GB" sz="1600" dirty="0" smtClean="0">
                <a:solidFill>
                  <a:srgbClr val="EAEAEA"/>
                </a:solidFill>
              </a:rPr>
              <a:t>in a multi-national federation</a:t>
            </a:r>
          </a:p>
          <a:p>
            <a:pPr marL="169863" indent="-169863">
              <a:spcAft>
                <a:spcPts val="600"/>
              </a:spcAft>
              <a:buFont typeface="Arial" panose="020B0604020202020204" pitchFamily="34" charset="0"/>
              <a:buChar char="•"/>
            </a:pPr>
            <a:r>
              <a:rPr lang="en-GB" sz="1600" dirty="0" smtClean="0">
                <a:solidFill>
                  <a:srgbClr val="EAEAEA"/>
                </a:solidFill>
              </a:rPr>
              <a:t>global trust and identity</a:t>
            </a:r>
            <a:endParaRPr lang="en-GB" sz="1600" dirty="0">
              <a:solidFill>
                <a:srgbClr val="EAEAEA"/>
              </a:solidFill>
            </a:endParaRPr>
          </a:p>
          <a:p>
            <a:pPr marL="169863" indent="-169863">
              <a:spcAft>
                <a:spcPts val="600"/>
              </a:spcAft>
              <a:buFont typeface="Arial" panose="020B0604020202020204" pitchFamily="34" charset="0"/>
              <a:buChar char="•"/>
            </a:pPr>
            <a:r>
              <a:rPr lang="en-GB" sz="1600" dirty="0" smtClean="0">
                <a:solidFill>
                  <a:srgbClr val="EAEAEA"/>
                </a:solidFill>
              </a:rPr>
              <a:t>securing the infrastructure </a:t>
            </a:r>
            <a:br>
              <a:rPr lang="en-GB" sz="1600" dirty="0" smtClean="0">
                <a:solidFill>
                  <a:srgbClr val="EAEAEA"/>
                </a:solidFill>
              </a:rPr>
            </a:br>
            <a:r>
              <a:rPr lang="en-GB" sz="1600" dirty="0" smtClean="0">
                <a:solidFill>
                  <a:srgbClr val="EAEAEA"/>
                </a:solidFill>
              </a:rPr>
              <a:t>of an open science cloud</a:t>
            </a:r>
          </a:p>
          <a:p>
            <a:pPr marL="169863" indent="-169863">
              <a:spcAft>
                <a:spcPts val="600"/>
              </a:spcAft>
              <a:buFont typeface="Arial" panose="020B0604020202020204" pitchFamily="34" charset="0"/>
              <a:buChar char="•"/>
            </a:pPr>
            <a:r>
              <a:rPr lang="en-GB" sz="1600" dirty="0" smtClean="0">
                <a:solidFill>
                  <a:srgbClr val="EAEAEA"/>
                </a:solidFill>
              </a:rPr>
              <a:t>our National e-Infrastructure</a:t>
            </a:r>
            <a:endParaRPr lang="en-GB" sz="1600" dirty="0">
              <a:solidFill>
                <a:srgbClr val="EAEAEA"/>
              </a:solidFill>
            </a:endParaRPr>
          </a:p>
        </p:txBody>
      </p:sp>
      <p:sp>
        <p:nvSpPr>
          <p:cNvPr id="8" name="Text Placeholder 4"/>
          <p:cNvSpPr>
            <a:spLocks noGrp="1"/>
          </p:cNvSpPr>
          <p:nvPr>
            <p:ph type="body" sz="half" idx="4294967295"/>
          </p:nvPr>
        </p:nvSpPr>
        <p:spPr>
          <a:xfrm>
            <a:off x="238124" y="967796"/>
            <a:ext cx="2824489" cy="3373033"/>
          </a:xfrm>
          <a:prstGeom prst="rect">
            <a:avLst/>
          </a:prstGeom>
          <a:ln>
            <a:noFill/>
          </a:ln>
        </p:spPr>
        <p:txBody>
          <a:bodyPr/>
          <a:lstStyle/>
          <a:p>
            <a:r>
              <a:rPr lang="en-GB" sz="1800" b="1" dirty="0" smtClean="0">
                <a:solidFill>
                  <a:srgbClr val="E3D88B"/>
                </a:solidFill>
              </a:rPr>
              <a:t>1: matching algorithms and systems design</a:t>
            </a:r>
          </a:p>
          <a:p>
            <a:endParaRPr lang="en-GB" sz="1600" dirty="0">
              <a:solidFill>
                <a:srgbClr val="EAEAEA"/>
              </a:solidFill>
            </a:endParaRPr>
          </a:p>
          <a:p>
            <a:pPr marL="169863" indent="-169863">
              <a:spcAft>
                <a:spcPts val="600"/>
              </a:spcAft>
              <a:buFont typeface="Arial" panose="020B0604020202020204" pitchFamily="34" charset="0"/>
              <a:buChar char="•"/>
            </a:pPr>
            <a:r>
              <a:rPr lang="en-GB" sz="1600" dirty="0" smtClean="0">
                <a:solidFill>
                  <a:srgbClr val="EAEAEA"/>
                </a:solidFill>
              </a:rPr>
              <a:t>designing for </a:t>
            </a:r>
            <a:br>
              <a:rPr lang="en-GB" sz="1600" dirty="0" smtClean="0">
                <a:solidFill>
                  <a:srgbClr val="EAEAEA"/>
                </a:solidFill>
              </a:rPr>
            </a:br>
            <a:r>
              <a:rPr lang="en-GB" sz="1600" dirty="0" smtClean="0">
                <a:solidFill>
                  <a:srgbClr val="EAEAEA"/>
                </a:solidFill>
              </a:rPr>
              <a:t>high-performance processors</a:t>
            </a:r>
          </a:p>
          <a:p>
            <a:pPr marL="169863" indent="-169863">
              <a:spcAft>
                <a:spcPts val="600"/>
              </a:spcAft>
              <a:buFont typeface="Arial" panose="020B0604020202020204" pitchFamily="34" charset="0"/>
              <a:buChar char="•"/>
            </a:pPr>
            <a:r>
              <a:rPr lang="en-GB" sz="1600" dirty="0">
                <a:solidFill>
                  <a:srgbClr val="EAEAEA"/>
                </a:solidFill>
              </a:rPr>
              <a:t>rethinking </a:t>
            </a:r>
            <a:r>
              <a:rPr lang="en-GB" sz="1600" dirty="0" smtClean="0">
                <a:solidFill>
                  <a:srgbClr val="EAEAEA"/>
                </a:solidFill>
              </a:rPr>
              <a:t>design patterns</a:t>
            </a:r>
            <a:r>
              <a:rPr lang="en-GB" sz="1600" dirty="0">
                <a:solidFill>
                  <a:srgbClr val="EAEAEA"/>
                </a:solidFill>
              </a:rPr>
              <a:t/>
            </a:r>
            <a:br>
              <a:rPr lang="en-GB" sz="1600" dirty="0">
                <a:solidFill>
                  <a:srgbClr val="EAEAEA"/>
                </a:solidFill>
              </a:rPr>
            </a:br>
            <a:r>
              <a:rPr lang="en-GB" sz="1600" dirty="0" smtClean="0">
                <a:solidFill>
                  <a:srgbClr val="EAEAEA"/>
                </a:solidFill>
              </a:rPr>
              <a:t>for work &amp; data orchestration</a:t>
            </a:r>
          </a:p>
        </p:txBody>
      </p:sp>
      <p:cxnSp>
        <p:nvCxnSpPr>
          <p:cNvPr id="9" name="Straight Connector 8"/>
          <p:cNvCxnSpPr/>
          <p:nvPr/>
        </p:nvCxnSpPr>
        <p:spPr>
          <a:xfrm flipV="1">
            <a:off x="3062613" y="967796"/>
            <a:ext cx="0" cy="3391823"/>
          </a:xfrm>
          <a:prstGeom prst="line">
            <a:avLst/>
          </a:prstGeom>
          <a:noFill/>
          <a:ln w="9525" cap="flat">
            <a:solidFill>
              <a:srgbClr val="E3D88B"/>
            </a:solidFill>
            <a:prstDash val="solid"/>
            <a:miter lim="400000"/>
          </a:ln>
          <a:effectLst/>
          <a:sp3d/>
        </p:spPr>
        <p:style>
          <a:lnRef idx="0">
            <a:scrgbClr r="0" g="0" b="0"/>
          </a:lnRef>
          <a:fillRef idx="0">
            <a:scrgbClr r="0" g="0" b="0"/>
          </a:fillRef>
          <a:effectRef idx="0">
            <a:scrgbClr r="0" g="0" b="0"/>
          </a:effectRef>
          <a:fontRef idx="none"/>
        </p:style>
      </p:cxnSp>
      <p:cxnSp>
        <p:nvCxnSpPr>
          <p:cNvPr id="10" name="Straight Connector 9"/>
          <p:cNvCxnSpPr/>
          <p:nvPr/>
        </p:nvCxnSpPr>
        <p:spPr>
          <a:xfrm flipV="1">
            <a:off x="5984244" y="967796"/>
            <a:ext cx="0" cy="3391823"/>
          </a:xfrm>
          <a:prstGeom prst="line">
            <a:avLst/>
          </a:prstGeom>
          <a:noFill/>
          <a:ln w="9525" cap="flat">
            <a:solidFill>
              <a:srgbClr val="E3D88B"/>
            </a:solidFill>
            <a:prstDash val="solid"/>
            <a:miter lim="400000"/>
          </a:ln>
          <a:effectLst/>
          <a:sp3d/>
        </p:spPr>
        <p:style>
          <a:lnRef idx="0">
            <a:scrgbClr r="0" g="0" b="0"/>
          </a:lnRef>
          <a:fillRef idx="0">
            <a:scrgbClr r="0" g="0" b="0"/>
          </a:fillRef>
          <a:effectRef idx="0">
            <a:scrgbClr r="0" g="0" b="0"/>
          </a:effectRef>
          <a:fontRef idx="none"/>
        </p:style>
      </p:cxnSp>
      <p:sp>
        <p:nvSpPr>
          <p:cNvPr id="2" name="TextBox 1"/>
          <p:cNvSpPr txBox="1"/>
          <p:nvPr/>
        </p:nvSpPr>
        <p:spPr>
          <a:xfrm>
            <a:off x="3626547" y="4115866"/>
            <a:ext cx="1793761"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dirty="0" smtClean="0">
                <a:ln>
                  <a:noFill/>
                </a:ln>
                <a:solidFill>
                  <a:srgbClr val="6F2575"/>
                </a:solidFill>
                <a:effectLst/>
                <a:uFillTx/>
                <a:latin typeface="+mn-lt"/>
                <a:ea typeface="+mn-ea"/>
                <a:cs typeface="+mn-cs"/>
                <a:sym typeface="Arial"/>
              </a:rPr>
              <a:t>systems - systems</a:t>
            </a:r>
          </a:p>
        </p:txBody>
      </p:sp>
      <p:sp>
        <p:nvSpPr>
          <p:cNvPr id="11" name="TextBox 10"/>
          <p:cNvSpPr txBox="1"/>
          <p:nvPr/>
        </p:nvSpPr>
        <p:spPr>
          <a:xfrm>
            <a:off x="702602" y="4115866"/>
            <a:ext cx="1654299"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dirty="0" smtClean="0">
                <a:ln>
                  <a:noFill/>
                </a:ln>
                <a:solidFill>
                  <a:srgbClr val="6F2575"/>
                </a:solidFill>
                <a:effectLst/>
                <a:uFillTx/>
                <a:latin typeface="+mn-lt"/>
                <a:ea typeface="+mn-ea"/>
                <a:cs typeface="+mn-cs"/>
                <a:sym typeface="Arial"/>
              </a:rPr>
              <a:t>people - systems</a:t>
            </a:r>
          </a:p>
        </p:txBody>
      </p:sp>
      <p:sp>
        <p:nvSpPr>
          <p:cNvPr id="12" name="TextBox 11"/>
          <p:cNvSpPr txBox="1"/>
          <p:nvPr/>
        </p:nvSpPr>
        <p:spPr>
          <a:xfrm>
            <a:off x="6685325" y="4115866"/>
            <a:ext cx="1514838"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dirty="0" smtClean="0">
                <a:ln>
                  <a:noFill/>
                </a:ln>
                <a:solidFill>
                  <a:srgbClr val="6F2575"/>
                </a:solidFill>
                <a:effectLst/>
                <a:uFillTx/>
                <a:latin typeface="+mn-lt"/>
                <a:ea typeface="+mn-ea"/>
                <a:cs typeface="+mn-cs"/>
                <a:sym typeface="Arial"/>
              </a:rPr>
              <a:t>people - people</a:t>
            </a:r>
          </a:p>
        </p:txBody>
      </p:sp>
      <p:pic>
        <p:nvPicPr>
          <p:cNvPr id="16" name="Picture 15"/>
          <p:cNvPicPr>
            <a:picLocks noChangeAspect="1"/>
          </p:cNvPicPr>
          <p:nvPr/>
        </p:nvPicPr>
        <p:blipFill>
          <a:blip r:embed="rId4"/>
          <a:stretch>
            <a:fillRect/>
          </a:stretch>
        </p:blipFill>
        <p:spPr>
          <a:xfrm>
            <a:off x="3980637" y="3457544"/>
            <a:ext cx="1085581" cy="643384"/>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5207" y="3462716"/>
            <a:ext cx="1029089" cy="638212"/>
          </a:xfrm>
          <a:prstGeom prst="rect">
            <a:avLst/>
          </a:prstGeom>
          <a:solidFill>
            <a:srgbClr val="C0C0C0"/>
          </a:solidFill>
        </p:spPr>
      </p:pic>
    </p:spTree>
    <p:extLst>
      <p:ext uri="{BB962C8B-B14F-4D97-AF65-F5344CB8AC3E}">
        <p14:creationId xmlns:p14="http://schemas.microsoft.com/office/powerpoint/2010/main" val="37837013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a:xfrm>
            <a:off x="238125" y="983511"/>
            <a:ext cx="8201200" cy="3357317"/>
          </a:xfrm>
        </p:spPr>
        <p:txBody>
          <a:bodyPr/>
          <a:lstStyle/>
          <a:p>
            <a:r>
              <a:rPr lang="en-US" sz="1800" dirty="0" smtClean="0"/>
              <a:t>But long-distance fat networks work fine for ‘big files’</a:t>
            </a:r>
          </a:p>
          <a:p>
            <a:pPr marL="285750" indent="-285750">
              <a:buFont typeface="Arial" panose="020B0604020202020204" pitchFamily="34" charset="0"/>
              <a:buChar char="•"/>
            </a:pPr>
            <a:r>
              <a:rPr lang="en-US" sz="1800" i="1" dirty="0" smtClean="0">
                <a:solidFill>
                  <a:srgbClr val="6F2575"/>
                </a:solidFill>
              </a:rPr>
              <a:t>bandwidth</a:t>
            </a:r>
            <a:r>
              <a:rPr lang="en-US" sz="1800" dirty="0" smtClean="0">
                <a:solidFill>
                  <a:srgbClr val="6F2575"/>
                </a:solidFill>
              </a:rPr>
              <a:t> x </a:t>
            </a:r>
            <a:r>
              <a:rPr lang="en-US" sz="1800" i="1" dirty="0" smtClean="0">
                <a:solidFill>
                  <a:srgbClr val="6F2575"/>
                </a:solidFill>
              </a:rPr>
              <a:t>delay </a:t>
            </a:r>
            <a:r>
              <a:rPr lang="en-US" sz="1800" dirty="0" smtClean="0">
                <a:solidFill>
                  <a:srgbClr val="6F2575"/>
                </a:solidFill>
              </a:rPr>
              <a:t>hampers remote random access </a:t>
            </a:r>
          </a:p>
          <a:p>
            <a:pPr marL="285750" indent="-285750">
              <a:buFont typeface="Arial" panose="020B0604020202020204" pitchFamily="34" charset="0"/>
              <a:buChar char="•"/>
            </a:pPr>
            <a:r>
              <a:rPr lang="en-US" sz="1800" dirty="0" smtClean="0">
                <a:solidFill>
                  <a:srgbClr val="6F2575"/>
                </a:solidFill>
              </a:rPr>
              <a:t>which is why ESCAPE develops data lake caching</a:t>
            </a:r>
          </a:p>
          <a:p>
            <a:endParaRPr lang="en-US" sz="1800" dirty="0" smtClean="0"/>
          </a:p>
          <a:p>
            <a:r>
              <a:rPr lang="en-US" sz="1800" dirty="0" smtClean="0"/>
              <a:t>Some data is inherently ‘small’ and packetized</a:t>
            </a:r>
            <a:endParaRPr lang="en-GB" sz="1800" dirty="0" smtClean="0"/>
          </a:p>
          <a:p>
            <a:pPr marL="285750" indent="-285750">
              <a:buFont typeface="Arial" panose="020B0604020202020204" pitchFamily="34" charset="0"/>
              <a:buChar char="•"/>
            </a:pPr>
            <a:r>
              <a:rPr lang="en-GB" sz="1800" dirty="0" smtClean="0">
                <a:solidFill>
                  <a:srgbClr val="6F2575"/>
                </a:solidFill>
              </a:rPr>
              <a:t>‘telemetry’ data</a:t>
            </a:r>
          </a:p>
          <a:p>
            <a:pPr marL="285750" indent="-285750">
              <a:buFont typeface="Arial" panose="020B0604020202020204" pitchFamily="34" charset="0"/>
              <a:buChar char="•"/>
            </a:pPr>
            <a:r>
              <a:rPr lang="en-GB" sz="1800" dirty="0" smtClean="0">
                <a:solidFill>
                  <a:srgbClr val="6F2575"/>
                </a:solidFill>
              </a:rPr>
              <a:t>remote distributed event processing</a:t>
            </a:r>
          </a:p>
          <a:p>
            <a:endParaRPr lang="en-US" sz="1800" dirty="0" smtClean="0"/>
          </a:p>
          <a:p>
            <a:r>
              <a:rPr lang="en-US" sz="1800" dirty="0" smtClean="0"/>
              <a:t>but sending many packets is far more challenging </a:t>
            </a:r>
            <a:br>
              <a:rPr lang="en-US" sz="1800" dirty="0" smtClean="0"/>
            </a:br>
            <a:r>
              <a:rPr lang="en-US" sz="1800" dirty="0" smtClean="0"/>
              <a:t>on network ASIC design – so let’s test it!</a:t>
            </a:r>
            <a:endParaRPr lang="en-GB" sz="1800" dirty="0"/>
          </a:p>
          <a:p>
            <a:endParaRPr lang="en-GB" sz="1800" dirty="0" smtClean="0"/>
          </a:p>
          <a:p>
            <a:endParaRPr lang="en-GB" sz="1800" dirty="0"/>
          </a:p>
        </p:txBody>
      </p:sp>
      <p:sp>
        <p:nvSpPr>
          <p:cNvPr id="3" name="Slide Number Placeholder 2"/>
          <p:cNvSpPr>
            <a:spLocks noGrp="1"/>
          </p:cNvSpPr>
          <p:nvPr>
            <p:ph type="sldNum" sz="quarter" idx="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125" b="0" i="0" u="none" strike="noStrike" kern="0" cap="none" spc="0" normalizeH="0" baseline="0" noProof="0" smtClean="0">
                <a:ln>
                  <a:noFill/>
                </a:ln>
                <a:solidFill>
                  <a:srgbClr val="FFFFFF"/>
                </a:solidFill>
                <a:effectLst/>
                <a:uLnTx/>
                <a:uFillTx/>
                <a:latin typeface="Arial"/>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70</a:t>
            </a:fld>
            <a:endParaRPr kumimoji="0" lang="en-GB" sz="1125" b="0" i="0" u="none" strike="noStrike" kern="0" cap="none" spc="0" normalizeH="0" baseline="0" noProof="0">
              <a:ln>
                <a:noFill/>
              </a:ln>
              <a:solidFill>
                <a:srgbClr val="FFFFFF"/>
              </a:solidFill>
              <a:effectLst/>
              <a:uLnTx/>
              <a:uFillTx/>
              <a:latin typeface="Arial"/>
              <a:cs typeface="Arial"/>
              <a:sym typeface="Arial"/>
            </a:endParaRPr>
          </a:p>
        </p:txBody>
      </p:sp>
      <p:sp>
        <p:nvSpPr>
          <p:cNvPr id="4" name="Footer Placeholder 3"/>
          <p:cNvSpPr>
            <a:spLocks noGrp="1"/>
          </p:cNvSpPr>
          <p:nvPr>
            <p:ph type="ftr" sz="quarter" idx="3"/>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125" b="0" i="0" u="none" strike="noStrike" kern="0" cap="none" spc="0" normalizeH="0" baseline="0" noProof="0" smtClean="0">
                <a:ln>
                  <a:noFill/>
                </a:ln>
                <a:solidFill>
                  <a:srgbClr val="FFFFFF"/>
                </a:solidFill>
                <a:effectLst/>
                <a:uLnTx/>
                <a:uFillTx/>
                <a:latin typeface="Arial"/>
                <a:cs typeface="Arial"/>
                <a:sym typeface="Arial"/>
              </a:rPr>
              <a:t>Building Scalable e-Infrastructures for Research</a:t>
            </a:r>
            <a:endParaRPr kumimoji="0" lang="nl-NL" sz="1125" b="0" i="0" u="none" strike="noStrike" kern="0" cap="none" spc="0" normalizeH="0" baseline="0" noProof="0" dirty="0">
              <a:ln>
                <a:noFill/>
              </a:ln>
              <a:solidFill>
                <a:srgbClr val="FFFFFF"/>
              </a:solidFill>
              <a:effectLst/>
              <a:uLnTx/>
              <a:uFillTx/>
              <a:latin typeface="Arial"/>
              <a:cs typeface="Arial"/>
              <a:sym typeface="Arial"/>
            </a:endParaRPr>
          </a:p>
        </p:txBody>
      </p:sp>
      <p:sp>
        <p:nvSpPr>
          <p:cNvPr id="5" name="Text Placeholder 4"/>
          <p:cNvSpPr>
            <a:spLocks noGrp="1"/>
          </p:cNvSpPr>
          <p:nvPr>
            <p:ph type="body" sz="quarter" idx="15"/>
          </p:nvPr>
        </p:nvSpPr>
        <p:spPr/>
        <p:txBody>
          <a:bodyPr/>
          <a:lstStyle/>
          <a:p>
            <a:r>
              <a:rPr lang="en-GB" dirty="0" smtClean="0"/>
              <a:t>Small packets – big trouble? 1.2 </a:t>
            </a:r>
            <a:r>
              <a:rPr lang="en-GB" dirty="0" err="1" smtClean="0"/>
              <a:t>Bpps</a:t>
            </a:r>
            <a:r>
              <a:rPr lang="en-GB" dirty="0" smtClean="0"/>
              <a:t> system</a:t>
            </a:r>
            <a:endParaRPr lang="en-GB" dirty="0"/>
          </a:p>
        </p:txBody>
      </p:sp>
      <p:pic>
        <p:nvPicPr>
          <p:cNvPr id="7" name="Picture 6"/>
          <p:cNvPicPr>
            <a:picLocks noChangeAspect="1"/>
          </p:cNvPicPr>
          <p:nvPr/>
        </p:nvPicPr>
        <p:blipFill>
          <a:blip r:embed="rId3"/>
          <a:stretch>
            <a:fillRect/>
          </a:stretch>
        </p:blipFill>
        <p:spPr>
          <a:xfrm>
            <a:off x="6547607" y="838035"/>
            <a:ext cx="2391124" cy="1404687"/>
          </a:xfrm>
          <a:prstGeom prst="rect">
            <a:avLst/>
          </a:prstGeom>
        </p:spPr>
      </p:pic>
      <p:sp>
        <p:nvSpPr>
          <p:cNvPr id="8" name="TextBox 7"/>
          <p:cNvSpPr txBox="1"/>
          <p:nvPr/>
        </p:nvSpPr>
        <p:spPr>
          <a:xfrm>
            <a:off x="4014131" y="4637176"/>
            <a:ext cx="3864841"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6F2575"/>
                </a:solidFill>
                <a:effectLst/>
                <a:uLnTx/>
                <a:uFillTx/>
                <a:latin typeface="Arial"/>
                <a:ea typeface="+mn-ea"/>
                <a:cs typeface="Arial"/>
                <a:sym typeface="Arial"/>
              </a:rPr>
              <a:t>Graphic Data Lake, Simone </a:t>
            </a:r>
            <a:r>
              <a:rPr kumimoji="0" lang="en-US" sz="1100" b="0" i="0" u="none" strike="noStrike" kern="0" cap="none" spc="0" normalizeH="0" baseline="0" noProof="0" dirty="0" err="1" smtClean="0">
                <a:ln>
                  <a:noFill/>
                </a:ln>
                <a:solidFill>
                  <a:srgbClr val="6F2575"/>
                </a:solidFill>
                <a:effectLst/>
                <a:uLnTx/>
                <a:uFillTx/>
                <a:latin typeface="Arial"/>
                <a:ea typeface="+mn-ea"/>
                <a:cs typeface="Arial"/>
                <a:sym typeface="Arial"/>
              </a:rPr>
              <a:t>Campana</a:t>
            </a:r>
            <a:r>
              <a:rPr kumimoji="0" lang="en-US" sz="1100" b="0" i="0" u="none" strike="noStrike" kern="0" cap="none" spc="0" normalizeH="0" baseline="0" noProof="0" dirty="0" smtClean="0">
                <a:ln>
                  <a:noFill/>
                </a:ln>
                <a:solidFill>
                  <a:srgbClr val="6F2575"/>
                </a:solidFill>
                <a:effectLst/>
                <a:uLnTx/>
                <a:uFillTx/>
                <a:latin typeface="Arial"/>
                <a:ea typeface="+mn-ea"/>
                <a:cs typeface="Arial"/>
                <a:sym typeface="Arial"/>
              </a:rPr>
              <a:t>, ESCAPE WP2 DIOS</a:t>
            </a: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6F2575"/>
                </a:solidFill>
                <a:effectLst/>
                <a:uLnTx/>
                <a:uFillTx/>
                <a:latin typeface="Arial"/>
                <a:cs typeface="Arial"/>
                <a:sym typeface="Arial"/>
              </a:rPr>
              <a:t>Image 1Bpps machine</a:t>
            </a:r>
            <a:r>
              <a:rPr kumimoji="0" lang="en-US" sz="1100" b="0" i="0" u="none" strike="noStrike" kern="0" cap="none" spc="0" normalizeH="0" baseline="0" noProof="0" dirty="0">
                <a:ln>
                  <a:noFill/>
                </a:ln>
                <a:solidFill>
                  <a:srgbClr val="6F2575"/>
                </a:solidFill>
                <a:effectLst/>
                <a:uLnTx/>
                <a:uFillTx/>
                <a:latin typeface="Arial"/>
                <a:cs typeface="Arial"/>
                <a:sym typeface="Arial"/>
              </a:rPr>
              <a:t> </a:t>
            </a:r>
            <a:r>
              <a:rPr kumimoji="0" lang="en-US" sz="1100" b="0" i="0" u="none" strike="noStrike" kern="0" cap="none" spc="0" normalizeH="0" baseline="0" noProof="0" dirty="0" smtClean="0">
                <a:ln>
                  <a:noFill/>
                </a:ln>
                <a:solidFill>
                  <a:srgbClr val="6F2575"/>
                </a:solidFill>
                <a:effectLst/>
                <a:uLnTx/>
                <a:uFillTx/>
                <a:latin typeface="Arial"/>
                <a:cs typeface="Arial"/>
                <a:sym typeface="Arial"/>
              </a:rPr>
              <a:t>by Tristan </a:t>
            </a:r>
            <a:r>
              <a:rPr kumimoji="0" lang="en-US" sz="1100" b="0" i="0" u="none" strike="noStrike" kern="0" cap="none" spc="0" normalizeH="0" baseline="0" noProof="0" dirty="0" smtClean="0">
                <a:ln>
                  <a:noFill/>
                </a:ln>
                <a:solidFill>
                  <a:srgbClr val="6F2575"/>
                </a:solidFill>
                <a:effectLst/>
                <a:uLnTx/>
                <a:uFillTx/>
                <a:latin typeface="Arial"/>
                <a:cs typeface="Arial"/>
                <a:sym typeface="Wingdings" panose="05000000000000000000" pitchFamily="2" charset="2"/>
              </a:rPr>
              <a:t></a:t>
            </a:r>
            <a:endParaRPr kumimoji="0" lang="en-GB" sz="1100" b="0" i="0" u="none" strike="noStrike" kern="0" cap="none" spc="0" normalizeH="0" baseline="0" noProof="0" dirty="0">
              <a:ln>
                <a:noFill/>
              </a:ln>
              <a:solidFill>
                <a:srgbClr val="6F2575"/>
              </a:solidFill>
              <a:effectLst/>
              <a:uLnTx/>
              <a:uFillTx/>
              <a:latin typeface="Arial"/>
              <a:ea typeface="+mn-ea"/>
              <a:cs typeface="Arial"/>
              <a:sym typeface="Aria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5986" y="2323190"/>
            <a:ext cx="2936895" cy="2202672"/>
          </a:xfrm>
          <a:prstGeom prst="rect">
            <a:avLst/>
          </a:prstGeom>
        </p:spPr>
      </p:pic>
      <p:pic>
        <p:nvPicPr>
          <p:cNvPr id="11" name="Picture 10"/>
          <p:cNvPicPr>
            <a:picLocks noChangeAspect="1"/>
          </p:cNvPicPr>
          <p:nvPr/>
        </p:nvPicPr>
        <p:blipFill>
          <a:blip r:embed="rId5"/>
          <a:stretch>
            <a:fillRect/>
          </a:stretch>
        </p:blipFill>
        <p:spPr>
          <a:xfrm>
            <a:off x="5946551" y="786086"/>
            <a:ext cx="889233" cy="629457"/>
          </a:xfrm>
          <a:prstGeom prst="rect">
            <a:avLst/>
          </a:prstGeom>
        </p:spPr>
      </p:pic>
    </p:spTree>
    <p:extLst>
      <p:ext uri="{BB962C8B-B14F-4D97-AF65-F5344CB8AC3E}">
        <p14:creationId xmlns:p14="http://schemas.microsoft.com/office/powerpoint/2010/main" val="34461091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a:xfrm>
            <a:off x="238125" y="834657"/>
            <a:ext cx="8669759" cy="3492794"/>
          </a:xfrm>
        </p:spPr>
        <p:txBody>
          <a:bodyPr/>
          <a:lstStyle/>
          <a:p>
            <a:r>
              <a:rPr lang="en-GB" dirty="0" smtClean="0">
                <a:solidFill>
                  <a:srgbClr val="6F2575"/>
                </a:solidFill>
              </a:rPr>
              <a:t>Impression of elasticity comes through overprovisioning of resources</a:t>
            </a:r>
          </a:p>
          <a:p>
            <a:r>
              <a:rPr lang="en-GB" sz="1800" i="1" dirty="0" smtClean="0"/>
              <a:t>… and thus at a cost for the ecosystem as a whole </a:t>
            </a:r>
            <a:br>
              <a:rPr lang="en-GB" sz="1800" i="1" dirty="0" smtClean="0"/>
            </a:br>
            <a:r>
              <a:rPr lang="en-GB" sz="1800" i="1" dirty="0" smtClean="0"/>
              <a:t>… ‘the best cloud is both full and empty at the same time’</a:t>
            </a:r>
            <a:endParaRPr lang="en-GB" sz="1800" dirty="0" smtClean="0"/>
          </a:p>
          <a:p>
            <a:endParaRPr lang="en-GB" sz="1800" dirty="0" smtClean="0"/>
          </a:p>
          <a:p>
            <a:r>
              <a:rPr lang="en-GB" sz="1800" dirty="0" smtClean="0">
                <a:solidFill>
                  <a:srgbClr val="6F2575"/>
                </a:solidFill>
              </a:rPr>
              <a:t>when utilised,</a:t>
            </a:r>
            <a:br>
              <a:rPr lang="en-GB" sz="1800" dirty="0" smtClean="0">
                <a:solidFill>
                  <a:srgbClr val="6F2575"/>
                </a:solidFill>
              </a:rPr>
            </a:br>
            <a:r>
              <a:rPr lang="en-GB" sz="1800" dirty="0" smtClean="0">
                <a:solidFill>
                  <a:srgbClr val="6F2575"/>
                </a:solidFill>
              </a:rPr>
              <a:t>on-</a:t>
            </a:r>
            <a:r>
              <a:rPr lang="en-GB" sz="1800" dirty="0" err="1" smtClean="0">
                <a:solidFill>
                  <a:srgbClr val="6F2575"/>
                </a:solidFill>
              </a:rPr>
              <a:t>prem</a:t>
            </a:r>
            <a:r>
              <a:rPr lang="en-GB" sz="1800" dirty="0" smtClean="0">
                <a:solidFill>
                  <a:srgbClr val="6F2575"/>
                </a:solidFill>
              </a:rPr>
              <a:t> cloud</a:t>
            </a:r>
            <a:br>
              <a:rPr lang="en-GB" sz="1800" dirty="0" smtClean="0">
                <a:solidFill>
                  <a:srgbClr val="6F2575"/>
                </a:solidFill>
              </a:rPr>
            </a:br>
            <a:r>
              <a:rPr lang="en-GB" sz="1800" dirty="0" smtClean="0">
                <a:solidFill>
                  <a:srgbClr val="6F2575"/>
                </a:solidFill>
              </a:rPr>
              <a:t>is factors cheaper</a:t>
            </a:r>
            <a:br>
              <a:rPr lang="en-GB" sz="1800" dirty="0" smtClean="0">
                <a:solidFill>
                  <a:srgbClr val="6F2575"/>
                </a:solidFill>
              </a:rPr>
            </a:br>
            <a:r>
              <a:rPr lang="en-GB" sz="1800" dirty="0" smtClean="0">
                <a:solidFill>
                  <a:srgbClr val="6F2575"/>
                </a:solidFill>
              </a:rPr>
              <a:t>than a public one</a:t>
            </a:r>
            <a:br>
              <a:rPr lang="en-GB" sz="1800" dirty="0" smtClean="0">
                <a:solidFill>
                  <a:srgbClr val="6F2575"/>
                </a:solidFill>
              </a:rPr>
            </a:br>
            <a:endParaRPr lang="en-GB" sz="1800" dirty="0" smtClean="0">
              <a:solidFill>
                <a:srgbClr val="6F2575"/>
              </a:solidFill>
            </a:endParaRPr>
          </a:p>
          <a:p>
            <a:r>
              <a:rPr lang="en-GB" sz="1800" dirty="0" smtClean="0">
                <a:solidFill>
                  <a:srgbClr val="6F2575"/>
                </a:solidFill>
              </a:rPr>
              <a:t>… </a:t>
            </a:r>
            <a:r>
              <a:rPr lang="en-GB" sz="1800" i="1" dirty="0" smtClean="0">
                <a:solidFill>
                  <a:srgbClr val="6F2575"/>
                </a:solidFill>
              </a:rPr>
              <a:t>and works </a:t>
            </a:r>
            <a:br>
              <a:rPr lang="en-GB" sz="1800" i="1" dirty="0" smtClean="0">
                <a:solidFill>
                  <a:srgbClr val="6F2575"/>
                </a:solidFill>
              </a:rPr>
            </a:br>
            <a:r>
              <a:rPr lang="en-GB" sz="1800" i="1" dirty="0" smtClean="0">
                <a:solidFill>
                  <a:srgbClr val="6F2575"/>
                </a:solidFill>
              </a:rPr>
              <a:t>a </a:t>
            </a:r>
            <a:r>
              <a:rPr lang="en-GB" sz="1800" b="1" i="1" dirty="0" smtClean="0">
                <a:solidFill>
                  <a:srgbClr val="6F2575"/>
                </a:solidFill>
              </a:rPr>
              <a:t>lot </a:t>
            </a:r>
            <a:r>
              <a:rPr lang="en-GB" sz="1800" i="1" dirty="0" smtClean="0">
                <a:solidFill>
                  <a:srgbClr val="6F2575"/>
                </a:solidFill>
              </a:rPr>
              <a:t>better</a:t>
            </a:r>
            <a:endParaRPr lang="en-GB" sz="1800" dirty="0">
              <a:solidFill>
                <a:srgbClr val="6F2575"/>
              </a:solidFill>
            </a:endParaRPr>
          </a:p>
        </p:txBody>
      </p:sp>
      <p:sp>
        <p:nvSpPr>
          <p:cNvPr id="3" name="Slide Number Placeholder 2"/>
          <p:cNvSpPr>
            <a:spLocks noGrp="1"/>
          </p:cNvSpPr>
          <p:nvPr>
            <p:ph type="sldNum" sz="quarter" idx="2"/>
          </p:nvPr>
        </p:nvSpPr>
        <p:spPr/>
        <p:txBody>
          <a:bodyPr/>
          <a:lstStyle/>
          <a:p>
            <a:fld id="{86CB4B4D-7CA3-9044-876B-883B54F8677D}" type="slidenum">
              <a:rPr lang="en-GB" smtClean="0"/>
              <a:t>71</a:t>
            </a:fld>
            <a:endParaRPr lang="en-GB"/>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a:xfrm>
            <a:off x="238125" y="238125"/>
            <a:ext cx="8667750" cy="403957"/>
          </a:xfrm>
        </p:spPr>
        <p:txBody>
          <a:bodyPr/>
          <a:lstStyle/>
          <a:p>
            <a:r>
              <a:rPr lang="en-GB" dirty="0" smtClean="0"/>
              <a:t>‘Cloud’ Works because of scale</a:t>
            </a:r>
            <a:endParaRPr lang="en-GB"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2325" y="1923682"/>
            <a:ext cx="6395484" cy="3123115"/>
          </a:xfrm>
          <a:prstGeom prst="rect">
            <a:avLst/>
          </a:prstGeom>
          <a:effectLst>
            <a:glow rad="101600">
              <a:srgbClr val="6F2575">
                <a:alpha val="60000"/>
              </a:srgbClr>
            </a:glow>
          </a:effectLst>
        </p:spPr>
      </p:pic>
      <p:pic>
        <p:nvPicPr>
          <p:cNvPr id="11" name="Picture 10"/>
          <p:cNvPicPr>
            <a:picLocks noChangeAspect="1"/>
          </p:cNvPicPr>
          <p:nvPr/>
        </p:nvPicPr>
        <p:blipFill>
          <a:blip r:embed="rId4"/>
          <a:stretch>
            <a:fillRect/>
          </a:stretch>
        </p:blipFill>
        <p:spPr>
          <a:xfrm>
            <a:off x="3925274" y="3948274"/>
            <a:ext cx="4257675" cy="1038225"/>
          </a:xfrm>
          <a:prstGeom prst="rect">
            <a:avLst/>
          </a:prstGeom>
          <a:noFill/>
        </p:spPr>
      </p:pic>
      <p:sp>
        <p:nvSpPr>
          <p:cNvPr id="12" name="Rectangle 11"/>
          <p:cNvSpPr/>
          <p:nvPr/>
        </p:nvSpPr>
        <p:spPr>
          <a:xfrm>
            <a:off x="2434856" y="4327451"/>
            <a:ext cx="919716" cy="279870"/>
          </a:xfrm>
          <a:prstGeom prst="rect">
            <a:avLst/>
          </a:prstGeom>
          <a:ln>
            <a:solidFill>
              <a:srgbClr val="6F2575"/>
            </a:solidFill>
          </a:ln>
        </p:spPr>
        <p:txBody>
          <a:bodyPr rtlCol="0" anchor="ctr">
            <a:spAutoFit/>
          </a:bodyPr>
          <a:lstStyle/>
          <a:p>
            <a:pPr algn="ctr"/>
            <a:endParaRPr lang="en-GB" sz="1400" cap="none" dirty="0">
              <a:solidFill>
                <a:srgbClr val="6F2575"/>
              </a:solidFill>
            </a:endParaRPr>
          </a:p>
        </p:txBody>
      </p:sp>
      <p:cxnSp>
        <p:nvCxnSpPr>
          <p:cNvPr id="14" name="Straight Connector 13"/>
          <p:cNvCxnSpPr/>
          <p:nvPr/>
        </p:nvCxnSpPr>
        <p:spPr>
          <a:xfrm flipV="1">
            <a:off x="2434856" y="4072271"/>
            <a:ext cx="1490418" cy="255180"/>
          </a:xfrm>
          <a:prstGeom prst="line">
            <a:avLst/>
          </a:prstGeom>
          <a:noFill/>
          <a:ln w="25400" cap="flat">
            <a:solidFill>
              <a:srgbClr val="6F2575"/>
            </a:solidFill>
            <a:prstDash val="solid"/>
            <a:miter lim="400000"/>
          </a:ln>
          <a:effectLst/>
          <a:sp3d/>
        </p:spPr>
        <p:style>
          <a:lnRef idx="0">
            <a:scrgbClr r="0" g="0" b="0"/>
          </a:lnRef>
          <a:fillRef idx="0">
            <a:scrgbClr r="0" g="0" b="0"/>
          </a:fillRef>
          <a:effectRef idx="0">
            <a:scrgbClr r="0" g="0" b="0"/>
          </a:effectRef>
          <a:fontRef idx="none"/>
        </p:style>
      </p:cxnSp>
      <p:cxnSp>
        <p:nvCxnSpPr>
          <p:cNvPr id="16" name="Straight Connector 15"/>
          <p:cNvCxnSpPr/>
          <p:nvPr/>
        </p:nvCxnSpPr>
        <p:spPr>
          <a:xfrm>
            <a:off x="2434856" y="4592074"/>
            <a:ext cx="1490418" cy="265675"/>
          </a:xfrm>
          <a:prstGeom prst="line">
            <a:avLst/>
          </a:prstGeom>
          <a:noFill/>
          <a:ln w="25400" cap="flat">
            <a:solidFill>
              <a:srgbClr val="6F2575"/>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9744595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2FBF1A-2E1B-8642-812D-68E440EAFD93}"/>
              </a:ext>
            </a:extLst>
          </p:cNvPr>
          <p:cNvPicPr>
            <a:picLocks noChangeAspect="1"/>
          </p:cNvPicPr>
          <p:nvPr/>
        </p:nvPicPr>
        <p:blipFill>
          <a:blip r:embed="rId3"/>
          <a:stretch>
            <a:fillRect/>
          </a:stretch>
        </p:blipFill>
        <p:spPr>
          <a:xfrm>
            <a:off x="1" y="0"/>
            <a:ext cx="9144000" cy="4607322"/>
          </a:xfrm>
          <a:prstGeom prst="rect">
            <a:avLst/>
          </a:prstGeom>
        </p:spPr>
      </p:pic>
      <p:sp>
        <p:nvSpPr>
          <p:cNvPr id="3" name="Slide Number Placeholder 2"/>
          <p:cNvSpPr>
            <a:spLocks noGrp="1"/>
          </p:cNvSpPr>
          <p:nvPr>
            <p:ph type="sldNum" sz="quarter" idx="2"/>
          </p:nvPr>
        </p:nvSpPr>
        <p:spPr/>
        <p:txBody>
          <a:bodyPr/>
          <a:lstStyle/>
          <a:p>
            <a:fld id="{86CB4B4D-7CA3-9044-876B-883B54F8677D}" type="slidenum">
              <a:rPr lang="en-GB" smtClean="0"/>
              <a:t>72</a:t>
            </a:fld>
            <a:endParaRPr lang="en-GB"/>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p:txBody>
          <a:bodyPr/>
          <a:lstStyle/>
          <a:p>
            <a:r>
              <a:rPr lang="en-GB" dirty="0" smtClean="0"/>
              <a:t>Our IT is just as connected as our researchers</a:t>
            </a:r>
            <a:endParaRPr lang="en-GB"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0022" y="1015237"/>
            <a:ext cx="1584507" cy="1288424"/>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26" y="1759629"/>
            <a:ext cx="1538204" cy="1088063"/>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5324" y="1508247"/>
            <a:ext cx="1341123" cy="246889"/>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72725" y="1063852"/>
            <a:ext cx="723722" cy="306271"/>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99097" y="1697919"/>
            <a:ext cx="2003735" cy="327277"/>
          </a:xfrm>
          <a:prstGeom prst="rect">
            <a:avLst/>
          </a:prstGeom>
        </p:spPr>
      </p:pic>
    </p:spTree>
    <p:extLst>
      <p:ext uri="{BB962C8B-B14F-4D97-AF65-F5344CB8AC3E}">
        <p14:creationId xmlns:p14="http://schemas.microsoft.com/office/powerpoint/2010/main" val="2806178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p:txBody>
          <a:bodyPr/>
          <a:lstStyle/>
          <a:p>
            <a:endParaRPr lang="en-US"/>
          </a:p>
        </p:txBody>
      </p:sp>
      <p:sp>
        <p:nvSpPr>
          <p:cNvPr id="3" name="Slide Number Placeholder 2"/>
          <p:cNvSpPr>
            <a:spLocks noGrp="1"/>
          </p:cNvSpPr>
          <p:nvPr>
            <p:ph type="sldNum" sz="quarter" idx="2"/>
          </p:nvPr>
        </p:nvSpPr>
        <p:spPr/>
        <p:txBody>
          <a:bodyPr/>
          <a:lstStyle/>
          <a:p>
            <a:fld id="{86CB4B4D-7CA3-9044-876B-883B54F8677D}" type="slidenum">
              <a:rPr lang="en-US" smtClean="0"/>
              <a:t>73</a:t>
            </a:fld>
            <a:endParaRPr lang="en-US"/>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p:txBody>
          <a:bodyPr/>
          <a:lstStyle/>
          <a:p>
            <a:r>
              <a:rPr lang="en-GB" dirty="0" smtClean="0"/>
              <a:t>Just ‘Identity assurance’ components are already complex</a:t>
            </a:r>
            <a:endParaRPr lang="en-US" dirty="0"/>
          </a:p>
        </p:txBody>
      </p:sp>
      <p:pic>
        <p:nvPicPr>
          <p:cNvPr id="6" name="Content Placeholder 4"/>
          <p:cNvPicPr>
            <a:picLocks noChangeAspect="1"/>
          </p:cNvPicPr>
          <p:nvPr/>
        </p:nvPicPr>
        <p:blipFill>
          <a:blip r:embed="rId3"/>
          <a:stretch>
            <a:fillRect/>
          </a:stretch>
        </p:blipFill>
        <p:spPr>
          <a:xfrm>
            <a:off x="238002" y="797769"/>
            <a:ext cx="7961118" cy="3737541"/>
          </a:xfrm>
          <a:prstGeom prst="rect">
            <a:avLst/>
          </a:prstGeom>
        </p:spPr>
      </p:pic>
      <p:pic>
        <p:nvPicPr>
          <p:cNvPr id="7" name="Picture 6"/>
          <p:cNvPicPr>
            <a:picLocks noChangeAspect="1"/>
          </p:cNvPicPr>
          <p:nvPr/>
        </p:nvPicPr>
        <p:blipFill>
          <a:blip r:embed="rId4"/>
          <a:stretch>
            <a:fillRect/>
          </a:stretch>
        </p:blipFill>
        <p:spPr>
          <a:xfrm>
            <a:off x="4575914" y="3710634"/>
            <a:ext cx="4331970" cy="630195"/>
          </a:xfrm>
          <a:prstGeom prst="rect">
            <a:avLst/>
          </a:prstGeom>
          <a:effectLst>
            <a:glow rad="101600">
              <a:srgbClr val="003F5E">
                <a:alpha val="60000"/>
              </a:srgbClr>
            </a:glow>
          </a:effectLst>
        </p:spPr>
      </p:pic>
    </p:spTree>
    <p:extLst>
      <p:ext uri="{BB962C8B-B14F-4D97-AF65-F5344CB8AC3E}">
        <p14:creationId xmlns:p14="http://schemas.microsoft.com/office/powerpoint/2010/main" val="26640417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US" smtClean="0"/>
              <a:t>74</a:t>
            </a:fld>
            <a:endParaRPr lang="en-US"/>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a:xfrm>
            <a:off x="238125" y="238125"/>
            <a:ext cx="8667750" cy="400110"/>
          </a:xfrm>
        </p:spPr>
        <p:txBody>
          <a:bodyPr/>
          <a:lstStyle/>
          <a:p>
            <a:r>
              <a:rPr lang="en-GB" dirty="0"/>
              <a:t>Authentication &amp; authorization – distributed access </a:t>
            </a:r>
            <a:r>
              <a:rPr lang="en-GB" dirty="0" smtClean="0"/>
              <a:t>control</a:t>
            </a:r>
            <a:endParaRPr lang="en-US"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508" y="568542"/>
            <a:ext cx="7872984" cy="3927740"/>
          </a:xfrm>
          <a:prstGeom prst="rect">
            <a:avLst/>
          </a:prstGeom>
          <a:noFill/>
          <a:ln w="12700">
            <a:noFill/>
            <a:miter lim="400000"/>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50122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US" smtClean="0"/>
              <a:t>75</a:t>
            </a:fld>
            <a:endParaRPr lang="en-US"/>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a:xfrm>
            <a:off x="238125" y="238125"/>
            <a:ext cx="8667750" cy="400110"/>
          </a:xfrm>
        </p:spPr>
        <p:txBody>
          <a:bodyPr/>
          <a:lstStyle/>
          <a:p>
            <a:r>
              <a:rPr lang="en-GB" dirty="0" smtClean="0"/>
              <a:t>Authentication &amp; authorization – distributed access control</a:t>
            </a:r>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42" y="762923"/>
            <a:ext cx="7873716" cy="3770512"/>
          </a:xfrm>
          <a:prstGeom prst="rect">
            <a:avLst/>
          </a:prstGeom>
          <a:noFill/>
          <a:ln w="12700">
            <a:noFill/>
            <a:miter lim="400000"/>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06121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US" smtClean="0"/>
              <a:t>76</a:t>
            </a:fld>
            <a:endParaRPr lang="en-US"/>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p:txBody>
          <a:bodyPr/>
          <a:lstStyle/>
          <a:p>
            <a:r>
              <a:rPr lang="en-GB" dirty="0" smtClean="0"/>
              <a:t>The Intricate Paths of Federated Authentication</a:t>
            </a:r>
            <a:endParaRPr lang="en-US" dirty="0"/>
          </a:p>
        </p:txBody>
      </p:sp>
      <p:grpSp>
        <p:nvGrpSpPr>
          <p:cNvPr id="36" name="Group 35"/>
          <p:cNvGrpSpPr/>
          <p:nvPr/>
        </p:nvGrpSpPr>
        <p:grpSpPr>
          <a:xfrm>
            <a:off x="1298200" y="805700"/>
            <a:ext cx="6285272" cy="3704668"/>
            <a:chOff x="1298200" y="805700"/>
            <a:chExt cx="6285272" cy="3704668"/>
          </a:xfrm>
        </p:grpSpPr>
        <p:cxnSp>
          <p:nvCxnSpPr>
            <p:cNvPr id="6" name="Straight Arrow Connector 5"/>
            <p:cNvCxnSpPr>
              <a:endCxn id="27" idx="0"/>
            </p:cNvCxnSpPr>
            <p:nvPr/>
          </p:nvCxnSpPr>
          <p:spPr>
            <a:xfrm flipH="1">
              <a:off x="5374526" y="1954546"/>
              <a:ext cx="330573" cy="1693370"/>
            </a:xfrm>
            <a:prstGeom prst="straightConnector1">
              <a:avLst/>
            </a:prstGeom>
            <a:ln w="19050">
              <a:solidFill>
                <a:srgbClr val="6F257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1656984" y="1617943"/>
              <a:ext cx="1307518" cy="1700818"/>
            </a:xfrm>
            <a:prstGeom prst="straightConnector1">
              <a:avLst/>
            </a:prstGeom>
            <a:ln w="19050">
              <a:solidFill>
                <a:srgbClr val="6F2575"/>
              </a:solidFill>
              <a:tailEnd type="triangle" w="lg" len="lg"/>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stretch>
              <a:fillRect/>
            </a:stretch>
          </p:blipFill>
          <p:spPr>
            <a:xfrm>
              <a:off x="5408603" y="1104832"/>
              <a:ext cx="766648" cy="84971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3375" y="2117101"/>
              <a:ext cx="1933099" cy="453181"/>
            </a:xfrm>
            <a:prstGeom prst="rect">
              <a:avLst/>
            </a:prstGeom>
          </p:spPr>
        </p:pic>
        <p:pic>
          <p:nvPicPr>
            <p:cNvPr id="10" name="Content Placeholder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6453" y="3307038"/>
              <a:ext cx="2177814" cy="568015"/>
            </a:xfrm>
            <a:prstGeom prst="rect">
              <a:avLst/>
            </a:prstGeom>
          </p:spPr>
        </p:pic>
        <p:grpSp>
          <p:nvGrpSpPr>
            <p:cNvPr id="11" name="Group 10"/>
            <p:cNvGrpSpPr/>
            <p:nvPr/>
          </p:nvGrpSpPr>
          <p:grpSpPr>
            <a:xfrm>
              <a:off x="3029404" y="846428"/>
              <a:ext cx="1132281" cy="849714"/>
              <a:chOff x="1677302" y="1600200"/>
              <a:chExt cx="1523098" cy="1143000"/>
            </a:xfrm>
          </p:grpSpPr>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7400" y="1600200"/>
                <a:ext cx="1143000" cy="114300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7302" y="1801400"/>
                <a:ext cx="607796" cy="459855"/>
              </a:xfrm>
              <a:prstGeom prst="rect">
                <a:avLst/>
              </a:prstGeom>
            </p:spPr>
          </p:pic>
        </p:grpSp>
        <p:cxnSp>
          <p:nvCxnSpPr>
            <p:cNvPr id="14" name="Straight Arrow Connector 13"/>
            <p:cNvCxnSpPr>
              <a:endCxn id="12" idx="3"/>
            </p:cNvCxnSpPr>
            <p:nvPr/>
          </p:nvCxnSpPr>
          <p:spPr>
            <a:xfrm flipH="1" flipV="1">
              <a:off x="4161686" y="1271284"/>
              <a:ext cx="928672" cy="1490944"/>
            </a:xfrm>
            <a:prstGeom prst="straightConnector1">
              <a:avLst/>
            </a:prstGeom>
            <a:ln w="19050">
              <a:solidFill>
                <a:srgbClr val="6F257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5975078" y="1954546"/>
              <a:ext cx="416422" cy="813520"/>
            </a:xfrm>
            <a:prstGeom prst="straightConnector1">
              <a:avLst/>
            </a:prstGeom>
            <a:ln w="19050">
              <a:solidFill>
                <a:srgbClr val="6F2575"/>
              </a:solidFill>
              <a:tailEnd type="triangle" w="lg" len="lg"/>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8"/>
            <a:stretch>
              <a:fillRect/>
            </a:stretch>
          </p:blipFill>
          <p:spPr>
            <a:xfrm>
              <a:off x="6590771" y="805700"/>
              <a:ext cx="934258" cy="731630"/>
            </a:xfrm>
            <a:prstGeom prst="rect">
              <a:avLst/>
            </a:prstGeom>
          </p:spPr>
        </p:pic>
        <p:cxnSp>
          <p:nvCxnSpPr>
            <p:cNvPr id="17" name="Straight Arrow Connector 16"/>
            <p:cNvCxnSpPr/>
            <p:nvPr/>
          </p:nvCxnSpPr>
          <p:spPr>
            <a:xfrm flipH="1">
              <a:off x="6183290" y="1090892"/>
              <a:ext cx="319454" cy="180393"/>
            </a:xfrm>
            <a:prstGeom prst="straightConnector1">
              <a:avLst/>
            </a:prstGeom>
            <a:ln w="19050">
              <a:solidFill>
                <a:srgbClr val="6F257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249714" y="1029749"/>
              <a:ext cx="2249626" cy="955"/>
            </a:xfrm>
            <a:prstGeom prst="straightConnector1">
              <a:avLst/>
            </a:prstGeom>
            <a:ln w="19050">
              <a:solidFill>
                <a:srgbClr val="6F257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553298" y="2589756"/>
              <a:ext cx="573126" cy="720152"/>
            </a:xfrm>
            <a:prstGeom prst="straightConnector1">
              <a:avLst/>
            </a:prstGeom>
            <a:ln w="19050">
              <a:solidFill>
                <a:srgbClr val="6F257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296037" y="2375229"/>
              <a:ext cx="1637091" cy="641153"/>
            </a:xfrm>
            <a:prstGeom prst="straightConnector1">
              <a:avLst/>
            </a:prstGeom>
            <a:ln w="19050">
              <a:solidFill>
                <a:srgbClr val="6F257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4193685" y="3251604"/>
              <a:ext cx="803903" cy="247120"/>
            </a:xfrm>
            <a:prstGeom prst="straightConnector1">
              <a:avLst/>
            </a:prstGeom>
            <a:ln w="19050">
              <a:solidFill>
                <a:srgbClr val="6F257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4145395" y="3412203"/>
              <a:ext cx="1220880" cy="363903"/>
            </a:xfrm>
            <a:prstGeom prst="straightConnector1">
              <a:avLst/>
            </a:prstGeom>
            <a:ln w="19050">
              <a:solidFill>
                <a:srgbClr val="6F257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12" idx="2"/>
            </p:cNvCxnSpPr>
            <p:nvPr/>
          </p:nvCxnSpPr>
          <p:spPr>
            <a:xfrm flipV="1">
              <a:off x="3246473" y="1696141"/>
              <a:ext cx="490355" cy="1604136"/>
            </a:xfrm>
            <a:prstGeom prst="straightConnector1">
              <a:avLst/>
            </a:prstGeom>
            <a:ln w="19050">
              <a:solidFill>
                <a:srgbClr val="6F257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3365892" y="1892888"/>
              <a:ext cx="2128031" cy="1455036"/>
            </a:xfrm>
            <a:prstGeom prst="straightConnector1">
              <a:avLst/>
            </a:prstGeom>
            <a:ln w="19050">
              <a:solidFill>
                <a:srgbClr val="6F2575"/>
              </a:solidFill>
              <a:tailEnd type="triangle" w="lg" len="lg"/>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98200" y="1202330"/>
              <a:ext cx="1416189" cy="506288"/>
            </a:xfrm>
            <a:prstGeom prst="rect">
              <a:avLst/>
            </a:prstGeom>
          </p:spPr>
        </p:pic>
        <p:cxnSp>
          <p:nvCxnSpPr>
            <p:cNvPr id="26" name="Straight Arrow Connector 25"/>
            <p:cNvCxnSpPr/>
            <p:nvPr/>
          </p:nvCxnSpPr>
          <p:spPr>
            <a:xfrm flipV="1">
              <a:off x="2348964" y="1173164"/>
              <a:ext cx="595019" cy="163159"/>
            </a:xfrm>
            <a:prstGeom prst="straightConnector1">
              <a:avLst/>
            </a:prstGeom>
            <a:ln w="19050">
              <a:solidFill>
                <a:srgbClr val="6F2575"/>
              </a:solidFill>
              <a:tailEnd type="triangle" w="lg" len="lg"/>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98833" y="3647916"/>
              <a:ext cx="551385" cy="268341"/>
            </a:xfrm>
            <a:prstGeom prst="rect">
              <a:avLst/>
            </a:prstGeom>
          </p:spPr>
        </p:pic>
        <p:cxnSp>
          <p:nvCxnSpPr>
            <p:cNvPr id="28" name="Straight Arrow Connector 27"/>
            <p:cNvCxnSpPr/>
            <p:nvPr/>
          </p:nvCxnSpPr>
          <p:spPr>
            <a:xfrm>
              <a:off x="3956840" y="1696141"/>
              <a:ext cx="1186637" cy="2011816"/>
            </a:xfrm>
            <a:prstGeom prst="straightConnector1">
              <a:avLst/>
            </a:prstGeom>
            <a:ln w="19050">
              <a:solidFill>
                <a:srgbClr val="6F257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7268865" y="1661345"/>
              <a:ext cx="27081" cy="2120741"/>
            </a:xfrm>
            <a:prstGeom prst="straightConnector1">
              <a:avLst/>
            </a:prstGeom>
            <a:ln w="19050">
              <a:solidFill>
                <a:srgbClr val="6F2575"/>
              </a:solidFill>
              <a:tailEnd type="triangle" w="lg" len="lg"/>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08420" y="3889215"/>
              <a:ext cx="575052" cy="621153"/>
            </a:xfrm>
            <a:prstGeom prst="rect">
              <a:avLst/>
            </a:prstGeom>
          </p:spPr>
        </p:pic>
        <p:cxnSp>
          <p:nvCxnSpPr>
            <p:cNvPr id="31" name="Straight Arrow Connector 30"/>
            <p:cNvCxnSpPr/>
            <p:nvPr/>
          </p:nvCxnSpPr>
          <p:spPr>
            <a:xfrm flipH="1" flipV="1">
              <a:off x="3311973" y="3930083"/>
              <a:ext cx="3626115" cy="506141"/>
            </a:xfrm>
            <a:prstGeom prst="straightConnector1">
              <a:avLst/>
            </a:prstGeom>
            <a:ln w="19050">
              <a:solidFill>
                <a:srgbClr val="6F257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6499340" y="3644909"/>
              <a:ext cx="509081" cy="339048"/>
            </a:xfrm>
            <a:prstGeom prst="straightConnector1">
              <a:avLst/>
            </a:prstGeom>
            <a:ln w="19050">
              <a:solidFill>
                <a:srgbClr val="6F257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2223069" y="872429"/>
              <a:ext cx="4276271" cy="0"/>
            </a:xfrm>
            <a:prstGeom prst="straightConnector1">
              <a:avLst/>
            </a:prstGeom>
            <a:ln w="19050">
              <a:solidFill>
                <a:srgbClr val="6F2575"/>
              </a:solidFill>
              <a:tailEnd type="triangle" w="lg" len="lg"/>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17007" y="2973134"/>
              <a:ext cx="1556105" cy="586641"/>
            </a:xfrm>
            <a:prstGeom prst="rect">
              <a:avLst/>
            </a:prstGeom>
          </p:spPr>
        </p:pic>
      </p:grpSp>
    </p:spTree>
    <p:extLst>
      <p:ext uri="{BB962C8B-B14F-4D97-AF65-F5344CB8AC3E}">
        <p14:creationId xmlns:p14="http://schemas.microsoft.com/office/powerpoint/2010/main" val="34607010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77</a:t>
            </a:fld>
            <a:endParaRPr lang="en-GB"/>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a:xfrm>
            <a:off x="238125" y="90276"/>
            <a:ext cx="8667750" cy="400110"/>
          </a:xfrm>
        </p:spPr>
        <p:txBody>
          <a:bodyPr/>
          <a:lstStyle/>
          <a:p>
            <a:r>
              <a:rPr lang="en-US" dirty="0" smtClean="0"/>
              <a:t>AARC BPA – coherency by </a:t>
            </a:r>
            <a:r>
              <a:rPr lang="en-US" dirty="0" err="1" smtClean="0"/>
              <a:t>proxying</a:t>
            </a:r>
            <a:endParaRPr lang="en-GB" dirty="0"/>
          </a:p>
        </p:txBody>
      </p:sp>
      <p:sp>
        <p:nvSpPr>
          <p:cNvPr id="9" name="TextBox 8"/>
          <p:cNvSpPr txBox="1"/>
          <p:nvPr/>
        </p:nvSpPr>
        <p:spPr>
          <a:xfrm>
            <a:off x="6380394" y="4330773"/>
            <a:ext cx="2810065"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a:r>
              <a:rPr lang="en-GB" sz="1200" cap="none" dirty="0">
                <a:solidFill>
                  <a:srgbClr val="6F2575"/>
                </a:solidFill>
                <a:latin typeface="+mj-lt"/>
              </a:rPr>
              <a:t>https://</a:t>
            </a:r>
            <a:r>
              <a:rPr lang="en-GB" sz="1200" cap="none" dirty="0" smtClean="0">
                <a:solidFill>
                  <a:srgbClr val="6F2575"/>
                </a:solidFill>
                <a:latin typeface="+mj-lt"/>
              </a:rPr>
              <a:t>aarc-community.org/architecture</a:t>
            </a:r>
            <a:r>
              <a:rPr lang="en-GB" sz="1200" cap="none" dirty="0">
                <a:solidFill>
                  <a:srgbClr val="6F2575"/>
                </a:solidFill>
                <a:latin typeface="+mj-lt"/>
              </a:rPr>
              <a:t>/</a:t>
            </a:r>
            <a:endParaRPr kumimoji="0" lang="en-GB" sz="1200" b="0" i="0" u="none" strike="noStrike" cap="none" spc="0" normalizeH="0" baseline="0" dirty="0" smtClean="0">
              <a:ln>
                <a:noFill/>
              </a:ln>
              <a:solidFill>
                <a:srgbClr val="6F2575"/>
              </a:solidFill>
              <a:effectLst/>
              <a:uFillTx/>
              <a:latin typeface="+mj-lt"/>
              <a:sym typeface="Aria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7958" y="3538503"/>
            <a:ext cx="781560" cy="78156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362" y="602094"/>
            <a:ext cx="5209111" cy="3953021"/>
          </a:xfrm>
          <a:prstGeom prst="rect">
            <a:avLst/>
          </a:prstGeom>
        </p:spPr>
      </p:pic>
      <p:grpSp>
        <p:nvGrpSpPr>
          <p:cNvPr id="2" name="Group 1"/>
          <p:cNvGrpSpPr/>
          <p:nvPr/>
        </p:nvGrpSpPr>
        <p:grpSpPr>
          <a:xfrm>
            <a:off x="6733906" y="290331"/>
            <a:ext cx="2103039" cy="3192128"/>
            <a:chOff x="7138305" y="1273017"/>
            <a:chExt cx="2103039" cy="3192128"/>
          </a:xfrm>
        </p:grpSpPr>
        <p:pic>
          <p:nvPicPr>
            <p:cNvPr id="22" name="Content Placeholder 4"/>
            <p:cNvPicPr>
              <a:picLocks noChangeAspect="1"/>
            </p:cNvPicPr>
            <p:nvPr/>
          </p:nvPicPr>
          <p:blipFill>
            <a:blip r:embed="rId5"/>
            <a:stretch>
              <a:fillRect/>
            </a:stretch>
          </p:blipFill>
          <p:spPr>
            <a:xfrm>
              <a:off x="7464635" y="1925259"/>
              <a:ext cx="1776709" cy="2539886"/>
            </a:xfrm>
            <a:prstGeom prst="rect">
              <a:avLst/>
            </a:prstGeom>
            <a:ln>
              <a:solidFill>
                <a:srgbClr val="1C4161"/>
              </a:solidFill>
            </a:ln>
          </p:spPr>
        </p:pic>
        <p:pic>
          <p:nvPicPr>
            <p:cNvPr id="24" name="Picture 23"/>
            <p:cNvPicPr>
              <a:picLocks noChangeAspect="1"/>
            </p:cNvPicPr>
            <p:nvPr/>
          </p:nvPicPr>
          <p:blipFill>
            <a:blip r:embed="rId6"/>
            <a:stretch>
              <a:fillRect/>
            </a:stretch>
          </p:blipFill>
          <p:spPr>
            <a:xfrm>
              <a:off x="7324289" y="1636986"/>
              <a:ext cx="1767338" cy="2539886"/>
            </a:xfrm>
            <a:prstGeom prst="rect">
              <a:avLst/>
            </a:prstGeom>
            <a:ln>
              <a:solidFill>
                <a:srgbClr val="1C4161"/>
              </a:solidFill>
            </a:ln>
          </p:spPr>
        </p:pic>
        <p:pic>
          <p:nvPicPr>
            <p:cNvPr id="23" name="Picture 22"/>
            <p:cNvPicPr>
              <a:picLocks noChangeAspect="1"/>
            </p:cNvPicPr>
            <p:nvPr/>
          </p:nvPicPr>
          <p:blipFill>
            <a:blip r:embed="rId7"/>
            <a:stretch>
              <a:fillRect/>
            </a:stretch>
          </p:blipFill>
          <p:spPr>
            <a:xfrm>
              <a:off x="7138305" y="1273017"/>
              <a:ext cx="1767570" cy="2539886"/>
            </a:xfrm>
            <a:prstGeom prst="rect">
              <a:avLst/>
            </a:prstGeom>
            <a:ln>
              <a:solidFill>
                <a:srgbClr val="1C4161"/>
              </a:solidFill>
            </a:ln>
          </p:spPr>
        </p:pic>
      </p:grpSp>
    </p:spTree>
    <p:extLst>
      <p:ext uri="{BB962C8B-B14F-4D97-AF65-F5344CB8AC3E}">
        <p14:creationId xmlns:p14="http://schemas.microsoft.com/office/powerpoint/2010/main" val="38060552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F576E6A-F32A-4612-884C-86870357C6B4}" type="slidenum">
              <a:rPr lang="en-GB" smtClean="0"/>
              <a:t>78</a:t>
            </a:fld>
            <a:endParaRPr lang="en-GB"/>
          </a:p>
        </p:txBody>
      </p:sp>
      <p:sp>
        <p:nvSpPr>
          <p:cNvPr id="3" name="Title 2"/>
          <p:cNvSpPr>
            <a:spLocks noGrp="1"/>
          </p:cNvSpPr>
          <p:nvPr>
            <p:ph type="title"/>
          </p:nvPr>
        </p:nvSpPr>
        <p:spPr>
          <a:prstGeom prst="rect">
            <a:avLst/>
          </a:prstGeom>
        </p:spPr>
        <p:txBody>
          <a:bodyPr/>
          <a:lstStyle/>
          <a:p>
            <a:r>
              <a:rPr lang="en-US" dirty="0" smtClean="0"/>
              <a:t>Service-centric policies – key elements to our ‘PDK’</a:t>
            </a:r>
            <a:endParaRPr lang="en-GB" dirty="0"/>
          </a:p>
        </p:txBody>
      </p:sp>
      <p:sp>
        <p:nvSpPr>
          <p:cNvPr id="4" name="TextBox 3"/>
          <p:cNvSpPr txBox="1"/>
          <p:nvPr/>
        </p:nvSpPr>
        <p:spPr>
          <a:xfrm>
            <a:off x="192401" y="266391"/>
            <a:ext cx="6043613" cy="369332"/>
          </a:xfrm>
          <a:prstGeom prst="rect">
            <a:avLst/>
          </a:prstGeom>
          <a:solidFill>
            <a:srgbClr val="FABD90"/>
          </a:solidFill>
          <a:effectLst>
            <a:glow rad="101600">
              <a:srgbClr val="0C3959">
                <a:alpha val="60000"/>
              </a:srgbClr>
            </a:glow>
          </a:effectLst>
        </p:spPr>
        <p:txBody>
          <a:bodyPr wrap="square" rtlCol="0">
            <a:spAutoFit/>
          </a:bodyPr>
          <a:lstStyle/>
          <a:p>
            <a:pPr algn="ctr"/>
            <a:r>
              <a:rPr lang="en-US" sz="1800" b="1" i="1" dirty="0" smtClean="0">
                <a:solidFill>
                  <a:srgbClr val="0C3959"/>
                </a:solidFill>
              </a:rPr>
              <a:t>the </a:t>
            </a:r>
            <a:r>
              <a:rPr lang="en-US" sz="1800" b="1" i="1" dirty="0">
                <a:solidFill>
                  <a:srgbClr val="0C3959"/>
                </a:solidFill>
              </a:rPr>
              <a:t>Policy Development </a:t>
            </a:r>
            <a:r>
              <a:rPr lang="en-US" sz="1800" b="1" i="1" dirty="0" smtClean="0">
                <a:solidFill>
                  <a:srgbClr val="0C3959"/>
                </a:solidFill>
              </a:rPr>
              <a:t>Kit</a:t>
            </a:r>
            <a:endParaRPr lang="en-GB" sz="1800" b="1" i="1" dirty="0">
              <a:solidFill>
                <a:srgbClr val="0C3959"/>
              </a:solidFill>
            </a:endParaRPr>
          </a:p>
        </p:txBody>
      </p:sp>
      <p:pic>
        <p:nvPicPr>
          <p:cNvPr id="5" name="Picture 4"/>
          <p:cNvPicPr>
            <a:picLocks noChangeAspect="1"/>
          </p:cNvPicPr>
          <p:nvPr/>
        </p:nvPicPr>
        <p:blipFill>
          <a:blip r:embed="rId3"/>
          <a:stretch>
            <a:fillRect/>
          </a:stretch>
        </p:blipFill>
        <p:spPr>
          <a:xfrm>
            <a:off x="646534" y="964859"/>
            <a:ext cx="2679308" cy="3250925"/>
          </a:xfrm>
          <a:prstGeom prst="rect">
            <a:avLst/>
          </a:prstGeom>
        </p:spPr>
      </p:pic>
      <p:sp>
        <p:nvSpPr>
          <p:cNvPr id="8" name="Rectangle 7"/>
          <p:cNvSpPr/>
          <p:nvPr/>
        </p:nvSpPr>
        <p:spPr>
          <a:xfrm>
            <a:off x="5748519" y="4215784"/>
            <a:ext cx="3395481" cy="415498"/>
          </a:xfrm>
          <a:prstGeom prst="rect">
            <a:avLst/>
          </a:prstGeom>
        </p:spPr>
        <p:txBody>
          <a:bodyPr wrap="none">
            <a:spAutoFit/>
          </a:bodyPr>
          <a:lstStyle/>
          <a:p>
            <a:r>
              <a:rPr lang="en-GB" sz="1050" cap="none" dirty="0">
                <a:solidFill>
                  <a:srgbClr val="0C3959"/>
                </a:solidFill>
              </a:rPr>
              <a:t>https://aarc-project.eu/policies/policy-development-kit/</a:t>
            </a:r>
            <a:br>
              <a:rPr lang="en-GB" sz="1050" cap="none" dirty="0">
                <a:solidFill>
                  <a:srgbClr val="0C3959"/>
                </a:solidFill>
              </a:rPr>
            </a:br>
            <a:r>
              <a:rPr lang="en-GB" sz="1050" cap="none" dirty="0">
                <a:solidFill>
                  <a:srgbClr val="0C3959"/>
                </a:solidFill>
              </a:rPr>
              <a:t>https://aarc-community.org/policies/snctfi</a:t>
            </a:r>
            <a:r>
              <a:rPr lang="en-GB" sz="1050" cap="none" dirty="0" smtClean="0">
                <a:solidFill>
                  <a:srgbClr val="0C3959"/>
                </a:solidFill>
              </a:rPr>
              <a:t>/</a:t>
            </a:r>
            <a:endParaRPr lang="en-GB" sz="1050" cap="none" dirty="0">
              <a:solidFill>
                <a:srgbClr val="0C3959"/>
              </a:solidFill>
            </a:endParaRPr>
          </a:p>
        </p:txBody>
      </p:sp>
      <p:grpSp>
        <p:nvGrpSpPr>
          <p:cNvPr id="16" name="Group 15"/>
          <p:cNvGrpSpPr/>
          <p:nvPr/>
        </p:nvGrpSpPr>
        <p:grpSpPr>
          <a:xfrm>
            <a:off x="2273037" y="886730"/>
            <a:ext cx="5893066" cy="3329054"/>
            <a:chOff x="2232324" y="2139862"/>
            <a:chExt cx="9677402" cy="5466864"/>
          </a:xfrm>
        </p:grpSpPr>
        <p:pic>
          <p:nvPicPr>
            <p:cNvPr id="11" name="Picture 10"/>
            <p:cNvPicPr>
              <a:picLocks noChangeAspect="1"/>
            </p:cNvPicPr>
            <p:nvPr/>
          </p:nvPicPr>
          <p:blipFill>
            <a:blip r:embed="rId4"/>
            <a:stretch>
              <a:fillRect/>
            </a:stretch>
          </p:blipFill>
          <p:spPr>
            <a:xfrm>
              <a:off x="2232324" y="2139862"/>
              <a:ext cx="9658350" cy="895350"/>
            </a:xfrm>
            <a:prstGeom prst="rect">
              <a:avLst/>
            </a:prstGeom>
            <a:effectLst>
              <a:glow rad="101600">
                <a:srgbClr val="0C3959">
                  <a:alpha val="60000"/>
                </a:srgbClr>
              </a:glow>
            </a:effectLst>
          </p:spPr>
        </p:pic>
        <p:pic>
          <p:nvPicPr>
            <p:cNvPr id="12" name="Picture 11"/>
            <p:cNvPicPr>
              <a:picLocks noChangeAspect="1"/>
            </p:cNvPicPr>
            <p:nvPr/>
          </p:nvPicPr>
          <p:blipFill>
            <a:blip r:embed="rId5"/>
            <a:stretch>
              <a:fillRect/>
            </a:stretch>
          </p:blipFill>
          <p:spPr>
            <a:xfrm>
              <a:off x="2232324" y="3106528"/>
              <a:ext cx="9667875" cy="1171575"/>
            </a:xfrm>
            <a:prstGeom prst="rect">
              <a:avLst/>
            </a:prstGeom>
            <a:effectLst>
              <a:glow rad="101600">
                <a:srgbClr val="0C3959">
                  <a:alpha val="60000"/>
                </a:srgbClr>
              </a:glow>
            </a:effectLst>
          </p:spPr>
        </p:pic>
        <p:pic>
          <p:nvPicPr>
            <p:cNvPr id="13" name="Picture 12"/>
            <p:cNvPicPr>
              <a:picLocks noChangeAspect="1"/>
            </p:cNvPicPr>
            <p:nvPr/>
          </p:nvPicPr>
          <p:blipFill>
            <a:blip r:embed="rId6"/>
            <a:stretch>
              <a:fillRect/>
            </a:stretch>
          </p:blipFill>
          <p:spPr>
            <a:xfrm>
              <a:off x="2232325" y="4349419"/>
              <a:ext cx="9667875" cy="1114425"/>
            </a:xfrm>
            <a:prstGeom prst="rect">
              <a:avLst/>
            </a:prstGeom>
            <a:effectLst>
              <a:glow rad="101600">
                <a:srgbClr val="0C3959">
                  <a:alpha val="60000"/>
                </a:srgbClr>
              </a:glow>
            </a:effectLst>
          </p:spPr>
        </p:pic>
        <p:pic>
          <p:nvPicPr>
            <p:cNvPr id="14" name="Picture 13"/>
            <p:cNvPicPr>
              <a:picLocks noChangeAspect="1"/>
            </p:cNvPicPr>
            <p:nvPr/>
          </p:nvPicPr>
          <p:blipFill>
            <a:blip r:embed="rId7"/>
            <a:stretch>
              <a:fillRect/>
            </a:stretch>
          </p:blipFill>
          <p:spPr>
            <a:xfrm>
              <a:off x="2241851" y="5535160"/>
              <a:ext cx="9667875" cy="876300"/>
            </a:xfrm>
            <a:prstGeom prst="rect">
              <a:avLst/>
            </a:prstGeom>
            <a:effectLst>
              <a:glow rad="101600">
                <a:srgbClr val="0C3959">
                  <a:alpha val="60000"/>
                </a:srgbClr>
              </a:glow>
            </a:effectLst>
          </p:spPr>
        </p:pic>
        <p:pic>
          <p:nvPicPr>
            <p:cNvPr id="15" name="Picture 14"/>
            <p:cNvPicPr>
              <a:picLocks noChangeAspect="1"/>
            </p:cNvPicPr>
            <p:nvPr/>
          </p:nvPicPr>
          <p:blipFill>
            <a:blip r:embed="rId8"/>
            <a:stretch>
              <a:fillRect/>
            </a:stretch>
          </p:blipFill>
          <p:spPr>
            <a:xfrm>
              <a:off x="2241851" y="6482776"/>
              <a:ext cx="9667875" cy="1123950"/>
            </a:xfrm>
            <a:prstGeom prst="rect">
              <a:avLst/>
            </a:prstGeom>
            <a:effectLst>
              <a:glow rad="101600">
                <a:srgbClr val="0C3959">
                  <a:alpha val="60000"/>
                </a:srgbClr>
              </a:glow>
            </a:effectLst>
          </p:spPr>
        </p:pic>
      </p:grpSp>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2401" y="1867733"/>
            <a:ext cx="1988673" cy="1282694"/>
          </a:xfrm>
          <a:prstGeom prst="rect">
            <a:avLst/>
          </a:prstGeom>
        </p:spPr>
      </p:pic>
      <p:pic>
        <p:nvPicPr>
          <p:cNvPr id="1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64434" y="1891721"/>
            <a:ext cx="1528761" cy="1250804"/>
          </a:xfrm>
          <a:prstGeom prst="rect">
            <a:avLst/>
          </a:prstGeom>
          <a:noFill/>
          <a:ln>
            <a:noFill/>
          </a:ln>
          <a:effectLst>
            <a:glow rad="101600">
              <a:srgbClr val="0C3959">
                <a:alpha val="60000"/>
              </a:srgb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4663993" y="4565702"/>
            <a:ext cx="3296095" cy="215444"/>
          </a:xfrm>
          <a:prstGeom prst="rect">
            <a:avLst/>
          </a:prstGeom>
          <a:noFill/>
        </p:spPr>
        <p:txBody>
          <a:bodyPr wrap="none" rtlCol="0">
            <a:spAutoFit/>
          </a:bodyPr>
          <a:lstStyle/>
          <a:p>
            <a:r>
              <a:rPr lang="en-US" sz="800" cap="none" dirty="0">
                <a:solidFill>
                  <a:srgbClr val="6F2575"/>
                </a:solidFill>
              </a:rPr>
              <a:t>graphic </a:t>
            </a:r>
            <a:r>
              <a:rPr lang="en-US" sz="800" cap="none" dirty="0" err="1">
                <a:solidFill>
                  <a:srgbClr val="6F2575"/>
                </a:solidFill>
              </a:rPr>
              <a:t>IdP</a:t>
            </a:r>
            <a:r>
              <a:rPr lang="en-US" sz="800" cap="none" dirty="0">
                <a:solidFill>
                  <a:srgbClr val="6F2575"/>
                </a:solidFill>
              </a:rPr>
              <a:t>-SP bridge: Lukas </a:t>
            </a:r>
            <a:r>
              <a:rPr lang="en-US" sz="800" cap="none" dirty="0" err="1">
                <a:solidFill>
                  <a:srgbClr val="6F2575"/>
                </a:solidFill>
              </a:rPr>
              <a:t>Hammerle</a:t>
            </a:r>
            <a:r>
              <a:rPr lang="en-US" sz="800" cap="none" dirty="0">
                <a:solidFill>
                  <a:srgbClr val="6F2575"/>
                </a:solidFill>
              </a:rPr>
              <a:t> and Ann Harding, SWITCH</a:t>
            </a:r>
            <a:endParaRPr lang="en-GB" sz="800" cap="none" dirty="0">
              <a:solidFill>
                <a:srgbClr val="6F2575"/>
              </a:solidFill>
            </a:endParaRPr>
          </a:p>
        </p:txBody>
      </p:sp>
      <p:sp>
        <p:nvSpPr>
          <p:cNvPr id="20" name="Footer Placeholder 3"/>
          <p:cNvSpPr txBox="1">
            <a:spLocks/>
          </p:cNvSpPr>
          <p:nvPr/>
        </p:nvSpPr>
        <p:spPr>
          <a:xfrm>
            <a:off x="995362" y="4607321"/>
            <a:ext cx="6582728" cy="500857"/>
          </a:xfrm>
          <a:prstGeom prst="rect">
            <a:avLst/>
          </a:prstGeom>
        </p:spPr>
        <p:txBody>
          <a:bodyPr anchor="ct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1pPr>
            <a:lvl2pPr marL="0" marR="0" indent="8572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2pPr>
            <a:lvl3pPr marL="0" marR="0" indent="17145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3pPr>
            <a:lvl4pPr marL="0" marR="0" indent="25717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4pPr>
            <a:lvl5pPr marL="0" marR="0" indent="34290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5pPr>
            <a:lvl6pPr marL="0" marR="0" indent="42862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6pPr>
            <a:lvl7pPr marL="0" marR="0" indent="51435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7pPr>
            <a:lvl8pPr marL="0" marR="0" indent="60007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8pPr>
            <a:lvl9pPr marL="0" marR="0" indent="68580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9pPr>
          </a:lstStyle>
          <a:p>
            <a:r>
              <a:rPr lang="en-GB" sz="1130" cap="none" dirty="0" smtClean="0">
                <a:solidFill>
                  <a:srgbClr val="FFFFFF"/>
                </a:solidFill>
              </a:rPr>
              <a:t>Trust and Security for Research Collaboration in the EOSC era</a:t>
            </a:r>
            <a:endParaRPr lang="nl-NL" sz="1130" cap="none" dirty="0">
              <a:solidFill>
                <a:srgbClr val="FFFFFF"/>
              </a:solidFill>
            </a:endParaRPr>
          </a:p>
        </p:txBody>
      </p:sp>
      <p:pic>
        <p:nvPicPr>
          <p:cNvPr id="21"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91936" y="1891721"/>
            <a:ext cx="1123892" cy="1250804"/>
          </a:xfrm>
          <a:prstGeom prst="rect">
            <a:avLst/>
          </a:prstGeom>
          <a:noFill/>
          <a:ln>
            <a:noFill/>
          </a:ln>
          <a:effectLst>
            <a:glow rad="101600">
              <a:srgbClr val="0C3959">
                <a:alpha val="60000"/>
              </a:srgb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1"/>
          <p:cNvPicPr>
            <a:picLocks noChangeAspect="1"/>
          </p:cNvPicPr>
          <p:nvPr/>
        </p:nvPicPr>
        <p:blipFill>
          <a:blip r:embed="rId12"/>
          <a:stretch>
            <a:fillRect/>
          </a:stretch>
        </p:blipFill>
        <p:spPr>
          <a:xfrm>
            <a:off x="8236585" y="3206870"/>
            <a:ext cx="621672" cy="429990"/>
          </a:xfrm>
          <a:prstGeom prst="rect">
            <a:avLst/>
          </a:prstGeom>
        </p:spPr>
      </p:pic>
      <p:pic>
        <p:nvPicPr>
          <p:cNvPr id="10" name="Picture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41698" y="44492"/>
            <a:ext cx="1084976" cy="984640"/>
          </a:xfrm>
          <a:prstGeom prst="rect">
            <a:avLst/>
          </a:prstGeom>
        </p:spPr>
      </p:pic>
    </p:spTree>
    <p:extLst>
      <p:ext uri="{BB962C8B-B14F-4D97-AF65-F5344CB8AC3E}">
        <p14:creationId xmlns:p14="http://schemas.microsoft.com/office/powerpoint/2010/main" val="37106157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4"/>
          <a:stretch>
            <a:fillRect/>
          </a:stretch>
        </p:blipFill>
        <p:spPr>
          <a:xfrm>
            <a:off x="4122409" y="2771697"/>
            <a:ext cx="2211046" cy="1427967"/>
          </a:xfrm>
          <a:prstGeom prst="rect">
            <a:avLst/>
          </a:prstGeom>
          <a:ln>
            <a:solidFill>
              <a:srgbClr val="6F2575"/>
            </a:solidFill>
          </a:ln>
        </p:spPr>
      </p:pic>
      <p:sp>
        <p:nvSpPr>
          <p:cNvPr id="3" name="Slide Number Placeholder 2"/>
          <p:cNvSpPr>
            <a:spLocks noGrp="1"/>
          </p:cNvSpPr>
          <p:nvPr>
            <p:ph type="sldNum" sz="quarter" idx="2"/>
          </p:nvPr>
        </p:nvSpPr>
        <p:spPr/>
        <p:txBody>
          <a:bodyPr/>
          <a:lstStyle/>
          <a:p>
            <a:fld id="{86CB4B4D-7CA3-9044-876B-883B54F8677D}" type="slidenum">
              <a:rPr lang="en-US" smtClean="0"/>
              <a:t>79</a:t>
            </a:fld>
            <a:endParaRPr lang="en-US"/>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p:txBody>
          <a:bodyPr/>
          <a:lstStyle/>
          <a:p>
            <a:r>
              <a:rPr lang="en-GB" dirty="0" smtClean="0"/>
              <a:t>Collaborating e-Infrastructures</a:t>
            </a:r>
            <a:endParaRPr lang="en-US" dirty="0"/>
          </a:p>
        </p:txBody>
      </p:sp>
      <p:pic>
        <p:nvPicPr>
          <p:cNvPr id="6" name="Picture 5"/>
          <p:cNvPicPr>
            <a:picLocks noChangeAspect="1"/>
          </p:cNvPicPr>
          <p:nvPr/>
        </p:nvPicPr>
        <p:blipFill>
          <a:blip r:embed="rId5"/>
          <a:stretch>
            <a:fillRect/>
          </a:stretch>
        </p:blipFill>
        <p:spPr>
          <a:xfrm>
            <a:off x="238125" y="712112"/>
            <a:ext cx="6416727" cy="2170077"/>
          </a:xfrm>
          <a:prstGeom prst="rect">
            <a:avLst/>
          </a:prstGeom>
          <a:ln>
            <a:solidFill>
              <a:srgbClr val="6F2575"/>
            </a:solidFill>
          </a:ln>
        </p:spPr>
      </p:pic>
      <p:sp>
        <p:nvSpPr>
          <p:cNvPr id="7" name="TextBox 6"/>
          <p:cNvSpPr txBox="1"/>
          <p:nvPr/>
        </p:nvSpPr>
        <p:spPr>
          <a:xfrm>
            <a:off x="5976528" y="1326393"/>
            <a:ext cx="2843727" cy="348813"/>
          </a:xfrm>
          <a:prstGeom prst="rect">
            <a:avLst/>
          </a:prstGeom>
          <a:solidFill>
            <a:srgbClr val="C0C0C0"/>
          </a:solidFill>
          <a:ln w="12700" cap="flat">
            <a:solidFill>
              <a:srgbClr val="6F25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600" b="1" i="0" u="none" strike="noStrike" cap="none" spc="0" normalizeH="0" dirty="0" smtClean="0">
                <a:ln>
                  <a:noFill/>
                </a:ln>
                <a:solidFill>
                  <a:srgbClr val="6F2575"/>
                </a:solidFill>
                <a:effectLst/>
                <a:uFillTx/>
                <a:latin typeface="+mn-lt"/>
                <a:ea typeface="+mn-ea"/>
                <a:cs typeface="+mn-cs"/>
                <a:sym typeface="Arial"/>
              </a:rPr>
              <a:t>https://wise-community.org/</a:t>
            </a:r>
            <a:endParaRPr kumimoji="0" lang="en-US" sz="1600" b="1" i="0" u="none" strike="noStrike" cap="none" spc="0" normalizeH="0" dirty="0" smtClean="0">
              <a:ln>
                <a:noFill/>
              </a:ln>
              <a:solidFill>
                <a:srgbClr val="6F2575"/>
              </a:solidFill>
              <a:effectLst/>
              <a:uFillTx/>
              <a:latin typeface="+mn-lt"/>
              <a:ea typeface="+mn-ea"/>
              <a:cs typeface="+mn-cs"/>
              <a:sym typeface="Arial"/>
            </a:endParaRPr>
          </a:p>
        </p:txBody>
      </p:sp>
      <p:grpSp>
        <p:nvGrpSpPr>
          <p:cNvPr id="21" name="Group 20"/>
          <p:cNvGrpSpPr/>
          <p:nvPr/>
        </p:nvGrpSpPr>
        <p:grpSpPr>
          <a:xfrm>
            <a:off x="352484" y="2743654"/>
            <a:ext cx="3496683" cy="1557264"/>
            <a:chOff x="232756" y="1400212"/>
            <a:chExt cx="11857253" cy="5280681"/>
          </a:xfrm>
        </p:grpSpPr>
        <p:pic>
          <p:nvPicPr>
            <p:cNvPr id="8" name="Picture 7"/>
            <p:cNvPicPr>
              <a:picLocks noChangeAspect="1"/>
            </p:cNvPicPr>
            <p:nvPr/>
          </p:nvPicPr>
          <p:blipFill>
            <a:blip r:embed="rId6"/>
            <a:stretch>
              <a:fillRect/>
            </a:stretch>
          </p:blipFill>
          <p:spPr>
            <a:xfrm>
              <a:off x="232756" y="1400212"/>
              <a:ext cx="6145876" cy="4282196"/>
            </a:xfrm>
            <a:prstGeom prst="rect">
              <a:avLst/>
            </a:prstGeom>
          </p:spPr>
        </p:pic>
        <p:graphicFrame>
          <p:nvGraphicFramePr>
            <p:cNvPr id="9" name="Object 8"/>
            <p:cNvGraphicFramePr>
              <a:graphicFrameLocks noChangeAspect="1"/>
            </p:cNvGraphicFramePr>
            <p:nvPr>
              <p:extLst/>
            </p:nvPr>
          </p:nvGraphicFramePr>
          <p:xfrm>
            <a:off x="2158480" y="1952861"/>
            <a:ext cx="7473893" cy="4728032"/>
          </p:xfrm>
          <a:graphic>
            <a:graphicData uri="http://schemas.openxmlformats.org/presentationml/2006/ole">
              <mc:AlternateContent xmlns:mc="http://schemas.openxmlformats.org/markup-compatibility/2006">
                <mc:Choice xmlns:v="urn:schemas-microsoft-com:vml" Requires="v">
                  <p:oleObj spid="_x0000_s5158" name="PHOTO-PAINT" r:id="rId7" imgW="5530680" imgH="3498840" progId="CorelPHOTOPAINT.Image.16">
                    <p:embed/>
                  </p:oleObj>
                </mc:Choice>
                <mc:Fallback>
                  <p:oleObj name="PHOTO-PAINT" r:id="rId7" imgW="5530680" imgH="3498840" progId="CorelPHOTOPAINT.Image.16">
                    <p:embed/>
                    <p:pic>
                      <p:nvPicPr>
                        <p:cNvPr id="9" name="Object 8"/>
                        <p:cNvPicPr/>
                        <p:nvPr/>
                      </p:nvPicPr>
                      <p:blipFill>
                        <a:blip r:embed="rId8"/>
                        <a:stretch>
                          <a:fillRect/>
                        </a:stretch>
                      </p:blipFill>
                      <p:spPr>
                        <a:xfrm>
                          <a:off x="2158480" y="1952861"/>
                          <a:ext cx="7473893" cy="4728032"/>
                        </a:xfrm>
                        <a:prstGeom prst="rect">
                          <a:avLst/>
                        </a:prstGeom>
                      </p:spPr>
                    </p:pic>
                  </p:oleObj>
                </mc:Fallback>
              </mc:AlternateContent>
            </a:graphicData>
          </a:graphic>
        </p:graphicFrame>
        <p:pic>
          <p:nvPicPr>
            <p:cNvPr id="10" name="Picture 9"/>
            <p:cNvPicPr>
              <a:picLocks noChangeAspect="1"/>
            </p:cNvPicPr>
            <p:nvPr/>
          </p:nvPicPr>
          <p:blipFill>
            <a:blip r:embed="rId9"/>
            <a:stretch>
              <a:fillRect/>
            </a:stretch>
          </p:blipFill>
          <p:spPr>
            <a:xfrm>
              <a:off x="5012575" y="1758142"/>
              <a:ext cx="5575155" cy="3175721"/>
            </a:xfrm>
            <a:prstGeom prst="rect">
              <a:avLst/>
            </a:prstGeom>
          </p:spPr>
        </p:pic>
        <p:pic>
          <p:nvPicPr>
            <p:cNvPr id="11" name="Picture 10"/>
            <p:cNvPicPr>
              <a:picLocks noChangeAspect="1"/>
            </p:cNvPicPr>
            <p:nvPr/>
          </p:nvPicPr>
          <p:blipFill>
            <a:blip r:embed="rId10"/>
            <a:stretch>
              <a:fillRect/>
            </a:stretch>
          </p:blipFill>
          <p:spPr>
            <a:xfrm>
              <a:off x="6585277" y="3182865"/>
              <a:ext cx="5294900" cy="2946829"/>
            </a:xfrm>
            <a:prstGeom prst="rect">
              <a:avLst/>
            </a:prstGeom>
            <a:effectLst>
              <a:glow rad="101600">
                <a:srgbClr val="0C3959">
                  <a:alpha val="60000"/>
                </a:srgbClr>
              </a:glow>
            </a:effectLst>
          </p:spPr>
        </p:pic>
        <p:grpSp>
          <p:nvGrpSpPr>
            <p:cNvPr id="12" name="Group 11"/>
            <p:cNvGrpSpPr/>
            <p:nvPr/>
          </p:nvGrpSpPr>
          <p:grpSpPr>
            <a:xfrm>
              <a:off x="7588026" y="2927341"/>
              <a:ext cx="4501983" cy="1820523"/>
              <a:chOff x="342635" y="3010798"/>
              <a:chExt cx="7195442" cy="2909711"/>
            </a:xfrm>
          </p:grpSpPr>
          <p:pic>
            <p:nvPicPr>
              <p:cNvPr id="13" name="Picture 12"/>
              <p:cNvPicPr>
                <a:picLocks noChangeAspect="1"/>
              </p:cNvPicPr>
              <p:nvPr/>
            </p:nvPicPr>
            <p:blipFill>
              <a:blip r:embed="rId11"/>
              <a:stretch>
                <a:fillRect/>
              </a:stretch>
            </p:blipFill>
            <p:spPr>
              <a:xfrm>
                <a:off x="342635" y="3010798"/>
                <a:ext cx="7195442" cy="2909711"/>
              </a:xfrm>
              <a:prstGeom prst="rect">
                <a:avLst/>
              </a:prstGeom>
              <a:effectLst>
                <a:glow rad="101600">
                  <a:srgbClr val="0C3959">
                    <a:alpha val="60000"/>
                  </a:srgbClr>
                </a:glow>
              </a:effectLst>
            </p:spPr>
          </p:pic>
          <p:pic>
            <p:nvPicPr>
              <p:cNvPr id="14" name="Picture 13"/>
              <p:cNvPicPr>
                <a:picLocks noChangeAspect="1"/>
              </p:cNvPicPr>
              <p:nvPr/>
            </p:nvPicPr>
            <p:blipFill>
              <a:blip r:embed="rId12"/>
              <a:stretch>
                <a:fillRect/>
              </a:stretch>
            </p:blipFill>
            <p:spPr>
              <a:xfrm>
                <a:off x="2249657" y="3092823"/>
                <a:ext cx="636018" cy="430986"/>
              </a:xfrm>
              <a:prstGeom prst="rect">
                <a:avLst/>
              </a:prstGeom>
            </p:spPr>
          </p:pic>
          <p:pic>
            <p:nvPicPr>
              <p:cNvPr id="15" name="Picture 14"/>
              <p:cNvPicPr>
                <a:picLocks noChangeAspect="1"/>
              </p:cNvPicPr>
              <p:nvPr/>
            </p:nvPicPr>
            <p:blipFill>
              <a:blip r:embed="rId13"/>
              <a:stretch>
                <a:fillRect/>
              </a:stretch>
            </p:blipFill>
            <p:spPr>
              <a:xfrm>
                <a:off x="5090992" y="3092823"/>
                <a:ext cx="640078" cy="430986"/>
              </a:xfrm>
              <a:prstGeom prst="rect">
                <a:avLst/>
              </a:prstGeom>
            </p:spPr>
          </p:pic>
          <p:pic>
            <p:nvPicPr>
              <p:cNvPr id="16" name="Picture 15"/>
              <p:cNvPicPr>
                <a:picLocks noChangeAspect="1"/>
              </p:cNvPicPr>
              <p:nvPr/>
            </p:nvPicPr>
            <p:blipFill>
              <a:blip r:embed="rId14"/>
              <a:stretch>
                <a:fillRect/>
              </a:stretch>
            </p:blipFill>
            <p:spPr>
              <a:xfrm>
                <a:off x="6221356" y="4869648"/>
                <a:ext cx="776839" cy="430986"/>
              </a:xfrm>
              <a:prstGeom prst="rect">
                <a:avLst/>
              </a:prstGeom>
            </p:spPr>
          </p:pic>
          <p:pic>
            <p:nvPicPr>
              <p:cNvPr id="17" name="Picture 16"/>
              <p:cNvPicPr>
                <a:picLocks noChangeAspect="1"/>
              </p:cNvPicPr>
              <p:nvPr/>
            </p:nvPicPr>
            <p:blipFill>
              <a:blip r:embed="rId15"/>
              <a:stretch>
                <a:fillRect/>
              </a:stretch>
            </p:blipFill>
            <p:spPr>
              <a:xfrm>
                <a:off x="6221356" y="5360014"/>
                <a:ext cx="428459" cy="430986"/>
              </a:xfrm>
              <a:prstGeom prst="rect">
                <a:avLst/>
              </a:prstGeom>
            </p:spPr>
          </p:pic>
          <p:pic>
            <p:nvPicPr>
              <p:cNvPr id="18" name="Picture 17"/>
              <p:cNvPicPr>
                <a:picLocks noChangeAspect="1"/>
              </p:cNvPicPr>
              <p:nvPr/>
            </p:nvPicPr>
            <p:blipFill>
              <a:blip r:embed="rId13"/>
              <a:stretch>
                <a:fillRect/>
              </a:stretch>
            </p:blipFill>
            <p:spPr>
              <a:xfrm>
                <a:off x="1701052" y="5191907"/>
                <a:ext cx="640078" cy="430986"/>
              </a:xfrm>
              <a:prstGeom prst="rect">
                <a:avLst/>
              </a:prstGeom>
            </p:spPr>
          </p:pic>
          <p:pic>
            <p:nvPicPr>
              <p:cNvPr id="19" name="Picture 18"/>
              <p:cNvPicPr>
                <a:picLocks noChangeAspect="1"/>
              </p:cNvPicPr>
              <p:nvPr/>
            </p:nvPicPr>
            <p:blipFill>
              <a:blip r:embed="rId16"/>
              <a:stretch>
                <a:fillRect/>
              </a:stretch>
            </p:blipFill>
            <p:spPr>
              <a:xfrm>
                <a:off x="6751682" y="5329652"/>
                <a:ext cx="425181" cy="437328"/>
              </a:xfrm>
              <a:prstGeom prst="rect">
                <a:avLst/>
              </a:prstGeom>
            </p:spPr>
          </p:pic>
        </p:grpSp>
        <p:pic>
          <p:nvPicPr>
            <p:cNvPr id="20" name="Picture 19"/>
            <p:cNvPicPr>
              <a:picLocks noChangeAspect="1"/>
            </p:cNvPicPr>
            <p:nvPr/>
          </p:nvPicPr>
          <p:blipFill>
            <a:blip r:embed="rId17"/>
            <a:stretch>
              <a:fillRect/>
            </a:stretch>
          </p:blipFill>
          <p:spPr>
            <a:xfrm>
              <a:off x="8124700" y="4619223"/>
              <a:ext cx="3941911" cy="1568968"/>
            </a:xfrm>
            <a:prstGeom prst="rect">
              <a:avLst/>
            </a:prstGeom>
            <a:effectLst>
              <a:glow rad="101600">
                <a:srgbClr val="0C3959">
                  <a:alpha val="60000"/>
                </a:srgbClr>
              </a:glow>
            </a:effectLst>
          </p:spPr>
        </p:pic>
      </p:grpSp>
      <p:sp>
        <p:nvSpPr>
          <p:cNvPr id="23" name="TextBox 22"/>
          <p:cNvSpPr txBox="1"/>
          <p:nvPr/>
        </p:nvSpPr>
        <p:spPr>
          <a:xfrm>
            <a:off x="6022072" y="3009109"/>
            <a:ext cx="2883803" cy="1333698"/>
          </a:xfrm>
          <a:prstGeom prst="rect">
            <a:avLst/>
          </a:prstGeom>
          <a:solidFill>
            <a:srgbClr val="E3D88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600" b="1" i="1" u="none" strike="noStrike" cap="none" spc="0" normalizeH="0" dirty="0" smtClean="0">
                <a:ln>
                  <a:noFill/>
                </a:ln>
                <a:solidFill>
                  <a:srgbClr val="6F2575"/>
                </a:solidFill>
                <a:effectLst/>
                <a:uFillTx/>
                <a:latin typeface="+mn-lt"/>
                <a:ea typeface="+mn-ea"/>
                <a:cs typeface="+mn-cs"/>
                <a:sym typeface="Arial"/>
              </a:rPr>
              <a:t>WISE working groups</a:t>
            </a:r>
          </a:p>
          <a:p>
            <a:pPr marL="0" marR="0" indent="0" algn="l" defTabSz="825500" rtl="0" fontAlgn="auto" latinLnBrk="0" hangingPunct="0">
              <a:lnSpc>
                <a:spcPct val="100000"/>
              </a:lnSpc>
              <a:spcBef>
                <a:spcPts val="0"/>
              </a:spcBef>
              <a:spcAft>
                <a:spcPts val="0"/>
              </a:spcAft>
              <a:buClrTx/>
              <a:buSzTx/>
              <a:buFontTx/>
              <a:buNone/>
              <a:tabLst/>
            </a:pPr>
            <a:r>
              <a:rPr kumimoji="0" lang="en-GB" sz="1600" b="0" i="0" u="none" strike="noStrike" cap="none" spc="0" normalizeH="0" dirty="0" smtClean="0">
                <a:ln>
                  <a:noFill/>
                </a:ln>
                <a:solidFill>
                  <a:srgbClr val="6F2575"/>
                </a:solidFill>
                <a:effectLst/>
                <a:uFillTx/>
                <a:latin typeface="+mn-lt"/>
                <a:ea typeface="+mn-ea"/>
                <a:cs typeface="+mn-cs"/>
                <a:sym typeface="Arial"/>
              </a:rPr>
              <a:t>Risk assessment methodology</a:t>
            </a:r>
          </a:p>
          <a:p>
            <a:pPr marL="0" marR="0" indent="0" algn="l" defTabSz="825500" rtl="0" fontAlgn="auto" latinLnBrk="0" hangingPunct="0">
              <a:lnSpc>
                <a:spcPct val="100000"/>
              </a:lnSpc>
              <a:spcBef>
                <a:spcPts val="0"/>
              </a:spcBef>
              <a:spcAft>
                <a:spcPts val="0"/>
              </a:spcAft>
              <a:buClrTx/>
              <a:buSzTx/>
              <a:buFontTx/>
              <a:buNone/>
              <a:tabLst/>
            </a:pPr>
            <a:r>
              <a:rPr lang="en-GB" sz="1600" cap="none" dirty="0" smtClean="0">
                <a:solidFill>
                  <a:srgbClr val="6F2575"/>
                </a:solidFill>
              </a:rPr>
              <a:t>Policy mapping interoperability</a:t>
            </a:r>
          </a:p>
          <a:p>
            <a:pPr marL="0" marR="0" indent="0" algn="l" defTabSz="825500" rtl="0" fontAlgn="auto" latinLnBrk="0" hangingPunct="0">
              <a:lnSpc>
                <a:spcPct val="100000"/>
              </a:lnSpc>
              <a:spcBef>
                <a:spcPts val="0"/>
              </a:spcBef>
              <a:spcAft>
                <a:spcPts val="0"/>
              </a:spcAft>
              <a:buClrTx/>
              <a:buSzTx/>
              <a:buFontTx/>
              <a:buNone/>
              <a:tabLst/>
            </a:pPr>
            <a:r>
              <a:rPr lang="en-GB" sz="1600" cap="none" dirty="0" smtClean="0">
                <a:solidFill>
                  <a:srgbClr val="6F2575"/>
                </a:solidFill>
              </a:rPr>
              <a:t>Common baseline AUP</a:t>
            </a:r>
          </a:p>
          <a:p>
            <a:pPr marL="0" marR="0" indent="0" algn="l" defTabSz="825500" rtl="0" fontAlgn="auto" latinLnBrk="0" hangingPunct="0">
              <a:lnSpc>
                <a:spcPct val="100000"/>
              </a:lnSpc>
              <a:spcBef>
                <a:spcPts val="0"/>
              </a:spcBef>
              <a:spcAft>
                <a:spcPts val="0"/>
              </a:spcAft>
              <a:buClrTx/>
              <a:buSzTx/>
              <a:buFontTx/>
              <a:buNone/>
              <a:tabLst/>
            </a:pPr>
            <a:r>
              <a:rPr kumimoji="0" lang="en-GB" sz="1600" b="0" i="0" u="none" strike="noStrike" cap="none" spc="0" normalizeH="0" dirty="0" smtClean="0">
                <a:ln>
                  <a:noFill/>
                </a:ln>
                <a:solidFill>
                  <a:srgbClr val="6F2575"/>
                </a:solidFill>
                <a:effectLst/>
                <a:uFillTx/>
                <a:latin typeface="+mn-lt"/>
                <a:ea typeface="+mn-ea"/>
                <a:cs typeface="+mn-cs"/>
                <a:sym typeface="Arial"/>
              </a:rPr>
              <a:t>Coordinated testing</a:t>
            </a:r>
            <a:endParaRPr kumimoji="0" lang="en-US" sz="1600" b="0" i="0" u="none" strike="noStrike" cap="none" spc="0" normalizeH="0" dirty="0" smtClean="0">
              <a:ln>
                <a:noFill/>
              </a:ln>
              <a:solidFill>
                <a:srgbClr val="6F2575"/>
              </a:solidFill>
              <a:effectLst/>
              <a:uFillTx/>
              <a:latin typeface="+mn-lt"/>
              <a:ea typeface="+mn-ea"/>
              <a:cs typeface="+mn-cs"/>
              <a:sym typeface="Arial"/>
            </a:endParaRPr>
          </a:p>
        </p:txBody>
      </p:sp>
    </p:spTree>
    <p:extLst>
      <p:ext uri="{BB962C8B-B14F-4D97-AF65-F5344CB8AC3E}">
        <p14:creationId xmlns:p14="http://schemas.microsoft.com/office/powerpoint/2010/main" val="38447084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8</a:t>
            </a:fld>
            <a:endParaRPr lang="en-GB"/>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5532036" y="-2766"/>
            <a:ext cx="3609814" cy="4572000"/>
          </a:xfrm>
          <a:prstGeom prst="rect">
            <a:avLst/>
          </a:prstGeom>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3113804" y="0"/>
            <a:ext cx="3609814" cy="4572000"/>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0"/>
            <a:ext cx="3609814" cy="4572000"/>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2214884490"/>
              </p:ext>
            </p:extLst>
          </p:nvPr>
        </p:nvGraphicFramePr>
        <p:xfrm>
          <a:off x="5328451" y="1414246"/>
          <a:ext cx="3610997" cy="3006019"/>
        </p:xfrm>
        <a:graphic>
          <a:graphicData uri="http://schemas.openxmlformats.org/presentationml/2006/ole">
            <mc:AlternateContent xmlns:mc="http://schemas.openxmlformats.org/markup-compatibility/2006">
              <mc:Choice xmlns:v="urn:schemas-microsoft-com:vml" Requires="v">
                <p:oleObj spid="_x0000_s3239" name="CorelDRAW" r:id="rId6" imgW="6073607" imgH="5055593" progId="CorelDraw.Graphic.16">
                  <p:embed/>
                </p:oleObj>
              </mc:Choice>
              <mc:Fallback>
                <p:oleObj name="CorelDRAW" r:id="rId6" imgW="6073607" imgH="5055593" progId="CorelDraw.Graphic.16">
                  <p:embed/>
                  <p:pic>
                    <p:nvPicPr>
                      <p:cNvPr id="0" name=""/>
                      <p:cNvPicPr/>
                      <p:nvPr/>
                    </p:nvPicPr>
                    <p:blipFill>
                      <a:blip r:embed="rId7"/>
                      <a:stretch>
                        <a:fillRect/>
                      </a:stretch>
                    </p:blipFill>
                    <p:spPr>
                      <a:xfrm>
                        <a:off x="5328451" y="1414246"/>
                        <a:ext cx="3610997" cy="3006019"/>
                      </a:xfrm>
                      <a:prstGeom prst="rect">
                        <a:avLst/>
                      </a:prstGeom>
                      <a:solidFill>
                        <a:srgbClr val="EAEAEA"/>
                      </a:solidFill>
                    </p:spPr>
                  </p:pic>
                </p:oleObj>
              </mc:Fallback>
            </mc:AlternateContent>
          </a:graphicData>
        </a:graphic>
      </p:graphicFrame>
      <p:sp>
        <p:nvSpPr>
          <p:cNvPr id="8" name="TextBox 7"/>
          <p:cNvSpPr txBox="1"/>
          <p:nvPr/>
        </p:nvSpPr>
        <p:spPr>
          <a:xfrm>
            <a:off x="2484225" y="4550837"/>
            <a:ext cx="5430974"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a:r>
              <a:rPr lang="en-GB" sz="900" cap="none" dirty="0" smtClean="0">
                <a:solidFill>
                  <a:srgbClr val="6F2575"/>
                </a:solidFill>
              </a:rPr>
              <a:t>Atlas image </a:t>
            </a:r>
            <a:r>
              <a:rPr lang="en-GB" sz="900" cap="none" dirty="0">
                <a:solidFill>
                  <a:srgbClr val="6F2575"/>
                </a:solidFill>
              </a:rPr>
              <a:t>source: Simone </a:t>
            </a:r>
            <a:r>
              <a:rPr lang="en-GB" sz="900" cap="none" dirty="0" err="1">
                <a:solidFill>
                  <a:srgbClr val="6F2575"/>
                </a:solidFill>
              </a:rPr>
              <a:t>Campana</a:t>
            </a:r>
            <a:r>
              <a:rPr lang="en-GB" sz="900" cap="none" dirty="0">
                <a:solidFill>
                  <a:srgbClr val="6F2575"/>
                </a:solidFill>
              </a:rPr>
              <a:t> for WLCG, 135th LHCC </a:t>
            </a:r>
            <a:r>
              <a:rPr lang="en-GB" sz="900" cap="none" dirty="0" smtClean="0">
                <a:solidFill>
                  <a:srgbClr val="6F2575"/>
                </a:solidFill>
              </a:rPr>
              <a:t>Meeting Open Session, September 2018</a:t>
            </a:r>
            <a:endParaRPr kumimoji="0" lang="en-US" sz="900" b="0" i="0" u="none" strike="noStrike" cap="none" spc="0" normalizeH="0" dirty="0" smtClean="0">
              <a:ln>
                <a:noFill/>
              </a:ln>
              <a:solidFill>
                <a:srgbClr val="6F2575"/>
              </a:solidFill>
              <a:effectLst/>
              <a:uFillTx/>
              <a:sym typeface="Arial"/>
            </a:endParaRPr>
          </a:p>
        </p:txBody>
      </p:sp>
      <p:sp>
        <p:nvSpPr>
          <p:cNvPr id="5" name="Text Placeholder 4"/>
          <p:cNvSpPr>
            <a:spLocks noGrp="1"/>
          </p:cNvSpPr>
          <p:nvPr>
            <p:ph type="body" sz="quarter" idx="15"/>
          </p:nvPr>
        </p:nvSpPr>
        <p:spPr>
          <a:xfrm>
            <a:off x="214273" y="252663"/>
            <a:ext cx="4685093" cy="403957"/>
          </a:xfrm>
          <a:solidFill>
            <a:srgbClr val="FFFFFF">
              <a:alpha val="69804"/>
            </a:srgbClr>
          </a:solidFill>
        </p:spPr>
        <p:txBody>
          <a:bodyPr/>
          <a:lstStyle/>
          <a:p>
            <a:r>
              <a:rPr lang="en-GB" dirty="0" smtClean="0"/>
              <a:t>“It’s just hardware”</a:t>
            </a:r>
            <a:endParaRPr lang="en-GB" dirty="0"/>
          </a:p>
        </p:txBody>
      </p:sp>
      <p:sp>
        <p:nvSpPr>
          <p:cNvPr id="2" name="Text Placeholder 1"/>
          <p:cNvSpPr>
            <a:spLocks noGrp="1"/>
          </p:cNvSpPr>
          <p:nvPr>
            <p:ph type="body" sz="half" idx="14"/>
          </p:nvPr>
        </p:nvSpPr>
        <p:spPr>
          <a:xfrm>
            <a:off x="205142" y="928419"/>
            <a:ext cx="4694225" cy="2951920"/>
          </a:xfrm>
          <a:solidFill>
            <a:srgbClr val="EAEAEA"/>
          </a:solidFill>
        </p:spPr>
        <p:txBody>
          <a:bodyPr lIns="45720" rIns="45720" anchor="t"/>
          <a:lstStyle/>
          <a:p>
            <a:r>
              <a:rPr lang="en-GB" sz="2400" dirty="0">
                <a:solidFill>
                  <a:srgbClr val="6F2575"/>
                </a:solidFill>
              </a:rPr>
              <a:t>p</a:t>
            </a:r>
            <a:r>
              <a:rPr lang="en-GB" sz="2400" dirty="0" smtClean="0">
                <a:solidFill>
                  <a:srgbClr val="6F2575"/>
                </a:solidFill>
              </a:rPr>
              <a:t>erformance goes up, doesn’t it?</a:t>
            </a:r>
            <a:endParaRPr lang="en-GB" sz="2400" dirty="0" smtClean="0"/>
          </a:p>
          <a:p>
            <a:pPr marL="342900" indent="-342900">
              <a:buFont typeface="Arial" panose="020B0604020202020204" pitchFamily="34" charset="0"/>
              <a:buChar char="•"/>
            </a:pPr>
            <a:r>
              <a:rPr lang="en-GB" sz="1800" dirty="0" smtClean="0"/>
              <a:t>processor performance</a:t>
            </a:r>
          </a:p>
          <a:p>
            <a:pPr marL="342900" indent="-342900">
              <a:buFont typeface="Arial" panose="020B0604020202020204" pitchFamily="34" charset="0"/>
              <a:buChar char="•"/>
            </a:pPr>
            <a:r>
              <a:rPr lang="en-GB" sz="1800" dirty="0" smtClean="0"/>
              <a:t>memory bandwidth and on-die caching</a:t>
            </a:r>
          </a:p>
          <a:p>
            <a:pPr marL="342900" indent="-342900">
              <a:buFont typeface="Arial" panose="020B0604020202020204" pitchFamily="34" charset="0"/>
              <a:buChar char="•"/>
            </a:pPr>
            <a:r>
              <a:rPr lang="en-GB" sz="1800" dirty="0"/>
              <a:t>accelerators (GPU, &amp;c</a:t>
            </a:r>
            <a:r>
              <a:rPr lang="en-GB" sz="1800" dirty="0" smtClean="0"/>
              <a:t>)</a:t>
            </a:r>
            <a:br>
              <a:rPr lang="en-GB" sz="1800" dirty="0" smtClean="0"/>
            </a:br>
            <a:r>
              <a:rPr lang="en-GB" sz="1800" dirty="0" smtClean="0"/>
              <a:t/>
            </a:r>
            <a:br>
              <a:rPr lang="en-GB" sz="1800" dirty="0" smtClean="0"/>
            </a:br>
            <a:r>
              <a:rPr lang="en-GB" sz="1800" dirty="0" smtClean="0"/>
              <a:t/>
            </a:r>
            <a:br>
              <a:rPr lang="en-GB" sz="1800" dirty="0" smtClean="0"/>
            </a:br>
            <a:r>
              <a:rPr lang="en-GB" sz="1800" dirty="0" smtClean="0"/>
              <a:t/>
            </a:r>
            <a:br>
              <a:rPr lang="en-GB" sz="1800" dirty="0" smtClean="0"/>
            </a:br>
            <a:endParaRPr lang="en-GB" sz="1800" dirty="0"/>
          </a:p>
          <a:p>
            <a:pPr marL="342900" indent="-342900">
              <a:buFont typeface="Arial" panose="020B0604020202020204" pitchFamily="34" charset="0"/>
              <a:buChar char="•"/>
            </a:pPr>
            <a:r>
              <a:rPr lang="en-GB" sz="1800" dirty="0" smtClean="0"/>
              <a:t>wider and faster PCI bus throughput</a:t>
            </a:r>
          </a:p>
          <a:p>
            <a:pPr marL="342900" indent="-342900">
              <a:buFont typeface="Arial" panose="020B0604020202020204" pitchFamily="34" charset="0"/>
              <a:buChar char="•"/>
            </a:pPr>
            <a:r>
              <a:rPr lang="en-GB" sz="1800" dirty="0" smtClean="0"/>
              <a:t>faster storage and global interconnects</a:t>
            </a:r>
          </a:p>
        </p:txBody>
      </p:sp>
      <p:pic>
        <p:nvPicPr>
          <p:cNvPr id="10" name="Picture 9"/>
          <p:cNvPicPr>
            <a:picLocks noChangeAspect="1"/>
          </p:cNvPicPr>
          <p:nvPr/>
        </p:nvPicPr>
        <p:blipFill rotWithShape="1">
          <a:blip r:embed="rId8"/>
          <a:srcRect t="26745" b="34630"/>
          <a:stretch/>
        </p:blipFill>
        <p:spPr>
          <a:xfrm>
            <a:off x="605065" y="2204604"/>
            <a:ext cx="4154504" cy="892370"/>
          </a:xfrm>
          <a:prstGeom prst="rect">
            <a:avLst/>
          </a:prstGeom>
          <a:effectLst>
            <a:glow rad="101600">
              <a:srgbClr val="E3D88B">
                <a:alpha val="60000"/>
              </a:srgbClr>
            </a:glow>
          </a:effectLst>
        </p:spPr>
      </p:pic>
      <p:sp>
        <p:nvSpPr>
          <p:cNvPr id="14" name="Text Placeholder 4"/>
          <p:cNvSpPr txBox="1">
            <a:spLocks/>
          </p:cNvSpPr>
          <p:nvPr/>
        </p:nvSpPr>
        <p:spPr>
          <a:xfrm>
            <a:off x="5319320" y="923160"/>
            <a:ext cx="3617388" cy="403957"/>
          </a:xfrm>
          <a:prstGeom prst="rect">
            <a:avLst/>
          </a:prstGeom>
          <a:solidFill>
            <a:srgbClr val="FFFFFF">
              <a:alpha val="69804"/>
            </a:srgbClr>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marL="0" marR="0" indent="0" algn="l" defTabSz="309563" rtl="0" eaLnBrk="1" latinLnBrk="0" hangingPunct="1">
              <a:lnSpc>
                <a:spcPct val="100000"/>
              </a:lnSpc>
              <a:spcBef>
                <a:spcPts val="0"/>
              </a:spcBef>
              <a:spcAft>
                <a:spcPts val="0"/>
              </a:spcAft>
              <a:buClrTx/>
              <a:buSzTx/>
              <a:buFontTx/>
              <a:buNone/>
              <a:tabLst/>
              <a:defRPr sz="2600" b="0" i="0" u="none" strike="noStrike" cap="none" spc="0" baseline="0">
                <a:ln>
                  <a:noFill/>
                </a:ln>
                <a:solidFill>
                  <a:srgbClr val="E6223D"/>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875"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88"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a:lstStyle>
          <a:p>
            <a:pPr algn="ctr"/>
            <a:r>
              <a:rPr lang="en-GB" b="1" dirty="0" smtClean="0"/>
              <a:t>… but …</a:t>
            </a:r>
            <a:endParaRPr lang="en-GB" b="1" dirty="0"/>
          </a:p>
        </p:txBody>
      </p:sp>
    </p:spTree>
    <p:extLst>
      <p:ext uri="{BB962C8B-B14F-4D97-AF65-F5344CB8AC3E}">
        <p14:creationId xmlns:p14="http://schemas.microsoft.com/office/powerpoint/2010/main" val="3379088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a:xfrm>
            <a:off x="238125" y="1147156"/>
            <a:ext cx="8669759" cy="3193673"/>
          </a:xfrm>
        </p:spPr>
        <p:txBody>
          <a:bodyPr/>
          <a:lstStyle/>
          <a:p>
            <a:r>
              <a:rPr lang="en-US" dirty="0" smtClean="0"/>
              <a:t>Proxy Membership Management service</a:t>
            </a:r>
          </a:p>
          <a:p>
            <a:pPr marL="342900" indent="-342900">
              <a:buFont typeface="Arial" panose="020B0604020202020204" pitchFamily="34" charset="0"/>
              <a:buChar char="•"/>
            </a:pPr>
            <a:r>
              <a:rPr lang="en-US" dirty="0" smtClean="0"/>
              <a:t>pre-provisioning of account</a:t>
            </a:r>
          </a:p>
          <a:p>
            <a:pPr marL="342900" indent="-342900">
              <a:buFont typeface="Arial" panose="020B0604020202020204" pitchFamily="34" charset="0"/>
              <a:buChar char="•"/>
            </a:pPr>
            <a:r>
              <a:rPr lang="en-US" dirty="0" smtClean="0"/>
              <a:t>access rights linked to groups and roles</a:t>
            </a:r>
          </a:p>
          <a:p>
            <a:pPr marL="342900" indent="-342900">
              <a:buFont typeface="Arial" panose="020B0604020202020204" pitchFamily="34" charset="0"/>
              <a:buChar char="•"/>
            </a:pPr>
            <a:endParaRPr lang="en-US" dirty="0"/>
          </a:p>
          <a:p>
            <a:r>
              <a:rPr lang="en-US" dirty="0" smtClean="0">
                <a:solidFill>
                  <a:srgbClr val="6F2575"/>
                </a:solidFill>
              </a:rPr>
              <a:t>At Nikhef </a:t>
            </a:r>
            <a:r>
              <a:rPr lang="en-US" i="1" dirty="0" err="1" smtClean="0">
                <a:solidFill>
                  <a:srgbClr val="6F2575"/>
                </a:solidFill>
              </a:rPr>
              <a:t>COmanage</a:t>
            </a:r>
            <a:endParaRPr lang="en-US" i="1" dirty="0" smtClean="0">
              <a:solidFill>
                <a:srgbClr val="6F2575"/>
              </a:solidFill>
            </a:endParaRPr>
          </a:p>
          <a:p>
            <a:pPr marL="342900" indent="-342900">
              <a:buFont typeface="Arial" panose="020B0604020202020204" pitchFamily="34" charset="0"/>
              <a:buChar char="•"/>
            </a:pPr>
            <a:r>
              <a:rPr lang="en-US" dirty="0" err="1" smtClean="0"/>
              <a:t>ssh</a:t>
            </a:r>
            <a:r>
              <a:rPr lang="en-US" dirty="0" smtClean="0"/>
              <a:t> via </a:t>
            </a:r>
            <a:r>
              <a:rPr lang="en-US" cap="small" dirty="0" err="1" smtClean="0"/>
              <a:t>ldap</a:t>
            </a:r>
            <a:endParaRPr lang="en-US" cap="small" dirty="0" smtClean="0"/>
          </a:p>
          <a:p>
            <a:pPr marL="342900" indent="-342900">
              <a:buFont typeface="Arial" panose="020B0604020202020204" pitchFamily="34" charset="0"/>
              <a:buChar char="•"/>
            </a:pPr>
            <a:r>
              <a:rPr lang="en-US" dirty="0" smtClean="0"/>
              <a:t>OpenStack</a:t>
            </a:r>
          </a:p>
          <a:p>
            <a:pPr marL="342900" indent="-342900">
              <a:buFont typeface="Arial" panose="020B0604020202020204" pitchFamily="34" charset="0"/>
              <a:buChar char="•"/>
            </a:pPr>
            <a:r>
              <a:rPr lang="en-US" dirty="0" smtClean="0"/>
              <a:t>…</a:t>
            </a:r>
          </a:p>
          <a:p>
            <a:r>
              <a:rPr lang="en-US" dirty="0" smtClean="0">
                <a:solidFill>
                  <a:srgbClr val="6F2575"/>
                </a:solidFill>
              </a:rPr>
              <a:t>and </a:t>
            </a:r>
            <a:r>
              <a:rPr lang="en-US" i="1" dirty="0" smtClean="0">
                <a:solidFill>
                  <a:srgbClr val="6F2575"/>
                </a:solidFill>
              </a:rPr>
              <a:t>VOMS</a:t>
            </a:r>
            <a:endParaRPr lang="en-US" dirty="0" smtClean="0">
              <a:solidFill>
                <a:srgbClr val="6F2575"/>
              </a:solidFill>
            </a:endParaRPr>
          </a:p>
          <a:p>
            <a:pPr marL="342900" indent="-342900">
              <a:buFont typeface="Arial" panose="020B0604020202020204" pitchFamily="34" charset="0"/>
              <a:buChar char="•"/>
            </a:pPr>
            <a:r>
              <a:rPr lang="en-US" dirty="0" err="1" smtClean="0"/>
              <a:t>unix</a:t>
            </a:r>
            <a:r>
              <a:rPr lang="en-US" dirty="0" smtClean="0"/>
              <a:t>, batch, web portals</a:t>
            </a:r>
            <a:endParaRPr lang="en-GB" dirty="0"/>
          </a:p>
        </p:txBody>
      </p:sp>
      <p:sp>
        <p:nvSpPr>
          <p:cNvPr id="3" name="Slide Number Placeholder 2"/>
          <p:cNvSpPr>
            <a:spLocks noGrp="1"/>
          </p:cNvSpPr>
          <p:nvPr>
            <p:ph type="sldNum" sz="quarter" idx="2"/>
          </p:nvPr>
        </p:nvSpPr>
        <p:spPr/>
        <p:txBody>
          <a:bodyPr/>
          <a:lstStyle/>
          <a:p>
            <a:fld id="{86CB4B4D-7CA3-9044-876B-883B54F8677D}" type="slidenum">
              <a:rPr lang="en-GB" smtClean="0"/>
              <a:t>80</a:t>
            </a:fld>
            <a:endParaRPr lang="en-GB"/>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a:xfrm>
            <a:off x="238125" y="238125"/>
            <a:ext cx="8667750" cy="403957"/>
          </a:xfrm>
        </p:spPr>
        <p:txBody>
          <a:bodyPr/>
          <a:lstStyle/>
          <a:p>
            <a:r>
              <a:rPr lang="en-US" dirty="0" smtClean="0"/>
              <a:t>Provisioning proxy: SSH &amp; OpenStack</a:t>
            </a:r>
            <a:endParaRPr lang="en-GB" dirty="0"/>
          </a:p>
        </p:txBody>
      </p:sp>
      <p:pic>
        <p:nvPicPr>
          <p:cNvPr id="6" name="Picture 5"/>
          <p:cNvPicPr>
            <a:picLocks noChangeAspect="1"/>
          </p:cNvPicPr>
          <p:nvPr/>
        </p:nvPicPr>
        <p:blipFill>
          <a:blip r:embed="rId3"/>
          <a:stretch>
            <a:fillRect/>
          </a:stretch>
        </p:blipFill>
        <p:spPr>
          <a:xfrm>
            <a:off x="3652057" y="2174275"/>
            <a:ext cx="5398967" cy="2381734"/>
          </a:xfrm>
          <a:prstGeom prst="rect">
            <a:avLst/>
          </a:prstGeom>
          <a:effectLst>
            <a:glow rad="63500">
              <a:srgbClr val="E3D88B">
                <a:alpha val="60000"/>
              </a:srgbClr>
            </a:glow>
          </a:effectLst>
        </p:spPr>
      </p:pic>
      <p:pic>
        <p:nvPicPr>
          <p:cNvPr id="7" name="Picture 6"/>
          <p:cNvPicPr>
            <a:picLocks noChangeAspect="1"/>
          </p:cNvPicPr>
          <p:nvPr/>
        </p:nvPicPr>
        <p:blipFill>
          <a:blip r:embed="rId4"/>
          <a:stretch>
            <a:fillRect/>
          </a:stretch>
        </p:blipFill>
        <p:spPr>
          <a:xfrm>
            <a:off x="5536033" y="1335151"/>
            <a:ext cx="2123652" cy="1877700"/>
          </a:xfrm>
          <a:prstGeom prst="rect">
            <a:avLst/>
          </a:prstGeom>
          <a:effectLst>
            <a:glow rad="63500">
              <a:srgbClr val="E3D88B">
                <a:alpha val="60000"/>
              </a:srgbClr>
            </a:glow>
          </a:effectLst>
        </p:spPr>
      </p:pic>
      <p:pic>
        <p:nvPicPr>
          <p:cNvPr id="8" name="Picture 7"/>
          <p:cNvPicPr>
            <a:picLocks noChangeAspect="1"/>
          </p:cNvPicPr>
          <p:nvPr/>
        </p:nvPicPr>
        <p:blipFill>
          <a:blip r:embed="rId5"/>
          <a:stretch>
            <a:fillRect/>
          </a:stretch>
        </p:blipFill>
        <p:spPr>
          <a:xfrm>
            <a:off x="7250954" y="642082"/>
            <a:ext cx="1656819" cy="1754836"/>
          </a:xfrm>
          <a:prstGeom prst="rect">
            <a:avLst/>
          </a:prstGeom>
          <a:effectLst>
            <a:glow rad="63500">
              <a:srgbClr val="E3D88B">
                <a:alpha val="60000"/>
              </a:srgbClr>
            </a:glow>
          </a:effectLst>
        </p:spPr>
      </p:pic>
      <p:sp>
        <p:nvSpPr>
          <p:cNvPr id="10" name="TextBox 9"/>
          <p:cNvSpPr txBox="1"/>
          <p:nvPr/>
        </p:nvSpPr>
        <p:spPr>
          <a:xfrm>
            <a:off x="0" y="4327757"/>
            <a:ext cx="2524730"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dirty="0" smtClean="0">
                <a:ln>
                  <a:noFill/>
                </a:ln>
                <a:solidFill>
                  <a:srgbClr val="E3D88B"/>
                </a:solidFill>
                <a:effectLst/>
                <a:uFillTx/>
                <a:latin typeface="+mj-lt"/>
                <a:ea typeface="+mn-ea"/>
                <a:cs typeface="+mn-cs"/>
                <a:sym typeface="Arial"/>
              </a:rPr>
              <a:t>co-development</a:t>
            </a:r>
            <a:r>
              <a:rPr kumimoji="0" lang="en-US" sz="1100" b="0" i="0" u="none" strike="noStrike" cap="none" spc="0" normalizeH="0" dirty="0" smtClean="0">
                <a:ln>
                  <a:noFill/>
                </a:ln>
                <a:solidFill>
                  <a:srgbClr val="E3D88B"/>
                </a:solidFill>
                <a:effectLst/>
                <a:uFillTx/>
                <a:latin typeface="+mj-lt"/>
                <a:ea typeface="+mn-ea"/>
                <a:cs typeface="+mn-cs"/>
                <a:sym typeface="Arial"/>
              </a:rPr>
              <a:t> with the AARC project</a:t>
            </a:r>
            <a:endParaRPr kumimoji="0" lang="en-GB" sz="1100" b="0" i="0" u="none" strike="noStrike" cap="none" spc="0" normalizeH="0" baseline="0" dirty="0" smtClean="0">
              <a:ln>
                <a:noFill/>
              </a:ln>
              <a:solidFill>
                <a:srgbClr val="E3D88B"/>
              </a:solidFill>
              <a:effectLst/>
              <a:uFillTx/>
              <a:latin typeface="+mj-lt"/>
              <a:ea typeface="+mn-ea"/>
              <a:cs typeface="+mn-cs"/>
              <a:sym typeface="Arial"/>
            </a:endParaRPr>
          </a:p>
        </p:txBody>
      </p:sp>
      <p:pic>
        <p:nvPicPr>
          <p:cNvPr id="11" name="Picture 10"/>
          <p:cNvPicPr>
            <a:picLocks noChangeAspect="1"/>
          </p:cNvPicPr>
          <p:nvPr/>
        </p:nvPicPr>
        <p:blipFill>
          <a:blip r:embed="rId6"/>
          <a:stretch>
            <a:fillRect/>
          </a:stretch>
        </p:blipFill>
        <p:spPr>
          <a:xfrm>
            <a:off x="6335990" y="1602274"/>
            <a:ext cx="2766956" cy="813455"/>
          </a:xfrm>
          <a:prstGeom prst="rect">
            <a:avLst/>
          </a:prstGeom>
          <a:effectLst>
            <a:glow rad="63500">
              <a:srgbClr val="E3D88B">
                <a:alpha val="60000"/>
              </a:srgbClr>
            </a:glow>
          </a:effectLst>
        </p:spPr>
      </p:pic>
    </p:spTree>
    <p:extLst>
      <p:ext uri="{BB962C8B-B14F-4D97-AF65-F5344CB8AC3E}">
        <p14:creationId xmlns:p14="http://schemas.microsoft.com/office/powerpoint/2010/main" val="1201619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US" smtClean="0"/>
              <a:t>81</a:t>
            </a:fld>
            <a:endParaRPr lang="en-US"/>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p:txBody>
          <a:bodyPr/>
          <a:lstStyle/>
          <a:p>
            <a:r>
              <a:rPr lang="en-GB" dirty="0"/>
              <a:t>Evolution of the Blueprint Architecture</a:t>
            </a:r>
            <a:endParaRPr lang="en-US" dirty="0"/>
          </a:p>
        </p:txBody>
      </p:sp>
      <p:sp>
        <p:nvSpPr>
          <p:cNvPr id="6" name="Content Placeholder 1">
            <a:extLst>
              <a:ext uri="{FF2B5EF4-FFF2-40B4-BE49-F238E27FC236}">
                <a16:creationId xmlns:a16="http://schemas.microsoft.com/office/drawing/2014/main" id="{7F5B5B5B-0194-3B46-9D6A-6B31FE6878D5}"/>
              </a:ext>
            </a:extLst>
          </p:cNvPr>
          <p:cNvSpPr txBox="1">
            <a:spLocks/>
          </p:cNvSpPr>
          <p:nvPr/>
        </p:nvSpPr>
        <p:spPr>
          <a:xfrm>
            <a:off x="4434840" y="831600"/>
            <a:ext cx="4554678" cy="380072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fontScale="77500" lnSpcReduction="20000"/>
          </a:bodyPr>
          <a:lstStyle>
            <a:lvl1pPr marL="0" marR="0" indent="0" algn="l" defTabSz="309563" rtl="0" eaLnBrk="1" latinLnBrk="0" hangingPunct="1">
              <a:lnSpc>
                <a:spcPct val="100000"/>
              </a:lnSpc>
              <a:spcBef>
                <a:spcPts val="0"/>
              </a:spcBef>
              <a:spcAft>
                <a:spcPts val="0"/>
              </a:spcAft>
              <a:buClrTx/>
              <a:buSzTx/>
              <a:buFontTx/>
              <a:buNone/>
              <a:tabLst/>
              <a:defRPr sz="2063" b="0" i="0" u="none" strike="noStrike" cap="none" spc="0" baseline="0">
                <a:ln>
                  <a:noFill/>
                </a:ln>
                <a:solidFill>
                  <a:srgbClr val="000000"/>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875"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88"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a:lstStyle>
          <a:p>
            <a:pPr>
              <a:lnSpc>
                <a:spcPct val="120000"/>
              </a:lnSpc>
            </a:pPr>
            <a:r>
              <a:rPr lang="en-US" sz="2300" b="1" dirty="0" smtClean="0">
                <a:solidFill>
                  <a:srgbClr val="6F2575"/>
                </a:solidFill>
              </a:rPr>
              <a:t>“Community-first” BPA approach</a:t>
            </a:r>
          </a:p>
          <a:p>
            <a:pPr>
              <a:lnSpc>
                <a:spcPct val="120000"/>
              </a:lnSpc>
            </a:pPr>
            <a:endParaRPr lang="en-US" sz="2300" dirty="0" smtClean="0">
              <a:solidFill>
                <a:srgbClr val="6F2575"/>
              </a:solidFill>
            </a:endParaRPr>
          </a:p>
          <a:p>
            <a:pPr>
              <a:lnSpc>
                <a:spcPct val="120000"/>
              </a:lnSpc>
            </a:pPr>
            <a:r>
              <a:rPr lang="en-US" sz="2300" dirty="0" smtClean="0">
                <a:solidFill>
                  <a:srgbClr val="6F2575"/>
                </a:solidFill>
              </a:rPr>
              <a:t>institutional </a:t>
            </a:r>
            <a:r>
              <a:rPr lang="en-US" sz="2300" dirty="0" err="1" smtClean="0">
                <a:solidFill>
                  <a:srgbClr val="6F2575"/>
                </a:solidFill>
              </a:rPr>
              <a:t>eduGAIN</a:t>
            </a:r>
            <a:r>
              <a:rPr lang="en-US" sz="2300" dirty="0" smtClean="0">
                <a:solidFill>
                  <a:srgbClr val="6F2575"/>
                </a:solidFill>
              </a:rPr>
              <a:t>, social, or community sign-in </a:t>
            </a:r>
            <a:r>
              <a:rPr lang="en-US" sz="2300" i="1" dirty="0" smtClean="0">
                <a:solidFill>
                  <a:srgbClr val="6F2575"/>
                </a:solidFill>
              </a:rPr>
              <a:t>via their Research Community AAI </a:t>
            </a:r>
          </a:p>
          <a:p>
            <a:pPr>
              <a:lnSpc>
                <a:spcPct val="120000"/>
              </a:lnSpc>
            </a:pPr>
            <a:endParaRPr lang="en-US" sz="2488" dirty="0" smtClean="0">
              <a:solidFill>
                <a:srgbClr val="6F2575"/>
              </a:solidFill>
            </a:endParaRPr>
          </a:p>
          <a:p>
            <a:pPr marL="342900" lvl="1" indent="-342900">
              <a:lnSpc>
                <a:spcPct val="120000"/>
              </a:lnSpc>
              <a:buFont typeface="Arial" panose="020B0604020202020204" pitchFamily="34" charset="0"/>
              <a:buChar char="•"/>
            </a:pPr>
            <a:r>
              <a:rPr lang="en-US" sz="2100" dirty="0">
                <a:solidFill>
                  <a:srgbClr val="6F2575"/>
                </a:solidFill>
              </a:rPr>
              <a:t>c</a:t>
            </a:r>
            <a:r>
              <a:rPr lang="en-US" sz="2100" dirty="0" smtClean="0">
                <a:solidFill>
                  <a:srgbClr val="6F2575"/>
                </a:solidFill>
              </a:rPr>
              <a:t>ommunity-specific services </a:t>
            </a:r>
            <a:br>
              <a:rPr lang="en-US" sz="2100" dirty="0" smtClean="0">
                <a:solidFill>
                  <a:srgbClr val="6F2575"/>
                </a:solidFill>
              </a:rPr>
            </a:br>
            <a:r>
              <a:rPr lang="en-US" sz="2100" dirty="0" smtClean="0">
                <a:solidFill>
                  <a:srgbClr val="6F2575"/>
                </a:solidFill>
              </a:rPr>
              <a:t>connected to a single ‘Community AAI’</a:t>
            </a:r>
          </a:p>
          <a:p>
            <a:pPr marL="342900" lvl="1" indent="-342900">
              <a:lnSpc>
                <a:spcPct val="120000"/>
              </a:lnSpc>
              <a:buFont typeface="Arial" panose="020B0604020202020204" pitchFamily="34" charset="0"/>
              <a:buChar char="•"/>
            </a:pPr>
            <a:r>
              <a:rPr lang="en-US" sz="2100" dirty="0" smtClean="0">
                <a:solidFill>
                  <a:srgbClr val="6F2575"/>
                </a:solidFill>
              </a:rPr>
              <a:t>generic services (e.g. RCauth.eu Online CA) connected to &gt;1 ‘Community AAI’</a:t>
            </a:r>
          </a:p>
          <a:p>
            <a:pPr marL="342900" lvl="1" indent="-342900">
              <a:lnSpc>
                <a:spcPct val="120000"/>
              </a:lnSpc>
              <a:buFont typeface="Arial" panose="020B0604020202020204" pitchFamily="34" charset="0"/>
              <a:buChar char="•"/>
            </a:pPr>
            <a:r>
              <a:rPr lang="en-US" sz="2100" dirty="0" smtClean="0">
                <a:solidFill>
                  <a:srgbClr val="6F2575"/>
                </a:solidFill>
              </a:rPr>
              <a:t>e-Infra services connected </a:t>
            </a:r>
            <a:br>
              <a:rPr lang="en-US" sz="2100" dirty="0" smtClean="0">
                <a:solidFill>
                  <a:srgbClr val="6F2575"/>
                </a:solidFill>
              </a:rPr>
            </a:br>
            <a:r>
              <a:rPr lang="en-US" sz="2100" dirty="0" smtClean="0">
                <a:solidFill>
                  <a:srgbClr val="6F2575"/>
                </a:solidFill>
              </a:rPr>
              <a:t>to a single ‘e-infra SP’ proxy service gateway, </a:t>
            </a:r>
            <a:br>
              <a:rPr lang="en-US" sz="2100" dirty="0" smtClean="0">
                <a:solidFill>
                  <a:srgbClr val="6F2575"/>
                </a:solidFill>
              </a:rPr>
            </a:br>
            <a:r>
              <a:rPr lang="en-US" sz="2100" i="1" dirty="0" smtClean="0">
                <a:solidFill>
                  <a:srgbClr val="6F2575"/>
                </a:solidFill>
              </a:rPr>
              <a:t>e.g. EGI Check-In, GEANT </a:t>
            </a:r>
            <a:r>
              <a:rPr lang="en-US" sz="2100" i="1" dirty="0" err="1" smtClean="0">
                <a:solidFill>
                  <a:srgbClr val="6F2575"/>
                </a:solidFill>
              </a:rPr>
              <a:t>eduTEAMS</a:t>
            </a:r>
            <a:r>
              <a:rPr lang="en-US" sz="2100" i="1" dirty="0" smtClean="0">
                <a:solidFill>
                  <a:srgbClr val="6F2575"/>
                </a:solidFill>
              </a:rPr>
              <a:t>, </a:t>
            </a:r>
            <a:br>
              <a:rPr lang="en-US" sz="2100" i="1" dirty="0" smtClean="0">
                <a:solidFill>
                  <a:srgbClr val="6F2575"/>
                </a:solidFill>
              </a:rPr>
            </a:br>
            <a:r>
              <a:rPr lang="en-US" sz="2100" i="1" dirty="0" smtClean="0">
                <a:solidFill>
                  <a:srgbClr val="6F2575"/>
                </a:solidFill>
              </a:rPr>
              <a:t>Indigo IAM, EUDAT B2ACCESS, …</a:t>
            </a:r>
          </a:p>
          <a:p>
            <a:pPr>
              <a:lnSpc>
                <a:spcPct val="120000"/>
              </a:lnSpc>
            </a:pPr>
            <a:endParaRPr lang="en-US" sz="1800" dirty="0" smtClean="0"/>
          </a:p>
        </p:txBody>
      </p:sp>
      <p:grpSp>
        <p:nvGrpSpPr>
          <p:cNvPr id="7" name="Group 6"/>
          <p:cNvGrpSpPr/>
          <p:nvPr/>
        </p:nvGrpSpPr>
        <p:grpSpPr>
          <a:xfrm>
            <a:off x="-159143" y="761952"/>
            <a:ext cx="4676400" cy="3915017"/>
            <a:chOff x="-72900" y="831600"/>
            <a:chExt cx="4676400" cy="3915017"/>
          </a:xfrm>
        </p:grpSpPr>
        <p:pic>
          <p:nvPicPr>
            <p:cNvPr id="8" name="Picture 7">
              <a:extLst>
                <a:ext uri="{FF2B5EF4-FFF2-40B4-BE49-F238E27FC236}">
                  <a16:creationId xmlns:a16="http://schemas.microsoft.com/office/drawing/2014/main" id="{2BAD28C7-E63C-0548-8B98-576115E561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00" y="831600"/>
              <a:ext cx="4676400" cy="3915017"/>
            </a:xfrm>
            <a:prstGeom prst="rect">
              <a:avLst/>
            </a:prstGeom>
          </p:spPr>
        </p:pic>
        <p:pic>
          <p:nvPicPr>
            <p:cNvPr id="9" name="Picture 8">
              <a:extLst>
                <a:ext uri="{FF2B5EF4-FFF2-40B4-BE49-F238E27FC236}">
                  <a16:creationId xmlns:a16="http://schemas.microsoft.com/office/drawing/2014/main" id="{45DF052C-E77B-4949-9717-D3AD616BE2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00" y="831600"/>
              <a:ext cx="4676400" cy="3915017"/>
            </a:xfrm>
            <a:prstGeom prst="rect">
              <a:avLst/>
            </a:prstGeom>
          </p:spPr>
        </p:pic>
        <p:pic>
          <p:nvPicPr>
            <p:cNvPr id="10" name="Picture 9">
              <a:extLst>
                <a:ext uri="{FF2B5EF4-FFF2-40B4-BE49-F238E27FC236}">
                  <a16:creationId xmlns:a16="http://schemas.microsoft.com/office/drawing/2014/main" id="{D6176514-1EE4-434E-8480-2D9C9268B5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00" y="831600"/>
              <a:ext cx="4676400" cy="3915017"/>
            </a:xfrm>
            <a:prstGeom prst="rect">
              <a:avLst/>
            </a:prstGeom>
          </p:spPr>
        </p:pic>
        <p:pic>
          <p:nvPicPr>
            <p:cNvPr id="11" name="Picture 10">
              <a:extLst>
                <a:ext uri="{FF2B5EF4-FFF2-40B4-BE49-F238E27FC236}">
                  <a16:creationId xmlns:a16="http://schemas.microsoft.com/office/drawing/2014/main" id="{AB5BD8B2-4BC9-484C-A407-F3E31001C9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00" y="831600"/>
              <a:ext cx="4676400" cy="3915017"/>
            </a:xfrm>
            <a:prstGeom prst="rect">
              <a:avLst/>
            </a:prstGeom>
          </p:spPr>
        </p:pic>
        <p:pic>
          <p:nvPicPr>
            <p:cNvPr id="12" name="Picture 11">
              <a:extLst>
                <a:ext uri="{FF2B5EF4-FFF2-40B4-BE49-F238E27FC236}">
                  <a16:creationId xmlns:a16="http://schemas.microsoft.com/office/drawing/2014/main" id="{2424D348-AD8A-0748-BA95-DB522CD98F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07147" y="3233414"/>
              <a:ext cx="618441" cy="477975"/>
            </a:xfrm>
            <a:prstGeom prst="rect">
              <a:avLst/>
            </a:prstGeom>
          </p:spPr>
        </p:pic>
        <p:pic>
          <p:nvPicPr>
            <p:cNvPr id="13" name="Picture 12">
              <a:extLst>
                <a:ext uri="{FF2B5EF4-FFF2-40B4-BE49-F238E27FC236}">
                  <a16:creationId xmlns:a16="http://schemas.microsoft.com/office/drawing/2014/main" id="{B9D4705F-732F-EE4C-84DB-CFE6F5BC41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5588" y="3233414"/>
              <a:ext cx="618441" cy="477975"/>
            </a:xfrm>
            <a:prstGeom prst="rect">
              <a:avLst/>
            </a:prstGeom>
          </p:spPr>
        </p:pic>
        <p:pic>
          <p:nvPicPr>
            <p:cNvPr id="14" name="Picture 13">
              <a:extLst>
                <a:ext uri="{FF2B5EF4-FFF2-40B4-BE49-F238E27FC236}">
                  <a16:creationId xmlns:a16="http://schemas.microsoft.com/office/drawing/2014/main" id="{255E9C68-1C33-1E4F-9357-6718AB34EC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7307" y="3233414"/>
              <a:ext cx="618441" cy="477975"/>
            </a:xfrm>
            <a:prstGeom prst="rect">
              <a:avLst/>
            </a:prstGeom>
          </p:spPr>
        </p:pic>
        <p:pic>
          <p:nvPicPr>
            <p:cNvPr id="15" name="Picture 14">
              <a:extLst>
                <a:ext uri="{FF2B5EF4-FFF2-40B4-BE49-F238E27FC236}">
                  <a16:creationId xmlns:a16="http://schemas.microsoft.com/office/drawing/2014/main" id="{D00D3F21-C1E5-E649-B2A9-9F8BF317AA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4204" y="2282707"/>
              <a:ext cx="618441" cy="477975"/>
            </a:xfrm>
            <a:prstGeom prst="rect">
              <a:avLst/>
            </a:prstGeom>
          </p:spPr>
        </p:pic>
      </p:grpSp>
      <p:sp>
        <p:nvSpPr>
          <p:cNvPr id="18" name="TextBox 17"/>
          <p:cNvSpPr txBox="1"/>
          <p:nvPr/>
        </p:nvSpPr>
        <p:spPr>
          <a:xfrm>
            <a:off x="6083167" y="4315750"/>
            <a:ext cx="3028073" cy="2641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a:r>
              <a:rPr lang="en-US" sz="1050" cap="none" dirty="0">
                <a:solidFill>
                  <a:srgbClr val="6F2575"/>
                </a:solidFill>
              </a:rPr>
              <a:t>https://aarc-community.org/guidelines/aarc-g045/</a:t>
            </a:r>
          </a:p>
        </p:txBody>
      </p:sp>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6566" y="3977111"/>
            <a:ext cx="342952" cy="342952"/>
          </a:xfrm>
          <a:prstGeom prst="rect">
            <a:avLst/>
          </a:prstGeom>
        </p:spPr>
      </p:pic>
    </p:spTree>
    <p:extLst>
      <p:ext uri="{BB962C8B-B14F-4D97-AF65-F5344CB8AC3E}">
        <p14:creationId xmlns:p14="http://schemas.microsoft.com/office/powerpoint/2010/main" val="31531404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a:xfrm>
            <a:off x="4956156" y="833240"/>
            <a:ext cx="3951728" cy="3507589"/>
          </a:xfrm>
        </p:spPr>
        <p:txBody>
          <a:bodyPr/>
          <a:lstStyle/>
          <a:p>
            <a:r>
              <a:rPr lang="en-US" dirty="0" err="1" smtClean="0"/>
              <a:t>OpenID</a:t>
            </a:r>
            <a:r>
              <a:rPr lang="en-US" dirty="0" smtClean="0"/>
              <a:t> Connect Federation:</a:t>
            </a:r>
          </a:p>
          <a:p>
            <a:r>
              <a:rPr lang="en-US" dirty="0" smtClean="0"/>
              <a:t>multilateral trust beyond GAFA</a:t>
            </a:r>
            <a:endParaRPr lang="en-GB" dirty="0"/>
          </a:p>
        </p:txBody>
      </p:sp>
      <p:sp>
        <p:nvSpPr>
          <p:cNvPr id="3" name="Slide Number Placeholder 2"/>
          <p:cNvSpPr>
            <a:spLocks noGrp="1"/>
          </p:cNvSpPr>
          <p:nvPr>
            <p:ph type="sldNum" sz="quarter" idx="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125" b="0" i="0" u="none" strike="noStrike" kern="0" cap="none" spc="0" normalizeH="0" baseline="0" noProof="0" smtClean="0">
                <a:ln>
                  <a:noFill/>
                </a:ln>
                <a:solidFill>
                  <a:srgbClr val="FFFFFF"/>
                </a:solidFill>
                <a:effectLst/>
                <a:uLnTx/>
                <a:uFillTx/>
                <a:latin typeface="Arial"/>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82</a:t>
            </a:fld>
            <a:endParaRPr kumimoji="0" lang="en-GB" sz="1125" b="0" i="0" u="none" strike="noStrike" kern="0" cap="none" spc="0" normalizeH="0" baseline="0" noProof="0">
              <a:ln>
                <a:noFill/>
              </a:ln>
              <a:solidFill>
                <a:srgbClr val="FFFFFF"/>
              </a:solidFill>
              <a:effectLst/>
              <a:uLnTx/>
              <a:uFillTx/>
              <a:latin typeface="Arial"/>
              <a:cs typeface="Arial"/>
              <a:sym typeface="Arial"/>
            </a:endParaRPr>
          </a:p>
        </p:txBody>
      </p:sp>
      <p:sp>
        <p:nvSpPr>
          <p:cNvPr id="4" name="Footer Placeholder 3"/>
          <p:cNvSpPr>
            <a:spLocks noGrp="1"/>
          </p:cNvSpPr>
          <p:nvPr>
            <p:ph type="ftr" sz="quarter" idx="3"/>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125" b="0" i="0" u="none" strike="noStrike" kern="0" cap="none" spc="0" normalizeH="0" baseline="0" noProof="0" smtClean="0">
                <a:ln>
                  <a:noFill/>
                </a:ln>
                <a:solidFill>
                  <a:srgbClr val="FFFFFF"/>
                </a:solidFill>
                <a:effectLst/>
                <a:uLnTx/>
                <a:uFillTx/>
                <a:latin typeface="Arial"/>
                <a:cs typeface="Arial"/>
                <a:sym typeface="Arial"/>
              </a:rPr>
              <a:t>Building Scalable e-Infrastructures for Research</a:t>
            </a:r>
            <a:endParaRPr kumimoji="0" lang="nl-NL" sz="1125" b="0" i="0" u="none" strike="noStrike" kern="0" cap="none" spc="0" normalizeH="0" baseline="0" noProof="0" dirty="0">
              <a:ln>
                <a:noFill/>
              </a:ln>
              <a:solidFill>
                <a:srgbClr val="FFFFFF"/>
              </a:solidFill>
              <a:effectLst/>
              <a:uLnTx/>
              <a:uFillTx/>
              <a:latin typeface="Arial"/>
              <a:cs typeface="Arial"/>
              <a:sym typeface="Arial"/>
            </a:endParaRPr>
          </a:p>
        </p:txBody>
      </p:sp>
      <p:sp>
        <p:nvSpPr>
          <p:cNvPr id="5" name="Text Placeholder 4"/>
          <p:cNvSpPr>
            <a:spLocks noGrp="1"/>
          </p:cNvSpPr>
          <p:nvPr>
            <p:ph type="body" sz="quarter" idx="15"/>
          </p:nvPr>
        </p:nvSpPr>
        <p:spPr/>
        <p:txBody>
          <a:bodyPr/>
          <a:lstStyle/>
          <a:p>
            <a:r>
              <a:rPr lang="en-US" dirty="0" smtClean="0"/>
              <a:t>Beyond SAML: OIDC Fed – trust is technology agnostic</a:t>
            </a:r>
            <a:endParaRPr lang="en-GB" dirty="0"/>
          </a:p>
        </p:txBody>
      </p:sp>
      <p:pic>
        <p:nvPicPr>
          <p:cNvPr id="6" name="Picture 5"/>
          <p:cNvPicPr>
            <a:picLocks noChangeAspect="1"/>
          </p:cNvPicPr>
          <p:nvPr/>
        </p:nvPicPr>
        <p:blipFill>
          <a:blip r:embed="rId3"/>
          <a:stretch>
            <a:fillRect/>
          </a:stretch>
        </p:blipFill>
        <p:spPr>
          <a:xfrm>
            <a:off x="352484" y="738853"/>
            <a:ext cx="4532132" cy="3868468"/>
          </a:xfrm>
          <a:prstGeom prst="rect">
            <a:avLst/>
          </a:prstGeom>
        </p:spPr>
      </p:pic>
      <p:pic>
        <p:nvPicPr>
          <p:cNvPr id="8" name="Picture 7"/>
          <p:cNvPicPr>
            <a:picLocks noChangeAspect="1"/>
          </p:cNvPicPr>
          <p:nvPr/>
        </p:nvPicPr>
        <p:blipFill>
          <a:blip r:embed="rId4"/>
          <a:stretch>
            <a:fillRect/>
          </a:stretch>
        </p:blipFill>
        <p:spPr>
          <a:xfrm>
            <a:off x="5552111" y="1550978"/>
            <a:ext cx="2441368" cy="2570060"/>
          </a:xfrm>
          <a:prstGeom prst="rect">
            <a:avLst/>
          </a:prstGeom>
        </p:spPr>
      </p:pic>
      <p:sp>
        <p:nvSpPr>
          <p:cNvPr id="9" name="TextBox 8"/>
          <p:cNvSpPr txBox="1"/>
          <p:nvPr/>
        </p:nvSpPr>
        <p:spPr>
          <a:xfrm>
            <a:off x="5196241" y="4760582"/>
            <a:ext cx="2518318" cy="425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r" defTabSz="825500" rtl="0" eaLnBrk="1" fontAlgn="auto" latinLnBrk="0" hangingPunct="0">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rgbClr val="E3D88B"/>
                </a:solidFill>
                <a:effectLst/>
                <a:uLnTx/>
                <a:uFillTx/>
                <a:latin typeface="Arial"/>
                <a:ea typeface="+mn-ea"/>
                <a:cs typeface="Arial"/>
                <a:sym typeface="Arial"/>
              </a:rPr>
              <a:t>Roland </a:t>
            </a:r>
            <a:r>
              <a:rPr kumimoji="0" lang="en-US" sz="1050" b="0" i="0" u="none" strike="noStrike" kern="0" cap="none" spc="0" normalizeH="0" baseline="0" noProof="0" dirty="0" err="1" smtClean="0">
                <a:ln>
                  <a:noFill/>
                </a:ln>
                <a:solidFill>
                  <a:srgbClr val="E3D88B"/>
                </a:solidFill>
                <a:effectLst/>
                <a:uLnTx/>
                <a:uFillTx/>
                <a:latin typeface="Arial"/>
                <a:ea typeface="+mn-ea"/>
                <a:cs typeface="Arial"/>
                <a:sym typeface="Arial"/>
              </a:rPr>
              <a:t>Hedberg</a:t>
            </a:r>
            <a:r>
              <a:rPr kumimoji="0" lang="en-US" sz="1050" b="0" i="0" u="none" strike="noStrike" kern="0" cap="none" spc="0" normalizeH="0" baseline="0" noProof="0" dirty="0" smtClean="0">
                <a:ln>
                  <a:noFill/>
                </a:ln>
                <a:solidFill>
                  <a:srgbClr val="E3D88B"/>
                </a:solidFill>
                <a:effectLst/>
                <a:uLnTx/>
                <a:uFillTx/>
                <a:latin typeface="Arial"/>
                <a:ea typeface="+mn-ea"/>
                <a:cs typeface="Arial"/>
                <a:sym typeface="Arial"/>
              </a:rPr>
              <a:t>, et al., </a:t>
            </a:r>
            <a:br>
              <a:rPr kumimoji="0" lang="en-US" sz="1050" b="0" i="0" u="none" strike="noStrike" kern="0" cap="none" spc="0" normalizeH="0" baseline="0" noProof="0" dirty="0" smtClean="0">
                <a:ln>
                  <a:noFill/>
                </a:ln>
                <a:solidFill>
                  <a:srgbClr val="E3D88B"/>
                </a:solidFill>
                <a:effectLst/>
                <a:uLnTx/>
                <a:uFillTx/>
                <a:latin typeface="Arial"/>
                <a:ea typeface="+mn-ea"/>
                <a:cs typeface="Arial"/>
                <a:sym typeface="Arial"/>
              </a:rPr>
            </a:br>
            <a:r>
              <a:rPr kumimoji="0" lang="en-US" sz="1050" b="0" i="0" u="none" strike="noStrike" kern="0" cap="none" spc="0" normalizeH="0" baseline="0" noProof="0" dirty="0" smtClean="0">
                <a:ln>
                  <a:noFill/>
                </a:ln>
                <a:solidFill>
                  <a:srgbClr val="E3D88B"/>
                </a:solidFill>
                <a:effectLst/>
                <a:uLnTx/>
                <a:uFillTx/>
                <a:latin typeface="Arial"/>
                <a:ea typeface="+mn-ea"/>
                <a:cs typeface="Arial"/>
                <a:sym typeface="Arial"/>
              </a:rPr>
              <a:t>with Mischa </a:t>
            </a:r>
            <a:r>
              <a:rPr kumimoji="0" lang="en-US" sz="1050" b="0" i="0" u="none" strike="noStrike" kern="0" cap="none" spc="0" normalizeH="0" baseline="0" noProof="0" dirty="0" err="1" smtClean="0">
                <a:ln>
                  <a:noFill/>
                </a:ln>
                <a:solidFill>
                  <a:srgbClr val="E3D88B"/>
                </a:solidFill>
                <a:effectLst/>
                <a:uLnTx/>
                <a:uFillTx/>
                <a:latin typeface="Arial"/>
                <a:ea typeface="+mn-ea"/>
                <a:cs typeface="Arial"/>
                <a:sym typeface="Arial"/>
              </a:rPr>
              <a:t>Sall</a:t>
            </a:r>
            <a:r>
              <a:rPr kumimoji="0" lang="nl-NL" sz="1050" b="0" i="0" u="none" strike="noStrike" kern="0" cap="none" spc="0" normalizeH="0" baseline="0" noProof="0" dirty="0" smtClean="0">
                <a:ln>
                  <a:noFill/>
                </a:ln>
                <a:solidFill>
                  <a:srgbClr val="E3D88B"/>
                </a:solidFill>
                <a:effectLst/>
                <a:uLnTx/>
                <a:uFillTx/>
                <a:latin typeface="Arial"/>
                <a:ea typeface="+mn-ea"/>
                <a:cs typeface="Arial"/>
                <a:sym typeface="Arial"/>
              </a:rPr>
              <a:t>é, Jouke Roorda, </a:t>
            </a:r>
            <a:r>
              <a:rPr kumimoji="0" lang="nl-NL" sz="1050" b="0" i="0" u="none" strike="noStrike" kern="0" cap="none" spc="0" normalizeH="0" baseline="0" noProof="0" dirty="0" err="1" smtClean="0">
                <a:ln>
                  <a:noFill/>
                </a:ln>
                <a:solidFill>
                  <a:srgbClr val="E3D88B"/>
                </a:solidFill>
                <a:effectLst/>
                <a:uLnTx/>
                <a:uFillTx/>
                <a:latin typeface="Arial"/>
                <a:ea typeface="+mn-ea"/>
                <a:cs typeface="Arial"/>
                <a:sym typeface="Arial"/>
              </a:rPr>
              <a:t>Nikhef</a:t>
            </a:r>
            <a:endParaRPr kumimoji="0" lang="en-GB" sz="1050" b="0" i="0" u="none" strike="noStrike" kern="0" cap="none" spc="0" normalizeH="0" baseline="0" noProof="0" dirty="0" smtClean="0">
              <a:ln>
                <a:noFill/>
              </a:ln>
              <a:solidFill>
                <a:srgbClr val="E3D88B"/>
              </a:solidFill>
              <a:effectLst/>
              <a:uLnTx/>
              <a:uFillTx/>
              <a:latin typeface="Arial"/>
              <a:ea typeface="+mn-ea"/>
              <a:cs typeface="Arial"/>
              <a:sym typeface="Arial"/>
            </a:endParaRPr>
          </a:p>
        </p:txBody>
      </p:sp>
      <p:sp>
        <p:nvSpPr>
          <p:cNvPr id="10" name="TextBox 9"/>
          <p:cNvSpPr txBox="1"/>
          <p:nvPr/>
        </p:nvSpPr>
        <p:spPr>
          <a:xfrm>
            <a:off x="5196241" y="4257040"/>
            <a:ext cx="3153107"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nl-NL" sz="1400" b="1" i="0" u="none" strike="noStrike" kern="0" cap="none" spc="0" normalizeH="0" baseline="0" noProof="0" dirty="0" err="1" smtClean="0">
                <a:ln>
                  <a:noFill/>
                </a:ln>
                <a:solidFill>
                  <a:srgbClr val="6F2575"/>
                </a:solidFill>
                <a:effectLst/>
                <a:uLnTx/>
                <a:uFillTx/>
                <a:latin typeface="Arial"/>
                <a:cs typeface="Arial"/>
                <a:sym typeface="Arial"/>
              </a:rPr>
              <a:t>s</a:t>
            </a:r>
            <a:r>
              <a:rPr kumimoji="0" lang="nl-NL" sz="1400" b="1" i="0" u="none" strike="noStrike" kern="0" cap="none" spc="0" normalizeH="0" baseline="0" noProof="0" dirty="0" err="1" smtClean="0">
                <a:ln>
                  <a:noFill/>
                </a:ln>
                <a:solidFill>
                  <a:srgbClr val="6F2575"/>
                </a:solidFill>
                <a:effectLst/>
                <a:uLnTx/>
                <a:uFillTx/>
                <a:latin typeface="Arial"/>
                <a:ea typeface="+mn-ea"/>
                <a:cs typeface="Arial"/>
                <a:sym typeface="Arial"/>
              </a:rPr>
              <a:t>ee</a:t>
            </a:r>
            <a:r>
              <a:rPr kumimoji="0" lang="nl-NL" sz="1400" b="1" i="0" u="none" strike="noStrike" kern="0" cap="none" spc="0" normalizeH="0" baseline="0" noProof="0" dirty="0" smtClean="0">
                <a:ln>
                  <a:noFill/>
                </a:ln>
                <a:solidFill>
                  <a:srgbClr val="6F2575"/>
                </a:solidFill>
                <a:effectLst/>
                <a:uLnTx/>
                <a:uFillTx/>
                <a:latin typeface="Arial"/>
                <a:ea typeface="+mn-ea"/>
                <a:cs typeface="Arial"/>
                <a:sym typeface="Arial"/>
              </a:rPr>
              <a:t>: openid.net → </a:t>
            </a:r>
            <a:r>
              <a:rPr kumimoji="0" lang="nl-NL" sz="1400" b="1" i="0" u="none" strike="noStrike" kern="0" cap="none" spc="0" normalizeH="0" baseline="0" noProof="0" dirty="0" err="1" smtClean="0">
                <a:ln>
                  <a:noFill/>
                </a:ln>
                <a:solidFill>
                  <a:srgbClr val="6F2575"/>
                </a:solidFill>
                <a:effectLst/>
                <a:uLnTx/>
                <a:uFillTx/>
                <a:latin typeface="Arial"/>
                <a:ea typeface="+mn-ea"/>
                <a:cs typeface="Arial"/>
                <a:sym typeface="Arial"/>
              </a:rPr>
              <a:t>Specs</a:t>
            </a:r>
            <a:r>
              <a:rPr kumimoji="0" lang="nl-NL" sz="1400" b="1" i="0" u="none" strike="noStrike" kern="0" cap="none" spc="0" normalizeH="0" baseline="0" noProof="0" dirty="0" smtClean="0">
                <a:ln>
                  <a:noFill/>
                </a:ln>
                <a:solidFill>
                  <a:srgbClr val="6F2575"/>
                </a:solidFill>
                <a:effectLst/>
                <a:uLnTx/>
                <a:uFillTx/>
                <a:latin typeface="Arial"/>
                <a:ea typeface="+mn-ea"/>
                <a:cs typeface="Arial"/>
                <a:sym typeface="Arial"/>
              </a:rPr>
              <a:t> &amp; </a:t>
            </a:r>
            <a:r>
              <a:rPr kumimoji="0" lang="nl-NL" sz="1400" b="1" i="0" u="none" strike="noStrike" kern="0" cap="none" spc="0" normalizeH="0" baseline="0" noProof="0" dirty="0" err="1" smtClean="0">
                <a:ln>
                  <a:noFill/>
                </a:ln>
                <a:solidFill>
                  <a:srgbClr val="6F2575"/>
                </a:solidFill>
                <a:effectLst/>
                <a:uLnTx/>
                <a:uFillTx/>
                <a:latin typeface="Arial"/>
                <a:ea typeface="+mn-ea"/>
                <a:cs typeface="Arial"/>
                <a:sym typeface="Arial"/>
              </a:rPr>
              <a:t>Dev</a:t>
            </a:r>
            <a:r>
              <a:rPr kumimoji="0" lang="nl-NL" sz="1400" b="1" i="0" u="none" strike="noStrike" kern="0" cap="none" spc="0" normalizeH="0" baseline="0" noProof="0" dirty="0" smtClean="0">
                <a:ln>
                  <a:noFill/>
                </a:ln>
                <a:solidFill>
                  <a:srgbClr val="6F2575"/>
                </a:solidFill>
                <a:effectLst/>
                <a:uLnTx/>
                <a:uFillTx/>
                <a:latin typeface="Arial"/>
                <a:ea typeface="+mn-ea"/>
                <a:cs typeface="Arial"/>
                <a:sym typeface="Arial"/>
              </a:rPr>
              <a:t> info</a:t>
            </a:r>
            <a:endParaRPr kumimoji="0" lang="en-GB" sz="1400" b="1" i="0" u="none" strike="noStrike" kern="0" cap="none" spc="0" normalizeH="0" baseline="0" noProof="0" dirty="0" smtClean="0">
              <a:ln>
                <a:noFill/>
              </a:ln>
              <a:solidFill>
                <a:srgbClr val="6F2575"/>
              </a:solidFill>
              <a:effectLst/>
              <a:uLnTx/>
              <a:uFillTx/>
              <a:latin typeface="Arial"/>
              <a:ea typeface="+mn-ea"/>
              <a:cs typeface="Arial"/>
              <a:sym typeface="Arial"/>
            </a:endParaRPr>
          </a:p>
        </p:txBody>
      </p:sp>
      <p:pic>
        <p:nvPicPr>
          <p:cNvPr id="11" name="Picture 5" descr="H:\Home\davidg\EUGridPMA\IGTF\IGTF-logos\IGTF_logo-interop.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125" y="908871"/>
            <a:ext cx="665510" cy="308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269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9</a:t>
            </a:fld>
            <a:endParaRPr lang="en-GB"/>
          </a:p>
        </p:txBody>
      </p:sp>
      <p:sp>
        <p:nvSpPr>
          <p:cNvPr id="4" name="Footer Placeholder 3"/>
          <p:cNvSpPr>
            <a:spLocks noGrp="1"/>
          </p:cNvSpPr>
          <p:nvPr>
            <p:ph type="ftr" sz="quarter" idx="3"/>
          </p:nvPr>
        </p:nvSpPr>
        <p:spPr/>
        <p:txBody>
          <a:bodyPr/>
          <a:lstStyle/>
          <a:p>
            <a:r>
              <a:rPr lang="en-US" smtClean="0"/>
              <a:t>Building Scalable e-Infrastructures for Research</a:t>
            </a:r>
            <a:endParaRPr lang="nl-NL" dirty="0"/>
          </a:p>
        </p:txBody>
      </p:sp>
      <p:sp>
        <p:nvSpPr>
          <p:cNvPr id="5" name="Text Placeholder 4"/>
          <p:cNvSpPr>
            <a:spLocks noGrp="1"/>
          </p:cNvSpPr>
          <p:nvPr>
            <p:ph type="body" sz="quarter" idx="15"/>
          </p:nvPr>
        </p:nvSpPr>
        <p:spPr/>
        <p:txBody>
          <a:bodyPr/>
          <a:lstStyle/>
          <a:p>
            <a:r>
              <a:rPr lang="en-GB" dirty="0" smtClean="0"/>
              <a:t>What we knew was coming …</a:t>
            </a:r>
            <a:endParaRPr lang="en-GB"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4332" y="642082"/>
            <a:ext cx="6609668" cy="360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887610" y="4231783"/>
            <a:ext cx="6360716"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a:r>
              <a:rPr lang="de-DE" sz="900" cap="none" dirty="0">
                <a:solidFill>
                  <a:srgbClr val="C0C0C0"/>
                </a:solidFill>
              </a:rPr>
              <a:t>Helge Meinhard, Bernd Panzer-</a:t>
            </a:r>
            <a:r>
              <a:rPr lang="de-DE" sz="900" cap="none" dirty="0" err="1">
                <a:solidFill>
                  <a:srgbClr val="C0C0C0"/>
                </a:solidFill>
              </a:rPr>
              <a:t>Steindel</a:t>
            </a:r>
            <a:r>
              <a:rPr lang="de-DE" sz="900" cap="none" dirty="0">
                <a:solidFill>
                  <a:srgbClr val="C0C0C0"/>
                </a:solidFill>
              </a:rPr>
              <a:t>, Technology Evolution, https://indico.cern.ch/event/555063/contributions/2285842</a:t>
            </a:r>
            <a:r>
              <a:rPr lang="de-DE" sz="900" cap="none" dirty="0" smtClean="0">
                <a:solidFill>
                  <a:srgbClr val="C0C0C0"/>
                </a:solidFill>
              </a:rPr>
              <a:t>/</a:t>
            </a:r>
            <a:endParaRPr lang="de-DE" sz="900" cap="none" dirty="0">
              <a:solidFill>
                <a:srgbClr val="C0C0C0"/>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756051"/>
            <a:ext cx="2495075" cy="2486481"/>
          </a:xfrm>
          <a:prstGeom prst="rect">
            <a:avLst/>
          </a:prstGeom>
          <a:solidFill>
            <a:srgbClr val="EAEAEA"/>
          </a:solidFill>
        </p:spPr>
      </p:pic>
      <p:sp>
        <p:nvSpPr>
          <p:cNvPr id="10" name="TextBox 9"/>
          <p:cNvSpPr txBox="1"/>
          <p:nvPr/>
        </p:nvSpPr>
        <p:spPr>
          <a:xfrm>
            <a:off x="2205" y="4383452"/>
            <a:ext cx="6226063"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a:r>
              <a:rPr lang="en-GB" sz="900" cap="none" dirty="0">
                <a:solidFill>
                  <a:srgbClr val="C0C0C0"/>
                </a:solidFill>
              </a:rPr>
              <a:t>Figure left: Herb </a:t>
            </a:r>
            <a:r>
              <a:rPr lang="en-GB" sz="900" cap="none" dirty="0" smtClean="0">
                <a:solidFill>
                  <a:srgbClr val="C0C0C0"/>
                </a:solidFill>
              </a:rPr>
              <a:t>Sutter, </a:t>
            </a:r>
            <a:r>
              <a:rPr lang="en-GB" sz="900" cap="none" dirty="0" err="1" smtClean="0">
                <a:solidFill>
                  <a:srgbClr val="C0C0C0"/>
                </a:solidFill>
              </a:rPr>
              <a:t>Dr.Dobbs</a:t>
            </a:r>
            <a:r>
              <a:rPr lang="en-GB" sz="900" cap="none" dirty="0" smtClean="0">
                <a:solidFill>
                  <a:srgbClr val="C0C0C0"/>
                </a:solidFill>
              </a:rPr>
              <a:t> Journal 2004, updated 2009, see http</a:t>
            </a:r>
            <a:r>
              <a:rPr lang="en-GB" sz="900" cap="none" dirty="0">
                <a:solidFill>
                  <a:srgbClr val="C0C0C0"/>
                </a:solidFill>
              </a:rPr>
              <a:t>://www.gotw.ca/publications/concurrency-ddj.htm</a:t>
            </a:r>
            <a:endParaRPr kumimoji="0" lang="en-US" sz="900" b="0" i="0" u="none" strike="noStrike" cap="none" spc="0" normalizeH="0" dirty="0" smtClean="0">
              <a:ln>
                <a:noFill/>
              </a:ln>
              <a:solidFill>
                <a:srgbClr val="C0C0C0"/>
              </a:solidFill>
              <a:effectLst/>
              <a:uFillTx/>
              <a:sym typeface="Arial"/>
            </a:endParaRPr>
          </a:p>
        </p:txBody>
      </p:sp>
      <p:sp>
        <p:nvSpPr>
          <p:cNvPr id="7" name="TextBox 6"/>
          <p:cNvSpPr txBox="1"/>
          <p:nvPr/>
        </p:nvSpPr>
        <p:spPr>
          <a:xfrm>
            <a:off x="5409003" y="1640164"/>
            <a:ext cx="3632405"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600" b="0" i="0" u="none" strike="noStrike" cap="none" spc="0" normalizeH="0" dirty="0" smtClean="0">
                <a:ln>
                  <a:noFill/>
                </a:ln>
                <a:solidFill>
                  <a:srgbClr val="6F2575"/>
                </a:solidFill>
                <a:effectLst/>
                <a:uFillTx/>
                <a:latin typeface="+mn-lt"/>
                <a:ea typeface="+mn-ea"/>
                <a:cs typeface="+mn-cs"/>
                <a:sym typeface="Arial"/>
              </a:rPr>
              <a:t>CERN Computer Centre (T0 + </a:t>
            </a:r>
            <a:r>
              <a:rPr lang="en-GB" sz="1600" cap="none" dirty="0" err="1" smtClean="0">
                <a:solidFill>
                  <a:srgbClr val="6F2575"/>
                </a:solidFill>
              </a:rPr>
              <a:t>lx</a:t>
            </a:r>
            <a:r>
              <a:rPr kumimoji="0" lang="en-GB" sz="1600" b="0" i="0" u="none" strike="noStrike" cap="none" spc="0" normalizeH="0" dirty="0" err="1" smtClean="0">
                <a:ln>
                  <a:noFill/>
                </a:ln>
                <a:solidFill>
                  <a:srgbClr val="6F2575"/>
                </a:solidFill>
                <a:effectLst/>
                <a:uFillTx/>
                <a:latin typeface="+mn-lt"/>
                <a:ea typeface="+mn-ea"/>
                <a:cs typeface="+mn-cs"/>
                <a:sym typeface="Arial"/>
              </a:rPr>
              <a:t>batch</a:t>
            </a:r>
            <a:r>
              <a:rPr kumimoji="0" lang="en-GB" sz="1600" b="0" i="0" u="none" strike="noStrike" cap="none" spc="0" normalizeH="0" dirty="0" smtClean="0">
                <a:ln>
                  <a:noFill/>
                </a:ln>
                <a:solidFill>
                  <a:srgbClr val="6F2575"/>
                </a:solidFill>
                <a:effectLst/>
                <a:uFillTx/>
                <a:latin typeface="+mn-lt"/>
                <a:ea typeface="+mn-ea"/>
                <a:cs typeface="+mn-cs"/>
                <a:sym typeface="Arial"/>
              </a:rPr>
              <a:t>)</a:t>
            </a:r>
            <a:endParaRPr kumimoji="0" lang="en-US" sz="1600" b="0" i="0" u="none" strike="noStrike" cap="none" spc="0" normalizeH="0" dirty="0" smtClean="0">
              <a:ln>
                <a:noFill/>
              </a:ln>
              <a:solidFill>
                <a:srgbClr val="6F2575"/>
              </a:solidFill>
              <a:effectLst/>
              <a:uFillTx/>
              <a:latin typeface="+mn-lt"/>
              <a:ea typeface="+mn-ea"/>
              <a:cs typeface="+mn-cs"/>
              <a:sym typeface="Arial"/>
            </a:endParaRPr>
          </a:p>
        </p:txBody>
      </p:sp>
      <p:sp>
        <p:nvSpPr>
          <p:cNvPr id="11" name="TextBox 10"/>
          <p:cNvSpPr txBox="1"/>
          <p:nvPr/>
        </p:nvSpPr>
        <p:spPr>
          <a:xfrm>
            <a:off x="5609378" y="1993962"/>
            <a:ext cx="3231654"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GB" sz="1100" i="1" cap="none" dirty="0">
                <a:solidFill>
                  <a:srgbClr val="6F2575"/>
                </a:solidFill>
              </a:rPr>
              <a:t>p</a:t>
            </a:r>
            <a:r>
              <a:rPr kumimoji="0" lang="en-GB" sz="1100" b="0" i="1" u="none" strike="noStrike" cap="none" spc="0" normalizeH="0" dirty="0" smtClean="0">
                <a:ln>
                  <a:noFill/>
                </a:ln>
                <a:solidFill>
                  <a:srgbClr val="6F2575"/>
                </a:solidFill>
                <a:effectLst/>
                <a:uFillTx/>
                <a:sym typeface="Arial"/>
              </a:rPr>
              <a:t>rojection of different scenarios at start of HL-LHC</a:t>
            </a:r>
            <a:endParaRPr kumimoji="0" lang="en-US" sz="1100" b="0" i="1" u="none" strike="noStrike" cap="none" spc="0" normalizeH="0" dirty="0" smtClean="0">
              <a:ln>
                <a:noFill/>
              </a:ln>
              <a:solidFill>
                <a:srgbClr val="6F2575"/>
              </a:solidFill>
              <a:effectLst/>
              <a:uFillTx/>
              <a:sym typeface="Arial"/>
            </a:endParaRPr>
          </a:p>
        </p:txBody>
      </p:sp>
    </p:spTree>
    <p:extLst>
      <p:ext uri="{BB962C8B-B14F-4D97-AF65-F5344CB8AC3E}">
        <p14:creationId xmlns:p14="http://schemas.microsoft.com/office/powerpoint/2010/main" val="3544624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White">
  <a:themeElements>
    <a:clrScheme name="NIKHEF">
      <a:dk1>
        <a:srgbClr val="000000"/>
      </a:dk1>
      <a:lt1>
        <a:srgbClr val="E6223C"/>
      </a:lt1>
      <a:dk2>
        <a:srgbClr val="000000"/>
      </a:dk2>
      <a:lt2>
        <a:srgbClr val="702677"/>
      </a:lt2>
      <a:accent1>
        <a:srgbClr val="E6223C"/>
      </a:accent1>
      <a:accent2>
        <a:srgbClr val="702677"/>
      </a:accent2>
      <a:accent3>
        <a:srgbClr val="00B3C3"/>
      </a:accent3>
      <a:accent4>
        <a:srgbClr val="E3D88B"/>
      </a:accent4>
      <a:accent5>
        <a:srgbClr val="059F77"/>
      </a:accent5>
      <a:accent6>
        <a:srgbClr val="E6223C"/>
      </a:accent6>
      <a:hlink>
        <a:srgbClr val="0000FF"/>
      </a:hlink>
      <a:folHlink>
        <a:srgbClr val="00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1600" b="0" i="0" u="none" strike="noStrike" cap="none" spc="0" normalizeH="0" dirty="0" smtClean="0">
            <a:ln>
              <a:noFill/>
            </a:ln>
            <a:solidFill>
              <a:srgbClr val="6F2575"/>
            </a:solidFill>
            <a:effectLst/>
            <a:uFillTx/>
            <a:latin typeface="+mn-lt"/>
            <a:ea typeface="+mn-ea"/>
            <a:cs typeface="+mn-cs"/>
            <a:sym typeface="Arial"/>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ikhef_presentatie-template-lc-2018-DG-ER.potx" id="{D0D2BB00-EE16-4FD5-9FCA-EB77D7932B6A}" vid="{22556AB9-44F3-441D-BA67-5A088471FC57}"/>
    </a:ext>
  </a:extLst>
</a:theme>
</file>

<file path=ppt/theme/theme2.xml><?xml version="1.0" encoding="utf-8"?>
<a:theme xmlns:a="http://schemas.openxmlformats.org/drawingml/2006/main" name="Nik2018-Standard">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Custom 1">
      <a:majorFont>
        <a:latin typeface="Candara"/>
        <a:ea typeface="Candara"/>
        <a:cs typeface="Candara"/>
      </a:majorFont>
      <a:minorFont>
        <a:latin typeface="Akkurat Std"/>
        <a:ea typeface="Candara"/>
        <a:cs typeface="Candar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88900" dist="12700" rotWithShape="0">
              <a:srgbClr val="000000">
                <a:alpha val="50000"/>
              </a:srgbClr>
            </a:outerShdw>
          </a:effectLst>
        </a:effectStyle>
        <a:effectStyle>
          <a:effectLst>
            <a:outerShdw blurRad="635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8D6FF"/>
        </a:solidFill>
        <a:ln w="12700" cap="flat">
          <a:solidFill>
            <a:srgbClr val="000000"/>
          </a:solidFill>
          <a:prstDash val="solid"/>
          <a:round/>
        </a:ln>
        <a:effectLst/>
        <a:sp3d/>
      </a:spPr>
      <a:bodyPr rot="0" spcFirstLastPara="1" vertOverflow="overflow" horzOverflow="overflow" vert="horz" wrap="square" lIns="101600" tIns="101600" rIns="101600" bIns="101600" numCol="1" spcCol="38100" rtlCol="0" anchor="ctr">
        <a:spAutoFit/>
      </a:bodyPr>
      <a:lstStyle>
        <a:defPPr marL="40639" marR="40639"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
              <a:solidFill>
                <a:srgbClr val="000000"/>
              </a:solidFill>
            </a:uFill>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101600" tIns="101600" rIns="101600" bIns="1016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ikhef_presentatie-template-lc-2018-DG-ER.potx" id="{D0D2BB00-EE16-4FD5-9FCA-EB77D7932B6A}" vid="{9FAF1C68-7A2A-4CBC-BFF7-2AEBA92DD69E}"/>
    </a:ext>
  </a:extLst>
</a:theme>
</file>

<file path=ppt/theme/theme3.xml><?xml version="1.0" encoding="utf-8"?>
<a:theme xmlns:a="http://schemas.openxmlformats.org/drawingml/2006/main" name="Nik2018DG-Closures">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Custom 1">
      <a:majorFont>
        <a:latin typeface="Candara"/>
        <a:ea typeface="Candara"/>
        <a:cs typeface="Candara"/>
      </a:majorFont>
      <a:minorFont>
        <a:latin typeface="Akkurat Std"/>
        <a:ea typeface="Candara"/>
        <a:cs typeface="Candar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88900" dist="12700" rotWithShape="0">
              <a:srgbClr val="000000">
                <a:alpha val="50000"/>
              </a:srgbClr>
            </a:outerShdw>
          </a:effectLst>
        </a:effectStyle>
        <a:effectStyle>
          <a:effectLst>
            <a:outerShdw blurRad="635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8D6FF"/>
        </a:solidFill>
        <a:ln w="12700" cap="flat">
          <a:solidFill>
            <a:srgbClr val="000000"/>
          </a:solidFill>
          <a:prstDash val="solid"/>
          <a:round/>
        </a:ln>
        <a:effectLst/>
        <a:sp3d/>
      </a:spPr>
      <a:bodyPr rot="0" spcFirstLastPara="1" vertOverflow="overflow" horzOverflow="overflow" vert="horz" wrap="square" lIns="101600" tIns="101600" rIns="101600" bIns="101600" numCol="1" spcCol="38100" rtlCol="0" anchor="ctr">
        <a:spAutoFit/>
      </a:bodyPr>
      <a:lstStyle>
        <a:defPPr marL="40639" marR="40639"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
              <a:solidFill>
                <a:srgbClr val="000000"/>
              </a:solidFill>
            </a:uFill>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101600" tIns="101600" rIns="101600" bIns="1016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ikhef_presentatie-template-lc-2018-DG-ER.potx" id="{D0D2BB00-EE16-4FD5-9FCA-EB77D7932B6A}" vid="{3485AEA6-54EA-4571-A50E-E28E7CFCE320}"/>
    </a:ext>
  </a:extLst>
</a:theme>
</file>

<file path=ppt/theme/theme4.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Nikhef_presentatie-template-lc-2018-DG-ER</Template>
  <TotalTime>25677</TotalTime>
  <Words>5148</Words>
  <Application>Microsoft Office PowerPoint</Application>
  <PresentationFormat>On-screen Show (16:9)</PresentationFormat>
  <Paragraphs>734</Paragraphs>
  <Slides>82</Slides>
  <Notes>82</Notes>
  <HiddenSlides>0</HiddenSlides>
  <MMClips>1</MMClips>
  <ScaleCrop>false</ScaleCrop>
  <HeadingPairs>
    <vt:vector size="8" baseType="variant">
      <vt:variant>
        <vt:lpstr>Fonts Used</vt:lpstr>
      </vt:variant>
      <vt:variant>
        <vt:i4>15</vt:i4>
      </vt:variant>
      <vt:variant>
        <vt:lpstr>Theme</vt:lpstr>
      </vt:variant>
      <vt:variant>
        <vt:i4>3</vt:i4>
      </vt:variant>
      <vt:variant>
        <vt:lpstr>Embedded OLE Servers</vt:lpstr>
      </vt:variant>
      <vt:variant>
        <vt:i4>2</vt:i4>
      </vt:variant>
      <vt:variant>
        <vt:lpstr>Slide Titles</vt:lpstr>
      </vt:variant>
      <vt:variant>
        <vt:i4>82</vt:i4>
      </vt:variant>
    </vt:vector>
  </HeadingPairs>
  <TitlesOfParts>
    <vt:vector size="102" baseType="lpstr">
      <vt:lpstr>Akkurat Std</vt:lpstr>
      <vt:lpstr>Akkurat Std Bold</vt:lpstr>
      <vt:lpstr>Akkurat Std Italic</vt:lpstr>
      <vt:lpstr>Akkurat Std Light</vt:lpstr>
      <vt:lpstr>Akkurat Std Mono</vt:lpstr>
      <vt:lpstr>Arial</vt:lpstr>
      <vt:lpstr>Calibri</vt:lpstr>
      <vt:lpstr>Candara</vt:lpstr>
      <vt:lpstr>Helvetica</vt:lpstr>
      <vt:lpstr>Helvetica Neue</vt:lpstr>
      <vt:lpstr>Helvetica Neue Medium</vt:lpstr>
      <vt:lpstr>Minion Pro</vt:lpstr>
      <vt:lpstr>Times New Roman</vt:lpstr>
      <vt:lpstr>Verdana</vt:lpstr>
      <vt:lpstr>Wingdings</vt:lpstr>
      <vt:lpstr>White</vt:lpstr>
      <vt:lpstr>Nik2018-Standard</vt:lpstr>
      <vt:lpstr>Nik2018DG-Closures</vt:lpstr>
      <vt:lpstr>CorelDRAW</vt:lpstr>
      <vt:lpstr>PHOTO-PAINT</vt:lpstr>
      <vt:lpstr>Building  scalable e-Infrastructures for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 It All Collaborate!</vt:lpstr>
      <vt:lpstr>A global operational infrastructure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Service-centric policies – key elements to our ‘PDK’</vt:lpstr>
      <vt:lpstr>PowerPoint Presentation</vt:lpstr>
      <vt:lpstr>PowerPoint Presentation</vt:lpstr>
      <vt:lpstr>PowerPoint Presentation</vt:lpstr>
      <vt:lpstr>PowerPoint Presentation</vt:lpstr>
    </vt:vector>
  </TitlesOfParts>
  <Company>Nikhef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scalable e-Infrastructures for research</dc:title>
  <dc:creator>davidg</dc:creator>
  <cp:lastModifiedBy>davidg</cp:lastModifiedBy>
  <cp:revision>439</cp:revision>
  <dcterms:created xsi:type="dcterms:W3CDTF">2020-09-10T06:52:19Z</dcterms:created>
  <dcterms:modified xsi:type="dcterms:W3CDTF">2020-11-16T10:30:31Z</dcterms:modified>
</cp:coreProperties>
</file>