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  <p:sldMasterId id="2147483726" r:id="rId3"/>
  </p:sldMasterIdLst>
  <p:notesMasterIdLst>
    <p:notesMasterId r:id="rId29"/>
  </p:notesMasterIdLst>
  <p:handoutMasterIdLst>
    <p:handoutMasterId r:id="rId30"/>
  </p:handoutMasterIdLst>
  <p:sldIdLst>
    <p:sldId id="256" r:id="rId4"/>
    <p:sldId id="272" r:id="rId5"/>
    <p:sldId id="257" r:id="rId6"/>
    <p:sldId id="271" r:id="rId7"/>
    <p:sldId id="273" r:id="rId8"/>
    <p:sldId id="275" r:id="rId9"/>
    <p:sldId id="276" r:id="rId10"/>
    <p:sldId id="274" r:id="rId11"/>
    <p:sldId id="277" r:id="rId12"/>
    <p:sldId id="278" r:id="rId13"/>
    <p:sldId id="279" r:id="rId14"/>
    <p:sldId id="265" r:id="rId15"/>
    <p:sldId id="266" r:id="rId16"/>
    <p:sldId id="269" r:id="rId17"/>
    <p:sldId id="259" r:id="rId18"/>
    <p:sldId id="264" r:id="rId19"/>
    <p:sldId id="263" r:id="rId20"/>
    <p:sldId id="260" r:id="rId21"/>
    <p:sldId id="280" r:id="rId22"/>
    <p:sldId id="282" r:id="rId23"/>
    <p:sldId id="281" r:id="rId24"/>
    <p:sldId id="270" r:id="rId25"/>
    <p:sldId id="283" r:id="rId26"/>
    <p:sldId id="285" r:id="rId27"/>
    <p:sldId id="284" r:id="rId28"/>
  </p:sldIdLst>
  <p:sldSz cx="9144000" cy="5143500" type="screen16x9"/>
  <p:notesSz cx="3657600" cy="6858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DDDDDD"/>
    <a:srgbClr val="E3D88B"/>
    <a:srgbClr val="F1ECC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5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584960" cy="344091"/>
          </a:xfrm>
          <a:prstGeom prst="rect">
            <a:avLst/>
          </a:prstGeom>
        </p:spPr>
        <p:txBody>
          <a:bodyPr vert="horz" lIns="60073" tIns="30036" rIns="60073" bIns="30036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071794" y="1"/>
            <a:ext cx="1584960" cy="344091"/>
          </a:xfrm>
          <a:prstGeom prst="rect">
            <a:avLst/>
          </a:prstGeom>
        </p:spPr>
        <p:txBody>
          <a:bodyPr vert="horz" lIns="60073" tIns="30036" rIns="60073" bIns="30036" rtlCol="0"/>
          <a:lstStyle>
            <a:lvl1pPr algn="r">
              <a:defRPr sz="800"/>
            </a:lvl1pPr>
          </a:lstStyle>
          <a:p>
            <a:fld id="{0FC8E9CF-6ECB-41C1-8DD6-9BF6F92CECC7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1"/>
            <a:ext cx="1584960" cy="344090"/>
          </a:xfrm>
          <a:prstGeom prst="rect">
            <a:avLst/>
          </a:prstGeom>
        </p:spPr>
        <p:txBody>
          <a:bodyPr vert="horz" lIns="60073" tIns="30036" rIns="60073" bIns="30036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071794" y="6513911"/>
            <a:ext cx="1584960" cy="344090"/>
          </a:xfrm>
          <a:prstGeom prst="rect">
            <a:avLst/>
          </a:prstGeom>
        </p:spPr>
        <p:txBody>
          <a:bodyPr vert="horz" lIns="60073" tIns="30036" rIns="60073" bIns="30036" rtlCol="0" anchor="b"/>
          <a:lstStyle>
            <a:lvl1pPr algn="r">
              <a:defRPr sz="8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-457200" y="514350"/>
            <a:ext cx="4572000" cy="2571750"/>
          </a:xfrm>
          <a:prstGeom prst="rect">
            <a:avLst/>
          </a:prstGeom>
        </p:spPr>
        <p:txBody>
          <a:bodyPr lIns="60073" tIns="30036" rIns="60073" bIns="30036"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487681" y="3257550"/>
            <a:ext cx="2682240" cy="3086100"/>
          </a:xfrm>
          <a:prstGeom prst="rect">
            <a:avLst/>
          </a:prstGeom>
        </p:spPr>
        <p:txBody>
          <a:bodyPr lIns="60073" tIns="30036" rIns="60073" bIns="30036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2" y="4205566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 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2" y="4215439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0" y="4871452"/>
            <a:ext cx="9144000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is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700" r:id="rId3"/>
    <p:sldLayoutId id="2147483724" r:id="rId4"/>
    <p:sldLayoutId id="2147483708" r:id="rId5"/>
    <p:sldLayoutId id="2147483662" r:id="rId6"/>
    <p:sldLayoutId id="2147483701" r:id="rId7"/>
    <p:sldLayoutId id="2147483668" r:id="rId8"/>
    <p:sldLayoutId id="2147483660" r:id="rId9"/>
    <p:sldLayoutId id="2147483704" r:id="rId10"/>
    <p:sldLayoutId id="2147483705" r:id="rId11"/>
    <p:sldLayoutId id="2147483706" r:id="rId12"/>
    <p:sldLayoutId id="2147483707" r:id="rId13"/>
    <p:sldLayoutId id="2147483703" r:id="rId14"/>
    <p:sldLayoutId id="2147483661" r:id="rId15"/>
    <p:sldLayoutId id="2147483664" r:id="rId16"/>
    <p:sldLayoutId id="2147483667" r:id="rId17"/>
    <p:sldLayoutId id="2147483702" r:id="rId18"/>
    <p:sldLayoutId id="2147483697" r:id="rId19"/>
    <p:sldLayoutId id="2147483709" r:id="rId20"/>
    <p:sldLayoutId id="2147483674" r:id="rId21"/>
    <p:sldLayoutId id="2147483677" r:id="rId22"/>
    <p:sldLayoutId id="2147483698" r:id="rId23"/>
    <p:sldLayoutId id="2147483699" r:id="rId24"/>
    <p:sldLayoutId id="2147483710" r:id="rId25"/>
    <p:sldLayoutId id="2147483672" r:id="rId26"/>
    <p:sldLayoutId id="2147483675" r:id="rId27"/>
    <p:sldLayoutId id="2147483678" r:id="rId28"/>
    <p:sldLayoutId id="2147483681" r:id="rId29"/>
    <p:sldLayoutId id="2147483684" r:id="rId30"/>
    <p:sldLayoutId id="2147483673" r:id="rId31"/>
    <p:sldLayoutId id="2147483676" r:id="rId32"/>
    <p:sldLayoutId id="2147483679" r:id="rId33"/>
    <p:sldLayoutId id="2147483682" r:id="rId34"/>
    <p:sldLayoutId id="2147483685" r:id="rId35"/>
    <p:sldLayoutId id="2147483686" r:id="rId36"/>
    <p:sldLayoutId id="2147483688" r:id="rId37"/>
    <p:sldLayoutId id="2147483689" r:id="rId38"/>
    <p:sldLayoutId id="2147483690" r:id="rId39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https://www.nikhef.nl/~davidg/presentations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7" r:id="rId2"/>
    <p:sldLayoutId id="2147483729" r:id="rId3"/>
    <p:sldLayoutId id="2147483728" r:id="rId4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Collaborating on software</a:t>
            </a:r>
            <a:r>
              <a:rPr lang="en-GB" dirty="0"/>
              <a:t/>
            </a:r>
            <a:br>
              <a:rPr lang="en-GB" dirty="0"/>
            </a:br>
            <a:r>
              <a:rPr lang="en-GB" sz="2000" i="1" dirty="0" smtClean="0"/>
              <a:t>exploring the framework of copyright </a:t>
            </a:r>
            <a:br>
              <a:rPr lang="en-GB" sz="2000" i="1" dirty="0" smtClean="0"/>
            </a:br>
            <a:r>
              <a:rPr lang="en-GB" sz="2000" i="1" dirty="0" smtClean="0"/>
              <a:t>and licensing in some projects and consortia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r>
              <a:rPr lang="en-GB" dirty="0" smtClean="0"/>
              <a:t>, Nikhef</a:t>
            </a:r>
          </a:p>
          <a:p>
            <a:r>
              <a:rPr lang="en-GB" dirty="0" smtClean="0"/>
              <a:t>July 2020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ESCAPE WOSSL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116" y="1638268"/>
            <a:ext cx="8669759" cy="2166341"/>
          </a:xfrm>
        </p:spPr>
        <p:txBody>
          <a:bodyPr/>
          <a:lstStyle/>
          <a:p>
            <a:r>
              <a:rPr lang="en-GB" sz="2000" dirty="0" smtClean="0"/>
              <a:t>Somewhat less of a problem in Europe than the US, but software that is used to (~) create material effects may still be granted a patent (and cause a lot of debate in the process …) … like software for embedded control systems that enable industrial applications … or detectors. </a:t>
            </a:r>
          </a:p>
          <a:p>
            <a:endParaRPr lang="en-GB" sz="2000" dirty="0"/>
          </a:p>
          <a:p>
            <a:r>
              <a:rPr lang="en-GB" sz="2000" dirty="0" smtClean="0"/>
              <a:t>Some licenses try to address that by voiding themselves if the licensee institutes patent litigation involving (parts of) the work against anyone 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Apache 2.0, GPL 3.0, Perl Artistic</a:t>
            </a:r>
            <a:endParaRPr lang="en-GB" sz="2000" dirty="0"/>
          </a:p>
          <a:p>
            <a:r>
              <a:rPr lang="en-GB" sz="2000" dirty="0" smtClean="0"/>
              <a:t>while others are silent on the </a:t>
            </a:r>
            <a:r>
              <a:rPr lang="en-GB" sz="2000" dirty="0" smtClean="0"/>
              <a:t>issue</a:t>
            </a:r>
            <a:endParaRPr lang="en-GB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Dealing with software patents in licenses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2888" y="883142"/>
            <a:ext cx="788517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‘the </a:t>
            </a:r>
            <a:r>
              <a:rPr kumimoji="0" lang="en-GB" sz="1600" b="1" i="0" u="none" strike="noStrike" cap="none" spc="0" normalizeH="0" dirty="0" err="1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LHCb</a:t>
            </a: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en-GB" sz="1600" b="1" i="0" u="none" strike="noStrike" cap="none" spc="0" normalizeH="0" dirty="0" err="1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MoU</a:t>
            </a: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already mentioned patents, but these were on the detector …’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7097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We know patents can be for anything …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309945" y="925551"/>
            <a:ext cx="4733693" cy="2536903"/>
            <a:chOff x="4309945" y="925551"/>
            <a:chExt cx="4733693" cy="2536903"/>
          </a:xfrm>
        </p:grpSpPr>
        <p:sp>
          <p:nvSpPr>
            <p:cNvPr id="8" name="Rectangle 7"/>
            <p:cNvSpPr/>
            <p:nvPr/>
          </p:nvSpPr>
          <p:spPr>
            <a:xfrm>
              <a:off x="4309945" y="925551"/>
              <a:ext cx="4733693" cy="2536903"/>
            </a:xfrm>
            <a:prstGeom prst="rect">
              <a:avLst/>
            </a:prstGeom>
            <a:solidFill>
              <a:srgbClr val="DDDDDD"/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7973" y="1190306"/>
              <a:ext cx="3350618" cy="22088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8185" y="1024014"/>
              <a:ext cx="3642593" cy="112046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685985" y="3461122"/>
            <a:ext cx="44580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Australian </a:t>
            </a:r>
            <a:r>
              <a:rPr lang="en-GB" sz="1200" cap="none" dirty="0">
                <a:solidFill>
                  <a:srgbClr val="6F2575"/>
                </a:solidFill>
              </a:rPr>
              <a:t>(light-weight) Innovation Patent #</a:t>
            </a:r>
            <a:r>
              <a:rPr lang="en-GB" sz="1200" cap="none" dirty="0" smtClean="0">
                <a:solidFill>
                  <a:srgbClr val="6F2575"/>
                </a:solidFill>
              </a:rPr>
              <a:t>2001100012,</a:t>
            </a:r>
          </a:p>
          <a:p>
            <a:pPr algn="r" defTabSz="825500"/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from 2001, since voided after 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international upheaval 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Wingdings" panose="05000000000000000000" pitchFamily="2" charset="2"/>
              </a:rPr>
              <a:t></a:t>
            </a:r>
          </a:p>
          <a:p>
            <a:pPr algn="r" defTabSz="825500"/>
            <a:r>
              <a:rPr lang="en-GB" sz="1200" cap="none" dirty="0">
                <a:solidFill>
                  <a:srgbClr val="6F2575"/>
                </a:solidFill>
              </a:rPr>
              <a:t>http://</a:t>
            </a:r>
            <a:r>
              <a:rPr lang="en-GB" sz="1200" cap="none" dirty="0" smtClean="0">
                <a:solidFill>
                  <a:srgbClr val="6F2575"/>
                </a:solidFill>
              </a:rPr>
              <a:t>pericles.ipaustralia.gov.au/ols/auspat/applicationDetails.do</a:t>
            </a:r>
          </a:p>
          <a:p>
            <a:pPr algn="r" defTabSz="825500"/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plus the 2001 </a:t>
            </a:r>
            <a:r>
              <a:rPr kumimoji="0" lang="en-GB" sz="12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Ignobel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 prize, of course!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13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116" y="1002260"/>
            <a:ext cx="8669759" cy="2166341"/>
          </a:xfrm>
        </p:spPr>
        <p:txBody>
          <a:bodyPr/>
          <a:lstStyle/>
          <a:p>
            <a:r>
              <a:rPr lang="en-GB" sz="2000" i="1" dirty="0" smtClean="0"/>
              <a:t>… usually for mutual litigation,</a:t>
            </a:r>
          </a:p>
          <a:p>
            <a:r>
              <a:rPr lang="en-GB" sz="2000" i="1" dirty="0" smtClean="0"/>
              <a:t>but have been used against </a:t>
            </a:r>
            <a:br>
              <a:rPr lang="en-GB" sz="2000" i="1" dirty="0" smtClean="0"/>
            </a:br>
            <a:r>
              <a:rPr lang="en-GB" sz="2000" i="1" dirty="0" smtClean="0"/>
              <a:t>open source (although rejected)</a:t>
            </a:r>
          </a:p>
          <a:p>
            <a:endParaRPr lang="en-GB" sz="2000" dirty="0"/>
          </a:p>
          <a:p>
            <a:r>
              <a:rPr lang="en-GB" sz="1800" dirty="0" smtClean="0"/>
              <a:t>Some licenses try to address that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by voiding themselves if the licensee </a:t>
            </a:r>
            <a:br>
              <a:rPr lang="en-GB" sz="1800" dirty="0" smtClean="0"/>
            </a:br>
            <a:r>
              <a:rPr lang="en-GB" sz="1800" dirty="0" smtClean="0"/>
              <a:t>institutes patent litigation involving </a:t>
            </a:r>
            <a:br>
              <a:rPr lang="en-GB" sz="1800" dirty="0" smtClean="0"/>
            </a:br>
            <a:r>
              <a:rPr lang="en-GB" sz="1800" dirty="0" smtClean="0"/>
              <a:t>(parts of) the work against anyone else: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Apache 2.0, GPL 3.0, Perl Artistic</a:t>
            </a:r>
            <a:endParaRPr lang="en-GB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35767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A (good) community brings contributions to software</a:t>
            </a:r>
          </a:p>
          <a:p>
            <a:endParaRPr lang="en-GB" dirty="0" smtClean="0"/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6F2575"/>
                </a:solidFill>
              </a:rPr>
              <a:t>reporting (small) bugs with suggestions for fixes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6F2575"/>
                </a:solidFill>
              </a:rPr>
              <a:t>patches and merge requests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6F2575"/>
                </a:solidFill>
              </a:rPr>
              <a:t>core contributions with new functionality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rgbClr val="6F2575"/>
                </a:solidFill>
              </a:rPr>
              <a:t>supplementary packages that could be co-distributed with the core</a:t>
            </a:r>
          </a:p>
          <a:p>
            <a:endParaRPr lang="en-GB" dirty="0"/>
          </a:p>
          <a:p>
            <a:r>
              <a:rPr lang="en-GB" dirty="0" smtClean="0"/>
              <a:t>and your contributors may not necessarily want licensing ‘overhead’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Beyond projects – managing a community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2596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Many licenses incorporate a ‘contributions’ clause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Apache 2.0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EU </a:t>
            </a:r>
            <a:r>
              <a:rPr lang="en-GB" dirty="0" err="1" smtClean="0"/>
              <a:t>DataGrid</a:t>
            </a:r>
            <a:r>
              <a:rPr lang="en-GB" dirty="0" smtClean="0"/>
              <a:t> (which drafted its own license just for this in 2001)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GEANT4 (identical to EU </a:t>
            </a:r>
            <a:r>
              <a:rPr lang="en-GB" dirty="0" err="1" smtClean="0"/>
              <a:t>DataGrid</a:t>
            </a:r>
            <a:r>
              <a:rPr lang="en-GB" dirty="0" smtClean="0"/>
              <a:t>, given its CERN background)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Dealing with contributions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2" y="2344929"/>
            <a:ext cx="6787557" cy="162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15" y="3965004"/>
            <a:ext cx="7939622" cy="89274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5415677" y="3578640"/>
            <a:ext cx="368690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100" cap="none" dirty="0" smtClean="0">
                <a:solidFill>
                  <a:srgbClr val="6F2575"/>
                </a:solidFill>
              </a:rPr>
              <a:t>Source: EU </a:t>
            </a:r>
            <a:r>
              <a:rPr lang="en-GB" sz="1100" cap="none" dirty="0" err="1" smtClean="0">
                <a:solidFill>
                  <a:srgbClr val="6F2575"/>
                </a:solidFill>
              </a:rPr>
              <a:t>DataGrid</a:t>
            </a:r>
            <a:r>
              <a:rPr lang="en-GB" sz="1100" cap="none" dirty="0" smtClean="0">
                <a:solidFill>
                  <a:srgbClr val="6F2575"/>
                </a:solidFill>
              </a:rPr>
              <a:t> License</a:t>
            </a:r>
            <a:r>
              <a:rPr lang="en-GB" sz="1100" cap="none" dirty="0">
                <a:solidFill>
                  <a:srgbClr val="6F2575"/>
                </a:solidFill>
              </a:rPr>
              <a:t>, via https://opensource.org/</a:t>
            </a:r>
            <a:endParaRPr kumimoji="0" lang="en-GB" sz="11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3769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F2575"/>
                </a:solidFill>
              </a:rPr>
              <a:t>Implicit licensing by contributors – unless otherwise stated</a:t>
            </a:r>
          </a:p>
          <a:p>
            <a:endParaRPr lang="en-GB" dirty="0">
              <a:solidFill>
                <a:srgbClr val="6F2575"/>
              </a:solidFill>
            </a:endParaRPr>
          </a:p>
          <a:p>
            <a:endParaRPr lang="en-GB" dirty="0" smtClean="0">
              <a:solidFill>
                <a:srgbClr val="6F2575"/>
              </a:solidFill>
            </a:endParaRPr>
          </a:p>
          <a:p>
            <a:endParaRPr lang="en-GB" dirty="0">
              <a:solidFill>
                <a:srgbClr val="6F2575"/>
              </a:solidFill>
            </a:endParaRPr>
          </a:p>
          <a:p>
            <a:endParaRPr lang="en-GB" dirty="0" smtClean="0">
              <a:solidFill>
                <a:srgbClr val="6F2575"/>
              </a:solidFill>
            </a:endParaRPr>
          </a:p>
          <a:p>
            <a:endParaRPr lang="en-GB" dirty="0">
              <a:solidFill>
                <a:srgbClr val="6F2575"/>
              </a:solidFill>
            </a:endParaRPr>
          </a:p>
          <a:p>
            <a:endParaRPr lang="en-GB" dirty="0">
              <a:solidFill>
                <a:srgbClr val="6F2575"/>
              </a:solidFill>
            </a:endParaRPr>
          </a:p>
          <a:p>
            <a:endParaRPr lang="en-GB" dirty="0">
              <a:solidFill>
                <a:srgbClr val="6F2575"/>
              </a:solidFill>
            </a:endParaRPr>
          </a:p>
          <a:p>
            <a:r>
              <a:rPr lang="en-GB" i="1" dirty="0" smtClean="0">
                <a:solidFill>
                  <a:srgbClr val="6F2575"/>
                </a:solidFill>
              </a:rPr>
              <a:t>whether you trust this enough is a risk analysis. On the tin, it says it’s </a:t>
            </a:r>
            <a:r>
              <a:rPr lang="en-GB" i="1" dirty="0" smtClean="0">
                <a:solidFill>
                  <a:srgbClr val="6F2575"/>
                </a:solidFill>
              </a:rPr>
              <a:t>fine</a:t>
            </a:r>
            <a:br>
              <a:rPr lang="en-GB" i="1" dirty="0" smtClean="0">
                <a:solidFill>
                  <a:srgbClr val="6F2575"/>
                </a:solidFill>
              </a:rPr>
            </a:br>
            <a:r>
              <a:rPr lang="en-GB" i="1" dirty="0" smtClean="0">
                <a:solidFill>
                  <a:srgbClr val="6F2575"/>
                </a:solidFill>
              </a:rPr>
              <a:t>- and: it has worked great for the research community </a:t>
            </a:r>
            <a:r>
              <a:rPr lang="en-GB" dirty="0" smtClean="0">
                <a:solidFill>
                  <a:srgbClr val="6F2575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6F257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GEANT4 clause – a bit larger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33" y="1391826"/>
            <a:ext cx="8347733" cy="19901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5439460" y="4319295"/>
            <a:ext cx="370454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100" cap="none" dirty="0" smtClean="0">
                <a:solidFill>
                  <a:srgbClr val="6F2575"/>
                </a:solidFill>
              </a:rPr>
              <a:t>Source: https</a:t>
            </a:r>
            <a:r>
              <a:rPr lang="en-GB" sz="1100" cap="none" dirty="0">
                <a:solidFill>
                  <a:srgbClr val="6F2575"/>
                </a:solidFill>
              </a:rPr>
              <a:t>://geant4.web.cern.ch/license/LICENSE.html</a:t>
            </a:r>
            <a:endParaRPr kumimoji="0" lang="en-GB" sz="11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611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smtClean="0"/>
              <a:t>apache.org/licenses/icla.pdf</a:t>
            </a:r>
          </a:p>
          <a:p>
            <a:endParaRPr lang="en-GB" dirty="0" smtClean="0"/>
          </a:p>
          <a:p>
            <a:r>
              <a:rPr lang="en-GB" dirty="0" smtClean="0"/>
              <a:t>Apache Foundation is </a:t>
            </a:r>
            <a:br>
              <a:rPr lang="en-GB" dirty="0" smtClean="0"/>
            </a:br>
            <a:r>
              <a:rPr lang="en-GB" dirty="0" smtClean="0"/>
              <a:t>‘better safe then sorry’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contributors retain their IPR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formally release under the license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and a central entity (the Foundation) </a:t>
            </a:r>
            <a:br>
              <a:rPr lang="en-GB" dirty="0" smtClean="0"/>
            </a:br>
            <a:r>
              <a:rPr lang="en-GB" dirty="0" smtClean="0"/>
              <a:t>retains proof of that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i="1" dirty="0" smtClean="0"/>
              <a:t>so you need a ‘central’ legal entity for this …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Contributor License Agreements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832" y="701304"/>
            <a:ext cx="3548052" cy="3169134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392973" y="4240218"/>
            <a:ext cx="375102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600" cap="none" dirty="0">
                <a:solidFill>
                  <a:srgbClr val="6F2575"/>
                </a:solidFill>
              </a:rPr>
              <a:t>https://www.apache.org/licenses/icla.pdf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1701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When you have many contributors, you do get a long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common in projects </a:t>
            </a:r>
            <a:br>
              <a:rPr lang="en-GB" dirty="0" smtClean="0"/>
            </a:br>
            <a:r>
              <a:rPr lang="en-GB" dirty="0" smtClean="0"/>
              <a:t>because of jointly developed </a:t>
            </a:r>
            <a:br>
              <a:rPr lang="en-GB" dirty="0" smtClean="0"/>
            </a:br>
            <a:r>
              <a:rPr lang="en-GB" dirty="0" smtClean="0"/>
              <a:t>foreground,</a:t>
            </a:r>
            <a:br>
              <a:rPr lang="en-GB" dirty="0" smtClean="0"/>
            </a:br>
            <a:r>
              <a:rPr lang="en-GB" dirty="0" smtClean="0"/>
              <a:t>(example from FP7+H2020)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but also in successful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And e.g. for the </a:t>
            </a:r>
            <a:br>
              <a:rPr lang="en-GB" dirty="0" smtClean="0"/>
            </a:br>
            <a:r>
              <a:rPr lang="en-GB" dirty="0" smtClean="0"/>
              <a:t>GEANT4 collaboration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Dealing with many contributors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25" y="3223756"/>
            <a:ext cx="4751167" cy="1844473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97" y="1367287"/>
            <a:ext cx="4790196" cy="1027166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5473952" y="2751832"/>
            <a:ext cx="34576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Source: from the GEANT4 web pages at</a:t>
            </a:r>
            <a:r>
              <a:rPr lang="en-GB" sz="1200" cap="none" dirty="0">
                <a:solidFill>
                  <a:srgbClr val="6F2575"/>
                </a:solidFill>
              </a:rPr>
              <a:t/>
            </a:r>
            <a:br>
              <a:rPr lang="en-GB" sz="1200" cap="none" dirty="0">
                <a:solidFill>
                  <a:srgbClr val="6F2575"/>
                </a:solidFill>
              </a:rPr>
            </a:br>
            <a:r>
              <a:rPr lang="en-GB" sz="1200" cap="none" dirty="0">
                <a:solidFill>
                  <a:srgbClr val="6F2575"/>
                </a:solidFill>
              </a:rPr>
              <a:t>https://geant4.web.cern.ch/license/LICENSE.html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2715" y="854753"/>
            <a:ext cx="34576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Source: from the GEANT4 web pages at</a:t>
            </a:r>
            <a:r>
              <a:rPr lang="en-GB" sz="1200" cap="none" dirty="0">
                <a:solidFill>
                  <a:srgbClr val="6F2575"/>
                </a:solidFill>
              </a:rPr>
              <a:t/>
            </a:r>
            <a:br>
              <a:rPr lang="en-GB" sz="1200" cap="none" dirty="0">
                <a:solidFill>
                  <a:srgbClr val="6F2575"/>
                </a:solidFill>
              </a:rPr>
            </a:br>
            <a:r>
              <a:rPr lang="en-GB" sz="1200" cap="none" dirty="0">
                <a:solidFill>
                  <a:srgbClr val="6F2575"/>
                </a:solidFill>
              </a:rPr>
              <a:t>https://geant4.web.cern.ch/license/LICENSE.html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8267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185639" y="967797"/>
            <a:ext cx="6722245" cy="1636014"/>
          </a:xfrm>
        </p:spPr>
        <p:txBody>
          <a:bodyPr/>
          <a:lstStyle/>
          <a:p>
            <a:r>
              <a:rPr lang="en-GB" dirty="0" smtClean="0"/>
              <a:t>either you get lists like on the left (and GEANT4 is a ‘small’ project)</a:t>
            </a:r>
            <a:br>
              <a:rPr lang="en-GB" dirty="0" smtClean="0"/>
            </a:br>
            <a:r>
              <a:rPr lang="en-GB" b="1" i="1" dirty="0" smtClean="0"/>
              <a:t>or</a:t>
            </a:r>
            <a:r>
              <a:rPr lang="en-GB" i="1" dirty="0" smtClean="0"/>
              <a:t> </a:t>
            </a:r>
            <a:r>
              <a:rPr lang="en-GB" dirty="0" smtClean="0"/>
              <a:t>you become creative, like use </a:t>
            </a:r>
            <a:r>
              <a:rPr lang="en-GB" dirty="0" err="1" smtClean="0"/>
              <a:t>github’s</a:t>
            </a:r>
            <a:r>
              <a:rPr lang="en-GB" dirty="0" smtClean="0"/>
              <a:t> contributor log</a:t>
            </a:r>
            <a:br>
              <a:rPr lang="en-GB" dirty="0" smtClean="0"/>
            </a:br>
            <a:r>
              <a:rPr lang="en-GB" dirty="0" smtClean="0"/>
              <a:t>(for </a:t>
            </a:r>
            <a:r>
              <a:rPr lang="en-GB" dirty="0" err="1" smtClean="0"/>
              <a:t>SimpleSAMLphp</a:t>
            </a:r>
            <a:r>
              <a:rPr lang="en-GB" dirty="0" smtClean="0"/>
              <a:t>)</a:t>
            </a:r>
          </a:p>
          <a:p>
            <a:r>
              <a:rPr lang="en-GB" b="1" i="1" dirty="0" smtClean="0"/>
              <a:t>or</a:t>
            </a:r>
            <a:r>
              <a:rPr lang="en-GB" i="1" dirty="0" smtClean="0"/>
              <a:t> </a:t>
            </a:r>
            <a:r>
              <a:rPr lang="en-GB" dirty="0" smtClean="0"/>
              <a:t>link to your (EC) project page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85187" y="238125"/>
            <a:ext cx="6720687" cy="400110"/>
          </a:xfrm>
        </p:spPr>
        <p:txBody>
          <a:bodyPr/>
          <a:lstStyle/>
          <a:p>
            <a:r>
              <a:rPr lang="en-GB" dirty="0" smtClean="0"/>
              <a:t>… and the long list of contributors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4" y="127041"/>
            <a:ext cx="1808761" cy="4817272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6720195" y="3581399"/>
            <a:ext cx="242380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Sources:</a:t>
            </a:r>
            <a:b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from the GEANT4 web pages at</a:t>
            </a:r>
            <a:r>
              <a:rPr lang="en-GB" sz="1200" cap="none" dirty="0">
                <a:solidFill>
                  <a:srgbClr val="6F2575"/>
                </a:solidFill>
              </a:rPr>
              <a:t/>
            </a:r>
            <a:br>
              <a:rPr lang="en-GB" sz="1200" cap="none" dirty="0">
                <a:solidFill>
                  <a:srgbClr val="6F2575"/>
                </a:solidFill>
              </a:rPr>
            </a:br>
            <a:r>
              <a:rPr lang="en-GB" sz="1200" cap="none" dirty="0">
                <a:solidFill>
                  <a:srgbClr val="6F2575"/>
                </a:solidFill>
              </a:rPr>
              <a:t>https://</a:t>
            </a:r>
            <a:r>
              <a:rPr lang="en-GB" sz="1200" cap="none" dirty="0" smtClean="0">
                <a:solidFill>
                  <a:srgbClr val="6F2575"/>
                </a:solidFill>
              </a:rPr>
              <a:t>geant4.web.cern.ch/license</a:t>
            </a:r>
            <a:br>
              <a:rPr lang="en-GB" sz="1200" cap="none" dirty="0" smtClean="0">
                <a:solidFill>
                  <a:srgbClr val="6F2575"/>
                </a:solidFill>
              </a:rPr>
            </a:br>
            <a:r>
              <a:rPr lang="en-GB" sz="1200" cap="none" dirty="0" smtClean="0">
                <a:solidFill>
                  <a:srgbClr val="6F2575"/>
                </a:solidFill>
              </a:rPr>
              <a:t>and</a:t>
            </a:r>
            <a:r>
              <a:rPr lang="en-GB" sz="1200" cap="none" dirty="0">
                <a:solidFill>
                  <a:srgbClr val="6F2575"/>
                </a:solidFill>
              </a:rPr>
              <a:t/>
            </a:r>
            <a:br>
              <a:rPr lang="en-GB" sz="1200" cap="none" dirty="0">
                <a:solidFill>
                  <a:srgbClr val="6F2575"/>
                </a:solidFill>
              </a:rPr>
            </a:br>
            <a:r>
              <a:rPr lang="en-GB" sz="1200" cap="none" dirty="0">
                <a:solidFill>
                  <a:srgbClr val="6F2575"/>
                </a:solidFill>
              </a:rPr>
              <a:t>http://eu-egee.org/partners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88" y="2732049"/>
            <a:ext cx="4215252" cy="2322262"/>
          </a:xfrm>
          <a:prstGeom prst="rect">
            <a:avLst/>
          </a:prstGeom>
          <a:ln>
            <a:solidFill>
              <a:srgbClr val="6F2575"/>
            </a:solidFill>
          </a:ln>
        </p:spPr>
      </p:pic>
    </p:spTree>
    <p:extLst>
      <p:ext uri="{BB962C8B-B14F-4D97-AF65-F5344CB8AC3E}">
        <p14:creationId xmlns:p14="http://schemas.microsoft.com/office/powerpoint/2010/main" val="40940275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1087244"/>
            <a:ext cx="8669759" cy="3253585"/>
          </a:xfrm>
        </p:spPr>
        <p:txBody>
          <a:bodyPr/>
          <a:lstStyle/>
          <a:p>
            <a:r>
              <a:rPr lang="en-GB" dirty="0" smtClean="0"/>
              <a:t>Transfer of (all transferable) rights is mainly important when </a:t>
            </a:r>
          </a:p>
          <a:p>
            <a:endParaRPr lang="en-GB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you have many contributors</a:t>
            </a:r>
          </a:p>
          <a:p>
            <a:r>
              <a:rPr lang="en-GB" b="1" i="1" dirty="0" smtClean="0"/>
              <a:t>	and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you may desire to change license conditions later, </a:t>
            </a:r>
            <a:br>
              <a:rPr lang="en-GB" dirty="0" smtClean="0"/>
            </a:br>
            <a:r>
              <a:rPr lang="en-GB" b="1" i="1" dirty="0" smtClean="0"/>
              <a:t>or </a:t>
            </a:r>
            <a:br>
              <a:rPr lang="en-GB" b="1" i="1" dirty="0" smtClean="0"/>
            </a:br>
            <a:r>
              <a:rPr lang="en-GB" dirty="0" smtClean="0"/>
              <a:t>when you want to publish your IP under multiple licences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the Perl language reference implementation, and much of CPAN, </a:t>
            </a:r>
            <a:br>
              <a:rPr lang="en-GB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GB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is famously double-licensed under both GNU GPL </a:t>
            </a:r>
            <a:br>
              <a:rPr lang="en-GB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GB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as well as under the Perl Artistic License</a:t>
            </a:r>
            <a:endParaRPr lang="en-GB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800219"/>
          </a:xfrm>
        </p:spPr>
        <p:txBody>
          <a:bodyPr/>
          <a:lstStyle/>
          <a:p>
            <a:r>
              <a:rPr lang="en-GB" dirty="0" smtClean="0"/>
              <a:t>Request transfer (assignment) of software IP </a:t>
            </a:r>
            <a:br>
              <a:rPr lang="en-GB" dirty="0" smtClean="0"/>
            </a:br>
            <a:r>
              <a:rPr lang="en-GB" dirty="0" smtClean="0"/>
              <a:t>to a central place?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0011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Software is more than just code, also the ‘branding’ is a unique feature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when you install Eclipse, you probably want the ‘real’ IDE, not a fork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as the ‘owner’ of a brand, you want forks to be non-confusing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>
                <a:solidFill>
                  <a:srgbClr val="6F2575"/>
                </a:solidFill>
              </a:rPr>
              <a:t>Likely keep your ‘brand materials’ under a private exclusive license</a:t>
            </a:r>
            <a:br>
              <a:rPr lang="en-GB" dirty="0" smtClean="0">
                <a:solidFill>
                  <a:srgbClr val="6F2575"/>
                </a:solidFill>
              </a:rPr>
            </a:br>
            <a:endParaRPr lang="en-GB" dirty="0" smtClean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 smtClean="0"/>
              <a:t>and if you do release them under CC, </a:t>
            </a:r>
            <a:br>
              <a:rPr lang="en-GB" sz="1800" i="1" dirty="0" smtClean="0"/>
            </a:br>
            <a:r>
              <a:rPr lang="en-GB" sz="1800" i="1" dirty="0" smtClean="0"/>
              <a:t>at least pick CC-BY-NC-ND to prevent them </a:t>
            </a:r>
            <a:br>
              <a:rPr lang="en-GB" sz="1800" i="1" dirty="0" smtClean="0"/>
            </a:br>
            <a:r>
              <a:rPr lang="en-GB" sz="1800" i="1" dirty="0" smtClean="0"/>
              <a:t>from being made intentionally confusing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 smtClean="0"/>
              <a:t>BSD 3-clause include this for name of authors,</a:t>
            </a:r>
            <a:br>
              <a:rPr lang="en-GB" sz="1800" i="1" dirty="0" smtClean="0"/>
            </a:br>
            <a:r>
              <a:rPr lang="en-GB" sz="1800" i="1" dirty="0" smtClean="0"/>
              <a:t>but you want this probably more generally</a:t>
            </a:r>
            <a:endParaRPr lang="en-GB" sz="18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What you should transfer (or hold) centrally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76" y="2652097"/>
            <a:ext cx="2392413" cy="1548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7836" y="4148998"/>
            <a:ext cx="5426164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GB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some of the few FOSS logos that can be re-mixed, see </a:t>
            </a:r>
            <a:br>
              <a:rPr kumimoji="0" lang="en-GB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</a:br>
            <a:r>
              <a:rPr kumimoji="0" lang="en-GB" sz="11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see</a:t>
            </a:r>
            <a:r>
              <a:rPr lang="en-GB" sz="1100" cap="none" dirty="0">
                <a:solidFill>
                  <a:srgbClr val="6F2575"/>
                </a:solidFill>
              </a:rPr>
              <a:t> https://arstechnica.com/gadgets/2020/02/how-to-choose-an-open-source-license/</a:t>
            </a:r>
            <a:endParaRPr kumimoji="0" lang="en-GB" sz="11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88176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0979" y="1605101"/>
            <a:ext cx="744114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code and source files without a license means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cap="none" dirty="0" smtClean="0">
                <a:solidFill>
                  <a:srgbClr val="6F2575"/>
                </a:solidFill>
              </a:rPr>
              <a:t>‘</a:t>
            </a:r>
            <a:r>
              <a:rPr kumimoji="0" lang="en-GB" sz="28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all</a:t>
            </a: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rights reserved’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264319" y="168494"/>
            <a:ext cx="8664497" cy="348813"/>
          </a:xfrm>
          <a:prstGeom prst="rect">
            <a:avLst/>
          </a:prstGeom>
          <a:noFill/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“IANAL” + “IANYL” DISCLAIMER – I Am Not A Lawyer (and certainly not your lawyer </a:t>
            </a: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)</a:t>
            </a:r>
            <a:endParaRPr kumimoji="0" lang="en-GB" sz="1600" b="1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881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854328"/>
            <a:ext cx="8669759" cy="3373033"/>
          </a:xfrm>
        </p:spPr>
        <p:txBody>
          <a:bodyPr/>
          <a:lstStyle/>
          <a:p>
            <a:r>
              <a:rPr lang="en-GB" sz="2000" dirty="0" smtClean="0"/>
              <a:t>If you have your own legal entity, it’s easier to put it all there</a:t>
            </a:r>
          </a:p>
          <a:p>
            <a:endParaRPr lang="en-GB" sz="2000" dirty="0"/>
          </a:p>
          <a:p>
            <a:r>
              <a:rPr lang="en-GB" sz="2000" dirty="0" smtClean="0"/>
              <a:t>Otherwise, there are some ‘conservancies’ or foundations to help manage</a:t>
            </a:r>
            <a:br>
              <a:rPr lang="en-GB" sz="2000" dirty="0" smtClean="0"/>
            </a:br>
            <a:r>
              <a:rPr lang="en-GB" sz="2000" dirty="0" smtClean="0"/>
              <a:t>your rights and your project, with naming, and such. Non-exhaustive sample: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Apache Foundation </a:t>
            </a:r>
            <a:r>
              <a:rPr lang="en-GB" sz="2000" dirty="0" smtClean="0"/>
              <a:t>is the most </a:t>
            </a:r>
            <a:r>
              <a:rPr lang="en-GB" sz="2000" dirty="0"/>
              <a:t>famous one</a:t>
            </a:r>
            <a:br>
              <a:rPr lang="en-GB" sz="2000" dirty="0"/>
            </a:br>
            <a:r>
              <a:rPr lang="en-GB" sz="2000" i="1" dirty="0">
                <a:solidFill>
                  <a:schemeClr val="accent5"/>
                </a:solidFill>
              </a:rPr>
              <a:t>https://www.apache.org/foundation/how-it-works.html</a:t>
            </a:r>
            <a:endParaRPr lang="en-GB" sz="2000" i="1" dirty="0" smtClean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GEANT </a:t>
            </a:r>
            <a:r>
              <a:rPr lang="en-GB" sz="2000" b="1" dirty="0" err="1" smtClean="0"/>
              <a:t>NLnet</a:t>
            </a:r>
            <a:r>
              <a:rPr lang="en-GB" sz="2000" b="1" dirty="0" smtClean="0"/>
              <a:t> Commons Conservancy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(for those in the community, can also help manage sponsor </a:t>
            </a:r>
            <a:r>
              <a:rPr lang="en-GB" sz="2000" dirty="0"/>
              <a:t>funding)</a:t>
            </a:r>
            <a:br>
              <a:rPr lang="en-GB" sz="2000" dirty="0"/>
            </a:br>
            <a:r>
              <a:rPr lang="en-GB" sz="2000" i="1" dirty="0">
                <a:solidFill>
                  <a:schemeClr val="accent5"/>
                </a:solidFill>
              </a:rPr>
              <a:t>https://</a:t>
            </a:r>
            <a:r>
              <a:rPr lang="en-GB" sz="2000" i="1" dirty="0" smtClean="0">
                <a:solidFill>
                  <a:schemeClr val="accent5"/>
                </a:solidFill>
              </a:rPr>
              <a:t>wiki.geant.org/display/GREEN/Commons+Conservancy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Linux Foundation</a:t>
            </a:r>
            <a:r>
              <a:rPr lang="en-GB" sz="2000" b="1" dirty="0">
                <a:solidFill>
                  <a:schemeClr val="bg1"/>
                </a:solidFill>
              </a:rPr>
              <a:t/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i="1" dirty="0">
                <a:solidFill>
                  <a:schemeClr val="accent5"/>
                </a:solidFill>
              </a:rPr>
              <a:t>https://www.linuxfoundation.org/projects/hosting/</a:t>
            </a:r>
            <a:endParaRPr lang="en-GB" sz="2000" i="1" dirty="0" smtClean="0">
              <a:solidFill>
                <a:schemeClr val="accent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Open Source ‘aggregation’ foundations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8824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3-clause BSD, listing all contributors in the copyright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 rights assigned to the organisations (not individual employee)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 smtClean="0"/>
              <a:t>FileSender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51" y="1637439"/>
            <a:ext cx="5761230" cy="2836636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30643" y="4207195"/>
            <a:ext cx="3674083" cy="348813"/>
          </a:xfrm>
          <a:prstGeom prst="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600" cap="none" dirty="0" smtClean="0">
                <a:solidFill>
                  <a:srgbClr val="6F2575"/>
                </a:solidFill>
              </a:rPr>
              <a:t>https</a:t>
            </a:r>
            <a:r>
              <a:rPr lang="en-GB" sz="1600" cap="none" dirty="0">
                <a:solidFill>
                  <a:srgbClr val="6F2575"/>
                </a:solidFill>
              </a:rPr>
              <a:t>://github.com/filesender/filesender/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1973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0649" y="2380785"/>
            <a:ext cx="8524931" cy="2085278"/>
          </a:xfrm>
          <a:prstGeom prst="rect">
            <a:avLst/>
          </a:prstGeom>
          <a:solidFill>
            <a:srgbClr val="DDDDDD"/>
          </a:solidFill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LGPL 2.1 – to allow re-use of the library but force contributions </a:t>
            </a:r>
            <a:br>
              <a:rPr lang="en-GB" dirty="0" smtClean="0"/>
            </a:br>
            <a:r>
              <a:rPr lang="en-GB" dirty="0" smtClean="0"/>
              <a:t>back and prevent full incorporation into proprietary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Rights stay with the developers (who are usually under contract)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List of contributors was too long already 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 smtClean="0"/>
              <a:t>SimpleSAMLphp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55" y="2544576"/>
            <a:ext cx="4435892" cy="1796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83" y="3564403"/>
            <a:ext cx="7918323" cy="66107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6216917" y="4306746"/>
            <a:ext cx="2927083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Source: from the </a:t>
            </a:r>
            <a:r>
              <a:rPr kumimoji="0" lang="en-GB" sz="12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SimpleSAMLphp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project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0767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479" y="349291"/>
            <a:ext cx="3514708" cy="454697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800219"/>
          </a:xfrm>
        </p:spPr>
        <p:txBody>
          <a:bodyPr/>
          <a:lstStyle/>
          <a:p>
            <a:r>
              <a:rPr lang="en-GB" dirty="0" smtClean="0"/>
              <a:t>But </a:t>
            </a:r>
            <a:r>
              <a:rPr lang="en-GB" dirty="0" err="1" smtClean="0"/>
              <a:t>github</a:t>
            </a:r>
            <a:r>
              <a:rPr lang="en-GB" dirty="0" smtClean="0"/>
              <a:t>/</a:t>
            </a:r>
            <a:r>
              <a:rPr lang="en-GB" dirty="0" err="1" smtClean="0"/>
              <a:t>gitlab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do </a:t>
            </a:r>
            <a:r>
              <a:rPr lang="en-GB" dirty="0" smtClean="0"/>
              <a:t>help here 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69439" y="2227797"/>
            <a:ext cx="7005123" cy="595035"/>
          </a:xfrm>
          <a:prstGeom prst="rect">
            <a:avLst/>
          </a:prstGeom>
          <a:solidFill>
            <a:srgbClr val="DDDD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1600" b="1" cap="none" dirty="0" err="1" smtClean="0">
                <a:solidFill>
                  <a:srgbClr val="6F2575"/>
                </a:solidFill>
              </a:rPr>
              <a:t>SimpleSAMLphp</a:t>
            </a:r>
            <a:r>
              <a:rPr lang="en-GB" sz="1600" b="1" cap="none" dirty="0" smtClean="0">
                <a:solidFill>
                  <a:srgbClr val="6F2575"/>
                </a:solidFill>
              </a:rPr>
              <a:t> contributors page links to this one</a:t>
            </a:r>
            <a:br>
              <a:rPr lang="en-GB" sz="1600" b="1" cap="none" dirty="0" smtClean="0">
                <a:solidFill>
                  <a:srgbClr val="6F2575"/>
                </a:solidFill>
              </a:rPr>
            </a:br>
            <a:r>
              <a:rPr lang="en-GB" sz="1600" b="1" cap="none" dirty="0" smtClean="0">
                <a:solidFill>
                  <a:srgbClr val="6F2575"/>
                </a:solidFill>
              </a:rPr>
              <a:t>https</a:t>
            </a:r>
            <a:r>
              <a:rPr lang="en-GB" sz="1600" b="1" cap="none" dirty="0">
                <a:solidFill>
                  <a:srgbClr val="6F2575"/>
                </a:solidFill>
              </a:rPr>
              <a:t>://</a:t>
            </a:r>
            <a:r>
              <a:rPr lang="en-GB" sz="1600" b="1" cap="none" dirty="0" smtClean="0">
                <a:solidFill>
                  <a:srgbClr val="6F2575"/>
                </a:solidFill>
              </a:rPr>
              <a:t>github.com/simplesamlphp/simplesamlphp/graphs/contributors</a:t>
            </a:r>
            <a:endParaRPr kumimoji="0" lang="en-GB" sz="1600" b="1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4307901" y="4886451"/>
            <a:ext cx="343042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Source: </a:t>
            </a:r>
            <a:r>
              <a:rPr kumimoji="0" lang="en-GB" sz="12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github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from the </a:t>
            </a:r>
            <a:r>
              <a:rPr kumimoji="0" lang="en-GB" sz="12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SimpleSAMLphp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project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60660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Have your pick 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9" y="798018"/>
            <a:ext cx="7321637" cy="3649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00" y="2125159"/>
            <a:ext cx="1293075" cy="1601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3801" y="4178616"/>
            <a:ext cx="347050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600" cap="none" dirty="0" smtClean="0">
                <a:solidFill>
                  <a:srgbClr val="6F2575"/>
                </a:solidFill>
              </a:rPr>
              <a:t>from: https</a:t>
            </a:r>
            <a:r>
              <a:rPr lang="en-GB" sz="1600" cap="none" dirty="0">
                <a:solidFill>
                  <a:srgbClr val="6F2575"/>
                </a:solidFill>
              </a:rPr>
              <a:t>://opensource.org/licenses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94721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 many options?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4319" y="168494"/>
            <a:ext cx="8664497" cy="348813"/>
          </a:xfrm>
          <a:prstGeom prst="rect">
            <a:avLst/>
          </a:prstGeom>
          <a:solidFill>
            <a:srgbClr val="DDDDDD"/>
          </a:solidFill>
          <a:ln w="12700" cap="flat">
            <a:solidFill>
              <a:srgbClr val="6F2575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6223C"/>
                </a:solidFill>
                <a:effectLst/>
                <a:uLnTx/>
                <a:uFillTx/>
                <a:latin typeface="Arial"/>
                <a:cs typeface="Arial"/>
              </a:rPr>
              <a:t>“IANAL” + “IANYL” DISCLAIMER – I Am Not A Lawyer (and certainly not your lawyer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6223C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)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E6223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94" y="4750419"/>
            <a:ext cx="789711" cy="2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9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343722" y="638235"/>
            <a:ext cx="6902605" cy="3423031"/>
          </a:xfrm>
          <a:custGeom>
            <a:avLst/>
            <a:gdLst>
              <a:gd name="connsiteX0" fmla="*/ 0 w 6646127"/>
              <a:gd name="connsiteY0" fmla="*/ 1293542 h 2454995"/>
              <a:gd name="connsiteX1" fmla="*/ 1120698 w 6646127"/>
              <a:gd name="connsiteY1" fmla="*/ 2202366 h 2454995"/>
              <a:gd name="connsiteX2" fmla="*/ 3406698 w 6646127"/>
              <a:gd name="connsiteY2" fmla="*/ 418171 h 2454995"/>
              <a:gd name="connsiteX3" fmla="*/ 5464098 w 6646127"/>
              <a:gd name="connsiteY3" fmla="*/ 2453269 h 2454995"/>
              <a:gd name="connsiteX4" fmla="*/ 6646127 w 6646127"/>
              <a:gd name="connsiteY4" fmla="*/ 0 h 245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6127" h="2454995">
                <a:moveTo>
                  <a:pt x="0" y="1293542"/>
                </a:moveTo>
                <a:cubicBezTo>
                  <a:pt x="276457" y="1820901"/>
                  <a:pt x="552915" y="2348261"/>
                  <a:pt x="1120698" y="2202366"/>
                </a:cubicBezTo>
                <a:cubicBezTo>
                  <a:pt x="1688481" y="2056471"/>
                  <a:pt x="2682798" y="376354"/>
                  <a:pt x="3406698" y="418171"/>
                </a:cubicBezTo>
                <a:cubicBezTo>
                  <a:pt x="4130598" y="459988"/>
                  <a:pt x="4924193" y="2522964"/>
                  <a:pt x="5464098" y="2453269"/>
                </a:cubicBezTo>
                <a:cubicBezTo>
                  <a:pt x="6004003" y="2383574"/>
                  <a:pt x="6325065" y="1191787"/>
                  <a:pt x="6646127" y="0"/>
                </a:cubicBezTo>
              </a:path>
            </a:pathLst>
          </a:custGeom>
          <a:noFill/>
          <a:ln w="76200" cap="flat">
            <a:solidFill>
              <a:srgbClr val="E3D88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What do we actually want to achieve?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128239" y="1667107"/>
            <a:ext cx="2313878" cy="817245"/>
          </a:xfrm>
          <a:prstGeom prst="roundRect">
            <a:avLst/>
          </a:prstGeom>
          <a:solidFill>
            <a:srgbClr val="DDDDDD"/>
          </a:solidFill>
          <a:ln w="381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ollaborative development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37724" y="1038345"/>
            <a:ext cx="1887344" cy="817245"/>
          </a:xfrm>
          <a:prstGeom prst="roundRect">
            <a:avLst/>
          </a:prstGeom>
          <a:solidFill>
            <a:srgbClr val="DDDDDD"/>
          </a:solidFill>
          <a:ln w="381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re-use &amp; replication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56678" y="3513224"/>
            <a:ext cx="2715322" cy="817245"/>
          </a:xfrm>
          <a:prstGeom prst="roundRect">
            <a:avLst/>
          </a:prstGeom>
          <a:solidFill>
            <a:srgbClr val="DDDDDD"/>
          </a:solidFill>
          <a:ln w="381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together advance </a:t>
            </a:r>
            <a:b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‘state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of the art’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42879" y="3749872"/>
            <a:ext cx="2786875" cy="408623"/>
          </a:xfrm>
          <a:prstGeom prst="roundRect">
            <a:avLst/>
          </a:prstGeom>
          <a:solidFill>
            <a:srgbClr val="DDDDDD"/>
          </a:solidFill>
          <a:ln w="381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understandable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94449" y="355253"/>
            <a:ext cx="2322938" cy="817245"/>
          </a:xfrm>
          <a:prstGeom prst="roundRect">
            <a:avLst/>
          </a:prstGeom>
          <a:solidFill>
            <a:srgbClr val="DDDDDD"/>
          </a:solidFill>
          <a:ln w="381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meet open science needs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07098" y="1989742"/>
            <a:ext cx="1844597" cy="817245"/>
          </a:xfrm>
          <a:prstGeom prst="roundRect">
            <a:avLst/>
          </a:prstGeom>
          <a:solidFill>
            <a:srgbClr val="DDDDDD"/>
          </a:solidFill>
          <a:ln w="381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no ‘patent hostages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’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17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 range of Open Source licenses to choose from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89449" y="4683342"/>
            <a:ext cx="292719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600" cap="none" dirty="0">
                <a:solidFill>
                  <a:srgbClr val="6F2575"/>
                </a:solidFill>
              </a:rPr>
              <a:t>https://opensource.org/licenses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2934" y="1386474"/>
            <a:ext cx="1764856" cy="2107763"/>
            <a:chOff x="367990" y="687338"/>
            <a:chExt cx="2029522" cy="2214014"/>
          </a:xfrm>
        </p:grpSpPr>
        <p:sp>
          <p:nvSpPr>
            <p:cNvPr id="6" name="Rounded Rectangle 5"/>
            <p:cNvSpPr/>
            <p:nvPr/>
          </p:nvSpPr>
          <p:spPr>
            <a:xfrm>
              <a:off x="367990" y="687338"/>
              <a:ext cx="2029522" cy="221401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rgbClr val="6F2575"/>
              </a:solidFill>
              <a:miter lim="400000"/>
            </a:ln>
            <a:effectLst>
              <a:glow rad="101600">
                <a:srgbClr val="E3D88B">
                  <a:alpha val="60000"/>
                </a:srgb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BSD family 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compact licenses </a:t>
              </a:r>
              <a:r>
                <a:rPr lang="en-GB" sz="1400" cap="none" dirty="0" smtClean="0">
                  <a:solidFill>
                    <a:srgbClr val="6F257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(BSD 3-clause, BSD 2-clause, MIT)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649" y="1730089"/>
              <a:ext cx="691376" cy="471924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re-use friendly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82751" y="1718195"/>
              <a:ext cx="890241" cy="495713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no patent protection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514" y="2284686"/>
              <a:ext cx="1202473" cy="495713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contributions unspecified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07786" y="2793727"/>
            <a:ext cx="1764856" cy="1668542"/>
            <a:chOff x="2234965" y="2505235"/>
            <a:chExt cx="1764856" cy="1668542"/>
          </a:xfrm>
          <a:effectLst>
            <a:glow rad="101600">
              <a:srgbClr val="E3D88B">
                <a:alpha val="60000"/>
              </a:srgbClr>
            </a:glow>
          </a:effectLst>
        </p:grpSpPr>
        <p:sp>
          <p:nvSpPr>
            <p:cNvPr id="14" name="Rounded Rectangle 13"/>
            <p:cNvSpPr/>
            <p:nvPr/>
          </p:nvSpPr>
          <p:spPr>
            <a:xfrm>
              <a:off x="2234965" y="2505235"/>
              <a:ext cx="1764856" cy="166854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Mozilla family 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GB" sz="1400" cap="none" dirty="0" smtClean="0">
                  <a:solidFill>
                    <a:srgbClr val="6F257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(MPL, Perl Artistic)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35604" y="3060379"/>
              <a:ext cx="601215" cy="410381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re-use friendly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4848" y="3060379"/>
              <a:ext cx="774146" cy="410381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patent protection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2017" y="3564766"/>
              <a:ext cx="1045661" cy="47192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contributions unspecified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02638" y="954236"/>
            <a:ext cx="1764856" cy="1668542"/>
            <a:chOff x="367990" y="900242"/>
            <a:chExt cx="2029522" cy="1788203"/>
          </a:xfrm>
          <a:effectLst>
            <a:glow rad="101600">
              <a:srgbClr val="E3D88B">
                <a:alpha val="60000"/>
              </a:srgbClr>
            </a:glow>
          </a:effectLst>
        </p:grpSpPr>
        <p:sp>
          <p:nvSpPr>
            <p:cNvPr id="19" name="Rounded Rectangle 18"/>
            <p:cNvSpPr/>
            <p:nvPr/>
          </p:nvSpPr>
          <p:spPr>
            <a:xfrm>
              <a:off x="367990" y="900242"/>
              <a:ext cx="2029522" cy="178820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Apache family 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GB" sz="1400" cap="none" dirty="0" smtClean="0">
                  <a:solidFill>
                    <a:srgbClr val="6F257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(Apache 2.0)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104" y="1500357"/>
              <a:ext cx="691376" cy="471924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re-use friendly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8205" y="1500357"/>
              <a:ext cx="890241" cy="471924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patent protection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968" y="2115770"/>
              <a:ext cx="1202473" cy="471924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contributions auto-imported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41225" y="958036"/>
            <a:ext cx="1764856" cy="1668542"/>
            <a:chOff x="367990" y="872932"/>
            <a:chExt cx="2029522" cy="1842825"/>
          </a:xfrm>
          <a:effectLst>
            <a:glow rad="101600">
              <a:srgbClr val="E3D88B">
                <a:alpha val="60000"/>
              </a:srgbClr>
            </a:glow>
          </a:effectLst>
        </p:grpSpPr>
        <p:sp>
          <p:nvSpPr>
            <p:cNvPr id="24" name="Rounded Rectangle 23"/>
            <p:cNvSpPr/>
            <p:nvPr/>
          </p:nvSpPr>
          <p:spPr>
            <a:xfrm>
              <a:off x="367990" y="872932"/>
              <a:ext cx="2029522" cy="18428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spc="0" normalizeH="0" baseline="0" dirty="0" err="1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copyleft</a:t>
              </a:r>
              <a:r>
                <a:rPr kumimoji="0" lang="en-GB" sz="1400" b="1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family 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GB" sz="1400" cap="none" dirty="0" smtClean="0">
                  <a:solidFill>
                    <a:srgbClr val="6F257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(GPL)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649" y="1494012"/>
              <a:ext cx="880362" cy="471924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DDDDDD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re-use unfriendly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82751" y="1469365"/>
              <a:ext cx="963116" cy="521218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3.0+patent protection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7586" y="2103513"/>
              <a:ext cx="1615998" cy="471924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contributions auto-imported: N/A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52385" y="2793663"/>
            <a:ext cx="1764856" cy="1668542"/>
            <a:chOff x="367990" y="872932"/>
            <a:chExt cx="2029522" cy="1842825"/>
          </a:xfrm>
          <a:effectLst>
            <a:glow rad="101600">
              <a:srgbClr val="E3D88B">
                <a:alpha val="60000"/>
              </a:srgbClr>
            </a:glow>
          </a:effectLst>
        </p:grpSpPr>
        <p:sp>
          <p:nvSpPr>
            <p:cNvPr id="29" name="Rounded Rectangle 28"/>
            <p:cNvSpPr/>
            <p:nvPr/>
          </p:nvSpPr>
          <p:spPr>
            <a:xfrm>
              <a:off x="367990" y="872932"/>
              <a:ext cx="2029522" cy="18428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lesser </a:t>
              </a:r>
              <a:r>
                <a:rPr kumimoji="0" lang="en-GB" sz="1400" b="1" i="0" u="none" strike="noStrike" cap="none" spc="0" normalizeH="0" baseline="0" dirty="0" err="1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copyleft</a:t>
              </a:r>
              <a:r>
                <a:rPr kumimoji="0" lang="en-GB" sz="1400" b="1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GB" sz="1400" cap="none" dirty="0" smtClean="0">
                  <a:solidFill>
                    <a:srgbClr val="6F257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(LGPL)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930" y="1478219"/>
              <a:ext cx="880362" cy="47192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re-use unfriendly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60031" y="1453572"/>
              <a:ext cx="947446" cy="521217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no patent protection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4866" y="2087720"/>
              <a:ext cx="1615998" cy="471924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contributions auto-imported: N/A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07786" y="954236"/>
            <a:ext cx="1764856" cy="1668542"/>
            <a:chOff x="367990" y="834963"/>
            <a:chExt cx="2029522" cy="1918764"/>
          </a:xfrm>
          <a:effectLst>
            <a:glow rad="101600">
              <a:srgbClr val="E3D88B">
                <a:alpha val="60000"/>
              </a:srgbClr>
            </a:glow>
          </a:effectLst>
        </p:grpSpPr>
        <p:sp>
          <p:nvSpPr>
            <p:cNvPr id="34" name="Rounded Rectangle 33"/>
            <p:cNvSpPr/>
            <p:nvPr/>
          </p:nvSpPr>
          <p:spPr>
            <a:xfrm>
              <a:off x="367990" y="834963"/>
              <a:ext cx="2029522" cy="19187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rgbClr val="6F257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Apache-- family 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spc="0" normalizeH="0" baseline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GB" sz="1400" cap="none" dirty="0" smtClean="0">
                  <a:solidFill>
                    <a:srgbClr val="6F2575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(GEANT4, EDG)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4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043" y="1472105"/>
              <a:ext cx="691376" cy="471924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re-use friendly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99145" y="1436719"/>
              <a:ext cx="890241" cy="54269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no patent protection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7908" y="2087518"/>
              <a:ext cx="1202473" cy="471924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contributions auto-imported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345044" y="954236"/>
            <a:ext cx="0" cy="3507969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970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6" y="967797"/>
            <a:ext cx="5672020" cy="353624"/>
          </a:xfrm>
        </p:spPr>
        <p:txBody>
          <a:bodyPr/>
          <a:lstStyle/>
          <a:p>
            <a:r>
              <a:rPr lang="en-GB" dirty="0" smtClean="0">
                <a:solidFill>
                  <a:srgbClr val="6F2575"/>
                </a:solidFill>
              </a:rPr>
              <a:t>‘a successful community has many contributors!’</a:t>
            </a:r>
            <a:endParaRPr lang="en-GB" dirty="0">
              <a:solidFill>
                <a:srgbClr val="6F257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Listing contributors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295185" y="1516036"/>
            <a:ext cx="5610690" cy="35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dirty="0" smtClean="0">
                <a:solidFill>
                  <a:srgbClr val="6F2575"/>
                </a:solidFill>
              </a:rPr>
              <a:t>‘… but listing them all will then be a challenge!’</a:t>
            </a:r>
            <a:endParaRPr lang="en-GB" dirty="0">
              <a:solidFill>
                <a:srgbClr val="6F257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993" y="3454708"/>
            <a:ext cx="6673302" cy="1087477"/>
          </a:xfrm>
          <a:prstGeom prst="rect">
            <a:avLst/>
          </a:prstGeom>
          <a:solidFill>
            <a:srgbClr val="F1ECC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‘right to be identified as an author’ is a ‘moral’ right you cannot get rid of</a:t>
            </a:r>
            <a:b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- but it can be (partially) waived, e.g. as part of employment, making it </a:t>
            </a:r>
            <a:b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possible for </a:t>
            </a:r>
            <a:r>
              <a:rPr lang="en-GB" sz="1600" cap="none" dirty="0" smtClean="0">
                <a:solidFill>
                  <a:srgbClr val="6F2575"/>
                </a:solidFill>
              </a:rPr>
              <a:t>an organisation 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to enter into an EC grant agreement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cap="none" dirty="0" smtClean="0">
                <a:solidFill>
                  <a:srgbClr val="6F2575"/>
                </a:solidFill>
              </a:rPr>
              <a:t>Economic rights for ‘work for hire’ anyway typically go to the employer …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125" y="1995335"/>
            <a:ext cx="787438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co-shipped ‘contributors’ file, or a web page listing contributors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cap="none" dirty="0" smtClean="0">
                <a:solidFill>
                  <a:schemeClr val="bg1"/>
                </a:solidFill>
              </a:rPr>
              <a:t>“members of the XXX consortium/collaboration” + a web page is commonly used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cap="none" dirty="0" smtClean="0">
                <a:solidFill>
                  <a:schemeClr val="bg1"/>
                </a:solidFill>
              </a:rPr>
              <a:t>some projects list main contributors and have just given up 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probably worst thing to do is to also accept changes 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in the copyright license statement itself  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(the “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SymPy</a:t>
            </a:r>
            <a:r>
              <a:rPr lang="en-GB" sz="1600" cap="none" dirty="0" smtClean="0">
                <a:solidFill>
                  <a:schemeClr val="bg1"/>
                </a:solidFill>
              </a:rPr>
              <a:t>” case)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5013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6" y="967796"/>
            <a:ext cx="2772704" cy="3373033"/>
          </a:xfrm>
          <a:solidFill>
            <a:srgbClr val="F1ECC7"/>
          </a:solidFill>
        </p:spPr>
        <p:txBody>
          <a:bodyPr lIns="91440" rIns="91440"/>
          <a:lstStyle/>
          <a:p>
            <a:pPr algn="ctr"/>
            <a:r>
              <a:rPr lang="en-GB" sz="1800" dirty="0" smtClean="0"/>
              <a:t>Amalgamate (all or most) IPR in one entity</a:t>
            </a:r>
          </a:p>
          <a:p>
            <a:endParaRPr lang="en-GB" sz="1800" dirty="0"/>
          </a:p>
          <a:p>
            <a:endParaRPr lang="en-GB" sz="1800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GB" sz="1600" dirty="0" smtClean="0"/>
              <a:t>easy to re-licensing under new terms - esp. if origin can no longer be contacted</a:t>
            </a:r>
            <a:endParaRPr lang="en-GB" sz="1800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GB" sz="1600" dirty="0" smtClean="0"/>
              <a:t>need to transfer copyrights </a:t>
            </a:r>
            <a:r>
              <a:rPr lang="en-GB" sz="1600" i="1" dirty="0" smtClean="0"/>
              <a:t>and </a:t>
            </a:r>
            <a:r>
              <a:rPr lang="en-GB" sz="1600" dirty="0" smtClean="0"/>
              <a:t>patent rights explicitly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GB" sz="1600" dirty="0" smtClean="0"/>
              <a:t>you need … </a:t>
            </a:r>
            <a:br>
              <a:rPr lang="en-GB" sz="1600" dirty="0" smtClean="0"/>
            </a:br>
            <a:r>
              <a:rPr lang="en-GB" sz="1600" dirty="0" smtClean="0"/>
              <a:t>… a receiving entity </a:t>
            </a:r>
            <a:r>
              <a:rPr lang="en-GB" sz="1600" dirty="0" smtClean="0">
                <a:sym typeface="Wingdings" panose="05000000000000000000" pitchFamily="2" charset="2"/>
              </a:rPr>
              <a:t></a:t>
            </a:r>
            <a:endParaRPr lang="en-GB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Dealing with contributors and joint development</a:t>
            </a:r>
            <a:endParaRPr lang="en-GB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185648" y="967796"/>
            <a:ext cx="2772704" cy="3373033"/>
          </a:xfrm>
          <a:prstGeom prst="rect">
            <a:avLst/>
          </a:prstGeom>
          <a:solidFill>
            <a:srgbClr val="F1EC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40" tIns="0" rIns="9144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800" dirty="0" smtClean="0"/>
              <a:t>Collect contributors in one consortium, with IPR remaining with creators</a:t>
            </a:r>
          </a:p>
          <a:p>
            <a:pPr algn="ctr"/>
            <a:endParaRPr lang="en-GB" sz="1800" dirty="0" smtClean="0"/>
          </a:p>
          <a:p>
            <a:pPr marL="117475" lvl="0" indent="-117475">
              <a:buFont typeface="Arial" panose="020B0604020202020204" pitchFamily="34" charset="0"/>
              <a:buChar char="•"/>
            </a:pPr>
            <a:r>
              <a:rPr lang="en-GB" sz="1600" dirty="0" smtClean="0"/>
              <a:t>participants requirements in consortium agreement</a:t>
            </a:r>
            <a:br>
              <a:rPr lang="en-GB" sz="1600" dirty="0" smtClean="0"/>
            </a:br>
            <a:r>
              <a:rPr lang="en-GB" sz="1600" dirty="0" smtClean="0"/>
              <a:t>(such as the EC’s MGA)</a:t>
            </a:r>
          </a:p>
          <a:p>
            <a:pPr marL="117475" lvl="0" indent="-117475">
              <a:buFont typeface="Arial" panose="020B0604020202020204" pitchFamily="34" charset="0"/>
              <a:buChar char="•"/>
            </a:pPr>
            <a:r>
              <a:rPr lang="en-GB" sz="1600" dirty="0" smtClean="0"/>
              <a:t>contributions implicitly managed</a:t>
            </a:r>
          </a:p>
          <a:p>
            <a:pPr marL="117475" lvl="0" indent="-117475">
              <a:buFont typeface="Arial" panose="020B0604020202020204" pitchFamily="34" charset="0"/>
              <a:buChar char="•"/>
            </a:pPr>
            <a:r>
              <a:rPr lang="en-GB" sz="1600" dirty="0" smtClean="0"/>
              <a:t>will need a contributors list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‘Copyright 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(c) Members of the EGEE Collaboration. 2006-2010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://eu-egee.org/partners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 for details on the 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copyright</a:t>
            </a:r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holders.’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6133171" y="967795"/>
            <a:ext cx="2772704" cy="3373033"/>
          </a:xfrm>
          <a:prstGeom prst="rect">
            <a:avLst/>
          </a:prstGeom>
          <a:solidFill>
            <a:srgbClr val="F1EC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40" tIns="0" rIns="9144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800" dirty="0" smtClean="0"/>
              <a:t>Maintain list of all contributions online, in-file, or auto-generated</a:t>
            </a:r>
          </a:p>
          <a:p>
            <a:pPr algn="ctr"/>
            <a:endParaRPr lang="en-GB" sz="1800" dirty="0"/>
          </a:p>
          <a:p>
            <a:pPr marL="117475" lvl="0" indent="-117475">
              <a:buFont typeface="Arial" panose="020B0604020202020204" pitchFamily="34" charset="0"/>
              <a:buChar char="•"/>
            </a:pPr>
            <a:r>
              <a:rPr lang="en-GB" sz="1600" dirty="0" smtClean="0"/>
              <a:t>the IPR </a:t>
            </a:r>
            <a:r>
              <a:rPr lang="en-GB" sz="1600" i="1" dirty="0" smtClean="0"/>
              <a:t>must </a:t>
            </a:r>
            <a:r>
              <a:rPr lang="en-GB" sz="1600" dirty="0" smtClean="0"/>
              <a:t>be deeded by each contributor</a:t>
            </a:r>
          </a:p>
          <a:p>
            <a:pPr marL="117475" lvl="0" indent="-117475">
              <a:buFont typeface="Arial" panose="020B0604020202020204" pitchFamily="34" charset="0"/>
              <a:buChar char="•"/>
            </a:pPr>
            <a:r>
              <a:rPr lang="en-GB" sz="1600" dirty="0" smtClean="0"/>
              <a:t>through license agreement, with contributor agreement, or through both</a:t>
            </a:r>
          </a:p>
          <a:p>
            <a:pPr marL="228600" lvl="1" indent="-111125">
              <a:buFont typeface="Arial" panose="020B0604020202020204" pitchFamily="34" charset="0"/>
              <a:buChar char="•"/>
            </a:pPr>
            <a:r>
              <a:rPr lang="en-GB" sz="1412" dirty="0" smtClean="0"/>
              <a:t>GPL escapes this by ‘</a:t>
            </a:r>
            <a:r>
              <a:rPr lang="en-GB" sz="1412" dirty="0" err="1" smtClean="0"/>
              <a:t>virality</a:t>
            </a:r>
            <a:r>
              <a:rPr lang="en-GB" sz="1412" dirty="0" smtClean="0"/>
              <a:t>’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GB" sz="1600" dirty="0"/>
              <a:t>will need to maintain list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GB" sz="1600" dirty="0"/>
              <a:t>harder to </a:t>
            </a:r>
            <a:r>
              <a:rPr lang="en-GB" sz="1600" dirty="0" smtClean="0"/>
              <a:t>re-license</a:t>
            </a:r>
            <a:endParaRPr lang="en-GB" sz="16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385" y="1929161"/>
            <a:ext cx="2581508" cy="0"/>
          </a:xfrm>
          <a:prstGeom prst="line">
            <a:avLst/>
          </a:prstGeom>
          <a:noFill/>
          <a:ln w="25400" cap="flat">
            <a:solidFill>
              <a:srgbClr val="6F257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 flipH="1">
            <a:off x="3291468" y="1929161"/>
            <a:ext cx="2581508" cy="0"/>
          </a:xfrm>
          <a:prstGeom prst="line">
            <a:avLst/>
          </a:prstGeom>
          <a:noFill/>
          <a:ln w="25400" cap="flat">
            <a:solidFill>
              <a:srgbClr val="6F257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H="1">
            <a:off x="6231673" y="1929161"/>
            <a:ext cx="2581508" cy="0"/>
          </a:xfrm>
          <a:prstGeom prst="line">
            <a:avLst/>
          </a:prstGeom>
          <a:noFill/>
          <a:ln w="25400" cap="flat">
            <a:solidFill>
              <a:srgbClr val="6F257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4807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151" y="227713"/>
            <a:ext cx="711714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2800" cap="none" dirty="0">
                <a:solidFill>
                  <a:schemeClr val="tx1"/>
                </a:solidFill>
              </a:rPr>
              <a:t>Sure about your choice of license </a:t>
            </a:r>
            <a:r>
              <a:rPr lang="en-GB" sz="2800" cap="none" dirty="0" smtClean="0">
                <a:solidFill>
                  <a:schemeClr val="tx1"/>
                </a:solidFill>
              </a:rPr>
              <a:t/>
            </a:r>
            <a:br>
              <a:rPr lang="en-GB" sz="2800" cap="none" dirty="0" smtClean="0">
                <a:solidFill>
                  <a:schemeClr val="tx1"/>
                </a:solidFill>
              </a:rPr>
            </a:br>
            <a:r>
              <a:rPr lang="en-GB" sz="2800" cap="none" dirty="0" smtClean="0">
                <a:solidFill>
                  <a:schemeClr val="tx1"/>
                </a:solidFill>
              </a:rPr>
              <a:t>for </a:t>
            </a:r>
            <a:r>
              <a:rPr lang="en-GB" sz="2800" cap="none" dirty="0">
                <a:solidFill>
                  <a:schemeClr val="tx1"/>
                </a:solidFill>
              </a:rPr>
              <a:t>the future, and forever after?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319" y="1807169"/>
            <a:ext cx="2551364" cy="49244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9144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Yes</a:t>
            </a:r>
            <a:endParaRPr lang="en-GB" sz="3200" cap="none" dirty="0">
              <a:solidFill>
                <a:srgbClr val="6F2575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9" y="2560989"/>
            <a:ext cx="2551364" cy="143124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91440" bIns="0" numCol="1" spcCol="38100" rtlCol="0" anchor="ctr">
            <a:norm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You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are fine, and all three models will work for you</a:t>
            </a:r>
            <a:endParaRPr lang="en-GB" sz="1600" cap="none" dirty="0" smtClean="0">
              <a:solidFill>
                <a:srgbClr val="6F2575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1371" y="1807169"/>
            <a:ext cx="5744504" cy="492443"/>
          </a:xfrm>
          <a:prstGeom prst="rect">
            <a:avLst/>
          </a:prstGeom>
          <a:solidFill>
            <a:srgbClr val="F1ECC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9144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Not quite sure …</a:t>
            </a:r>
            <a:endParaRPr lang="en-GB" sz="3200" cap="none" dirty="0">
              <a:solidFill>
                <a:srgbClr val="6F2575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1371" y="2560989"/>
            <a:ext cx="5744504" cy="1462019"/>
          </a:xfrm>
          <a:prstGeom prst="rect">
            <a:avLst/>
          </a:prstGeom>
          <a:solidFill>
            <a:srgbClr val="F1ECC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91440" bIns="0" numCol="1" spcCol="38100" rtlCol="0" anchor="ctr">
            <a:normAutofit lnSpcReduction="10000"/>
          </a:bodyPr>
          <a:lstStyle/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unless you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put </a:t>
            </a: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IP </a:t>
            </a:r>
            <a:r>
              <a:rPr lang="en-GB" sz="1600" b="1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in one entity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 or </a:t>
            </a: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can contact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and get agreement from all IP owners - </a:t>
            </a: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you </a:t>
            </a:r>
            <a:r>
              <a:rPr lang="en-GB" sz="1600" i="1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cannot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quite go </a:t>
            </a:r>
            <a:b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lang="en-GB" sz="1600" i="1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from </a:t>
            </a: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‘full </a:t>
            </a:r>
            <a:r>
              <a:rPr lang="en-GB" sz="1600" cap="none" dirty="0" err="1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copyleft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’ (GPL) </a:t>
            </a: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license </a:t>
            </a:r>
            <a:r>
              <a:rPr lang="en-GB" sz="1600" i="1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to </a:t>
            </a: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 more liberal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license</a:t>
            </a:r>
          </a:p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you can move from a liberal to a less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liberal (and even to </a:t>
            </a:r>
            <a:b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 </a:t>
            </a:r>
            <a:r>
              <a:rPr lang="en-GB" sz="1600" cap="none" dirty="0" err="1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copyleft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!) </a:t>
            </a: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license </a:t>
            </a:r>
            <a:r>
              <a:rPr lang="en-GB" sz="1600" b="1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for new </a:t>
            </a:r>
            <a:r>
              <a:rPr lang="en-GB" sz="1600" b="1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code only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, </a:t>
            </a:r>
            <a:b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lang="en-GB" sz="1600" i="1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if </a:t>
            </a:r>
            <a:r>
              <a:rPr lang="en-GB" sz="1600" cap="none" dirty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initial license was </a:t>
            </a:r>
            <a:r>
              <a:rPr lang="en-GB" sz="1600" cap="none" dirty="0" smtClean="0">
                <a:solidFill>
                  <a:srgbClr val="6F257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liberal</a:t>
            </a:r>
            <a:endParaRPr lang="en-GB" sz="1600" cap="none" dirty="0">
              <a:solidFill>
                <a:srgbClr val="6F2575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224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6" y="822008"/>
            <a:ext cx="8667750" cy="375926"/>
          </a:xfrm>
        </p:spPr>
        <p:txBody>
          <a:bodyPr/>
          <a:lstStyle/>
          <a:p>
            <a:r>
              <a:rPr lang="en-GB" dirty="0" smtClean="0"/>
              <a:t>‘Model Grant Agreement’ covers </a:t>
            </a:r>
            <a:r>
              <a:rPr lang="en-GB" i="1" dirty="0" smtClean="0"/>
              <a:t>a lot </a:t>
            </a:r>
            <a:r>
              <a:rPr lang="en-GB" dirty="0" smtClean="0"/>
              <a:t>of ground (and is kind-of a ‘given’)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 an EC project context …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6048" y="1341947"/>
            <a:ext cx="8251903" cy="348813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cap="none" dirty="0" smtClean="0">
                <a:solidFill>
                  <a:srgbClr val="6F2575"/>
                </a:solidFill>
              </a:rPr>
              <a:t>each beneficiary owns its own generated foreground (&amp; retains rights to own background)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463" y="3726514"/>
            <a:ext cx="8611332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500" cap="none" dirty="0" smtClean="0">
                <a:solidFill>
                  <a:srgbClr val="6F2575"/>
                </a:solidFill>
              </a:rPr>
              <a:t>pretty strong limits on </a:t>
            </a:r>
            <a:r>
              <a:rPr lang="en-GB" sz="1500" i="1" cap="none" dirty="0" smtClean="0">
                <a:solidFill>
                  <a:srgbClr val="6F2575"/>
                </a:solidFill>
              </a:rPr>
              <a:t>exclusive </a:t>
            </a:r>
            <a:r>
              <a:rPr lang="en-GB" sz="1500" cap="none" dirty="0" smtClean="0">
                <a:solidFill>
                  <a:srgbClr val="6F2575"/>
                </a:solidFill>
              </a:rPr>
              <a:t>licensing </a:t>
            </a:r>
            <a:r>
              <a:rPr lang="en-GB" sz="1500" cap="none" dirty="0">
                <a:solidFill>
                  <a:srgbClr val="6F2575"/>
                </a:solidFill>
              </a:rPr>
              <a:t>to third </a:t>
            </a:r>
            <a:r>
              <a:rPr lang="en-GB" sz="1500" cap="none" dirty="0" smtClean="0">
                <a:solidFill>
                  <a:srgbClr val="6F2575"/>
                </a:solidFill>
              </a:rPr>
              <a:t>parties (but open source licenses are perfectly OK)</a:t>
            </a:r>
            <a:endParaRPr lang="en-GB" sz="1500" cap="none" dirty="0">
              <a:solidFill>
                <a:srgbClr val="6F257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4756" y="4044902"/>
            <a:ext cx="573714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 practice, your consortium agreement will cover the specifics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048" y="1814937"/>
            <a:ext cx="8251903" cy="348813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cap="none" dirty="0" smtClean="0">
                <a:solidFill>
                  <a:srgbClr val="6F2575"/>
                </a:solidFill>
              </a:rPr>
              <a:t>individual employees should (preferably &amp; usually) transfer ownership to the partner org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79" y="4314262"/>
            <a:ext cx="6200415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000" cap="none" dirty="0">
                <a:solidFill>
                  <a:srgbClr val="6F2575"/>
                </a:solidFill>
              </a:rPr>
              <a:t>https://www.iprhelpdesk.eu/sites/default/files/newsdocuments/Fact-Sheet-Foreground-in-FP7-Projects_0.pdf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44" y="2318528"/>
            <a:ext cx="5787770" cy="1283935"/>
          </a:xfrm>
          <a:prstGeom prst="rect">
            <a:avLst/>
          </a:prstGeom>
          <a:effectLst>
            <a:glow rad="101600">
              <a:srgbClr val="E3D88B">
                <a:alpha val="60000"/>
              </a:srgbClr>
            </a:glo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1321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Outside of a grant agreement, you need an alternative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2361" y="871862"/>
            <a:ext cx="79044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typically forgotten – some LHC experiments (e.g. ATLAS) are completely silent on this</a:t>
            </a:r>
            <a:b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the CERN Convention, in II.1, does not help in case of IP from contributors)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1015" y="1559716"/>
            <a:ext cx="532197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cap="none" dirty="0" smtClean="0">
                <a:solidFill>
                  <a:srgbClr val="6F2575"/>
                </a:solidFill>
              </a:rPr>
              <a:t>and e.g. </a:t>
            </a:r>
            <a:r>
              <a:rPr lang="en-GB" sz="1600" b="1" cap="none" dirty="0" err="1" smtClean="0">
                <a:solidFill>
                  <a:srgbClr val="6F2575"/>
                </a:solidFill>
              </a:rPr>
              <a:t>LHCb</a:t>
            </a:r>
            <a:r>
              <a:rPr lang="en-GB" sz="1600" b="1" cap="none" dirty="0" smtClean="0">
                <a:solidFill>
                  <a:srgbClr val="6F2575"/>
                </a:solidFill>
              </a:rPr>
              <a:t> collaboration addresses it implicitly … </a:t>
            </a:r>
            <a:br>
              <a:rPr lang="en-GB" sz="1600" b="1" cap="none" dirty="0" smtClean="0">
                <a:solidFill>
                  <a:srgbClr val="6F2575"/>
                </a:solidFill>
              </a:rPr>
            </a:br>
            <a:r>
              <a:rPr lang="en-GB" sz="1600" b="1" cap="none" dirty="0" smtClean="0">
                <a:solidFill>
                  <a:srgbClr val="6F2575"/>
                </a:solidFill>
              </a:rPr>
              <a:t>… but locks it within the collaboration</a:t>
            </a:r>
            <a:endParaRPr kumimoji="0" lang="en-GB" sz="1600" b="1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70" y="2302075"/>
            <a:ext cx="6563991" cy="2139432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21197" y="4529454"/>
            <a:ext cx="403475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200" i="1" cap="none" dirty="0">
                <a:solidFill>
                  <a:srgbClr val="6F2575"/>
                </a:solidFill>
              </a:rPr>
              <a:t>Memorandum of Understanding</a:t>
            </a:r>
          </a:p>
          <a:p>
            <a:pPr algn="r" defTabSz="825500"/>
            <a:r>
              <a:rPr lang="en-GB" sz="1200" i="1" cap="none" dirty="0">
                <a:solidFill>
                  <a:srgbClr val="6F2575"/>
                </a:solidFill>
              </a:rPr>
              <a:t>for Collaboration in the Construction of the </a:t>
            </a:r>
            <a:r>
              <a:rPr lang="en-GB" sz="1200" i="1" cap="none" dirty="0" err="1">
                <a:solidFill>
                  <a:srgbClr val="6F2575"/>
                </a:solidFill>
              </a:rPr>
              <a:t>LHCb</a:t>
            </a:r>
            <a:r>
              <a:rPr lang="en-GB" sz="1200" i="1" cap="none" dirty="0">
                <a:solidFill>
                  <a:srgbClr val="6F2575"/>
                </a:solidFill>
              </a:rPr>
              <a:t> </a:t>
            </a:r>
            <a:r>
              <a:rPr lang="en-GB" sz="1200" i="1" cap="none" dirty="0" smtClean="0">
                <a:solidFill>
                  <a:srgbClr val="6F2575"/>
                </a:solidFill>
              </a:rPr>
              <a:t>Detector</a:t>
            </a:r>
            <a:r>
              <a:rPr lang="en-GB" sz="1200" i="1" cap="none" dirty="0">
                <a:solidFill>
                  <a:srgbClr val="6F2575"/>
                </a:solidFill>
              </a:rPr>
              <a:t/>
            </a:r>
            <a:br>
              <a:rPr lang="en-GB" sz="1200" i="1" cap="none" dirty="0">
                <a:solidFill>
                  <a:srgbClr val="6F2575"/>
                </a:solidFill>
              </a:rPr>
            </a:br>
            <a:r>
              <a:rPr lang="en-GB" sz="1200" i="1" cap="none" dirty="0" err="1">
                <a:solidFill>
                  <a:srgbClr val="6F2575"/>
                </a:solidFill>
              </a:rPr>
              <a:t>LHCb</a:t>
            </a:r>
            <a:r>
              <a:rPr lang="en-GB" sz="1200" i="1" cap="none" dirty="0">
                <a:solidFill>
                  <a:srgbClr val="6F2575"/>
                </a:solidFill>
              </a:rPr>
              <a:t> RRB-D 2000-24 Rev.</a:t>
            </a:r>
            <a:endParaRPr kumimoji="0" lang="en-GB" sz="1200" b="0" i="1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1616" y="3919653"/>
            <a:ext cx="1750742" cy="24532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3459" y="4085062"/>
            <a:ext cx="2347737" cy="24532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Exploring licensing frameworks for collaborative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60939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22556AB9-44F3-441D-BA67-5A088471FC57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9FAF1C68-7A2A-4CBC-BFF7-2AEBA92DD69E}"/>
    </a:ext>
  </a:extLst>
</a:theme>
</file>

<file path=ppt/theme/theme3.xml><?xml version="1.0" encoding="utf-8"?>
<a:theme xmlns:a="http://schemas.openxmlformats.org/drawingml/2006/main" name="Nik2018DG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3485AEA6-54EA-4571-A50E-E28E7CFCE320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Nikhef_presentatie-template-lc-2018-DG-ER</Template>
  <TotalTime>4562</TotalTime>
  <Words>1914</Words>
  <Application>Microsoft Office PowerPoint</Application>
  <PresentationFormat>On-screen Show (16:9)</PresentationFormat>
  <Paragraphs>262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Akkurat Std</vt:lpstr>
      <vt:lpstr>Akkurat Std Bold</vt:lpstr>
      <vt:lpstr>Akkurat Std Mono</vt:lpstr>
      <vt:lpstr>Arial</vt:lpstr>
      <vt:lpstr>Calibri</vt:lpstr>
      <vt:lpstr>Candara</vt:lpstr>
      <vt:lpstr>Courier New</vt:lpstr>
      <vt:lpstr>Helvetica Neue</vt:lpstr>
      <vt:lpstr>Helvetica Neue Medium</vt:lpstr>
      <vt:lpstr>Minion Pro</vt:lpstr>
      <vt:lpstr>Wingdings</vt:lpstr>
      <vt:lpstr>White</vt:lpstr>
      <vt:lpstr>Nik2018-Standard</vt:lpstr>
      <vt:lpstr>Nik2018DG-Closures</vt:lpstr>
      <vt:lpstr>Collaborating on software exploring the framework of copyright  and licensing in some projects and consortia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 many options?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on software exploring the framework  of copyright and licensing</dc:title>
  <dc:creator>davidg</dc:creator>
  <cp:lastModifiedBy>davidg</cp:lastModifiedBy>
  <cp:revision>123</cp:revision>
  <cp:lastPrinted>2020-07-08T13:56:43Z</cp:lastPrinted>
  <dcterms:created xsi:type="dcterms:W3CDTF">2020-07-02T07:22:52Z</dcterms:created>
  <dcterms:modified xsi:type="dcterms:W3CDTF">2020-07-08T14:17:34Z</dcterms:modified>
</cp:coreProperties>
</file>