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3" r:id="rId2"/>
    <p:sldMasterId id="2147483721" r:id="rId3"/>
  </p:sldMasterIdLst>
  <p:notesMasterIdLst>
    <p:notesMasterId r:id="rId26"/>
  </p:notesMasterIdLst>
  <p:sldIdLst>
    <p:sldId id="256" r:id="rId4"/>
    <p:sldId id="280" r:id="rId5"/>
    <p:sldId id="284" r:id="rId6"/>
    <p:sldId id="291" r:id="rId7"/>
    <p:sldId id="341" r:id="rId8"/>
    <p:sldId id="271" r:id="rId9"/>
    <p:sldId id="272" r:id="rId10"/>
    <p:sldId id="273" r:id="rId11"/>
    <p:sldId id="342" r:id="rId12"/>
    <p:sldId id="266" r:id="rId13"/>
    <p:sldId id="261" r:id="rId14"/>
    <p:sldId id="267" r:id="rId15"/>
    <p:sldId id="316" r:id="rId16"/>
    <p:sldId id="332" r:id="rId17"/>
    <p:sldId id="286" r:id="rId18"/>
    <p:sldId id="287" r:id="rId19"/>
    <p:sldId id="397" r:id="rId20"/>
    <p:sldId id="350" r:id="rId21"/>
    <p:sldId id="269" r:id="rId22"/>
    <p:sldId id="395" r:id="rId23"/>
    <p:sldId id="348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04A"/>
    <a:srgbClr val="165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5" autoAdjust="0"/>
    <p:restoredTop sz="94697"/>
  </p:normalViewPr>
  <p:slideViewPr>
    <p:cSldViewPr snapToGrid="0" snapToObjects="1">
      <p:cViewPr>
        <p:scale>
          <a:sx n="83" d="100"/>
          <a:sy n="83" d="100"/>
        </p:scale>
        <p:origin x="1480" y="7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pk87:Modified%20RAL%20files:sci-assessment-example-poster-kail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72946573694099"/>
          <c:y val="0.185720578323537"/>
          <c:w val="0.43957800294871302"/>
          <c:h val="0.67395477722478803"/>
        </c:manualLayout>
      </c:layout>
      <c:radarChart>
        <c:radarStyle val="marker"/>
        <c:varyColors val="0"/>
        <c:ser>
          <c:idx val="0"/>
          <c:order val="0"/>
          <c:tx>
            <c:strRef>
              <c:f>' Score'!$B$5</c:f>
              <c:strCache>
                <c:ptCount val="1"/>
                <c:pt idx="0">
                  <c:v>Maturity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 Score'!$A$59:$A$83</c:f>
              <c:strCache>
                <c:ptCount val="25"/>
                <c:pt idx="0">
                  <c:v>PR12.1 - User Registration</c:v>
                </c:pt>
                <c:pt idx="1">
                  <c:v>PR12.2 - User Renewal</c:v>
                </c:pt>
                <c:pt idx="2">
                  <c:v>PR12.3 - User Suspension</c:v>
                </c:pt>
                <c:pt idx="3">
                  <c:v>PR12.4 - User Removal</c:v>
                </c:pt>
                <c:pt idx="4">
                  <c:v>PR12.5 - User Banning</c:v>
                </c:pt>
                <c:pt idx="5">
                  <c:v>PR13 - Responsibility for Actions</c:v>
                </c:pt>
                <c:pt idx="6">
                  <c:v>PR14 - User Identification - traceability</c:v>
                </c:pt>
                <c:pt idx="7">
                  <c:v>PR15 - Logs of Membership Management Actions</c:v>
                </c:pt>
                <c:pt idx="8">
                  <c:v>PR16 - Define Common Aims &amp; Purposes</c:v>
                </c:pt>
                <c:pt idx="9">
                  <c:v>PR21 - Vulnerability Patching</c:v>
                </c:pt>
                <c:pt idx="10">
                  <c:v>PR22 - Incident Reporting</c:v>
                </c:pt>
                <c:pt idx="11">
                  <c:v>PR23 - Physical and Network Security</c:v>
                </c:pt>
                <c:pt idx="12">
                  <c:v>PR24 - Confidentiality and Integrity of Data</c:v>
                </c:pt>
                <c:pt idx="13">
                  <c:v>PR25 - Retention of Appopriate Logs</c:v>
                </c:pt>
                <c:pt idx="14">
                  <c:v>LI1 - Intellectual Property Rights</c:v>
                </c:pt>
                <c:pt idx="15">
                  <c:v>LI2 - Liability, Responsibilities &amp; Disclaimers</c:v>
                </c:pt>
                <c:pt idx="16">
                  <c:v>LI3 - Software Licensing</c:v>
                </c:pt>
                <c:pt idx="17">
                  <c:v>LI4 - Dispute Handling and Escalation</c:v>
                </c:pt>
                <c:pt idx="18">
                  <c:v>LI5 - Data Protection Responsibilities</c:v>
                </c:pt>
                <c:pt idx="19">
                  <c:v>LI6 - Any Additional Restrictions</c:v>
                </c:pt>
                <c:pt idx="20">
                  <c:v>DP1 - Accounting Data</c:v>
                </c:pt>
                <c:pt idx="21">
                  <c:v>DP2 - User Registration Data</c:v>
                </c:pt>
                <c:pt idx="22">
                  <c:v>DP3 - Monitoring Data</c:v>
                </c:pt>
                <c:pt idx="23">
                  <c:v>DP4 - Logging Data</c:v>
                </c:pt>
                <c:pt idx="24">
                  <c:v>DP5 - User Personal Data</c:v>
                </c:pt>
              </c:strCache>
            </c:strRef>
          </c:cat>
          <c:val>
            <c:numRef>
              <c:f>' Score'!$B$59:$B$83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4C-4657-98F3-FDD17C76A25B}"/>
            </c:ext>
          </c:extLst>
        </c:ser>
        <c:ser>
          <c:idx val="1"/>
          <c:order val="1"/>
          <c:tx>
            <c:strRef>
              <c:f>' Score'!$C$5</c:f>
              <c:strCache>
                <c:ptCount val="1"/>
                <c:pt idx="0">
                  <c:v>Required maturity</c:v>
                </c:pt>
              </c:strCache>
            </c:strRef>
          </c:tx>
          <c:spPr>
            <a:ln w="50800" cmpd="dbl"/>
          </c:spPr>
          <c:marker>
            <c:symbol val="none"/>
          </c:marker>
          <c:cat>
            <c:strRef>
              <c:f>' Score'!$A$59:$A$83</c:f>
              <c:strCache>
                <c:ptCount val="25"/>
                <c:pt idx="0">
                  <c:v>PR12.1 - User Registration</c:v>
                </c:pt>
                <c:pt idx="1">
                  <c:v>PR12.2 - User Renewal</c:v>
                </c:pt>
                <c:pt idx="2">
                  <c:v>PR12.3 - User Suspension</c:v>
                </c:pt>
                <c:pt idx="3">
                  <c:v>PR12.4 - User Removal</c:v>
                </c:pt>
                <c:pt idx="4">
                  <c:v>PR12.5 - User Banning</c:v>
                </c:pt>
                <c:pt idx="5">
                  <c:v>PR13 - Responsibility for Actions</c:v>
                </c:pt>
                <c:pt idx="6">
                  <c:v>PR14 - User Identification - traceability</c:v>
                </c:pt>
                <c:pt idx="7">
                  <c:v>PR15 - Logs of Membership Management Actions</c:v>
                </c:pt>
                <c:pt idx="8">
                  <c:v>PR16 - Define Common Aims &amp; Purposes</c:v>
                </c:pt>
                <c:pt idx="9">
                  <c:v>PR21 - Vulnerability Patching</c:v>
                </c:pt>
                <c:pt idx="10">
                  <c:v>PR22 - Incident Reporting</c:v>
                </c:pt>
                <c:pt idx="11">
                  <c:v>PR23 - Physical and Network Security</c:v>
                </c:pt>
                <c:pt idx="12">
                  <c:v>PR24 - Confidentiality and Integrity of Data</c:v>
                </c:pt>
                <c:pt idx="13">
                  <c:v>PR25 - Retention of Appopriate Logs</c:v>
                </c:pt>
                <c:pt idx="14">
                  <c:v>LI1 - Intellectual Property Rights</c:v>
                </c:pt>
                <c:pt idx="15">
                  <c:v>LI2 - Liability, Responsibilities &amp; Disclaimers</c:v>
                </c:pt>
                <c:pt idx="16">
                  <c:v>LI3 - Software Licensing</c:v>
                </c:pt>
                <c:pt idx="17">
                  <c:v>LI4 - Dispute Handling and Escalation</c:v>
                </c:pt>
                <c:pt idx="18">
                  <c:v>LI5 - Data Protection Responsibilities</c:v>
                </c:pt>
                <c:pt idx="19">
                  <c:v>LI6 - Any Additional Restrictions</c:v>
                </c:pt>
                <c:pt idx="20">
                  <c:v>DP1 - Accounting Data</c:v>
                </c:pt>
                <c:pt idx="21">
                  <c:v>DP2 - User Registration Data</c:v>
                </c:pt>
                <c:pt idx="22">
                  <c:v>DP3 - Monitoring Data</c:v>
                </c:pt>
                <c:pt idx="23">
                  <c:v>DP4 - Logging Data</c:v>
                </c:pt>
                <c:pt idx="24">
                  <c:v>DP5 - User Personal Data</c:v>
                </c:pt>
              </c:strCache>
            </c:strRef>
          </c:cat>
          <c:val>
            <c:numRef>
              <c:f>' Score'!$C$59:$C$83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4C-4657-98F3-FDD17C76A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699328"/>
        <c:axId val="335606912"/>
      </c:radarChart>
      <c:catAx>
        <c:axId val="33569932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35606912"/>
        <c:crosses val="autoZero"/>
        <c:auto val="1"/>
        <c:lblAlgn val="ctr"/>
        <c:lblOffset val="100"/>
        <c:noMultiLvlLbl val="0"/>
      </c:catAx>
      <c:valAx>
        <c:axId val="335606912"/>
        <c:scaling>
          <c:orientation val="minMax"/>
          <c:max val="3"/>
          <c:min val="-1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35699328"/>
        <c:crosses val="autoZero"/>
        <c:crossBetween val="between"/>
        <c:majorUnit val="1"/>
        <c:minorUnit val="0.04"/>
      </c:valAx>
    </c:plotArea>
    <c:legend>
      <c:legendPos val="r"/>
      <c:layout>
        <c:manualLayout>
          <c:xMode val="edge"/>
          <c:yMode val="edge"/>
          <c:x val="0.82483929922295895"/>
          <c:y val="0.112363149000718"/>
          <c:w val="0.16150028767539201"/>
          <c:h val="0.21214305088594659"/>
        </c:manualLayout>
      </c:layout>
      <c:overlay val="0"/>
      <c:spPr>
        <a:ln>
          <a:solidFill>
            <a:srgbClr val="C0504D">
              <a:shade val="95000"/>
              <a:satMod val="105000"/>
            </a:srgbClr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B3416-963B-BA40-ACA0-067B6680F50E}" type="datetimeFigureOut">
              <a:rPr lang="en-US" smtClean="0"/>
              <a:t>2019-04-13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8C697-3B48-C74B-8B72-394B6820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4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697-3B48-C74B-8B72-394B6820C9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2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8C697-3B48-C74B-8B72-394B6820C9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79715" y="2591341"/>
            <a:ext cx="2077039" cy="16212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078" y="4667072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078" y="4676922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078" y="4676922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078" y="4676922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078" y="708684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078" y="708684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078" y="708684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983215" y="5544587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95464C0A-96B1-4243-84AD-979C468BEB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i="1">
                <a:solidFill>
                  <a:srgbClr val="B5892D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sub-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14" name="Segnaposto contenuto 18">
            <a:extLst>
              <a:ext uri="{FF2B5EF4-FFF2-40B4-BE49-F238E27FC236}">
                <a16:creationId xmlns:a16="http://schemas.microsoft.com/office/drawing/2014/main" id="{5ACF2346-45CE-8C43-9BE7-7C04459FB98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 i="0" u="none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b="1" dirty="0">
                <a:solidFill>
                  <a:srgbClr val="1C3046"/>
                </a:solidFill>
              </a:rPr>
              <a:t>Click </a:t>
            </a:r>
            <a:r>
              <a:rPr lang="it-IT" b="1" dirty="0" err="1">
                <a:solidFill>
                  <a:srgbClr val="1C3046"/>
                </a:solidFill>
              </a:rPr>
              <a:t>here</a:t>
            </a:r>
            <a:r>
              <a:rPr lang="it-IT" b="1" dirty="0">
                <a:solidFill>
                  <a:srgbClr val="1C3046"/>
                </a:solidFill>
              </a:rPr>
              <a:t> to </a:t>
            </a:r>
            <a:r>
              <a:rPr lang="it-IT" b="1" dirty="0" err="1">
                <a:solidFill>
                  <a:srgbClr val="1C3046"/>
                </a:solidFill>
              </a:rPr>
              <a:t>add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394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Kelsey/WISE Community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9E1B6A-7D11-E849-A590-8111F721B3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61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601157" y="609600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9454" y="708046"/>
            <a:ext cx="1441922" cy="11254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3340" y="5573354"/>
            <a:ext cx="1154151" cy="1090789"/>
          </a:xfrm>
        </p:spPr>
        <p:txBody>
          <a:bodyPr/>
          <a:lstStyle>
            <a:lvl1pPr>
              <a:defRPr sz="1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Kelsey/WISE Community</a:t>
            </a:r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826F0E64-C1AA-7B44-8707-12DAEF1438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4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44" name="Segnaposto contenuto 3">
            <a:extLst>
              <a:ext uri="{FF2B5EF4-FFF2-40B4-BE49-F238E27FC236}">
                <a16:creationId xmlns:a16="http://schemas.microsoft.com/office/drawing/2014/main" id="{0F67FC50-A7AA-1B42-ADE3-4F05CEFF45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514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Kelsey/WISE Community</a:t>
            </a:r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9806EEC-FA64-844F-A700-7B6E4626349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87355" y="1340771"/>
            <a:ext cx="5664629" cy="47829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4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42" name="Segnaposto contenuto 3">
            <a:extLst>
              <a:ext uri="{FF2B5EF4-FFF2-40B4-BE49-F238E27FC236}">
                <a16:creationId xmlns:a16="http://schemas.microsoft.com/office/drawing/2014/main" id="{AC298E57-B32A-3E45-8B5F-25DC8E79433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D548DFD9-EC66-D949-B078-B2E161F1350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8008" y="1340771"/>
            <a:ext cx="5664629" cy="47829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4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9529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E9972DE2-5AB2-4A0C-B59B-F9380A257DED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ttangolo 20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3" name="Rettangolo 22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50" b="0" i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Kelsey/WISE Community</a:t>
            </a:r>
            <a:endParaRPr lang="en-US" dirty="0"/>
          </a:p>
        </p:txBody>
      </p: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Immagine 42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1E256BF-F678-474D-B0F0-C1B0FC6DE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1" name="Segnaposto contenuto 3">
            <a:extLst>
              <a:ext uri="{FF2B5EF4-FFF2-40B4-BE49-F238E27FC236}">
                <a16:creationId xmlns:a16="http://schemas.microsoft.com/office/drawing/2014/main" id="{19AD132B-D4FB-224B-B906-4734DE467F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21038" y="192857"/>
            <a:ext cx="8635602" cy="8234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0BBBDCC5-2F7A-574C-A5FE-7AEA530E9F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 rot="5400000">
            <a:off x="3647727" y="-2043607"/>
            <a:ext cx="4896546" cy="115212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4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7625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127856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F411E4A5-A105-784C-9E39-410F67D941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8650" y="1628800"/>
            <a:ext cx="5883079" cy="5402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7CF49966-5610-ED4F-8D27-A6C7DE1B72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50" y="2348880"/>
            <a:ext cx="5883079" cy="5402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B5892D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862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08" y="5655630"/>
            <a:ext cx="630033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5" y="5638956"/>
            <a:ext cx="65890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463FB9-8E58-4D7E-9AEC-9058EB62CFA0}"/>
              </a:ext>
            </a:extLst>
          </p:cNvPr>
          <p:cNvSpPr txBox="1"/>
          <p:nvPr userDrawn="1"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1AC704-9BA4-4C9D-8727-21E0A6C216B1}"/>
              </a:ext>
            </a:extLst>
          </p:cNvPr>
          <p:cNvSpPr txBox="1"/>
          <p:nvPr userDrawn="1"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9" y="2983662"/>
            <a:ext cx="1784961" cy="2231201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7C9CA8C5-768B-4B48-8912-AD9D8DF0939C}"/>
              </a:ext>
            </a:extLst>
          </p:cNvPr>
          <p:cNvCxnSpPr/>
          <p:nvPr userDrawn="1"/>
        </p:nvCxnSpPr>
        <p:spPr>
          <a:xfrm>
            <a:off x="913269" y="2958518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B63E2CA4-6517-D243-BE9E-62972D0D8E4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9416" y="1801703"/>
            <a:ext cx="3311525" cy="79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!</a:t>
            </a:r>
            <a:endParaRPr lang="en-GB" dirty="0"/>
          </a:p>
        </p:txBody>
      </p:sp>
      <p:sp>
        <p:nvSpPr>
          <p:cNvPr id="17" name="Segnaposto contenuto 4">
            <a:extLst>
              <a:ext uri="{FF2B5EF4-FFF2-40B4-BE49-F238E27FC236}">
                <a16:creationId xmlns:a16="http://schemas.microsoft.com/office/drawing/2014/main" id="{FD2E5EBC-6B99-3246-8A7E-2FD79A9A87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88167" y="3192520"/>
            <a:ext cx="2519362" cy="504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i="1"/>
            </a:lvl1pPr>
            <a:lvl5pPr>
              <a:defRPr/>
            </a:lvl5pPr>
          </a:lstStyle>
          <a:p>
            <a:pPr lvl="0"/>
            <a:r>
              <a:rPr lang="en-GB" dirty="0"/>
              <a:t>Questions?</a:t>
            </a:r>
          </a:p>
        </p:txBody>
      </p: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AD787563-5284-2848-9605-68F55ABC22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38690" y="2310242"/>
            <a:ext cx="3384550" cy="1171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adipisicing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endParaRPr lang="en-GB" dirty="0"/>
          </a:p>
        </p:txBody>
      </p:sp>
      <p:sp>
        <p:nvSpPr>
          <p:cNvPr id="20" name="Segnaposto contenuto 19">
            <a:extLst>
              <a:ext uri="{FF2B5EF4-FFF2-40B4-BE49-F238E27FC236}">
                <a16:creationId xmlns:a16="http://schemas.microsoft.com/office/drawing/2014/main" id="{58176C6A-545E-DD45-B732-AC8914488A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24192" y="1896443"/>
            <a:ext cx="3384550" cy="452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680014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4CB6-A1BA-F04C-94DB-2DE5C1793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DBA49-4754-7643-94D4-06D101ABC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F3F6D-B92C-4D46-8EDC-54DC9F98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52EC6-48E5-E24E-96B8-6B20D56D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8A23A-3BDA-EC43-92BE-33A3359E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1220-1F66-BC41-8485-D0DBAB74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E958-DEC3-9E45-94DB-126EA82B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FE06-01ED-3443-B367-68C666D3F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6AFAF-FF7C-F449-9480-9D61E6C7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23009-4062-3D41-AE32-701473D5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1FE15-E807-8E48-AF4D-F1323263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1220-1F66-BC41-8485-D0DBAB74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34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23B0-1E60-1344-967F-257C9A56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7BD6A-3680-124C-ABEB-248FF122B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08C33-E0E1-1D4E-8D55-029F023EB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D0E8-0D2D-214B-BFC9-CB92683F5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0DC33-FD61-6B46-8438-1B6CB93D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1220-1F66-BC41-8485-D0DBAB74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2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E513-350F-1E44-B496-54486540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A540A-64C7-6743-8067-2D439E0D8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A5746-3B39-A74C-9D4D-5C311A5DB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37C29-1CB3-AE4B-9951-CAB400BE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082FB-9C26-8841-86DB-DA33C33B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59934-99BC-9949-A5CE-44F7A6C5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1220-1F66-BC41-8485-D0DBAB74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9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8D59-EB09-D04E-ABCA-1C75568B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54231-7A41-0246-8D2A-6E5A74E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671CD-D93E-4C4E-8084-D5A3BC203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07633-3592-3448-817A-39ED9DA11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6B46C-E129-784C-AAC2-78C4CA15C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CFB69-96AE-1848-839B-6FBBBC1E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D6A4D5-439B-7246-AF8D-6D7400A6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7BCA9-F1E6-C444-8570-322F25DC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1220-1F66-BC41-8485-D0DBAB74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078" y="2835202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CA81-FEDC-C548-A9E5-B42A7073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A35E9-CEE8-0948-97D8-102C0D4F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9D005-9754-B946-99C7-A5845C4C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A5613-A749-DB4B-87E6-816A2A2B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1220-1F66-BC41-8485-D0DBAB74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28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B0114-EEFD-0246-8596-85743FD7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9C180-B00B-8E40-9543-F2EE38EA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8692B-7581-C14B-AA30-5127EC41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1220-1F66-BC41-8485-D0DBAB74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87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66CC-8F63-774B-B0FD-BE32C494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08833-5416-8443-937F-8D93DC7A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FB37D-F87F-C343-860D-FCA22166F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EE349-A5CB-A044-82DC-E83823B9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66314-17ED-3C4C-ABF4-81A6B313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BBB1E-AB55-F64E-ABD8-5B96FDE5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1220-1F66-BC41-8485-D0DBAB74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77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CDF0-6908-864D-BAE1-2DD5DC7C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779A9B-7ED3-434A-9A4F-60233744B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7F508-0E42-AD42-AEFB-F948185ED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C4040-FDC6-D748-9770-0401A424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9A4BE-5A76-CD4C-BB67-553A739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3F84F-A6A9-CD4C-9655-11646C33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1220-1F66-BC41-8485-D0DBAB74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3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884A-75CD-0B4F-B486-88DC7380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1A1123-6630-BE43-892B-712B0D01D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C16CF-8B29-8142-BF5D-7813AD13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0576E-3BA5-CA40-9615-5F09AFC7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AB1A3-0367-3F41-A11F-E059B959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1220-1F66-BC41-8485-D0DBAB74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5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50537F-22B2-E444-9CE9-4A299CF1E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2AD72-0533-1F43-9851-951372A33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60E97-3F70-2D47-B91A-E2A557CD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3499-5756-8D4B-A707-9DB142F2C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BF2A8-9BAC-F040-938F-D5744715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1220-1F66-BC41-8485-D0DBAB74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6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078" y="753228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078" y="772766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078" y="753228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078" y="753228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078" y="753228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0078" y="753228"/>
            <a:ext cx="1441922" cy="112548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1"/>
            </a:gs>
            <a:gs pos="58000">
              <a:schemeClr val="accent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 userDrawn="1"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12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5D35B-A712-9A48-B48E-625F8017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52E5A-A1F9-E74E-BD10-A44E71AC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054BE-58DF-024A-86FF-0534722FE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1904A-830F-0D40-9748-386CA5A6D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Kelsey/WISE Community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56D76-333C-6640-A71A-3F0E4F3FE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1220-1F66-BC41-8485-D0DBAB742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3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ise-community.org/sc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geant.org/News_and_Events/Pages/supporting-security-for-collaborating-infrastructures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pos.sissa.it/archive/conferences/179/011/ISGC%202013_01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tf.net/snctfi/" TargetMode="External"/><Relationship Id="rId2" Type="http://schemas.openxmlformats.org/officeDocument/2006/relationships/hyperlink" Target="https://refeds.org/sirtf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0322" y="2692238"/>
            <a:ext cx="8144134" cy="1466818"/>
          </a:xfrm>
        </p:spPr>
        <p:txBody>
          <a:bodyPr/>
          <a:lstStyle/>
          <a:p>
            <a:pPr algn="ctr"/>
            <a:r>
              <a:rPr lang="en-GB" b="1" dirty="0"/>
              <a:t/>
            </a:r>
            <a:br>
              <a:rPr lang="en-GB" b="1" dirty="0"/>
            </a:br>
            <a:r>
              <a:rPr lang="en-GB" sz="2800" b="1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Security for Collaboration among Infrastructures – SCI version 2</a:t>
            </a:r>
            <a:r>
              <a:rPr lang="nl-NL" dirty="0"/>
              <a:t/>
            </a:r>
            <a:br>
              <a:rPr lang="nl-NL" dirty="0"/>
            </a:br>
            <a:r>
              <a:rPr lang="nl-NL" sz="2400" dirty="0"/>
              <a:t>David Kelsey </a:t>
            </a:r>
            <a:r>
              <a:rPr lang="nl-NL" sz="2000" dirty="0"/>
              <a:t>(STFC-RAL, UK Research and </a:t>
            </a:r>
            <a:r>
              <a:rPr lang="nl-NL" sz="2000" dirty="0" err="1"/>
              <a:t>Innovation</a:t>
            </a:r>
            <a:r>
              <a:rPr lang="nl-NL" sz="2000" dirty="0" smtClean="0"/>
              <a:t>)</a:t>
            </a:r>
            <a:br>
              <a:rPr lang="nl-NL" sz="2000" dirty="0" smtClean="0"/>
            </a:br>
            <a:r>
              <a:rPr lang="nl-NL" sz="2000" dirty="0" smtClean="0"/>
              <a:t>David Groep (Nikhef)</a:t>
            </a:r>
            <a:endParaRPr lang="nl-NL" sz="72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622448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04304A"/>
                </a:solidFill>
              </a:rPr>
              <a:t>WISE/SIGISM </a:t>
            </a:r>
            <a:r>
              <a:rPr lang="nl-NL" dirty="0" err="1">
                <a:solidFill>
                  <a:srgbClr val="04304A"/>
                </a:solidFill>
              </a:rPr>
              <a:t>Kaunas</a:t>
            </a:r>
            <a:r>
              <a:rPr lang="nl-NL" dirty="0">
                <a:solidFill>
                  <a:srgbClr val="04304A"/>
                </a:solidFill>
              </a:rPr>
              <a:t> April </a:t>
            </a:r>
            <a:r>
              <a:rPr lang="nl-NL" dirty="0" smtClean="0">
                <a:solidFill>
                  <a:srgbClr val="04304A"/>
                </a:solidFill>
              </a:rPr>
              <a:t>2019</a:t>
            </a:r>
            <a:endParaRPr lang="nl-NL" dirty="0">
              <a:solidFill>
                <a:srgbClr val="04304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DA175-AD55-5E4C-8B0A-28EB229C8F88}"/>
              </a:ext>
            </a:extLst>
          </p:cNvPr>
          <p:cNvSpPr/>
          <p:nvPr/>
        </p:nvSpPr>
        <p:spPr>
          <a:xfrm>
            <a:off x="7996879" y="5410970"/>
            <a:ext cx="4100545" cy="646331"/>
          </a:xfrm>
          <a:prstGeom prst="rect">
            <a:avLst/>
          </a:prstGeom>
          <a:solidFill>
            <a:schemeClr val="bg1"/>
          </a:solidFill>
          <a:ln>
            <a:solidFill>
              <a:srgbClr val="0C3959"/>
            </a:solidFill>
          </a:ln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collaboration with and </a:t>
            </a:r>
            <a:b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co-supported by EU H2020 EOSC-HUB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833F41-3032-2E41-89B7-FBBD77BBDE12}"/>
              </a:ext>
            </a:extLst>
          </p:cNvPr>
          <p:cNvSpPr/>
          <p:nvPr/>
        </p:nvSpPr>
        <p:spPr>
          <a:xfrm>
            <a:off x="7996879" y="6091151"/>
            <a:ext cx="4100545" cy="646331"/>
          </a:xfrm>
          <a:prstGeom prst="rect">
            <a:avLst/>
          </a:prstGeom>
          <a:solidFill>
            <a:schemeClr val="bg1"/>
          </a:solidFill>
          <a:ln>
            <a:solidFill>
              <a:srgbClr val="0C3959"/>
            </a:solidFill>
          </a:ln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collaboration with and </a:t>
            </a:r>
            <a:b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co-supported by EU H2020 AARC2 </a:t>
            </a:r>
          </a:p>
        </p:txBody>
      </p:sp>
    </p:spTree>
    <p:extLst>
      <p:ext uri="{BB962C8B-B14F-4D97-AF65-F5344CB8AC3E}">
        <p14:creationId xmlns:p14="http://schemas.microsoft.com/office/powerpoint/2010/main" val="100714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WISE SCI Version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  <a:p>
            <a:pPr lvl="1"/>
            <a:r>
              <a:rPr lang="en-GB" dirty="0"/>
              <a:t>Involve wider range of stakeholders</a:t>
            </a:r>
          </a:p>
          <a:p>
            <a:pPr lvl="2"/>
            <a:r>
              <a:rPr lang="en-GB" dirty="0"/>
              <a:t>GEANT, NRENS, Identity federations, </a:t>
            </a:r>
            <a:r>
              <a:rPr lang="is-IS" dirty="0"/>
              <a:t>…</a:t>
            </a:r>
            <a:endParaRPr lang="en-GB" dirty="0"/>
          </a:p>
          <a:p>
            <a:pPr lvl="1"/>
            <a:r>
              <a:rPr lang="en-GB" dirty="0"/>
              <a:t>Address any conflicts in version 1 for new stakeholders</a:t>
            </a:r>
          </a:p>
          <a:p>
            <a:pPr lvl="1"/>
            <a:r>
              <a:rPr lang="en-GB" dirty="0"/>
              <a:t>Add new topics/areas if needed (and indeed remove topics)</a:t>
            </a:r>
          </a:p>
          <a:p>
            <a:pPr lvl="1"/>
            <a:r>
              <a:rPr lang="en-GB" dirty="0"/>
              <a:t>Revise all wording of requirements</a:t>
            </a:r>
          </a:p>
          <a:p>
            <a:pPr lvl="1"/>
            <a:r>
              <a:rPr lang="en-GB" dirty="0"/>
              <a:t>Simplify!</a:t>
            </a:r>
          </a:p>
          <a:p>
            <a:r>
              <a:rPr lang="en-GB" dirty="0"/>
              <a:t>SCI Version 2 was published on 31 May 2017</a:t>
            </a:r>
          </a:p>
          <a:p>
            <a:r>
              <a:rPr lang="en-GB" dirty="0">
                <a:hlinkClick r:id="rId2"/>
              </a:rPr>
              <a:t>https://wise-community.org/sci/</a:t>
            </a:r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 Version 2 – published 31 May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58" y="2612094"/>
            <a:ext cx="5451246" cy="30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Endorsement of SCI Version 2 at TNC17 (Linz)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June 2017</a:t>
            </a:r>
          </a:p>
          <a:p>
            <a:r>
              <a:rPr lang="en-US" sz="1800" i="1" dirty="0"/>
              <a:t>Infrastructures endorse the governing principles and approach of SCI, as produced by WISE, as a medium of building trust between infrastructures, to facilitate the exchange of security information in the event of a cross-infrastructure incident, and the collaboration of e-Infrastructures to support the process. These Infrastructures welcome the development of an information security community for the Infrastructures, and underline that the present activities by the research and e-Infrastructures should be continued and reinforced</a:t>
            </a:r>
          </a:p>
          <a:p>
            <a:r>
              <a:rPr lang="en-US" sz="1800" dirty="0"/>
              <a:t>Endorsements have been received from the following infrastructures; EGI, EUDAT, GEANT, GridPP, MYREN, PRACE, SURF, WLCG, XSEDE, HBP</a:t>
            </a:r>
          </a:p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err="1">
                <a:hlinkClick r:id="rId2"/>
              </a:rPr>
              <a:t>www.geant.org</a:t>
            </a:r>
            <a:r>
              <a:rPr lang="en-US" sz="1800" dirty="0">
                <a:hlinkClick r:id="rId2"/>
              </a:rPr>
              <a:t>/</a:t>
            </a:r>
            <a:r>
              <a:rPr lang="en-US" sz="1800" dirty="0" err="1">
                <a:hlinkClick r:id="rId2"/>
              </a:rPr>
              <a:t>News_and_Events</a:t>
            </a:r>
            <a:r>
              <a:rPr lang="en-US" sz="1800" dirty="0">
                <a:hlinkClick r:id="rId2"/>
              </a:rPr>
              <a:t>/Pages/supporting-security-for-collaborating-</a:t>
            </a:r>
            <a:r>
              <a:rPr lang="en-US" sz="1800" dirty="0" err="1">
                <a:hlinkClick r:id="rId2"/>
              </a:rPr>
              <a:t>infrastructures.aspx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237" y="2743201"/>
            <a:ext cx="1978763" cy="184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Sections of V2 paper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this document, we lay out a series of numbered requirements in five </a:t>
            </a:r>
            <a:r>
              <a:rPr lang="en-GB" dirty="0">
                <a:solidFill>
                  <a:schemeClr val="bg1"/>
                </a:solidFill>
              </a:rPr>
              <a:t>areas (operational security, incident response, traceability, participant responsibilities and data protection)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that each Infrastructure should address as part of promoting trust between Infrastructures</a:t>
            </a:r>
          </a:p>
          <a:p>
            <a:endParaRPr lang="en-GB" dirty="0"/>
          </a:p>
          <a:p>
            <a:r>
              <a:rPr lang="en-GB" dirty="0" smtClean="0"/>
              <a:t>Concise representation putting </a:t>
            </a:r>
            <a:r>
              <a:rPr lang="en-GB" dirty="0" smtClean="0"/>
              <a:t>requirements, not specific wording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i="1" dirty="0" smtClean="0"/>
              <a:t>see </a:t>
            </a:r>
            <a:r>
              <a:rPr lang="en-GB" i="1" dirty="0" smtClean="0"/>
              <a:t>some </a:t>
            </a:r>
            <a:r>
              <a:rPr lang="en-GB" i="1" dirty="0"/>
              <a:t>text from SCI </a:t>
            </a:r>
            <a:r>
              <a:rPr lang="en-GB" i="1" dirty="0" smtClean="0"/>
              <a:t>V2)</a:t>
            </a:r>
            <a:endParaRPr lang="en-GB" i="1" dirty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47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D4F955-1FA4-9147-86C1-E38F6C55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620664-1075-C141-8CCF-0C0E8069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649A1E-1843-7240-87F9-BAE3B5B83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710" y="413840"/>
            <a:ext cx="9902070" cy="536249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F58D0-C1AB-644F-A7C5-19CFD844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19836-822A-FA49-9ECF-6748A962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3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 Assessment of maturity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524954" cy="3599316"/>
          </a:xfrm>
        </p:spPr>
        <p:txBody>
          <a:bodyPr>
            <a:normAutofit/>
          </a:bodyPr>
          <a:lstStyle/>
          <a:p>
            <a:r>
              <a:rPr lang="en-US" dirty="0"/>
              <a:t>To evaluate extent to which requirements are met, we recommend Infrastructures to assess the maturity of their implementations</a:t>
            </a:r>
          </a:p>
          <a:p>
            <a:r>
              <a:rPr lang="en-US" dirty="0"/>
              <a:t>According to following levels</a:t>
            </a:r>
          </a:p>
          <a:p>
            <a:pPr lvl="1"/>
            <a:r>
              <a:rPr lang="en-US" dirty="0"/>
              <a:t>Level 0: Function/feature not implemented</a:t>
            </a:r>
          </a:p>
          <a:p>
            <a:pPr lvl="1"/>
            <a:r>
              <a:rPr lang="en-US" dirty="0"/>
              <a:t>Level 1: Function/feature exists, is operationally implemented but not documented</a:t>
            </a:r>
          </a:p>
          <a:p>
            <a:pPr lvl="1"/>
            <a:r>
              <a:rPr lang="en-US" dirty="0"/>
              <a:t>Level 2: … and comprehensively documented</a:t>
            </a:r>
          </a:p>
          <a:p>
            <a:pPr lvl="1"/>
            <a:r>
              <a:rPr lang="en-US" dirty="0"/>
              <a:t>Level 3: … and reviewed by independent external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2074-D1DD-E447-8DEC-7938199CAE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2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Assessment spreadsheet (AARC2 development)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2074-D1DD-E447-8DEC-7938199CAE3F}" type="slidenum">
              <a:rPr lang="en-US" smtClean="0"/>
              <a:t>16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CA7381-A58C-544D-ADE1-114EC0F92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628" y="2336800"/>
            <a:ext cx="8238719" cy="3598863"/>
          </a:xfrm>
        </p:spPr>
      </p:pic>
    </p:spTree>
    <p:extLst>
      <p:ext uri="{BB962C8B-B14F-4D97-AF65-F5344CB8AC3E}">
        <p14:creationId xmlns:p14="http://schemas.microsoft.com/office/powerpoint/2010/main" val="308792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present graphically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Kelsey/WISE Community</a:t>
            </a:r>
            <a:endParaRPr lang="en-US" dirty="0"/>
          </a:p>
        </p:txBody>
      </p:sp>
      <p:graphicFrame>
        <p:nvGraphicFramePr>
          <p:cNvPr id="7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395787"/>
              </p:ext>
            </p:extLst>
          </p:nvPr>
        </p:nvGraphicFramePr>
        <p:xfrm>
          <a:off x="681038" y="2220686"/>
          <a:ext cx="9613900" cy="424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22581" y="6510254"/>
            <a:ext cx="3264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example, not an </a:t>
            </a:r>
            <a:r>
              <a:rPr lang="en-US" sz="1400" i="1" dirty="0" smtClean="0">
                <a:solidFill>
                  <a:schemeClr val="tx1">
                    <a:lumMod val="50000"/>
                  </a:schemeClr>
                </a:solidFill>
              </a:rPr>
              <a:t>actual infrastructure</a:t>
            </a:r>
            <a:endParaRPr lang="en-GB" sz="1400" i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3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93F2-D28B-0F4B-9D89-D63CB423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SCI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35A7C-D758-DF40-BCB1-8D6A5B6E9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F8835-F50A-CC43-A049-6F61C43A8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2B68B-53F6-164E-A18C-B6D31958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F8EC6-98C1-BC4D-A69F-9F37E5F7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45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SCI–WG in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Work in progress</a:t>
            </a:r>
          </a:p>
          <a:p>
            <a:r>
              <a:rPr lang="en-US" dirty="0"/>
              <a:t>Joint work AARC2/EOSC-hub on Policy Development Kit</a:t>
            </a:r>
          </a:p>
          <a:p>
            <a:r>
              <a:rPr lang="en-US" dirty="0"/>
              <a:t>WISE Baseline AUP v1.0 (from AARC PDK)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0000"/>
                    <a:lumOff val="10000"/>
                  </a:schemeClr>
                </a:solidFill>
              </a:rPr>
              <a:t>On the to-do list</a:t>
            </a:r>
          </a:p>
          <a:p>
            <a:r>
              <a:rPr lang="en-US" dirty="0"/>
              <a:t>Produce FAQ/Guidelines &amp; Training – how to satisfy SCI V2?</a:t>
            </a:r>
          </a:p>
          <a:p>
            <a:r>
              <a:rPr lang="en-US" dirty="0"/>
              <a:t>Maturity Assessments from a number of Infrastructures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7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Shared threats &amp; shared users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Infrastructures are subject to many of the same threats</a:t>
            </a:r>
          </a:p>
          <a:p>
            <a:pPr lvl="1"/>
            <a:r>
              <a:rPr lang="en-GB" dirty="0"/>
              <a:t>Shared technology, middleware, applications and users</a:t>
            </a:r>
          </a:p>
          <a:p>
            <a:r>
              <a:rPr lang="en-GB" dirty="0"/>
              <a:t>User communities use multiple e-Infrastructures</a:t>
            </a:r>
          </a:p>
          <a:p>
            <a:pPr lvl="1"/>
            <a:r>
              <a:rPr lang="en-GB" dirty="0"/>
              <a:t>Often using same federated identity credentials</a:t>
            </a:r>
          </a:p>
          <a:p>
            <a:r>
              <a:rPr lang="en-GB" dirty="0"/>
              <a:t>Security incidents often spread by following the user</a:t>
            </a:r>
          </a:p>
          <a:p>
            <a:pPr lvl="1"/>
            <a:r>
              <a:rPr lang="en-GB" dirty="0"/>
              <a:t>E.g. compromised credentials</a:t>
            </a:r>
          </a:p>
          <a:p>
            <a:r>
              <a:rPr lang="en-GB" dirty="0"/>
              <a:t>Several e-Infrastructure security teams decided “we should collaborate”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07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787BE5-92F3-7648-8419-5BA9426C0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91BCEB-0D49-8948-AB59-0741C30F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35DFF-04B2-114E-9243-86899A0DC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 assessment – </a:t>
            </a:r>
            <a:br>
              <a:rPr lang="en-US" dirty="0" smtClean="0"/>
            </a:br>
            <a:r>
              <a:rPr lang="en-US" dirty="0" smtClean="0"/>
              <a:t>infrastructure to self-assess and peer review (e.g. in conjunction with the IGTF)</a:t>
            </a:r>
            <a:endParaRPr lang="en-US" dirty="0" smtClean="0"/>
          </a:p>
          <a:p>
            <a:r>
              <a:rPr lang="en-US" dirty="0" smtClean="0"/>
              <a:t>Guidance on AUP implementation beyond AARC</a:t>
            </a:r>
          </a:p>
          <a:p>
            <a:r>
              <a:rPr lang="en-US" dirty="0" smtClean="0"/>
              <a:t>Policy Development Kit evolution </a:t>
            </a:r>
            <a:endParaRPr lang="en-US" dirty="0"/>
          </a:p>
          <a:p>
            <a:r>
              <a:rPr lang="en-US" dirty="0" smtClean="0"/>
              <a:t>Coherency of security policy development for collaborating </a:t>
            </a:r>
            <a:r>
              <a:rPr lang="en-US" dirty="0" err="1" smtClean="0"/>
              <a:t>infras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ALL</a:t>
            </a:r>
            <a:r>
              <a:rPr lang="en-US" dirty="0" smtClean="0"/>
              <a:t> </a:t>
            </a:r>
            <a:r>
              <a:rPr lang="en-US" dirty="0"/>
              <a:t>welcome to the various mail lists and F2F meetings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05CB8-B963-5444-B39E-2DDCD095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F8BAB-869A-2C4E-B851-62797A52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86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EE5D0-4472-2C48-9C00-A08CBC1B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907D23-B25D-9347-8003-786E511B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8FCFF-66B5-484C-94EE-EF70B1E4E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thanks to all colleagues in AARC2 policy team for slides</a:t>
            </a:r>
          </a:p>
          <a:p>
            <a:r>
              <a:rPr lang="en-US" dirty="0"/>
              <a:t>Thanks to all colleagues in WISE &amp; SCI-WG</a:t>
            </a:r>
          </a:p>
          <a:p>
            <a:pPr lvl="1"/>
            <a:r>
              <a:rPr lang="en-US" dirty="0"/>
              <a:t>and co-authors of SCI version 1 and version 2</a:t>
            </a:r>
          </a:p>
          <a:p>
            <a:r>
              <a:rPr lang="en-US" dirty="0"/>
              <a:t>For funding received from EU H2020 projects, including</a:t>
            </a:r>
          </a:p>
          <a:p>
            <a:pPr lvl="1"/>
            <a:r>
              <a:rPr lang="en-US" dirty="0"/>
              <a:t>AARC2</a:t>
            </a:r>
          </a:p>
          <a:p>
            <a:pPr lvl="1"/>
            <a:r>
              <a:rPr lang="en-US" dirty="0"/>
              <a:t>EOSC-hub</a:t>
            </a:r>
          </a:p>
          <a:p>
            <a:r>
              <a:rPr lang="en-US" dirty="0"/>
              <a:t>EGI, WLCG, GridPP, EUDAT, HBP, PRACE, …</a:t>
            </a:r>
          </a:p>
          <a:p>
            <a:r>
              <a:rPr lang="en-GB" dirty="0"/>
              <a:t>The Extreme Science and Engineering Discovery Environment (XSEDE) is supported by the National Science Foundation.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C71E7-013E-C24F-87BD-1A9EA38A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818B0-F5CC-834A-9448-2C3FE487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57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discussion ….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3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for Collaborating Infrastructures (SCI-WG)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collaborative activity of information security officers from large-scale infrastructures</a:t>
            </a:r>
          </a:p>
          <a:p>
            <a:pPr lvl="1"/>
            <a:r>
              <a:rPr lang="en-US" dirty="0"/>
              <a:t>EGI, OSG, PRACE, EUDAT, CHAIN, WLCG, XSEDE, HBP…</a:t>
            </a:r>
          </a:p>
          <a:p>
            <a:r>
              <a:rPr lang="en-US" dirty="0"/>
              <a:t>Grew out of EGEE/WLCG JSPG and IGTF – from the ground up</a:t>
            </a:r>
          </a:p>
          <a:p>
            <a:r>
              <a:rPr lang="en-US" dirty="0"/>
              <a:t>We developed a </a:t>
            </a:r>
            <a:r>
              <a:rPr lang="en-US" i="1" dirty="0"/>
              <a:t>Trust framework</a:t>
            </a:r>
          </a:p>
          <a:p>
            <a:pPr lvl="1"/>
            <a:r>
              <a:rPr lang="en-US" dirty="0"/>
              <a:t>Enable interoperation (security teams)</a:t>
            </a:r>
          </a:p>
          <a:p>
            <a:pPr lvl="1"/>
            <a:r>
              <a:rPr lang="en-US" dirty="0"/>
              <a:t>Manage cross-infrastructure security risks</a:t>
            </a:r>
          </a:p>
          <a:p>
            <a:pPr lvl="1"/>
            <a:r>
              <a:rPr lang="en-US" dirty="0"/>
              <a:t>Develop policy standards</a:t>
            </a:r>
          </a:p>
          <a:p>
            <a:pPr lvl="1"/>
            <a:r>
              <a:rPr lang="en-US" dirty="0"/>
              <a:t>Especially where not able to share identical security policies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2074-D1DD-E447-8DEC-7938199CAE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8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 Document – version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7239563" cy="3599316"/>
          </a:xfrm>
        </p:spPr>
        <p:txBody>
          <a:bodyPr/>
          <a:lstStyle/>
          <a:p>
            <a:r>
              <a:rPr lang="en-US" dirty="0"/>
              <a:t>Proceedings of the ISGC 2013 conference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chemeClr val="bg1">
                    <a:lumMod val="25000"/>
                    <a:lumOff val="75000"/>
                  </a:schemeClr>
                </a:solidFill>
                <a:hlinkClick r:id="rId2" invalidUrl="http://pos.sissa.it/archive/conferences/179/011/ISGC 2013_011.pdf"/>
              </a:rPr>
              <a:t>http://</a:t>
            </a:r>
            <a:r>
              <a:rPr lang="en-US" sz="2000" b="1" i="1" dirty="0" err="1">
                <a:solidFill>
                  <a:schemeClr val="bg1">
                    <a:lumMod val="25000"/>
                    <a:lumOff val="75000"/>
                  </a:schemeClr>
                </a:solidFill>
                <a:hlinkClick r:id="rId2" invalidUrl="http://pos.sissa.it/archive/conferences/179/011/ISGC 2013_011.pdf"/>
              </a:rPr>
              <a:t>pos.sissa.it</a:t>
            </a:r>
            <a:r>
              <a:rPr lang="en-US" sz="2000" b="1" i="1" dirty="0">
                <a:solidFill>
                  <a:schemeClr val="bg1">
                    <a:lumMod val="25000"/>
                    <a:lumOff val="75000"/>
                  </a:schemeClr>
                </a:solidFill>
                <a:hlinkClick r:id="rId2" invalidUrl="http://pos.sissa.it/archive/conferences/179/011/ISGC 2013_011.pdf"/>
              </a:rPr>
              <a:t>/archive/conferences/179/011/ISGC%202013_011.pdf</a:t>
            </a:r>
            <a:endParaRPr lang="en-US" sz="2000" b="1" i="1" dirty="0">
              <a:solidFill>
                <a:schemeClr val="bg1">
                  <a:lumMod val="25000"/>
                  <a:lumOff val="75000"/>
                </a:schemeClr>
              </a:solidFill>
            </a:endParaRPr>
          </a:p>
          <a:p>
            <a:r>
              <a:rPr lang="en-US" dirty="0"/>
              <a:t>The document defined a series of numbered requirements in 6 areas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2074-D1DD-E447-8DEC-7938199CAE3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330" y="2094109"/>
            <a:ext cx="3664161" cy="42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2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FAA9-F152-D945-9697-0006BB21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 Version 1 “children”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E33D2-F78A-F844-9CBF-B1B3878A5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12F00-D991-E74E-B012-CED0AE83B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CCE1-8D16-0C46-8BBD-29FDDA52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DEC50-116E-BA4B-B7E8-2CA6BFFA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4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 version 1 (2013) -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separate derivatives of SCI version 1</a:t>
            </a:r>
          </a:p>
          <a:p>
            <a:r>
              <a:rPr lang="en-US" dirty="0"/>
              <a:t>REFEDS </a:t>
            </a:r>
            <a:r>
              <a:rPr lang="en-US" dirty="0">
                <a:solidFill>
                  <a:schemeClr val="bg1"/>
                </a:solidFill>
              </a:rPr>
              <a:t>Sirtfi</a:t>
            </a:r>
            <a:r>
              <a:rPr lang="en-US" dirty="0"/>
              <a:t> - The Security Incident Response Trust Framework for Federated Identity</a:t>
            </a:r>
          </a:p>
          <a:p>
            <a:pPr lvl="1"/>
            <a:r>
              <a:rPr lang="en-US" dirty="0"/>
              <a:t>requirement in FIM4R version 1 paper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refeds.org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sirtfi</a:t>
            </a:r>
            <a:endParaRPr lang="en-US" dirty="0"/>
          </a:p>
          <a:p>
            <a:r>
              <a:rPr lang="en-US" dirty="0"/>
              <a:t>AARC/IGTF </a:t>
            </a:r>
            <a:r>
              <a:rPr lang="en-US" dirty="0">
                <a:solidFill>
                  <a:schemeClr val="bg1"/>
                </a:solidFill>
              </a:rPr>
              <a:t>Snctfi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The Scalable Negotiator for a Community Trust Framework in Federated Infrastructures</a:t>
            </a:r>
          </a:p>
          <a:p>
            <a:pPr lvl="1"/>
            <a:r>
              <a:rPr lang="en-US" dirty="0"/>
              <a:t>For scalable policy – Research Services behind a SP/IdP proxy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www.igtf.net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snctfi</a:t>
            </a:r>
            <a:r>
              <a:rPr lang="en-US" dirty="0">
                <a:hlinkClick r:id="rId3"/>
              </a:rPr>
              <a:t>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0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Sirtfi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01" y="2336800"/>
            <a:ext cx="7044774" cy="35988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Snctfi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76" y="2336800"/>
            <a:ext cx="5982823" cy="35988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8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C9E2-57BA-B149-98B2-35FA34ECC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 version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67677-EFC5-5449-8B03-628808357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67FCF-C44F-724C-93D6-DEAB10A8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 April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ADCCF-0FD1-FC41-8B41-127D3C51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Kelsey/WISE Community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4964A-1B83-614B-9E21-D5C35609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87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WISE 1">
      <a:dk1>
        <a:srgbClr val="04304A"/>
      </a:dk1>
      <a:lt1>
        <a:sysClr val="window" lastClr="FFFFFF"/>
      </a:lt1>
      <a:dk2>
        <a:srgbClr val="0C5428"/>
      </a:dk2>
      <a:lt2>
        <a:srgbClr val="E7E6E6"/>
      </a:lt2>
      <a:accent1>
        <a:srgbClr val="2199DA"/>
      </a:accent1>
      <a:accent2>
        <a:srgbClr val="E30179"/>
      </a:accent2>
      <a:accent3>
        <a:srgbClr val="E4001B"/>
      </a:accent3>
      <a:accent4>
        <a:srgbClr val="29AB5F"/>
      </a:accent4>
      <a:accent5>
        <a:srgbClr val="55555B"/>
      </a:accent5>
      <a:accent6>
        <a:srgbClr val="165B7D"/>
      </a:accent6>
      <a:hlink>
        <a:srgbClr val="F48017"/>
      </a:hlink>
      <a:folHlink>
        <a:srgbClr val="F37F16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E PPT Template" id="{90583413-F761-4B40-95A7-15A2263F0ABC}" vid="{0B27235C-06D5-1E4F-AB0B-95551B399E74}"/>
    </a:ext>
  </a:extLst>
</a:theme>
</file>

<file path=ppt/theme/theme2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4751AB5D-640C-3342-BFAA-5DB4E45F457D}" vid="{E170F76C-6CC7-B945-846A-6208DD64BB9B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WISE PPT Template(1)</Template>
  <TotalTime>6291</TotalTime>
  <Words>706</Words>
  <Application>Microsoft Office PowerPoint</Application>
  <PresentationFormat>Widescreen</PresentationFormat>
  <Paragraphs>159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Mangal</vt:lpstr>
      <vt:lpstr>Source Sans Pro</vt:lpstr>
      <vt:lpstr>Trebuchet MS</vt:lpstr>
      <vt:lpstr>Wingdings</vt:lpstr>
      <vt:lpstr>Berlijn</vt:lpstr>
      <vt:lpstr>slide_base</vt:lpstr>
      <vt:lpstr>Custom Design</vt:lpstr>
      <vt:lpstr> Security for Collaboration among Infrastructures – SCI version 2 David Kelsey (STFC-RAL, UK Research and Innovation) David Groep (Nikhef)</vt:lpstr>
      <vt:lpstr>Shared threats &amp; shared users</vt:lpstr>
      <vt:lpstr>Security for Collaborating Infrastructures (SCI-WG)</vt:lpstr>
      <vt:lpstr>SCI Document – version 1</vt:lpstr>
      <vt:lpstr>SCI Version 1 “children”</vt:lpstr>
      <vt:lpstr>SCI version 1 (2013) - children</vt:lpstr>
      <vt:lpstr>Sirtfi</vt:lpstr>
      <vt:lpstr>Snctfi</vt:lpstr>
      <vt:lpstr>SCI version 2</vt:lpstr>
      <vt:lpstr>WISE SCI Version 2</vt:lpstr>
      <vt:lpstr>SCI Version 2 – published 31 May 2017</vt:lpstr>
      <vt:lpstr>Endorsement of SCI Version 2 at TNC17 (Linz)</vt:lpstr>
      <vt:lpstr>Sections of V2 paper</vt:lpstr>
      <vt:lpstr>PowerPoint Presentation</vt:lpstr>
      <vt:lpstr>SCI Assessment of maturity</vt:lpstr>
      <vt:lpstr>Assessment spreadsheet (AARC2 development)</vt:lpstr>
      <vt:lpstr>Or present graphically</vt:lpstr>
      <vt:lpstr>Current SCI activities</vt:lpstr>
      <vt:lpstr>SCI–WG in 2019</vt:lpstr>
      <vt:lpstr>Next steps</vt:lpstr>
      <vt:lpstr>Acknowledgements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SCI-WG WISE Backup Slides</dc:title>
  <dc:subject/>
  <dc:creator>David Kelsey</dc:creator>
  <cp:keywords/>
  <dc:description/>
  <cp:lastModifiedBy>davidg</cp:lastModifiedBy>
  <cp:revision>146</cp:revision>
  <cp:lastPrinted>2018-06-12T14:31:15Z</cp:lastPrinted>
  <dcterms:created xsi:type="dcterms:W3CDTF">2016-02-24T08:53:40Z</dcterms:created>
  <dcterms:modified xsi:type="dcterms:W3CDTF">2019-04-16T11:40:38Z</dcterms:modified>
  <cp:category/>
</cp:coreProperties>
</file>