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83" r:id="rId5"/>
    <p:sldId id="287" r:id="rId6"/>
    <p:sldId id="294" r:id="rId7"/>
    <p:sldId id="295" r:id="rId8"/>
    <p:sldId id="292" r:id="rId9"/>
    <p:sldId id="293" r:id="rId10"/>
    <p:sldId id="289" r:id="rId11"/>
    <p:sldId id="296" r:id="rId12"/>
    <p:sldId id="288" r:id="rId13"/>
    <p:sldId id="298" r:id="rId14"/>
    <p:sldId id="297" r:id="rId15"/>
    <p:sldId id="299" r:id="rId16"/>
    <p:sldId id="286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2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ds.edugai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WISE </a:t>
            </a:r>
            <a:r>
              <a:rPr lang="en-GB" dirty="0" smtClean="0"/>
              <a:t>and SIG-ISM meeting Kaunas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240257" y="3123321"/>
            <a:ext cx="6683727" cy="503459"/>
          </a:xfrm>
        </p:spPr>
        <p:txBody>
          <a:bodyPr>
            <a:normAutofit/>
          </a:bodyPr>
          <a:lstStyle/>
          <a:p>
            <a:r>
              <a:rPr lang="en-US" dirty="0" smtClean="0"/>
              <a:t>whilst not overloading the target audience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Testing Incident Response Channels and Communications End Points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April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AARC Policy and Best Practice Activity Coordinator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05" y="4730146"/>
            <a:ext cx="1341751" cy="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19" y="1439863"/>
            <a:ext cx="10547062" cy="4737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SCCC WG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331418"/>
            <a:ext cx="11113287" cy="4737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Coordination of ‘CCs recipient groups’ among participating infrastructures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ensure targets </a:t>
            </a:r>
            <a:r>
              <a:rPr lang="en-GB" sz="1800" dirty="0">
                <a:solidFill>
                  <a:srgbClr val="F6791C"/>
                </a:solidFill>
              </a:rPr>
              <a:t>are not </a:t>
            </a:r>
            <a:r>
              <a:rPr lang="en-GB" sz="1800" dirty="0" smtClean="0">
                <a:solidFill>
                  <a:srgbClr val="F6791C"/>
                </a:solidFill>
              </a:rPr>
              <a:t>overloaded </a:t>
            </a:r>
            <a:r>
              <a:rPr lang="en-GB" sz="1800" dirty="0">
                <a:solidFill>
                  <a:srgbClr val="F6791C"/>
                </a:solidFill>
              </a:rPr>
              <a:t>by coinciding or overlapping challenges, </a:t>
            </a:r>
            <a:r>
              <a:rPr lang="en-GB" sz="1800" dirty="0" smtClean="0">
                <a:solidFill>
                  <a:srgbClr val="F6791C"/>
                </a:solidFill>
              </a:rPr>
              <a:t>for example </a:t>
            </a:r>
            <a:r>
              <a:rPr lang="en-GB" sz="1800" dirty="0">
                <a:solidFill>
                  <a:srgbClr val="F6791C"/>
                </a:solidFill>
              </a:rPr>
              <a:t>by designating </a:t>
            </a:r>
            <a:r>
              <a:rPr lang="en-GB" sz="1800" dirty="0" smtClean="0">
                <a:solidFill>
                  <a:srgbClr val="F6791C"/>
                </a:solidFill>
              </a:rPr>
              <a:t>lead agency</a:t>
            </a:r>
            <a:endParaRPr lang="en-GB" sz="1800" dirty="0">
              <a:solidFill>
                <a:srgbClr val="F6791C"/>
              </a:solidFill>
            </a:endParaRPr>
          </a:p>
          <a:p>
            <a:pPr marL="0" indent="0">
              <a:buNone/>
            </a:pPr>
            <a:r>
              <a:rPr lang="en-GB" sz="1800" b="1" dirty="0" smtClean="0"/>
              <a:t>Transitivity </a:t>
            </a:r>
            <a:r>
              <a:rPr lang="en-GB" sz="1800" b="1" dirty="0"/>
              <a:t>of trust in CC results between infrastructures</a:t>
            </a:r>
          </a:p>
          <a:p>
            <a:r>
              <a:rPr lang="en-GB" sz="1800" dirty="0">
                <a:solidFill>
                  <a:srgbClr val="F6791C"/>
                </a:solidFill>
              </a:rPr>
              <a:t>for example by specifying the level of disclosure detail for CCs between </a:t>
            </a:r>
            <a:r>
              <a:rPr lang="en-GB" sz="1800" dirty="0" smtClean="0">
                <a:solidFill>
                  <a:srgbClr val="F6791C"/>
                </a:solidFill>
              </a:rPr>
              <a:t>trusted infrastructures</a:t>
            </a:r>
            <a:r>
              <a:rPr lang="en-GB" sz="1800" dirty="0">
                <a:solidFill>
                  <a:srgbClr val="F6791C"/>
                </a:solidFill>
              </a:rPr>
              <a:t>, by using an SCI evaluation framework approach to it, or by coordination </a:t>
            </a:r>
            <a:r>
              <a:rPr lang="en-GB" sz="1800" dirty="0" smtClean="0">
                <a:solidFill>
                  <a:srgbClr val="F6791C"/>
                </a:solidFill>
              </a:rPr>
              <a:t>of testing </a:t>
            </a:r>
            <a:r>
              <a:rPr lang="en-GB" sz="1800" dirty="0">
                <a:solidFill>
                  <a:srgbClr val="F6791C"/>
                </a:solidFill>
              </a:rPr>
              <a:t>and success criteria.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how </a:t>
            </a:r>
            <a:r>
              <a:rPr lang="en-GB" sz="1800" dirty="0">
                <a:solidFill>
                  <a:srgbClr val="F6791C"/>
                </a:solidFill>
              </a:rPr>
              <a:t>can requests for CCs between infrastructures be handled, e.g. in response to </a:t>
            </a:r>
            <a:r>
              <a:rPr lang="en-GB" sz="1800" dirty="0" smtClean="0">
                <a:solidFill>
                  <a:srgbClr val="F6791C"/>
                </a:solidFill>
              </a:rPr>
              <a:t>changing needs or a changed risk assessments; or as remediation after an incident in which communications </a:t>
            </a:r>
            <a:r>
              <a:rPr lang="en-GB" sz="1800" dirty="0">
                <a:solidFill>
                  <a:srgbClr val="F6791C"/>
                </a:solidFill>
              </a:rPr>
              <a:t>did not meet expectation.</a:t>
            </a:r>
          </a:p>
          <a:p>
            <a:pPr marL="0" indent="0">
              <a:buNone/>
            </a:pPr>
            <a:r>
              <a:rPr lang="en-GB" sz="1800" b="1" dirty="0" smtClean="0"/>
              <a:t>Definition </a:t>
            </a:r>
            <a:r>
              <a:rPr lang="en-GB" sz="1800" b="1" dirty="0"/>
              <a:t>of CC models and classification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‘</a:t>
            </a:r>
            <a:r>
              <a:rPr lang="en-GB" sz="1800" dirty="0">
                <a:solidFill>
                  <a:srgbClr val="F6791C"/>
                </a:solidFill>
              </a:rPr>
              <a:t>depth’ of the CC testing is a balance between the level of trust gained (more </a:t>
            </a:r>
            <a:r>
              <a:rPr lang="en-GB" sz="1800" dirty="0" smtClean="0">
                <a:solidFill>
                  <a:srgbClr val="F6791C"/>
                </a:solidFill>
              </a:rPr>
              <a:t>profound testing </a:t>
            </a:r>
            <a:r>
              <a:rPr lang="en-GB" sz="1800" dirty="0">
                <a:solidFill>
                  <a:srgbClr val="F6791C"/>
                </a:solidFill>
              </a:rPr>
              <a:t>and good results gives more trust) and expediency (asking the recipient to respond </a:t>
            </a:r>
            <a:r>
              <a:rPr lang="en-GB" sz="1800" dirty="0" smtClean="0">
                <a:solidFill>
                  <a:srgbClr val="F6791C"/>
                </a:solidFill>
              </a:rPr>
              <a:t>to a </a:t>
            </a:r>
            <a:r>
              <a:rPr lang="en-GB" sz="1800" dirty="0">
                <a:solidFill>
                  <a:srgbClr val="F6791C"/>
                </a:solidFill>
              </a:rPr>
              <a:t>mail or click a link consumes less resources than requesting forensic investigation of </a:t>
            </a:r>
            <a:r>
              <a:rPr lang="en-GB" sz="1800" dirty="0" smtClean="0">
                <a:solidFill>
                  <a:srgbClr val="F6791C"/>
                </a:solidFill>
              </a:rPr>
              <a:t>a simulated </a:t>
            </a:r>
            <a:r>
              <a:rPr lang="en-GB" sz="1800" dirty="0">
                <a:solidFill>
                  <a:srgbClr val="F6791C"/>
                </a:solidFill>
              </a:rPr>
              <a:t>incident of deliberately unknown nature).</a:t>
            </a:r>
          </a:p>
          <a:p>
            <a:pPr marL="0" indent="0">
              <a:buNone/>
            </a:pPr>
            <a:r>
              <a:rPr lang="en-GB" sz="1800" b="1" dirty="0" smtClean="0"/>
              <a:t>Frequency </a:t>
            </a:r>
            <a:r>
              <a:rPr lang="en-GB" sz="1800" b="1" dirty="0"/>
              <a:t>of CCs</a:t>
            </a:r>
          </a:p>
          <a:p>
            <a:r>
              <a:rPr lang="en-GB" sz="1800" dirty="0">
                <a:solidFill>
                  <a:srgbClr val="F6791C"/>
                </a:solidFill>
              </a:rPr>
              <a:t>simple communications challenges are often performed one or several times per year (</a:t>
            </a:r>
            <a:r>
              <a:rPr lang="en-GB" sz="1800" dirty="0" smtClean="0">
                <a:solidFill>
                  <a:srgbClr val="F6791C"/>
                </a:solidFill>
              </a:rPr>
              <a:t>e.g. for </a:t>
            </a:r>
            <a:r>
              <a:rPr lang="en-GB" sz="1800" dirty="0">
                <a:solidFill>
                  <a:srgbClr val="F6791C"/>
                </a:solidFill>
              </a:rPr>
              <a:t>TF-CSIRT, by </a:t>
            </a:r>
            <a:r>
              <a:rPr lang="en-GB" sz="1800" dirty="0" err="1">
                <a:solidFill>
                  <a:srgbClr val="F6791C"/>
                </a:solidFill>
              </a:rPr>
              <a:t>SURFcert</a:t>
            </a:r>
            <a:r>
              <a:rPr lang="en-GB" sz="1800" dirty="0">
                <a:solidFill>
                  <a:srgbClr val="F6791C"/>
                </a:solidFill>
              </a:rPr>
              <a:t> for the SURFconext federation, EGI Operations on their sites</a:t>
            </a:r>
            <a:r>
              <a:rPr lang="en-GB" sz="1800" dirty="0" smtClean="0">
                <a:solidFill>
                  <a:srgbClr val="F6791C"/>
                </a:solidFill>
              </a:rPr>
              <a:t>).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complex </a:t>
            </a:r>
            <a:r>
              <a:rPr lang="en-GB" sz="1800" dirty="0">
                <a:solidFill>
                  <a:srgbClr val="F6791C"/>
                </a:solidFill>
              </a:rPr>
              <a:t>challenges are less frequent (e.g</a:t>
            </a:r>
            <a:r>
              <a:rPr lang="en-GB" sz="1800" dirty="0" smtClean="0">
                <a:solidFill>
                  <a:srgbClr val="F6791C"/>
                </a:solidFill>
              </a:rPr>
              <a:t>. ‘</a:t>
            </a:r>
            <a:r>
              <a:rPr lang="en-GB" sz="1800" dirty="0">
                <a:solidFill>
                  <a:srgbClr val="F6791C"/>
                </a:solidFill>
              </a:rPr>
              <a:t>black-box traceability’ trials </a:t>
            </a:r>
            <a:r>
              <a:rPr lang="en-GB" sz="1800" dirty="0" smtClean="0">
                <a:solidFill>
                  <a:srgbClr val="F6791C"/>
                </a:solidFill>
              </a:rPr>
              <a:t>in EGI take place </a:t>
            </a:r>
            <a:r>
              <a:rPr lang="en-GB" sz="1800" dirty="0">
                <a:solidFill>
                  <a:srgbClr val="F6791C"/>
                </a:solidFill>
              </a:rPr>
              <a:t>once every 1-2 years</a:t>
            </a:r>
            <a:r>
              <a:rPr lang="en-GB" sz="1800" dirty="0" smtClean="0">
                <a:solidFill>
                  <a:srgbClr val="F6791C"/>
                </a:solidFill>
              </a:rPr>
              <a:t>).</a:t>
            </a:r>
          </a:p>
          <a:p>
            <a:r>
              <a:rPr lang="en-GB" sz="1800" dirty="0" smtClean="0">
                <a:solidFill>
                  <a:srgbClr val="F6791C"/>
                </a:solidFill>
              </a:rPr>
              <a:t>following </a:t>
            </a:r>
            <a:r>
              <a:rPr lang="en-GB" sz="1800" dirty="0">
                <a:solidFill>
                  <a:srgbClr val="F6791C"/>
                </a:solidFill>
              </a:rPr>
              <a:t>a CC </a:t>
            </a:r>
            <a:r>
              <a:rPr lang="en-GB" sz="1800" dirty="0" smtClean="0">
                <a:solidFill>
                  <a:srgbClr val="F6791C"/>
                </a:solidFill>
              </a:rPr>
              <a:t>model classification</a:t>
            </a:r>
            <a:r>
              <a:rPr lang="en-GB" sz="1800" dirty="0">
                <a:solidFill>
                  <a:srgbClr val="F6791C"/>
                </a:solidFill>
              </a:rPr>
              <a:t>, propose an appropriate frequency for each </a:t>
            </a:r>
            <a:r>
              <a:rPr lang="en-GB" sz="1800" dirty="0" smtClean="0">
                <a:solidFill>
                  <a:srgbClr val="F6791C"/>
                </a:solidFill>
              </a:rPr>
              <a:t>class.</a:t>
            </a:r>
            <a:endParaRPr lang="en-GB" sz="1800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the SCCC Working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10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Mandate – is this the right scope of a ‘SSC sharing’ WG</a:t>
            </a:r>
          </a:p>
          <a:p>
            <a:endParaRPr lang="en-US" dirty="0"/>
          </a:p>
          <a:p>
            <a:r>
              <a:rPr lang="en-US" dirty="0" smtClean="0"/>
              <a:t>Members – interested parties and (co-)chairs</a:t>
            </a:r>
          </a:p>
          <a:p>
            <a:endParaRPr lang="en-US" dirty="0"/>
          </a:p>
          <a:p>
            <a:r>
              <a:rPr lang="en-US" dirty="0" smtClean="0"/>
              <a:t>Standing coordination function – this WG could live forever …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21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700577" cy="473763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/>
              <a:t>Sirtfi </a:t>
            </a:r>
            <a:r>
              <a:rPr lang="en-US" sz="2800" b="1" i="1" dirty="0" smtClean="0"/>
              <a:t>- </a:t>
            </a:r>
            <a:r>
              <a:rPr lang="en-US" sz="2800" b="1" dirty="0" smtClean="0"/>
              <a:t>version 1 - is </a:t>
            </a:r>
            <a:r>
              <a:rPr lang="en-US" sz="2800" b="1" dirty="0" smtClean="0"/>
              <a:t>gaining traction</a:t>
            </a:r>
          </a:p>
          <a:p>
            <a:r>
              <a:rPr lang="en-US" dirty="0" smtClean="0"/>
              <a:t>provides - self-asserted - security contacts</a:t>
            </a:r>
          </a:p>
          <a:p>
            <a:r>
              <a:rPr lang="en-US" dirty="0" smtClean="0"/>
              <a:t>point-to-point communications</a:t>
            </a:r>
          </a:p>
          <a:p>
            <a:r>
              <a:rPr lang="en-US" dirty="0" smtClean="0"/>
              <a:t>shows interaction </a:t>
            </a:r>
            <a:r>
              <a:rPr lang="en-US" dirty="0" smtClean="0"/>
              <a:t>not usually visible at the ‘global’ level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now we </a:t>
            </a:r>
            <a:r>
              <a:rPr lang="en-US" sz="2800" b="1" dirty="0" smtClean="0"/>
              <a:t>need to now go ‘beyond </a:t>
            </a:r>
            <a:r>
              <a:rPr lang="en-US" sz="2800" b="1" i="1" dirty="0" smtClean="0"/>
              <a:t>Sirtfi</a:t>
            </a:r>
            <a:r>
              <a:rPr lang="en-US" sz="2800" b="1" dirty="0" smtClean="0"/>
              <a:t>’</a:t>
            </a:r>
            <a:endParaRPr lang="en-US" sz="2800" b="1" dirty="0"/>
          </a:p>
          <a:p>
            <a:r>
              <a:rPr lang="en-US" dirty="0" smtClean="0"/>
              <a:t>incidents are not usually bi-lateral</a:t>
            </a:r>
          </a:p>
          <a:p>
            <a:r>
              <a:rPr lang="en-US" dirty="0" smtClean="0"/>
              <a:t>may spread through federated identity systems</a:t>
            </a:r>
          </a:p>
          <a:p>
            <a:r>
              <a:rPr lang="en-US" dirty="0" smtClean="0"/>
              <a:t>and outside to relying parties or entire Infrastructure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Incident Response and Readiness Challenges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50" y="1512615"/>
            <a:ext cx="4621322" cy="45910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8320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incidents – sharing relevant information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23610" y="6543455"/>
            <a:ext cx="9108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57B20"/>
                </a:solidFill>
              </a:rPr>
              <a:t>from DNA3.2 </a:t>
            </a:r>
            <a:r>
              <a:rPr lang="en-GB" sz="1600" i="1" dirty="0">
                <a:solidFill>
                  <a:srgbClr val="F57B20"/>
                </a:solidFill>
              </a:rPr>
              <a:t>Report on Security Incident Response and Cybersecurity in Federated Authentication Scenarios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15823" y="1587795"/>
            <a:ext cx="5844659" cy="2646436"/>
            <a:chOff x="5815823" y="1587795"/>
            <a:chExt cx="5844659" cy="26464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5823" y="1587795"/>
              <a:ext cx="5844659" cy="26464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015870" y="1970567"/>
              <a:ext cx="1416452" cy="1998920"/>
            </a:xfrm>
            <a:prstGeom prst="rect">
              <a:avLst/>
            </a:prstGeom>
            <a:noFill/>
            <a:ln w="57150"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5"/>
          <p:cNvSpPr txBox="1">
            <a:spLocks/>
          </p:cNvSpPr>
          <p:nvPr/>
        </p:nvSpPr>
        <p:spPr>
          <a:xfrm>
            <a:off x="444502" y="1439334"/>
            <a:ext cx="5311256" cy="24025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Sirtfi take-up at proper organizational level</a:t>
            </a:r>
          </a:p>
          <a:p>
            <a:pPr marL="0" indent="0">
              <a:buNone/>
            </a:pPr>
            <a:r>
              <a:rPr lang="en-US" b="1" dirty="0" smtClean="0"/>
              <a:t>Beyond basic Sirtfi</a:t>
            </a:r>
          </a:p>
          <a:p>
            <a:r>
              <a:rPr lang="en-US" dirty="0" smtClean="0"/>
              <a:t>federation-level engagement in process</a:t>
            </a:r>
          </a:p>
          <a:p>
            <a:r>
              <a:rPr lang="en-US" i="1" dirty="0" smtClean="0"/>
              <a:t>Sirtfi+</a:t>
            </a:r>
            <a:r>
              <a:rPr lang="en-US" dirty="0" smtClean="0"/>
              <a:t> registry broadens global base</a:t>
            </a:r>
          </a:p>
          <a:p>
            <a:r>
              <a:rPr lang="en-US" dirty="0"/>
              <a:t>e</a:t>
            </a:r>
            <a:r>
              <a:rPr lang="en-US" dirty="0" smtClean="0"/>
              <a:t>ngagement in trust groups valuable </a:t>
            </a:r>
            <a:br>
              <a:rPr lang="en-US" dirty="0" smtClean="0"/>
            </a:br>
            <a:r>
              <a:rPr lang="en-US" dirty="0" smtClean="0"/>
              <a:t>for federated collective response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" y="4279998"/>
            <a:ext cx="8031569" cy="1825357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215" y="3921448"/>
            <a:ext cx="1789846" cy="268477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231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5" y="2267512"/>
            <a:ext cx="7518215" cy="2818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 rest we test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776" y="1743583"/>
            <a:ext cx="5031194" cy="4324395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82" y="1362918"/>
            <a:ext cx="4295775" cy="215265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3035049" y="63825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F57A1E"/>
                </a:solidFill>
              </a:rPr>
              <a:t>https://wiki.geant.org/display/AARC/AARC2+NA3+Task+1+-++</a:t>
            </a:r>
            <a:r>
              <a:rPr lang="en-GB" sz="1400" dirty="0" smtClean="0">
                <a:solidFill>
                  <a:srgbClr val="F57A1E"/>
                </a:solidFill>
              </a:rPr>
              <a:t>Overview</a:t>
            </a:r>
          </a:p>
          <a:p>
            <a:r>
              <a:rPr lang="en-US" sz="1400" dirty="0" smtClean="0">
                <a:solidFill>
                  <a:srgbClr val="F57A1E"/>
                </a:solidFill>
              </a:rPr>
              <a:t>https://aarc-project.eu/guidelines/aarc-i051/</a:t>
            </a:r>
            <a:endParaRPr lang="en-GB" sz="1400" dirty="0">
              <a:solidFill>
                <a:srgbClr val="F57A1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980" y="3796439"/>
            <a:ext cx="5301964" cy="258613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149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22135"/>
            <a:ext cx="7591425" cy="3394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4857750" y="2486025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3866154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‘outside’ the </a:t>
            </a:r>
            <a:br>
              <a:rPr lang="en-US" dirty="0" smtClean="0"/>
            </a:br>
            <a:r>
              <a:rPr lang="en-US" dirty="0" smtClean="0"/>
              <a:t>service’s security mandate</a:t>
            </a:r>
          </a:p>
          <a:p>
            <a:r>
              <a:rPr lang="en-US" dirty="0" smtClean="0"/>
              <a:t>Lack of contact, or lack of trust,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IdP</a:t>
            </a:r>
            <a:r>
              <a:rPr lang="en-US" dirty="0" smtClean="0"/>
              <a:t>, which is an ‘unknown party’</a:t>
            </a:r>
          </a:p>
          <a:p>
            <a:r>
              <a:rPr lang="en-US" dirty="0" smtClean="0"/>
              <a:t>IdP fails to inform </a:t>
            </a:r>
            <a:br>
              <a:rPr lang="en-US" dirty="0" smtClean="0"/>
            </a:br>
            <a:r>
              <a:rPr lang="en-US" dirty="0" smtClean="0"/>
              <a:t>other affected SPs, for </a:t>
            </a:r>
            <a:br>
              <a:rPr lang="en-US" dirty="0" smtClean="0"/>
            </a:br>
            <a:r>
              <a:rPr lang="en-US" dirty="0" smtClean="0"/>
              <a:t>fear of leaking data or reputation</a:t>
            </a:r>
          </a:p>
          <a:p>
            <a:r>
              <a:rPr lang="en-US" dirty="0"/>
              <a:t>No established channels of communication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54864" y="1409699"/>
            <a:ext cx="5508536" cy="161243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Proposed solutions</a:t>
            </a:r>
          </a:p>
          <a:p>
            <a:r>
              <a:rPr lang="en-US" dirty="0" smtClean="0"/>
              <a:t>Stronger role for federation operators, as </a:t>
            </a:r>
            <a:br>
              <a:rPr lang="en-US" dirty="0" smtClean="0"/>
            </a:br>
            <a:r>
              <a:rPr lang="en-US" dirty="0" smtClean="0"/>
              <a:t>they are known to both SPs and IdPs</a:t>
            </a:r>
          </a:p>
          <a:p>
            <a:r>
              <a:rPr lang="en-US" dirty="0" smtClean="0"/>
              <a:t>Add hub capability centrally (@ eduGAIN)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722668" y="6464595"/>
            <a:ext cx="4945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graphics: Hannah Short, AARC ‘DNA3.1’ incident response models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1888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6791C"/>
                </a:solidFill>
              </a:rPr>
              <a:t>The first tests </a:t>
            </a:r>
            <a:r>
              <a:rPr lang="en-US" i="1" dirty="0" smtClean="0">
                <a:solidFill>
                  <a:srgbClr val="F6791C"/>
                </a:solidFill>
              </a:rPr>
              <a:t>with these participants </a:t>
            </a:r>
            <a:r>
              <a:rPr lang="en-US" i="1" dirty="0" smtClean="0">
                <a:solidFill>
                  <a:srgbClr val="F6791C"/>
                </a:solidFill>
              </a:rPr>
              <a:t>were run </a:t>
            </a:r>
            <a:r>
              <a:rPr lang="en-US" i="1" dirty="0" smtClean="0">
                <a:solidFill>
                  <a:srgbClr val="F6791C"/>
                </a:solidFill>
              </a:rPr>
              <a:t>‘by AARC</a:t>
            </a:r>
            <a:r>
              <a:rPr lang="en-US" i="1" dirty="0" smtClean="0">
                <a:solidFill>
                  <a:srgbClr val="F6791C"/>
                </a:solidFill>
              </a:rPr>
              <a:t>’</a:t>
            </a:r>
            <a:endParaRPr lang="en-US" i="1" dirty="0" smtClean="0">
              <a:solidFill>
                <a:srgbClr val="F6791C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Logical candidates that could all run the test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… and have an interest in knowing the result to establish trust</a:t>
            </a:r>
          </a:p>
          <a:p>
            <a:r>
              <a:rPr lang="en-US" dirty="0" smtClean="0"/>
              <a:t>eduGAIN</a:t>
            </a:r>
          </a:p>
          <a:p>
            <a:r>
              <a:rPr lang="en-US" dirty="0" smtClean="0"/>
              <a:t>GEANT.org</a:t>
            </a:r>
            <a:endParaRPr lang="en-US" dirty="0" smtClean="0"/>
          </a:p>
          <a:p>
            <a:r>
              <a:rPr lang="en-US" dirty="0" smtClean="0"/>
              <a:t>but also </a:t>
            </a:r>
            <a:r>
              <a:rPr lang="en-US" dirty="0" smtClean="0"/>
              <a:t>any </a:t>
            </a:r>
            <a:r>
              <a:rPr lang="en-US" dirty="0" smtClean="0"/>
              <a:t>EOSC-HUB and e-Infrastructure CSIRT teams</a:t>
            </a:r>
          </a:p>
          <a:p>
            <a:r>
              <a:rPr lang="en-US" dirty="0" smtClean="0"/>
              <a:t>the IGTF (as it leverages federated id)</a:t>
            </a:r>
            <a:endParaRPr lang="en-US" dirty="0" smtClean="0"/>
          </a:p>
          <a:p>
            <a:r>
              <a:rPr lang="en-US" dirty="0" smtClean="0"/>
              <a:t>each of the e-Infrastructures XSEDE, EGI, EUDAT, PRACE, OSG, HPCI, …</a:t>
            </a:r>
          </a:p>
          <a:p>
            <a:r>
              <a:rPr lang="en-US" dirty="0" smtClean="0"/>
              <a:t>every research infra with an interest: WLCG, LSAAI, BBMRI, ELIXIR, …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any </a:t>
            </a:r>
            <a:r>
              <a:rPr lang="en-US" dirty="0" smtClean="0"/>
              <a:t>institution (or person) with access to </a:t>
            </a:r>
            <a:r>
              <a:rPr lang="en-US" dirty="0" smtClean="0">
                <a:hlinkClick r:id="rId2"/>
              </a:rPr>
              <a:t>https://mds.edugain.org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can run them, of course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so in a short while, all the email in the world will be on Sirtfi Incident Response tests??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runs the test?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Trusted Introducer and TF-CSIRT</a:t>
            </a:r>
          </a:p>
          <a:p>
            <a:r>
              <a:rPr lang="en-US" dirty="0" smtClean="0"/>
              <a:t>2-3 Reaction Tests per year </a:t>
            </a:r>
          </a:p>
          <a:p>
            <a:r>
              <a:rPr lang="en-US" dirty="0" smtClean="0"/>
              <a:t>supported by web click infrastructure, but requires (team) authentication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SURFcert</a:t>
            </a:r>
            <a:r>
              <a:rPr lang="en-US" b="1" dirty="0" smtClean="0"/>
              <a:t> challenges</a:t>
            </a:r>
          </a:p>
          <a:p>
            <a:r>
              <a:rPr lang="en-US" dirty="0" smtClean="0"/>
              <a:t>annual response challenges, just reply to email to a (traceable) ticket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IGTF RAT Communications Challenges</a:t>
            </a:r>
          </a:p>
          <a:p>
            <a:r>
              <a:rPr lang="en-US" dirty="0" smtClean="0"/>
              <a:t>every 1-2 years</a:t>
            </a:r>
          </a:p>
          <a:p>
            <a:r>
              <a:rPr lang="en-US" dirty="0" smtClean="0"/>
              <a:t>in parallel with continuous operational monitoring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challenges and tests - examples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9663" y="5891383"/>
            <a:ext cx="11560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6791C"/>
                </a:solidFill>
              </a:rPr>
              <a:t>yet we already listed 14 entities that have a real interest in running tests, 5000+ entities can claim the same</a:t>
            </a:r>
            <a:endParaRPr lang="en-GB" sz="2000" b="1" i="1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4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timeliness</a:t>
            </a:r>
          </a:p>
          <a:p>
            <a:r>
              <a:rPr lang="en-GB" dirty="0" smtClean="0"/>
              <a:t>investigative capability</a:t>
            </a:r>
          </a:p>
          <a:p>
            <a:r>
              <a:rPr lang="en-GB" dirty="0" smtClean="0"/>
              <a:t>confidentiality</a:t>
            </a:r>
          </a:p>
          <a:p>
            <a:r>
              <a:rPr lang="en-GB" dirty="0" smtClean="0"/>
              <a:t>ability </a:t>
            </a:r>
            <a:r>
              <a:rPr lang="en-GB" dirty="0"/>
              <a:t>to take </a:t>
            </a:r>
            <a:r>
              <a:rPr lang="en-GB" dirty="0" smtClean="0"/>
              <a:t>action</a:t>
            </a:r>
          </a:p>
          <a:p>
            <a:r>
              <a:rPr lang="en-US" dirty="0" smtClean="0"/>
              <a:t>….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 a single test can answer the questions of many</a:t>
            </a:r>
          </a:p>
          <a:p>
            <a:r>
              <a:rPr lang="en-US" dirty="0" smtClean="0"/>
              <a:t>if the challenge measures responsiveness and the data are available, </a:t>
            </a:r>
            <a:br>
              <a:rPr lang="en-US" dirty="0" smtClean="0"/>
            </a:br>
            <a:r>
              <a:rPr lang="en-US" dirty="0" smtClean="0"/>
              <a:t>each infrastructure can set its </a:t>
            </a:r>
            <a:r>
              <a:rPr lang="en-US" i="1" dirty="0" smtClean="0"/>
              <a:t>own level </a:t>
            </a:r>
            <a:r>
              <a:rPr lang="en-US" dirty="0" smtClean="0"/>
              <a:t>of expectancy</a:t>
            </a:r>
          </a:p>
          <a:p>
            <a:pPr marL="0" indent="0">
              <a:buNone/>
            </a:pPr>
            <a:r>
              <a:rPr lang="en-US" dirty="0" smtClean="0"/>
              <a:t>but other elements require different probes (and may be complex or intensive to conduct)</a:t>
            </a:r>
          </a:p>
          <a:p>
            <a:r>
              <a:rPr lang="en-US" dirty="0" smtClean="0"/>
              <a:t>responsiveness vs. ability to take action or forensics/traceability capacity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elements – what is valued or expected might differ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1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Designate a lead ‘management’ organization for each element?</a:t>
            </a:r>
          </a:p>
          <a:p>
            <a:pPr marL="0" indent="0">
              <a:buNone/>
            </a:pPr>
            <a:r>
              <a:rPr lang="en-US" i="1" dirty="0" smtClean="0"/>
              <a:t>so that each ‘target’ does not get hit by many competing and concurrent challenges?</a:t>
            </a:r>
          </a:p>
          <a:p>
            <a:r>
              <a:rPr lang="en-US" dirty="0" smtClean="0"/>
              <a:t>e.g. eduGAIN to run communications challenges against Sirtfi email addresses</a:t>
            </a:r>
          </a:p>
          <a:p>
            <a:r>
              <a:rPr lang="en-US" dirty="0" smtClean="0"/>
              <a:t>the e-Infrastructures to test responsiveness of SPs and RPs</a:t>
            </a:r>
            <a:br>
              <a:rPr lang="en-US" dirty="0" smtClean="0"/>
            </a:br>
            <a:r>
              <a:rPr lang="en-US" i="1" dirty="0" smtClean="0"/>
              <a:t>with each RP/SP/Site having a primary e-Infra as its home?</a:t>
            </a:r>
            <a:br>
              <a:rPr lang="en-US" i="1" dirty="0" smtClean="0"/>
            </a:br>
            <a:r>
              <a:rPr lang="en-US" i="1" dirty="0" smtClean="0"/>
              <a:t>or can we jointly (EOSC-HUB) run these challenges per continent?</a:t>
            </a:r>
            <a:endParaRPr lang="en-US" dirty="0" smtClean="0"/>
          </a:p>
          <a:p>
            <a:r>
              <a:rPr lang="en-US" dirty="0" smtClean="0"/>
              <a:t>coordination must be global</a:t>
            </a:r>
          </a:p>
          <a:p>
            <a:pPr marL="0" indent="0">
              <a:buNone/>
            </a:pPr>
            <a:r>
              <a:rPr lang="en-US" b="1" dirty="0" smtClean="0"/>
              <a:t>Communications challenges also build ‘confidence’ and trust – an important social aspect</a:t>
            </a:r>
          </a:p>
          <a:p>
            <a:r>
              <a:rPr lang="en-US" dirty="0" smtClean="0"/>
              <a:t>unless you run the test yourself, or get full insight in the results of a challenge, </a:t>
            </a:r>
            <a:br>
              <a:rPr lang="en-US" dirty="0" smtClean="0"/>
            </a:br>
            <a:r>
              <a:rPr lang="en-US" dirty="0" smtClean="0"/>
              <a:t>you may not be growing more trust in the entities tested</a:t>
            </a:r>
          </a:p>
          <a:p>
            <a:r>
              <a:rPr lang="en-US" dirty="0" smtClean="0"/>
              <a:t>so to get that ‘warm and fuzzy feeling of trust’, </a:t>
            </a:r>
            <a:br>
              <a:rPr lang="en-US" dirty="0" smtClean="0"/>
            </a:br>
            <a:r>
              <a:rPr lang="en-US" dirty="0" smtClean="0"/>
              <a:t>results (responsiveness measurement data) should be shared</a:t>
            </a:r>
            <a:br>
              <a:rPr lang="en-US" dirty="0" smtClean="0"/>
            </a:br>
            <a:r>
              <a:rPr lang="en-US" i="1" dirty="0" smtClean="0"/>
              <a:t>but that sharing needs to be confidential as well – limit to WISE SCI checked infrastructures?</a:t>
            </a:r>
            <a:endParaRPr lang="en-US" i="1" u="sng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coordinate – discussion items!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83532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7461</TotalTime>
  <Words>788</Words>
  <Application>Microsoft Office PowerPoint</Application>
  <PresentationFormat>Widescreen</PresentationFormat>
  <Paragraphs>119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GEANT Association</vt:lpstr>
      <vt:lpstr>PowerPoint Presentation</vt:lpstr>
      <vt:lpstr>Distributed Incident Response and Readiness Challenges</vt:lpstr>
      <vt:lpstr>Responding to incidents – sharing relevant information</vt:lpstr>
      <vt:lpstr>… the rest we test …</vt:lpstr>
      <vt:lpstr>Incident response process evolution in federations</vt:lpstr>
      <vt:lpstr>Who runs the test?</vt:lpstr>
      <vt:lpstr>Frequency of challenges and tests - examples</vt:lpstr>
      <vt:lpstr>Challenge elements – what is valued or expected might differ …</vt:lpstr>
      <vt:lpstr>How to coordinate – discussion items!</vt:lpstr>
      <vt:lpstr>Towards SCCC WG …</vt:lpstr>
      <vt:lpstr>Proposal for the SCCC Working Group</vt:lpstr>
      <vt:lpstr>Open Questions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34</cp:revision>
  <cp:lastPrinted>2015-05-01T10:30:08Z</cp:lastPrinted>
  <dcterms:created xsi:type="dcterms:W3CDTF">2018-02-16T13:41:25Z</dcterms:created>
  <dcterms:modified xsi:type="dcterms:W3CDTF">2019-04-15T17:21:00Z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