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83" r:id="rId5"/>
    <p:sldId id="290" r:id="rId6"/>
    <p:sldId id="292" r:id="rId7"/>
    <p:sldId id="287" r:id="rId8"/>
    <p:sldId id="291" r:id="rId9"/>
    <p:sldId id="294" r:id="rId10"/>
    <p:sldId id="295" r:id="rId11"/>
    <p:sldId id="296" r:id="rId12"/>
    <p:sldId id="288" r:id="rId13"/>
    <p:sldId id="289" r:id="rId14"/>
    <p:sldId id="297" r:id="rId15"/>
    <p:sldId id="286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1E"/>
    <a:srgbClr val="F6791C"/>
    <a:srgbClr val="04304A"/>
    <a:srgbClr val="013F5E"/>
    <a:srgbClr val="F57B20"/>
    <a:srgbClr val="003F5E"/>
    <a:srgbClr val="003959"/>
    <a:srgbClr val="ED1556"/>
    <a:srgbClr val="003F5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3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3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0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4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arc-project.eu/guidelines/aarc-i044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s/d/1bg5I9n_DM7QcXdnja_7r0OEpTfjrb72ftq7-xHQxfxM/edit#gid=822235717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arc-project.eu/guidelines/aarc-i044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WISE/SIG-ISM Workshop Kaunas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the Taipei Accord to a augmentable common AUP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WISE Baseline AUP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April 2019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Policy and Best Practice coordination lead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based on a lot of work by Ian Neilson, RAL-STFC (UKRI)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87" y="4781473"/>
            <a:ext cx="753405" cy="2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693" y="3354364"/>
            <a:ext cx="5277378" cy="3486151"/>
          </a:xfrm>
          <a:prstGeom prst="rect">
            <a:avLst/>
          </a:prstGeom>
          <a:effectLst>
            <a:glow rad="101600">
              <a:srgbClr val="F57B20">
                <a:alpha val="60000"/>
              </a:srgbClr>
            </a:glo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722612"/>
            <a:ext cx="10909300" cy="44543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AARC-I044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Includes the final WISE Baseline AUP text</a:t>
            </a:r>
          </a:p>
          <a:p>
            <a:r>
              <a:rPr lang="en-US" dirty="0" smtClean="0"/>
              <a:t>for both ‘community-first’ and ‘user-first’</a:t>
            </a:r>
            <a:br>
              <a:rPr lang="en-US" dirty="0" smtClean="0"/>
            </a:br>
            <a:r>
              <a:rPr lang="en-US" dirty="0" smtClean="0"/>
              <a:t>MMS services (attribute authorities)</a:t>
            </a:r>
          </a:p>
          <a:p>
            <a:r>
              <a:rPr lang="en-US" dirty="0" smtClean="0"/>
              <a:t>examples make it concrete</a:t>
            </a:r>
          </a:p>
          <a:p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Seen rapid take-up </a:t>
            </a:r>
            <a:br>
              <a:rPr lang="en-US" dirty="0" smtClean="0"/>
            </a:br>
            <a:r>
              <a:rPr lang="en-US" dirty="0" smtClean="0"/>
              <a:t>by e-</a:t>
            </a:r>
            <a:r>
              <a:rPr lang="en-US" dirty="0" err="1" smtClean="0"/>
              <a:t>Infras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(both </a:t>
            </a:r>
            <a:r>
              <a:rPr lang="en-US" dirty="0" smtClean="0"/>
              <a:t>global and national)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Baseline AUP – and how to apply it for your Infrastructure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23" y="1059063"/>
            <a:ext cx="6237765" cy="3617119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7A6B1E-D5AB-CD46-9885-D3FFBCE9B428}"/>
              </a:ext>
            </a:extLst>
          </p:cNvPr>
          <p:cNvSpPr txBox="1"/>
          <p:nvPr/>
        </p:nvSpPr>
        <p:spPr>
          <a:xfrm>
            <a:off x="455646" y="1210280"/>
            <a:ext cx="450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linkClick r:id="rId4"/>
              </a:rPr>
              <a:t>https://</a:t>
            </a:r>
            <a:r>
              <a:rPr lang="en-US" i="1" dirty="0" smtClean="0">
                <a:hlinkClick r:id="rId4"/>
              </a:rPr>
              <a:t>aarc-project.eu/guidelines/aarc-i044/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399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Publication on the WISE SCI pages and Wiki</a:t>
            </a:r>
          </a:p>
          <a:p>
            <a:endParaRPr lang="en-US" dirty="0" smtClean="0"/>
          </a:p>
          <a:p>
            <a:r>
              <a:rPr lang="en-US" dirty="0" smtClean="0"/>
              <a:t>Adoption by the Infrastructures – already happened for EGI &amp; GEANT/</a:t>
            </a:r>
            <a:r>
              <a:rPr lang="en-US" dirty="0" err="1" smtClean="0"/>
              <a:t>eduTEAMS</a:t>
            </a:r>
            <a:r>
              <a:rPr lang="en-US" dirty="0" smtClean="0"/>
              <a:t>, and will happen in others (WLCG) and for many more through its AEGIS endorsement</a:t>
            </a:r>
          </a:p>
          <a:p>
            <a:endParaRPr lang="en-US" dirty="0"/>
          </a:p>
          <a:p>
            <a:r>
              <a:rPr lang="en-US" dirty="0" smtClean="0"/>
              <a:t>Take-up also in national (R&amp;E) Infrastructures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96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4"/>
            <a:ext cx="10909300" cy="430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Users move across services – and making them read any AUP is already a hard proposition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common baseline AUP?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62F29-0B29-D34B-9D9A-D47030C1E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0" y="2102529"/>
            <a:ext cx="2526637" cy="1357019"/>
          </a:xfrm>
          <a:prstGeom prst="rect">
            <a:avLst/>
          </a:prstGeom>
          <a:noFill/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5CD2AD-034C-5A46-9F64-2964EAC3D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7" y="3595958"/>
            <a:ext cx="2605338" cy="1357019"/>
          </a:xfrm>
          <a:prstGeom prst="rect">
            <a:avLst/>
          </a:prstGeom>
          <a:noFill/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42" y="1993967"/>
            <a:ext cx="5166485" cy="4229186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013F5E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431" y="2251367"/>
            <a:ext cx="2236604" cy="2416362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F57B2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83" y="4872275"/>
            <a:ext cx="2736940" cy="1671180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F57B20">
                <a:alpha val="60000"/>
              </a:srgbClr>
            </a:glow>
          </a:effectLst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1794800" y="5655709"/>
            <a:ext cx="3532367" cy="1134887"/>
          </a:xfrm>
          <a:prstGeom prst="rect">
            <a:avLst/>
          </a:prstGeom>
          <a:solidFill>
            <a:schemeClr val="bg1"/>
          </a:solidFill>
          <a:ln>
            <a:solidFill>
              <a:srgbClr val="F57A1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/>
              <a:t>impractical to present user ‘click-through’ screens on each individual service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15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policy framework for service providers groups and </a:t>
            </a:r>
            <a:r>
              <a:rPr lang="en-US" dirty="0" smtClean="0"/>
              <a:t>proxies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55" y="2595263"/>
            <a:ext cx="3184983" cy="260589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5646" y="1411591"/>
            <a:ext cx="11177767" cy="830997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Snctfi</a:t>
            </a:r>
            <a:r>
              <a:rPr lang="en-US" sz="2400" dirty="0" smtClean="0">
                <a:solidFill>
                  <a:srgbClr val="0C3959"/>
                </a:solidFill>
              </a:rPr>
              <a:t> </a:t>
            </a:r>
            <a:r>
              <a:rPr lang="en-US" sz="2400" dirty="0" smtClean="0">
                <a:solidFill>
                  <a:srgbClr val="0C3959"/>
                </a:solidFill>
              </a:rPr>
              <a:t>- </a:t>
            </a:r>
            <a:r>
              <a:rPr lang="en-US" sz="2200" i="1" dirty="0" smtClean="0">
                <a:solidFill>
                  <a:srgbClr val="0C3959"/>
                </a:solidFill>
              </a:rPr>
              <a:t>Scalable </a:t>
            </a:r>
            <a:r>
              <a:rPr lang="en-US" sz="2200" i="1" dirty="0">
                <a:solidFill>
                  <a:srgbClr val="0C3959"/>
                </a:solidFill>
              </a:rPr>
              <a:t>Negotiator for a Community Trust </a:t>
            </a:r>
            <a:r>
              <a:rPr lang="en-US" sz="2200" i="1" dirty="0" smtClean="0">
                <a:solidFill>
                  <a:srgbClr val="0C3959"/>
                </a:solidFill>
              </a:rPr>
              <a:t>Framework </a:t>
            </a:r>
            <a:r>
              <a:rPr lang="en-US" sz="2200" i="1" dirty="0">
                <a:solidFill>
                  <a:srgbClr val="0C3959"/>
                </a:solidFill>
              </a:rPr>
              <a:t>in Federated </a:t>
            </a:r>
            <a:r>
              <a:rPr lang="en-US" sz="2200" i="1" dirty="0" smtClean="0">
                <a:solidFill>
                  <a:srgbClr val="0C3959"/>
                </a:solidFill>
              </a:rPr>
              <a:t>Infrastructures</a:t>
            </a:r>
          </a:p>
          <a:p>
            <a:r>
              <a:rPr lang="en-US" sz="2400" b="1" dirty="0" smtClean="0">
                <a:solidFill>
                  <a:srgbClr val="0C3959"/>
                </a:solidFill>
              </a:rPr>
              <a:t>Sirtfi</a:t>
            </a:r>
            <a:r>
              <a:rPr lang="en-US" sz="2400" dirty="0" smtClean="0">
                <a:solidFill>
                  <a:srgbClr val="0C3959"/>
                </a:solidFill>
              </a:rPr>
              <a:t>   - </a:t>
            </a:r>
            <a:r>
              <a:rPr lang="en-US" sz="2200" i="1" dirty="0" smtClean="0">
                <a:solidFill>
                  <a:srgbClr val="0C3959"/>
                </a:solidFill>
              </a:rPr>
              <a:t>Security Incident Response Trust Framework for Federated Infrastructures</a:t>
            </a:r>
            <a:endParaRPr lang="en-US" sz="2200" b="1" i="1" dirty="0">
              <a:solidFill>
                <a:srgbClr val="0C3959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5646" y="5485055"/>
            <a:ext cx="11177767" cy="830456"/>
          </a:xfrm>
          <a:prstGeom prst="rect">
            <a:avLst/>
          </a:prstGeom>
          <a:ln>
            <a:solidFill>
              <a:srgbClr val="003F5E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Derived from </a:t>
            </a:r>
            <a:r>
              <a:rPr lang="en-US" sz="2400" b="1" dirty="0" smtClean="0"/>
              <a:t>SCI</a:t>
            </a:r>
            <a:r>
              <a:rPr lang="en-US" sz="2400" dirty="0" smtClean="0"/>
              <a:t>, the framework on </a:t>
            </a:r>
            <a:r>
              <a:rPr lang="en-US" sz="2400" i="1" dirty="0" smtClean="0"/>
              <a:t>Security for Collaboration in </a:t>
            </a:r>
            <a:r>
              <a:rPr lang="en-US" sz="2400" i="1" dirty="0" smtClean="0"/>
              <a:t>Infrastructures</a:t>
            </a:r>
          </a:p>
          <a:p>
            <a:pPr marL="0" indent="0">
              <a:buNone/>
            </a:pPr>
            <a:r>
              <a:rPr lang="en-US" sz="2400" dirty="0" smtClean="0"/>
              <a:t>both need the user to adhere to acceptable use policies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02" y="165672"/>
            <a:ext cx="1387529" cy="962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82" y="2526486"/>
            <a:ext cx="1873967" cy="208557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59027" y="5199891"/>
            <a:ext cx="3265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rgbClr val="F57A1E"/>
                </a:solidFill>
              </a:rPr>
              <a:t>graphic </a:t>
            </a:r>
            <a:r>
              <a:rPr lang="en-US" sz="900" i="1" dirty="0" err="1" smtClean="0">
                <a:solidFill>
                  <a:srgbClr val="F57A1E"/>
                </a:solidFill>
              </a:rPr>
              <a:t>IdP</a:t>
            </a:r>
            <a:r>
              <a:rPr lang="en-US" sz="900" i="1" dirty="0" smtClean="0">
                <a:solidFill>
                  <a:srgbClr val="F57A1E"/>
                </a:solidFill>
              </a:rPr>
              <a:t>-SP bridge: Lukas </a:t>
            </a:r>
            <a:r>
              <a:rPr lang="en-US" sz="900" i="1" dirty="0" err="1" smtClean="0">
                <a:solidFill>
                  <a:srgbClr val="F57A1E"/>
                </a:solidFill>
              </a:rPr>
              <a:t>Hammerle</a:t>
            </a:r>
            <a:r>
              <a:rPr lang="en-US" sz="900" i="1" dirty="0" smtClean="0">
                <a:solidFill>
                  <a:srgbClr val="F57A1E"/>
                </a:solidFill>
              </a:rPr>
              <a:t> and Ann Harding, SWITCH</a:t>
            </a:r>
            <a:endParaRPr lang="en-GB" sz="900" i="1" dirty="0">
              <a:solidFill>
                <a:srgbClr val="F57A1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4658" y="3636600"/>
            <a:ext cx="2534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C3959"/>
                </a:solidFill>
              </a:rPr>
              <a:t>igtf.net/</a:t>
            </a:r>
            <a:r>
              <a:rPr lang="en-US" sz="2800" b="1" dirty="0" err="1" smtClean="0">
                <a:solidFill>
                  <a:srgbClr val="0C3959"/>
                </a:solidFill>
              </a:rPr>
              <a:t>snctfi</a:t>
            </a:r>
            <a:endParaRPr lang="en-US" sz="2800" b="1" dirty="0" smtClean="0">
              <a:solidFill>
                <a:srgbClr val="0C3959"/>
              </a:solidFill>
            </a:endParaRPr>
          </a:p>
          <a:p>
            <a:r>
              <a:rPr lang="en-US" sz="2800" b="1" dirty="0" smtClean="0">
                <a:solidFill>
                  <a:srgbClr val="0C3959"/>
                </a:solidFill>
              </a:rPr>
              <a:t>refeds.org/</a:t>
            </a:r>
            <a:r>
              <a:rPr lang="en-US" sz="2800" b="1" dirty="0" err="1" smtClean="0">
                <a:solidFill>
                  <a:srgbClr val="0C3959"/>
                </a:solidFill>
              </a:rPr>
              <a:t>sirtfi</a:t>
            </a:r>
            <a:endParaRPr lang="en-GB" sz="2800" b="1" dirty="0">
              <a:solidFill>
                <a:srgbClr val="0C3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3142" y="6397493"/>
            <a:ext cx="713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Snctfi is managed for the community by the Interoperable Global Trust Federation </a:t>
            </a:r>
            <a:r>
              <a:rPr lang="en-US" sz="1400" i="1" dirty="0" smtClean="0">
                <a:solidFill>
                  <a:srgbClr val="F57A1E"/>
                </a:solidFill>
              </a:rPr>
              <a:t>IGTF</a:t>
            </a:r>
            <a:br>
              <a:rPr lang="en-US" sz="1400" i="1" dirty="0" smtClean="0">
                <a:solidFill>
                  <a:srgbClr val="F57A1E"/>
                </a:solidFill>
              </a:rPr>
            </a:br>
            <a:r>
              <a:rPr lang="en-US" sz="1400" i="1" dirty="0" smtClean="0">
                <a:solidFill>
                  <a:srgbClr val="F57A1E"/>
                </a:solidFill>
              </a:rPr>
              <a:t>Sirtfi is managed for the community by the Research and Education Federations group REFEDS</a:t>
            </a:r>
            <a:endParaRPr lang="en-GB" sz="1400" i="1" dirty="0">
              <a:solidFill>
                <a:srgbClr val="F57A1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9617" y="3427095"/>
            <a:ext cx="2470816" cy="1736138"/>
          </a:xfrm>
          <a:prstGeom prst="rect">
            <a:avLst/>
          </a:prstGeom>
          <a:effectLst>
            <a:glow rad="101600">
              <a:srgbClr val="01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762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Divergence and convergence – the AUP Alignment </a:t>
            </a:r>
            <a:r>
              <a:rPr lang="en-US" dirty="0" smtClean="0"/>
              <a:t>Study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6" y="1400211"/>
            <a:ext cx="8368958" cy="30565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3092199" y="2512482"/>
            <a:ext cx="836334" cy="868493"/>
          </a:xfrm>
          <a:prstGeom prst="line">
            <a:avLst/>
          </a:prstGeom>
          <a:ln w="57150"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28533" y="2512482"/>
            <a:ext cx="1253067" cy="573617"/>
          </a:xfrm>
          <a:prstGeom prst="rect">
            <a:avLst/>
          </a:prstGeom>
          <a:noFill/>
          <a:ln w="57150"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81600" y="2512482"/>
            <a:ext cx="4549045" cy="868493"/>
          </a:xfrm>
          <a:prstGeom prst="line">
            <a:avLst/>
          </a:prstGeom>
          <a:ln w="57150"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99" y="3380975"/>
            <a:ext cx="6638446" cy="2757494"/>
          </a:xfrm>
          <a:prstGeom prst="rect">
            <a:avLst/>
          </a:prstGeom>
          <a:ln w="28575">
            <a:solidFill>
              <a:srgbClr val="0C395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23" y="2228368"/>
            <a:ext cx="2249177" cy="2954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5732" y="6417977"/>
            <a:ext cx="4771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C3959"/>
                </a:solidFill>
              </a:rPr>
              <a:t>Image: </a:t>
            </a:r>
            <a:r>
              <a:rPr lang="en-US" sz="1400" i="1" dirty="0" err="1" smtClean="0">
                <a:solidFill>
                  <a:srgbClr val="0C3959"/>
                </a:solidFill>
              </a:rPr>
              <a:t>Mozes</a:t>
            </a:r>
            <a:r>
              <a:rPr lang="en-US" sz="1400" i="1" dirty="0" smtClean="0">
                <a:solidFill>
                  <a:srgbClr val="0C3959"/>
                </a:solidFill>
              </a:rPr>
              <a:t> </a:t>
            </a:r>
            <a:r>
              <a:rPr lang="en-US" sz="1400" i="1" dirty="0" err="1" smtClean="0">
                <a:solidFill>
                  <a:srgbClr val="0C3959"/>
                </a:solidFill>
              </a:rPr>
              <a:t>en</a:t>
            </a:r>
            <a:r>
              <a:rPr lang="en-US" sz="1400" i="1" dirty="0" smtClean="0">
                <a:solidFill>
                  <a:srgbClr val="0C3959"/>
                </a:solidFill>
              </a:rPr>
              <a:t> de </a:t>
            </a:r>
            <a:r>
              <a:rPr lang="en-US" sz="1400" i="1" dirty="0" err="1" smtClean="0">
                <a:solidFill>
                  <a:srgbClr val="0C3959"/>
                </a:solidFill>
              </a:rPr>
              <a:t>tafelen</a:t>
            </a:r>
            <a:r>
              <a:rPr lang="en-US" sz="1400" i="1" dirty="0" smtClean="0">
                <a:solidFill>
                  <a:srgbClr val="0C3959"/>
                </a:solidFill>
              </a:rPr>
              <a:t> der Wet, Rembrandt van Rijn, 1659</a:t>
            </a:r>
            <a:endParaRPr lang="en-GB" sz="1400" i="1" dirty="0">
              <a:solidFill>
                <a:srgbClr val="0C395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6389" y="6138469"/>
            <a:ext cx="8650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04A"/>
                </a:solidFill>
                <a:hlinkClick r:id="rId6"/>
              </a:rPr>
              <a:t>https://docs.google.com/spreadsheets/d/1bg5I9n_DM7QcXdnja_7r0OEpTfjrb72ftq7-xHQxfxM/edit#gid=822235717</a:t>
            </a:r>
            <a:endParaRPr lang="en-US" sz="1400" dirty="0">
              <a:solidFill>
                <a:srgbClr val="04304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75" y="4713584"/>
            <a:ext cx="2582522" cy="646331"/>
          </a:xfrm>
          <a:prstGeom prst="rect">
            <a:avLst/>
          </a:prstGeom>
          <a:noFill/>
          <a:ln>
            <a:solidFill>
              <a:srgbClr val="F6791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4304A"/>
                </a:solidFill>
              </a:rPr>
              <a:t>11 infrastructures</a:t>
            </a:r>
          </a:p>
          <a:p>
            <a:r>
              <a:rPr lang="en-US" dirty="0" smtClean="0">
                <a:solidFill>
                  <a:srgbClr val="04304A"/>
                </a:solidFill>
              </a:rPr>
              <a:t>4 individual </a:t>
            </a:r>
            <a:r>
              <a:rPr lang="en-US" dirty="0" err="1" smtClean="0">
                <a:solidFill>
                  <a:srgbClr val="04304A"/>
                </a:solidFill>
              </a:rPr>
              <a:t>organisations</a:t>
            </a:r>
            <a:endParaRPr lang="en-GB" dirty="0">
              <a:solidFill>
                <a:srgbClr val="043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Difference between ‘infrastructure’ and ‘organizational’ AUPs is clear</a:t>
            </a:r>
          </a:p>
          <a:p>
            <a:r>
              <a:rPr lang="en-US" dirty="0" smtClean="0"/>
              <a:t>service provider AUPs in the Infrastructures can limit scope to professional use</a:t>
            </a:r>
          </a:p>
          <a:p>
            <a:r>
              <a:rPr lang="en-US" dirty="0" smtClean="0"/>
              <a:t>many organization AUPs need ‘non-permissible’ use to govern private use &amp; personal data</a:t>
            </a:r>
          </a:p>
          <a:p>
            <a:r>
              <a:rPr lang="en-US" dirty="0" smtClean="0"/>
              <a:t>Infrastructure AUPs usually limit liability and place responsibilities on community and user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Yet there is interesting commonality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many of the Infrastructure AUPs share </a:t>
            </a:r>
            <a:br>
              <a:rPr lang="en-US" dirty="0" smtClean="0"/>
            </a:br>
            <a:r>
              <a:rPr lang="en-US" dirty="0" smtClean="0"/>
              <a:t>a common history</a:t>
            </a:r>
            <a:r>
              <a:rPr lang="en-US" dirty="0"/>
              <a:t> </a:t>
            </a:r>
            <a:r>
              <a:rPr lang="en-US" dirty="0" smtClean="0"/>
              <a:t>in the 2005 ‘Taipei Accord’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focus on permissible use and purpose-binding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short representation to encourage readability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But the challenge remains: how to prevent a bazillion AUP clicks? 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AUP clusters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585" y="3028002"/>
            <a:ext cx="3344245" cy="2967698"/>
          </a:xfrm>
          <a:prstGeom prst="rect">
            <a:avLst/>
          </a:prstGeom>
          <a:effectLst>
            <a:glow rad="101600">
              <a:srgbClr val="01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2901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70C17-3584-4A47-ADC7-38578002B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i="1" dirty="0" smtClean="0"/>
              <a:t>Recommendation </a:t>
            </a:r>
            <a:r>
              <a:rPr lang="en-GB" sz="2400" i="1" dirty="0"/>
              <a:t>for the </a:t>
            </a:r>
            <a:r>
              <a:rPr lang="en-GB" sz="2400" b="1" i="1" dirty="0"/>
              <a:t>content </a:t>
            </a:r>
            <a:r>
              <a:rPr lang="en-GB" sz="2400" i="1" dirty="0"/>
              <a:t>of an Acceptable Use Policy (AUP) </a:t>
            </a:r>
            <a:endParaRPr lang="en-GB" sz="2400" i="1" dirty="0"/>
          </a:p>
          <a:p>
            <a:pPr marL="0" indent="0">
              <a:buNone/>
            </a:pPr>
            <a:r>
              <a:rPr lang="en-GB" sz="2400" i="1" dirty="0" smtClean="0"/>
              <a:t>to </a:t>
            </a:r>
            <a:r>
              <a:rPr lang="en-GB" sz="2400" i="1" dirty="0"/>
              <a:t>act as a baseline policy (or template) for adoption by </a:t>
            </a:r>
            <a:r>
              <a:rPr lang="en-GB" sz="2400" i="1" dirty="0" smtClean="0"/>
              <a:t>research communities</a:t>
            </a:r>
          </a:p>
          <a:p>
            <a:pPr marL="0" indent="0">
              <a:buNone/>
            </a:pPr>
            <a:r>
              <a:rPr lang="en-US" sz="2400" i="1" dirty="0" smtClean="0"/>
              <a:t>and to enable access to the e-Infrastructure services</a:t>
            </a: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dirty="0"/>
              <a:t>To </a:t>
            </a:r>
            <a:r>
              <a:rPr lang="en-GB" sz="2400" dirty="0" smtClean="0"/>
              <a:t>facilitate</a:t>
            </a:r>
            <a:endParaRPr lang="en-GB" sz="2400" dirty="0"/>
          </a:p>
          <a:p>
            <a:pPr marL="600075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400" dirty="0"/>
              <a:t>a more rapid community infrastructure ‘bootstrap’ </a:t>
            </a:r>
            <a:endParaRPr lang="en-GB" sz="2400" dirty="0" smtClean="0"/>
          </a:p>
          <a:p>
            <a:pPr marL="600075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400" dirty="0" smtClean="0"/>
              <a:t>ease </a:t>
            </a:r>
            <a:r>
              <a:rPr lang="en-GB" sz="2400" dirty="0"/>
              <a:t>the trust of users across infrastructures </a:t>
            </a:r>
            <a:endParaRPr lang="en-GB" sz="2400" dirty="0" smtClean="0"/>
          </a:p>
          <a:p>
            <a:pPr marL="600075" lvl="1" indent="-342900">
              <a:lnSpc>
                <a:spcPct val="150000"/>
              </a:lnSpc>
              <a:buFont typeface="+mj-lt"/>
              <a:buAutoNum type="alphaLcParenR"/>
            </a:pPr>
            <a:r>
              <a:rPr lang="en-GB" sz="2400" dirty="0" smtClean="0"/>
              <a:t>provide </a:t>
            </a:r>
            <a:r>
              <a:rPr lang="en-GB" sz="2400" dirty="0"/>
              <a:t>a consistent and more understandable enrolment for users.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Adoption </a:t>
            </a:r>
            <a:r>
              <a:rPr lang="en-GB" sz="2400" dirty="0"/>
              <a:t>of a single policy preferred to modifying a </a:t>
            </a:r>
            <a:r>
              <a:rPr lang="en-GB" sz="2400" dirty="0" smtClean="0"/>
              <a:t>template – enables infrastructure services to have implicit trust coming from the community membership management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C96752-932B-3446-B4BE-5D3463C7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F94B1-B16A-F841-A51E-B604BB1E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new common baseline AUP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8F5CF4-7CEB-BA41-BAF7-9BF56AE2A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827" y="1400212"/>
            <a:ext cx="5186528" cy="298600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269F9-E396-2E4F-98FA-9364A90B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43C49D-91FE-9841-9F6B-DE3DCE90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Baseline AUP v1 – to be published by </a:t>
            </a:r>
            <a:r>
              <a:rPr lang="en-US" dirty="0" smtClean="0"/>
              <a:t>WISE/SCI </a:t>
            </a:r>
            <a:r>
              <a:rPr lang="en-US" dirty="0"/>
              <a:t>very soon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627A4-FA22-EE40-A1B9-8233BB3FE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145" y="1257340"/>
            <a:ext cx="4861667" cy="5170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B30FAC-335E-AF48-9423-69C7B11CECFB}"/>
              </a:ext>
            </a:extLst>
          </p:cNvPr>
          <p:cNvSpPr txBox="1"/>
          <p:nvPr/>
        </p:nvSpPr>
        <p:spPr>
          <a:xfrm>
            <a:off x="383117" y="4499106"/>
            <a:ext cx="529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7A1E"/>
                </a:solidFill>
              </a:rPr>
              <a:t>AARC </a:t>
            </a:r>
            <a:r>
              <a:rPr lang="en-US" sz="2400" dirty="0" smtClean="0">
                <a:solidFill>
                  <a:srgbClr val="F57A1E"/>
                </a:solidFill>
              </a:rPr>
              <a:t>Guideline </a:t>
            </a:r>
            <a:r>
              <a:rPr lang="en-US" sz="2400" dirty="0">
                <a:solidFill>
                  <a:srgbClr val="F57A1E"/>
                </a:solidFill>
              </a:rPr>
              <a:t>on use of baseline AUP: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A6B1E-D5AB-CD46-9885-D3FFBCE9B428}"/>
              </a:ext>
            </a:extLst>
          </p:cNvPr>
          <p:cNvSpPr txBox="1"/>
          <p:nvPr/>
        </p:nvSpPr>
        <p:spPr>
          <a:xfrm>
            <a:off x="558438" y="5073664"/>
            <a:ext cx="450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linkClick r:id="rId4"/>
              </a:rPr>
              <a:t>https://</a:t>
            </a:r>
            <a:r>
              <a:rPr lang="en-US" i="1" dirty="0" smtClean="0">
                <a:hlinkClick r:id="rId4"/>
              </a:rPr>
              <a:t>aarc-project.eu/guidelines/aarc-i044/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858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F85CE-C03F-D248-95FD-2BEFFCD64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Forms part of the information shown to a user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during </a:t>
            </a:r>
            <a:r>
              <a:rPr lang="en-US" sz="2400" b="1" dirty="0"/>
              <a:t>registration with his/her community</a:t>
            </a:r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AUP </a:t>
            </a:r>
            <a:r>
              <a:rPr lang="en-US" sz="2400" dirty="0"/>
              <a:t>provides information on </a:t>
            </a:r>
            <a:r>
              <a:rPr lang="en-US" sz="2400" b="1" dirty="0"/>
              <a:t>expected </a:t>
            </a:r>
            <a:r>
              <a:rPr lang="en-US" sz="2400" b="1" dirty="0" err="1"/>
              <a:t>behaviour</a:t>
            </a:r>
            <a:r>
              <a:rPr lang="en-US" sz="2400" b="1" dirty="0"/>
              <a:t> and restrictions</a:t>
            </a:r>
          </a:p>
          <a:p>
            <a:pPr>
              <a:lnSpc>
                <a:spcPct val="100000"/>
              </a:lnSpc>
            </a:pPr>
            <a:endParaRPr lang="en-GB" sz="2400" dirty="0" smtClean="0"/>
          </a:p>
          <a:p>
            <a:pPr>
              <a:lnSpc>
                <a:spcPct val="100000"/>
              </a:lnSpc>
            </a:pPr>
            <a:r>
              <a:rPr lang="en-GB" sz="2400" dirty="0" smtClean="0"/>
              <a:t>‘</a:t>
            </a:r>
            <a:r>
              <a:rPr lang="en-GB" sz="2400" dirty="0" smtClean="0"/>
              <a:t>baseline</a:t>
            </a:r>
            <a:r>
              <a:rPr lang="en-GB" sz="2400" dirty="0" smtClean="0"/>
              <a:t>’</a:t>
            </a:r>
            <a:r>
              <a:rPr lang="en-GB" sz="2400" dirty="0" smtClean="0"/>
              <a:t> </a:t>
            </a:r>
            <a:r>
              <a:rPr lang="en-GB" sz="2400" dirty="0"/>
              <a:t>text can, </a:t>
            </a:r>
            <a:r>
              <a:rPr lang="en-GB" sz="2400" b="1" dirty="0"/>
              <a:t>optionally, be augmented </a:t>
            </a:r>
            <a:r>
              <a:rPr lang="en-GB" sz="2400" dirty="0"/>
              <a:t>with additional, community or infrastructure specific, clauses as required, but the numbered clauses should not be changed</a:t>
            </a:r>
          </a:p>
          <a:p>
            <a:pPr>
              <a:lnSpc>
                <a:spcPct val="100000"/>
              </a:lnSpc>
            </a:pPr>
            <a:endParaRPr lang="en-GB" sz="2400" dirty="0" smtClean="0"/>
          </a:p>
          <a:p>
            <a:pPr>
              <a:lnSpc>
                <a:spcPct val="100000"/>
              </a:lnSpc>
            </a:pPr>
            <a:r>
              <a:rPr lang="en-GB" sz="2400" dirty="0" smtClean="0"/>
              <a:t>R</a:t>
            </a:r>
            <a:r>
              <a:rPr lang="en-GB" sz="2400" dirty="0" smtClean="0"/>
              <a:t>egistration </a:t>
            </a:r>
            <a:r>
              <a:rPr lang="en-GB" sz="2400" dirty="0"/>
              <a:t>point where the user is presented with the AUP may be </a:t>
            </a:r>
            <a:r>
              <a:rPr lang="en-GB" sz="2400" b="1" dirty="0"/>
              <a:t>operated directly </a:t>
            </a:r>
            <a:r>
              <a:rPr lang="en-GB" sz="2400" dirty="0"/>
              <a:t>by the user's research community </a:t>
            </a:r>
            <a:r>
              <a:rPr lang="en-GB" sz="2400" b="1" dirty="0"/>
              <a:t>or by a third party </a:t>
            </a:r>
            <a:r>
              <a:rPr lang="en-GB" sz="2400" dirty="0"/>
              <a:t>on the community's behalf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BC7744-90FC-A04A-85B8-1A33FCB8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7FCAF8-35DC-114F-BBCC-DBE3DCF3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will this Baseline AUP used?</a:t>
            </a:r>
          </a:p>
        </p:txBody>
      </p:sp>
    </p:spTree>
    <p:extLst>
      <p:ext uri="{BB962C8B-B14F-4D97-AF65-F5344CB8AC3E}">
        <p14:creationId xmlns:p14="http://schemas.microsoft.com/office/powerpoint/2010/main" val="80449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46" y="1316320"/>
            <a:ext cx="3532367" cy="1134887"/>
          </a:xfrm>
          <a:ln>
            <a:solidFill>
              <a:srgbClr val="F57A1E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</a:t>
            </a:r>
            <a:r>
              <a:rPr lang="en-US" sz="2400" dirty="0" smtClean="0"/>
              <a:t>mpractical to present user ‘click-through’ screens on each individual service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Acceptable Use Policy and data release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5646" y="4218534"/>
            <a:ext cx="10770727" cy="1928693"/>
          </a:xfrm>
          <a:prstGeom prst="rect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C3959"/>
                </a:solidFill>
              </a:rPr>
              <a:t>Common baseline AUP </a:t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b="1" dirty="0" smtClean="0">
                <a:solidFill>
                  <a:srgbClr val="0C3959"/>
                </a:solidFill>
              </a:rPr>
              <a:t>for e-Infrastructures and Research Communities</a:t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dirty="0" smtClean="0">
                <a:solidFill>
                  <a:srgbClr val="0C3959"/>
                </a:solidFill>
              </a:rPr>
              <a:t>(current draft: JSPG Evolved AUP – </a:t>
            </a:r>
            <a:br>
              <a:rPr lang="en-US" sz="2800" dirty="0" smtClean="0">
                <a:solidFill>
                  <a:srgbClr val="0C3959"/>
                </a:solidFill>
              </a:rPr>
            </a:br>
            <a:r>
              <a:rPr lang="en-US" sz="2800" dirty="0" smtClean="0">
                <a:solidFill>
                  <a:srgbClr val="0C3959"/>
                </a:solidFill>
              </a:rPr>
              <a:t>leveraging comparison study and joint e-Infrastructure work)</a:t>
            </a:r>
            <a:endParaRPr lang="en-GB" sz="2800" dirty="0">
              <a:solidFill>
                <a:srgbClr val="0C39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4983" y="3465498"/>
            <a:ext cx="3886589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 Cluster-specific terms &amp; conditions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94752" y="3465498"/>
            <a:ext cx="2069457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specific terms &amp; conditions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774983" y="2712462"/>
            <a:ext cx="1895252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conditions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5646" y="3065929"/>
            <a:ext cx="2028332" cy="1052712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specific terms &amp; conditions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930842" y="6406019"/>
            <a:ext cx="3368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C3959"/>
                </a:solidFill>
              </a:rPr>
              <a:t>https://wiki.geant.org/x/P4bWBQ</a:t>
            </a:r>
          </a:p>
        </p:txBody>
      </p:sp>
      <p:sp>
        <p:nvSpPr>
          <p:cNvPr id="11" name="TextBox 10"/>
          <p:cNvSpPr txBox="1"/>
          <p:nvPr/>
        </p:nvSpPr>
        <p:spPr>
          <a:xfrm rot="20700000">
            <a:off x="139691" y="4811911"/>
            <a:ext cx="1649811" cy="430887"/>
          </a:xfrm>
          <a:prstGeom prst="rect">
            <a:avLst/>
          </a:prstGeom>
          <a:solidFill>
            <a:srgbClr val="AFBEC9"/>
          </a:solidFill>
          <a:ln>
            <a:solidFill>
              <a:srgbClr val="0C395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Also picked up by others, </a:t>
            </a:r>
            <a:br>
              <a:rPr lang="en-GB" sz="1100" dirty="0" smtClean="0"/>
            </a:br>
            <a:r>
              <a:rPr lang="en-GB" sz="1100" dirty="0" smtClean="0"/>
              <a:t>e.g. FH </a:t>
            </a:r>
            <a:r>
              <a:rPr lang="en-GB" sz="1100" dirty="0"/>
              <a:t>VORARLBERG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18" y="143867"/>
            <a:ext cx="4648200" cy="3022497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331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33</TotalTime>
  <Words>522</Words>
  <Application>Microsoft Office PowerPoint</Application>
  <PresentationFormat>Widescreen</PresentationFormat>
  <Paragraphs>95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GEANT Association</vt:lpstr>
      <vt:lpstr>PowerPoint Presentation</vt:lpstr>
      <vt:lpstr>Why a common baseline AUP?</vt:lpstr>
      <vt:lpstr>A policy framework for service providers groups and proxies</vt:lpstr>
      <vt:lpstr>Divergence and convergence – the AUP Alignment Study</vt:lpstr>
      <vt:lpstr>Features of the AUP clusters</vt:lpstr>
      <vt:lpstr>A new common baseline AUP </vt:lpstr>
      <vt:lpstr>WISE Baseline AUP v1 – to be published by WISE/SCI very soon</vt:lpstr>
      <vt:lpstr>How will this Baseline AUP used?</vt:lpstr>
      <vt:lpstr>Scaling Acceptable Use Policy and data release</vt:lpstr>
      <vt:lpstr>WISE Baseline AUP – and how to apply it for your Infrastructure</vt:lpstr>
      <vt:lpstr>Next steps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7</cp:revision>
  <cp:lastPrinted>2015-05-01T10:30:08Z</cp:lastPrinted>
  <dcterms:created xsi:type="dcterms:W3CDTF">2019-04-16T06:28:51Z</dcterms:created>
  <dcterms:modified xsi:type="dcterms:W3CDTF">2019-04-16T07:02:27Z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