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711" r:id="rId2"/>
    <p:sldMasterId id="2147483726" r:id="rId3"/>
  </p:sldMasterIdLst>
  <p:notesMasterIdLst>
    <p:notesMasterId r:id="rId32"/>
  </p:notesMasterIdLst>
  <p:handoutMasterIdLst>
    <p:handoutMasterId r:id="rId33"/>
  </p:handoutMasterIdLst>
  <p:sldIdLst>
    <p:sldId id="256" r:id="rId4"/>
    <p:sldId id="273" r:id="rId5"/>
    <p:sldId id="298" r:id="rId6"/>
    <p:sldId id="275" r:id="rId7"/>
    <p:sldId id="278" r:id="rId8"/>
    <p:sldId id="276" r:id="rId9"/>
    <p:sldId id="315" r:id="rId10"/>
    <p:sldId id="279" r:id="rId11"/>
    <p:sldId id="304" r:id="rId12"/>
    <p:sldId id="305" r:id="rId13"/>
    <p:sldId id="286" r:id="rId14"/>
    <p:sldId id="309" r:id="rId15"/>
    <p:sldId id="308" r:id="rId16"/>
    <p:sldId id="314" r:id="rId17"/>
    <p:sldId id="312" r:id="rId18"/>
    <p:sldId id="283" r:id="rId19"/>
    <p:sldId id="290" r:id="rId20"/>
    <p:sldId id="306" r:id="rId21"/>
    <p:sldId id="307" r:id="rId22"/>
    <p:sldId id="291" r:id="rId23"/>
    <p:sldId id="293" r:id="rId24"/>
    <p:sldId id="294" r:id="rId25"/>
    <p:sldId id="296" r:id="rId26"/>
    <p:sldId id="288" r:id="rId27"/>
    <p:sldId id="300" r:id="rId28"/>
    <p:sldId id="270" r:id="rId29"/>
    <p:sldId id="301" r:id="rId30"/>
    <p:sldId id="272" r:id="rId31"/>
  </p:sldIdLst>
  <p:sldSz cx="9144000" cy="5143500" type="screen16x9"/>
  <p:notesSz cx="6805613" cy="9944100"/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857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1714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2571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3429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4286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5143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6000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6858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2575"/>
    <a:srgbClr val="FFFFFF"/>
    <a:srgbClr val="847820"/>
    <a:srgbClr val="E3D88B"/>
    <a:srgbClr val="000000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83" autoAdjust="0"/>
    <p:restoredTop sz="94643"/>
  </p:normalViewPr>
  <p:slideViewPr>
    <p:cSldViewPr snapToGrid="0" snapToObjects="1">
      <p:cViewPr varScale="1">
        <p:scale>
          <a:sx n="119" d="100"/>
          <a:sy n="119" d="100"/>
        </p:scale>
        <p:origin x="224" y="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8" d="100"/>
          <a:sy n="68" d="100"/>
        </p:scale>
        <p:origin x="4052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EFAF37-D544-4FCB-8129-D9EA5A15EB00}" type="doc">
      <dgm:prSet loTypeId="urn:microsoft.com/office/officeart/2005/8/layout/vProcess5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BD82229-D0B0-406A-903F-818FCE3D6397}">
      <dgm:prSet phldrT="[Text]" custT="1"/>
      <dgm:spPr/>
      <dgm:t>
        <a:bodyPr rIns="73152"/>
        <a:lstStyle/>
        <a:p>
          <a:r>
            <a:rPr lang="en-GB" sz="1800" b="1" dirty="0" smtClean="0"/>
            <a:t>Risk-centric self-assessment framework</a:t>
          </a:r>
          <a:endParaRPr lang="en-US" sz="1800" b="1" dirty="0"/>
        </a:p>
      </dgm:t>
    </dgm:pt>
    <dgm:pt modelId="{F6D0E113-705E-4F25-ABFF-91C01802ED21}" type="parTrans" cxnId="{24BE1E78-3701-4FFC-B570-EF9F659F8AF3}">
      <dgm:prSet/>
      <dgm:spPr/>
      <dgm:t>
        <a:bodyPr/>
        <a:lstStyle/>
        <a:p>
          <a:endParaRPr lang="en-US" sz="5400"/>
        </a:p>
      </dgm:t>
    </dgm:pt>
    <dgm:pt modelId="{842EA3A8-8BE7-4D70-BBB9-35E15E863F4F}" type="sibTrans" cxnId="{24BE1E78-3701-4FFC-B570-EF9F659F8AF3}">
      <dgm:prSet custT="1"/>
      <dgm:spPr/>
      <dgm:t>
        <a:bodyPr/>
        <a:lstStyle/>
        <a:p>
          <a:endParaRPr lang="en-US" sz="5400"/>
        </a:p>
      </dgm:t>
    </dgm:pt>
    <dgm:pt modelId="{4A531DA9-D476-4770-AE1D-6E4A98365F38}">
      <dgm:prSet custT="1"/>
      <dgm:spPr/>
      <dgm:t>
        <a:bodyPr rIns="73152"/>
        <a:lstStyle/>
        <a:p>
          <a:r>
            <a:rPr lang="en-GB" sz="1800" b="1" dirty="0" smtClean="0"/>
            <a:t>Baselining security policies &amp; common assurance</a:t>
          </a:r>
        </a:p>
      </dgm:t>
    </dgm:pt>
    <dgm:pt modelId="{D7D357E5-8010-4489-88A1-14B11F2ADBAD}" type="parTrans" cxnId="{B70883C7-A4E9-4ADE-A5F7-2C414C61D051}">
      <dgm:prSet/>
      <dgm:spPr/>
      <dgm:t>
        <a:bodyPr/>
        <a:lstStyle/>
        <a:p>
          <a:endParaRPr lang="en-US" sz="5400"/>
        </a:p>
      </dgm:t>
    </dgm:pt>
    <dgm:pt modelId="{1A91332C-DEF5-4FCA-9EA9-01FED67C60F5}" type="sibTrans" cxnId="{B70883C7-A4E9-4ADE-A5F7-2C414C61D051}">
      <dgm:prSet custT="1"/>
      <dgm:spPr/>
      <dgm:t>
        <a:bodyPr/>
        <a:lstStyle/>
        <a:p>
          <a:endParaRPr lang="en-US" sz="5400"/>
        </a:p>
      </dgm:t>
    </dgm:pt>
    <dgm:pt modelId="{675C400A-4B17-42C3-8B96-C7A462EAE53C}">
      <dgm:prSet custT="1"/>
      <dgm:spPr/>
      <dgm:t>
        <a:bodyPr rIns="73152"/>
        <a:lstStyle/>
        <a:p>
          <a:r>
            <a:rPr lang="en-GB" sz="1800" b="1" dirty="0" smtClean="0"/>
            <a:t>An incident coordination hub and a trust posture</a:t>
          </a:r>
          <a:endParaRPr lang="en-GB" sz="1800" b="1" dirty="0"/>
        </a:p>
      </dgm:t>
    </dgm:pt>
    <dgm:pt modelId="{80BEF758-4D46-4F83-A469-8A0C4CA18B05}" type="parTrans" cxnId="{3FD331C5-BBB7-4145-A092-FDFE295FAD08}">
      <dgm:prSet/>
      <dgm:spPr/>
      <dgm:t>
        <a:bodyPr/>
        <a:lstStyle/>
        <a:p>
          <a:endParaRPr lang="en-US" sz="5400"/>
        </a:p>
      </dgm:t>
    </dgm:pt>
    <dgm:pt modelId="{E879248E-86A9-4223-904E-639C716C3AE0}" type="sibTrans" cxnId="{3FD331C5-BBB7-4145-A092-FDFE295FAD08}">
      <dgm:prSet custT="1"/>
      <dgm:spPr/>
      <dgm:t>
        <a:bodyPr/>
        <a:lstStyle/>
        <a:p>
          <a:endParaRPr lang="en-US" sz="5400"/>
        </a:p>
      </dgm:t>
    </dgm:pt>
    <dgm:pt modelId="{3C4A8C0D-7125-492D-B463-D594A6ACEC2D}">
      <dgm:prSet custT="1"/>
      <dgm:spPr/>
      <dgm:t>
        <a:bodyPr rIns="73152"/>
        <a:lstStyle/>
        <a:p>
          <a:r>
            <a:rPr lang="en-GB" sz="1800" b="1" dirty="0" smtClean="0"/>
            <a:t>Actionable operational response to incidents</a:t>
          </a:r>
          <a:endParaRPr lang="en-GB" sz="1800" b="1" dirty="0"/>
        </a:p>
      </dgm:t>
    </dgm:pt>
    <dgm:pt modelId="{06E5C165-6EDD-43C3-B4B3-22C5E2615781}" type="parTrans" cxnId="{4E45BFC1-5605-4E89-A974-22427AD5AD2F}">
      <dgm:prSet/>
      <dgm:spPr/>
      <dgm:t>
        <a:bodyPr/>
        <a:lstStyle/>
        <a:p>
          <a:endParaRPr lang="en-US" sz="5400"/>
        </a:p>
      </dgm:t>
    </dgm:pt>
    <dgm:pt modelId="{C695980A-ADC9-4E4D-950F-4F2BB5B07D43}" type="sibTrans" cxnId="{4E45BFC1-5605-4E89-A974-22427AD5AD2F}">
      <dgm:prSet/>
      <dgm:spPr/>
      <dgm:t>
        <a:bodyPr/>
        <a:lstStyle/>
        <a:p>
          <a:endParaRPr lang="en-US" sz="5400"/>
        </a:p>
      </dgm:t>
    </dgm:pt>
    <dgm:pt modelId="{4903F06C-E4B2-4AB6-925D-EFDB94ED1BEE}">
      <dgm:prSet custT="1"/>
      <dgm:spPr/>
      <dgm:t>
        <a:bodyPr rIns="73152"/>
        <a:lstStyle/>
        <a:p>
          <a:r>
            <a:rPr lang="en-GB" sz="1400" dirty="0" smtClean="0"/>
            <a:t>AARC, REFEDS, IGTF, PDK &amp; practical implementation measures</a:t>
          </a:r>
        </a:p>
      </dgm:t>
    </dgm:pt>
    <dgm:pt modelId="{8D562A68-822C-4025-B5A7-1611AFF1131C}" type="parTrans" cxnId="{50734875-5914-4F1F-B183-6BDA34286D8F}">
      <dgm:prSet/>
      <dgm:spPr/>
      <dgm:t>
        <a:bodyPr/>
        <a:lstStyle/>
        <a:p>
          <a:endParaRPr lang="en-US" sz="5400"/>
        </a:p>
      </dgm:t>
    </dgm:pt>
    <dgm:pt modelId="{409E472A-7648-4BA2-AD58-0EBA044A2550}" type="sibTrans" cxnId="{50734875-5914-4F1F-B183-6BDA34286D8F}">
      <dgm:prSet/>
      <dgm:spPr/>
      <dgm:t>
        <a:bodyPr/>
        <a:lstStyle/>
        <a:p>
          <a:endParaRPr lang="en-US" sz="5400"/>
        </a:p>
      </dgm:t>
    </dgm:pt>
    <dgm:pt modelId="{DFB42092-44AC-4D77-8DB2-7CB9B7058B92}">
      <dgm:prSet custT="1"/>
      <dgm:spPr/>
      <dgm:t>
        <a:bodyPr rIns="73152"/>
        <a:lstStyle/>
        <a:p>
          <a:r>
            <a:rPr lang="en-GB" sz="1400" dirty="0" smtClean="0"/>
            <a:t>EOSC core expertise to support resolution of cross-provider issues</a:t>
          </a:r>
          <a:endParaRPr lang="en-GB" sz="1400" dirty="0"/>
        </a:p>
      </dgm:t>
    </dgm:pt>
    <dgm:pt modelId="{2BD03299-52FC-4A82-BC4A-5746B15394C9}" type="parTrans" cxnId="{834FAAFE-4C34-4DD4-8763-75D5595F3709}">
      <dgm:prSet/>
      <dgm:spPr/>
      <dgm:t>
        <a:bodyPr/>
        <a:lstStyle/>
        <a:p>
          <a:endParaRPr lang="en-US" sz="5400"/>
        </a:p>
      </dgm:t>
    </dgm:pt>
    <dgm:pt modelId="{1DF6C010-DEB5-4522-A198-6AB0AA435CB8}" type="sibTrans" cxnId="{834FAAFE-4C34-4DD4-8763-75D5595F3709}">
      <dgm:prSet/>
      <dgm:spPr/>
      <dgm:t>
        <a:bodyPr/>
        <a:lstStyle/>
        <a:p>
          <a:endParaRPr lang="en-US" sz="5400"/>
        </a:p>
      </dgm:t>
    </dgm:pt>
    <dgm:pt modelId="{041EAEE8-B997-464A-8A5F-79E0C57100D3}">
      <dgm:prSet custT="1"/>
      <dgm:spPr/>
      <dgm:t>
        <a:bodyPr rIns="73152"/>
        <a:lstStyle/>
        <a:p>
          <a:r>
            <a:rPr lang="en-GB" sz="1400" dirty="0" smtClean="0"/>
            <a:t>spanning providers and core, based on experience &amp; exercises</a:t>
          </a:r>
          <a:endParaRPr lang="en-GB" sz="1400" dirty="0"/>
        </a:p>
      </dgm:t>
    </dgm:pt>
    <dgm:pt modelId="{79E3FD2F-9BFB-45DB-AC17-474D62E5442D}" type="parTrans" cxnId="{BFF5CFE8-9772-4D2F-993D-EFC384685906}">
      <dgm:prSet/>
      <dgm:spPr/>
      <dgm:t>
        <a:bodyPr/>
        <a:lstStyle/>
        <a:p>
          <a:endParaRPr lang="en-US" sz="5400"/>
        </a:p>
      </dgm:t>
    </dgm:pt>
    <dgm:pt modelId="{424CC624-A973-4DB2-980F-1288323B224E}" type="sibTrans" cxnId="{BFF5CFE8-9772-4D2F-993D-EFC384685906}">
      <dgm:prSet/>
      <dgm:spPr/>
      <dgm:t>
        <a:bodyPr/>
        <a:lstStyle/>
        <a:p>
          <a:endParaRPr lang="en-US" sz="5400"/>
        </a:p>
      </dgm:t>
    </dgm:pt>
    <dgm:pt modelId="{B925572D-1497-4F8D-A2A3-DA686595EA6D}">
      <dgm:prSet phldrT="[Text]" custT="1"/>
      <dgm:spPr/>
      <dgm:t>
        <a:bodyPr rIns="73152"/>
        <a:lstStyle/>
        <a:p>
          <a:r>
            <a:rPr lang="en-US" sz="1400" dirty="0" smtClean="0"/>
            <a:t>based on federated InfoSec guidance including WISE SCI</a:t>
          </a:r>
          <a:endParaRPr lang="en-US" sz="1400" dirty="0"/>
        </a:p>
      </dgm:t>
    </dgm:pt>
    <dgm:pt modelId="{60EB3408-A711-4F2A-9AA1-A5F19B220E48}" type="parTrans" cxnId="{BD8D2697-C160-43B0-A4EB-434670F49AA7}">
      <dgm:prSet/>
      <dgm:spPr/>
      <dgm:t>
        <a:bodyPr/>
        <a:lstStyle/>
        <a:p>
          <a:endParaRPr lang="en-US" sz="5400"/>
        </a:p>
      </dgm:t>
    </dgm:pt>
    <dgm:pt modelId="{66E47735-3FDA-42BB-B76B-90553B1D335B}" type="sibTrans" cxnId="{BD8D2697-C160-43B0-A4EB-434670F49AA7}">
      <dgm:prSet/>
      <dgm:spPr/>
      <dgm:t>
        <a:bodyPr/>
        <a:lstStyle/>
        <a:p>
          <a:endParaRPr lang="en-US" sz="5400"/>
        </a:p>
      </dgm:t>
    </dgm:pt>
    <dgm:pt modelId="{52418228-9F5A-4683-BF27-962E4FFE64E0}">
      <dgm:prSet custT="1"/>
      <dgm:spPr/>
      <dgm:t>
        <a:bodyPr rIns="73152"/>
        <a:lstStyle/>
        <a:p>
          <a:r>
            <a:rPr lang="en-GB" sz="1800" b="1" dirty="0" smtClean="0"/>
            <a:t>Fostering trust through a known skills programme</a:t>
          </a:r>
          <a:endParaRPr lang="en-GB" sz="1800" dirty="0"/>
        </a:p>
      </dgm:t>
    </dgm:pt>
    <dgm:pt modelId="{45B44FB2-302B-4777-B667-30CF0970FA7A}" type="parTrans" cxnId="{6DEBF4C5-808F-4D9C-8506-4A47493B05CE}">
      <dgm:prSet/>
      <dgm:spPr/>
      <dgm:t>
        <a:bodyPr/>
        <a:lstStyle/>
        <a:p>
          <a:endParaRPr lang="en-US"/>
        </a:p>
      </dgm:t>
    </dgm:pt>
    <dgm:pt modelId="{AD3EA3B6-75E2-490C-A3BE-7BA08A49C93F}" type="sibTrans" cxnId="{6DEBF4C5-808F-4D9C-8506-4A47493B05CE}">
      <dgm:prSet/>
      <dgm:spPr/>
      <dgm:t>
        <a:bodyPr/>
        <a:lstStyle/>
        <a:p>
          <a:endParaRPr lang="en-US"/>
        </a:p>
      </dgm:t>
    </dgm:pt>
    <dgm:pt modelId="{C4845409-4ADD-44F0-83AD-264BCF06EF1B}">
      <dgm:prSet custT="1"/>
      <dgm:spPr/>
      <dgm:t>
        <a:bodyPr rIns="73152"/>
        <a:lstStyle/>
        <a:p>
          <a:r>
            <a:rPr lang="en-GB" sz="1400" dirty="0" smtClean="0"/>
            <a:t>so that your peers may have confidence in service provider abilities</a:t>
          </a:r>
          <a:endParaRPr lang="en-GB" sz="1400" dirty="0"/>
        </a:p>
      </dgm:t>
    </dgm:pt>
    <dgm:pt modelId="{54C5FDBA-597F-4D4A-A002-A8901006B0A2}" type="parTrans" cxnId="{BD2219A8-A3CD-470D-9D9D-D7E4531B4C4A}">
      <dgm:prSet/>
      <dgm:spPr/>
      <dgm:t>
        <a:bodyPr/>
        <a:lstStyle/>
        <a:p>
          <a:endParaRPr lang="en-US"/>
        </a:p>
      </dgm:t>
    </dgm:pt>
    <dgm:pt modelId="{772BF0F5-36DE-438B-AC88-1D7A89E0547D}" type="sibTrans" cxnId="{BD2219A8-A3CD-470D-9D9D-D7E4531B4C4A}">
      <dgm:prSet/>
      <dgm:spPr/>
      <dgm:t>
        <a:bodyPr/>
        <a:lstStyle/>
        <a:p>
          <a:endParaRPr lang="en-US"/>
        </a:p>
      </dgm:t>
    </dgm:pt>
    <dgm:pt modelId="{ED899DC4-8D44-4103-BD08-AC9BA5D6E626}" type="pres">
      <dgm:prSet presAssocID="{75EFAF37-D544-4FCB-8129-D9EA5A15EB0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AA11817-AD78-4D35-BF1C-6EC3FA041350}" type="pres">
      <dgm:prSet presAssocID="{75EFAF37-D544-4FCB-8129-D9EA5A15EB00}" presName="dummyMaxCanvas" presStyleCnt="0">
        <dgm:presLayoutVars/>
      </dgm:prSet>
      <dgm:spPr/>
    </dgm:pt>
    <dgm:pt modelId="{F84C5ACB-9000-4F79-ADD2-17AC4AE3FF46}" type="pres">
      <dgm:prSet presAssocID="{75EFAF37-D544-4FCB-8129-D9EA5A15EB00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A0E410-7765-4F10-A754-411612CE967A}" type="pres">
      <dgm:prSet presAssocID="{75EFAF37-D544-4FCB-8129-D9EA5A15EB00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279E5A-5FF2-4C3C-B6A0-0DA2610896C5}" type="pres">
      <dgm:prSet presAssocID="{75EFAF37-D544-4FCB-8129-D9EA5A15EB00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7EEE2B-CE4E-4A58-8A9F-4E73F3205549}" type="pres">
      <dgm:prSet presAssocID="{75EFAF37-D544-4FCB-8129-D9EA5A15EB00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9050A8-A3D1-407B-BBDD-7EF75D2BD755}" type="pres">
      <dgm:prSet presAssocID="{75EFAF37-D544-4FCB-8129-D9EA5A15EB00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79D642-3CB1-4E2D-B8D6-3B7315386B94}" type="pres">
      <dgm:prSet presAssocID="{75EFAF37-D544-4FCB-8129-D9EA5A15EB00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C9631E-A441-434E-8EDD-9D64C415BDF5}" type="pres">
      <dgm:prSet presAssocID="{75EFAF37-D544-4FCB-8129-D9EA5A15EB00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A3865A-9498-4775-8391-8F2EE50E1624}" type="pres">
      <dgm:prSet presAssocID="{75EFAF37-D544-4FCB-8129-D9EA5A15EB00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1E305B-6D4F-4364-BC81-4D3C3F4DC727}" type="pres">
      <dgm:prSet presAssocID="{75EFAF37-D544-4FCB-8129-D9EA5A15EB00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D65396-3B3A-4BB0-9CB7-62B85D94A6D6}" type="pres">
      <dgm:prSet presAssocID="{75EFAF37-D544-4FCB-8129-D9EA5A15EB00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47032E-FC75-41D5-BF53-27ACDDDAA0CF}" type="pres">
      <dgm:prSet presAssocID="{75EFAF37-D544-4FCB-8129-D9EA5A15EB00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D821AF-79EA-457D-85D3-FF5F166A8CBB}" type="pres">
      <dgm:prSet presAssocID="{75EFAF37-D544-4FCB-8129-D9EA5A15EB00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8B407E-6FA1-4662-A7E2-3879FA71A805}" type="pres">
      <dgm:prSet presAssocID="{75EFAF37-D544-4FCB-8129-D9EA5A15EB00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DDEA18-A79B-4641-B1FE-CA05FE0E516D}" type="pres">
      <dgm:prSet presAssocID="{75EFAF37-D544-4FCB-8129-D9EA5A15EB00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FF5CFE8-9772-4D2F-993D-EFC384685906}" srcId="{675C400A-4B17-42C3-8B96-C7A462EAE53C}" destId="{041EAEE8-B997-464A-8A5F-79E0C57100D3}" srcOrd="0" destOrd="0" parTransId="{79E3FD2F-9BFB-45DB-AC17-474D62E5442D}" sibTransId="{424CC624-A973-4DB2-980F-1288323B224E}"/>
    <dgm:cxn modelId="{B6F7A470-E9DC-4227-87C6-29296E205409}" type="presOf" srcId="{675C400A-4B17-42C3-8B96-C7A462EAE53C}" destId="{1B279E5A-5FF2-4C3C-B6A0-0DA2610896C5}" srcOrd="0" destOrd="0" presId="urn:microsoft.com/office/officeart/2005/8/layout/vProcess5"/>
    <dgm:cxn modelId="{4E45BFC1-5605-4E89-A974-22427AD5AD2F}" srcId="{75EFAF37-D544-4FCB-8129-D9EA5A15EB00}" destId="{3C4A8C0D-7125-492D-B463-D594A6ACEC2D}" srcOrd="3" destOrd="0" parTransId="{06E5C165-6EDD-43C3-B4B3-22C5E2615781}" sibTransId="{C695980A-ADC9-4E4D-950F-4F2BB5B07D43}"/>
    <dgm:cxn modelId="{4992CDEA-0B91-4D63-BACB-D1D91F68BC4A}" type="presOf" srcId="{3C4A8C0D-7125-492D-B463-D594A6ACEC2D}" destId="{E58B407E-6FA1-4662-A7E2-3879FA71A805}" srcOrd="1" destOrd="0" presId="urn:microsoft.com/office/officeart/2005/8/layout/vProcess5"/>
    <dgm:cxn modelId="{501A56C3-D3BF-4910-9979-E0866A2E80D4}" type="presOf" srcId="{B925572D-1497-4F8D-A2A3-DA686595EA6D}" destId="{F84C5ACB-9000-4F79-ADD2-17AC4AE3FF46}" srcOrd="0" destOrd="1" presId="urn:microsoft.com/office/officeart/2005/8/layout/vProcess5"/>
    <dgm:cxn modelId="{24BE1E78-3701-4FFC-B570-EF9F659F8AF3}" srcId="{75EFAF37-D544-4FCB-8129-D9EA5A15EB00}" destId="{6BD82229-D0B0-406A-903F-818FCE3D6397}" srcOrd="0" destOrd="0" parTransId="{F6D0E113-705E-4F25-ABFF-91C01802ED21}" sibTransId="{842EA3A8-8BE7-4D70-BBB9-35E15E863F4F}"/>
    <dgm:cxn modelId="{0CC21FB6-8A6A-44D1-992E-E0AB8ACB83BC}" type="presOf" srcId="{675C400A-4B17-42C3-8B96-C7A462EAE53C}" destId="{82D821AF-79EA-457D-85D3-FF5F166A8CBB}" srcOrd="1" destOrd="0" presId="urn:microsoft.com/office/officeart/2005/8/layout/vProcess5"/>
    <dgm:cxn modelId="{BD2219A8-A3CD-470D-9D9D-D7E4531B4C4A}" srcId="{52418228-9F5A-4683-BF27-962E4FFE64E0}" destId="{C4845409-4ADD-44F0-83AD-264BCF06EF1B}" srcOrd="0" destOrd="0" parTransId="{54C5FDBA-597F-4D4A-A002-A8901006B0A2}" sibTransId="{772BF0F5-36DE-438B-AC88-1D7A89E0547D}"/>
    <dgm:cxn modelId="{84FC9A2A-9C2F-47BC-8672-53792587EFCE}" type="presOf" srcId="{C695980A-ADC9-4E4D-950F-4F2BB5B07D43}" destId="{801E305B-6D4F-4364-BC81-4D3C3F4DC727}" srcOrd="0" destOrd="0" presId="urn:microsoft.com/office/officeart/2005/8/layout/vProcess5"/>
    <dgm:cxn modelId="{08684765-D7C3-4E7A-9878-EAFD19791756}" type="presOf" srcId="{E879248E-86A9-4223-904E-639C716C3AE0}" destId="{EFA3865A-9498-4775-8391-8F2EE50E1624}" srcOrd="0" destOrd="0" presId="urn:microsoft.com/office/officeart/2005/8/layout/vProcess5"/>
    <dgm:cxn modelId="{EDD4298C-79DD-4AA3-9A84-7722585BC17B}" type="presOf" srcId="{4A531DA9-D476-4770-AE1D-6E4A98365F38}" destId="{5047032E-FC75-41D5-BF53-27ACDDDAA0CF}" srcOrd="1" destOrd="0" presId="urn:microsoft.com/office/officeart/2005/8/layout/vProcess5"/>
    <dgm:cxn modelId="{E8082F4B-C5EB-4939-9C8A-96A8559C13E6}" type="presOf" srcId="{3C4A8C0D-7125-492D-B463-D594A6ACEC2D}" destId="{3C7EEE2B-CE4E-4A58-8A9F-4E73F3205549}" srcOrd="0" destOrd="0" presId="urn:microsoft.com/office/officeart/2005/8/layout/vProcess5"/>
    <dgm:cxn modelId="{50734875-5914-4F1F-B183-6BDA34286D8F}" srcId="{4A531DA9-D476-4770-AE1D-6E4A98365F38}" destId="{4903F06C-E4B2-4AB6-925D-EFDB94ED1BEE}" srcOrd="0" destOrd="0" parTransId="{8D562A68-822C-4025-B5A7-1611AFF1131C}" sibTransId="{409E472A-7648-4BA2-AD58-0EBA044A2550}"/>
    <dgm:cxn modelId="{CB228A2D-A15D-41BD-B6FD-DF567E973398}" type="presOf" srcId="{52418228-9F5A-4683-BF27-962E4FFE64E0}" destId="{30DDEA18-A79B-4641-B1FE-CA05FE0E516D}" srcOrd="1" destOrd="0" presId="urn:microsoft.com/office/officeart/2005/8/layout/vProcess5"/>
    <dgm:cxn modelId="{BD8D2697-C160-43B0-A4EB-434670F49AA7}" srcId="{6BD82229-D0B0-406A-903F-818FCE3D6397}" destId="{B925572D-1497-4F8D-A2A3-DA686595EA6D}" srcOrd="0" destOrd="0" parTransId="{60EB3408-A711-4F2A-9AA1-A5F19B220E48}" sibTransId="{66E47735-3FDA-42BB-B76B-90553B1D335B}"/>
    <dgm:cxn modelId="{29F88002-9D73-491F-A421-436CE61223C3}" type="presOf" srcId="{041EAEE8-B997-464A-8A5F-79E0C57100D3}" destId="{1B279E5A-5FF2-4C3C-B6A0-0DA2610896C5}" srcOrd="0" destOrd="1" presId="urn:microsoft.com/office/officeart/2005/8/layout/vProcess5"/>
    <dgm:cxn modelId="{6DEBF4C5-808F-4D9C-8506-4A47493B05CE}" srcId="{75EFAF37-D544-4FCB-8129-D9EA5A15EB00}" destId="{52418228-9F5A-4683-BF27-962E4FFE64E0}" srcOrd="4" destOrd="0" parTransId="{45B44FB2-302B-4777-B667-30CF0970FA7A}" sibTransId="{AD3EA3B6-75E2-490C-A3BE-7BA08A49C93F}"/>
    <dgm:cxn modelId="{A90E7A8E-2E63-49B8-B295-C27C52386D22}" type="presOf" srcId="{C4845409-4ADD-44F0-83AD-264BCF06EF1B}" destId="{30DDEA18-A79B-4641-B1FE-CA05FE0E516D}" srcOrd="1" destOrd="1" presId="urn:microsoft.com/office/officeart/2005/8/layout/vProcess5"/>
    <dgm:cxn modelId="{FB9F784F-5DDE-475F-95BF-EECB22B1BD4E}" type="presOf" srcId="{4903F06C-E4B2-4AB6-925D-EFDB94ED1BEE}" destId="{55A0E410-7765-4F10-A754-411612CE967A}" srcOrd="0" destOrd="1" presId="urn:microsoft.com/office/officeart/2005/8/layout/vProcess5"/>
    <dgm:cxn modelId="{269E50F0-24E0-4EDB-898E-19A97113DFB0}" type="presOf" srcId="{041EAEE8-B997-464A-8A5F-79E0C57100D3}" destId="{82D821AF-79EA-457D-85D3-FF5F166A8CBB}" srcOrd="1" destOrd="1" presId="urn:microsoft.com/office/officeart/2005/8/layout/vProcess5"/>
    <dgm:cxn modelId="{762A1107-5C8B-4D6B-85DD-CF91A2FF5E6A}" type="presOf" srcId="{842EA3A8-8BE7-4D70-BBB9-35E15E863F4F}" destId="{1E79D642-3CB1-4E2D-B8D6-3B7315386B94}" srcOrd="0" destOrd="0" presId="urn:microsoft.com/office/officeart/2005/8/layout/vProcess5"/>
    <dgm:cxn modelId="{F94E98CC-CA8D-4BCF-A62E-35E66314EC09}" type="presOf" srcId="{4A531DA9-D476-4770-AE1D-6E4A98365F38}" destId="{55A0E410-7765-4F10-A754-411612CE967A}" srcOrd="0" destOrd="0" presId="urn:microsoft.com/office/officeart/2005/8/layout/vProcess5"/>
    <dgm:cxn modelId="{3BCB65C4-5A1E-498E-9E46-DA2A53D5341A}" type="presOf" srcId="{DFB42092-44AC-4D77-8DB2-7CB9B7058B92}" destId="{E58B407E-6FA1-4662-A7E2-3879FA71A805}" srcOrd="1" destOrd="1" presId="urn:microsoft.com/office/officeart/2005/8/layout/vProcess5"/>
    <dgm:cxn modelId="{F9DAD8E9-9FA3-4F84-9612-183FBEE39460}" type="presOf" srcId="{52418228-9F5A-4683-BF27-962E4FFE64E0}" destId="{B09050A8-A3D1-407B-BBDD-7EF75D2BD755}" srcOrd="0" destOrd="0" presId="urn:microsoft.com/office/officeart/2005/8/layout/vProcess5"/>
    <dgm:cxn modelId="{C80C3EE9-886A-4C5A-98A0-0D9F3662BA23}" type="presOf" srcId="{DFB42092-44AC-4D77-8DB2-7CB9B7058B92}" destId="{3C7EEE2B-CE4E-4A58-8A9F-4E73F3205549}" srcOrd="0" destOrd="1" presId="urn:microsoft.com/office/officeart/2005/8/layout/vProcess5"/>
    <dgm:cxn modelId="{3A178D8D-2C19-4CB0-8BF2-59222C5AE3FE}" type="presOf" srcId="{6BD82229-D0B0-406A-903F-818FCE3D6397}" destId="{F84C5ACB-9000-4F79-ADD2-17AC4AE3FF46}" srcOrd="0" destOrd="0" presId="urn:microsoft.com/office/officeart/2005/8/layout/vProcess5"/>
    <dgm:cxn modelId="{F5EEAFB5-E348-4834-B33D-7C0EDBF1D0CD}" type="presOf" srcId="{1A91332C-DEF5-4FCA-9EA9-01FED67C60F5}" destId="{44C9631E-A441-434E-8EDD-9D64C415BDF5}" srcOrd="0" destOrd="0" presId="urn:microsoft.com/office/officeart/2005/8/layout/vProcess5"/>
    <dgm:cxn modelId="{3FD331C5-BBB7-4145-A092-FDFE295FAD08}" srcId="{75EFAF37-D544-4FCB-8129-D9EA5A15EB00}" destId="{675C400A-4B17-42C3-8B96-C7A462EAE53C}" srcOrd="2" destOrd="0" parTransId="{80BEF758-4D46-4F83-A469-8A0C4CA18B05}" sibTransId="{E879248E-86A9-4223-904E-639C716C3AE0}"/>
    <dgm:cxn modelId="{3F0F8A0C-7367-4E17-A951-5C44CABB18D1}" type="presOf" srcId="{75EFAF37-D544-4FCB-8129-D9EA5A15EB00}" destId="{ED899DC4-8D44-4103-BD08-AC9BA5D6E626}" srcOrd="0" destOrd="0" presId="urn:microsoft.com/office/officeart/2005/8/layout/vProcess5"/>
    <dgm:cxn modelId="{FCBB75E8-2B96-4F96-B730-EC51BC692728}" type="presOf" srcId="{4903F06C-E4B2-4AB6-925D-EFDB94ED1BEE}" destId="{5047032E-FC75-41D5-BF53-27ACDDDAA0CF}" srcOrd="1" destOrd="1" presId="urn:microsoft.com/office/officeart/2005/8/layout/vProcess5"/>
    <dgm:cxn modelId="{834FAAFE-4C34-4DD4-8763-75D5595F3709}" srcId="{3C4A8C0D-7125-492D-B463-D594A6ACEC2D}" destId="{DFB42092-44AC-4D77-8DB2-7CB9B7058B92}" srcOrd="0" destOrd="0" parTransId="{2BD03299-52FC-4A82-BC4A-5746B15394C9}" sibTransId="{1DF6C010-DEB5-4522-A198-6AB0AA435CB8}"/>
    <dgm:cxn modelId="{4B0B3507-95F2-4C9C-82A1-CC854F18B9C4}" type="presOf" srcId="{6BD82229-D0B0-406A-903F-818FCE3D6397}" destId="{82D65396-3B3A-4BB0-9CB7-62B85D94A6D6}" srcOrd="1" destOrd="0" presId="urn:microsoft.com/office/officeart/2005/8/layout/vProcess5"/>
    <dgm:cxn modelId="{5D0B4342-5639-4436-9B7D-377EE9388C50}" type="presOf" srcId="{C4845409-4ADD-44F0-83AD-264BCF06EF1B}" destId="{B09050A8-A3D1-407B-BBDD-7EF75D2BD755}" srcOrd="0" destOrd="1" presId="urn:microsoft.com/office/officeart/2005/8/layout/vProcess5"/>
    <dgm:cxn modelId="{5816C22D-AA08-4413-ADBE-0D0C9F8B587E}" type="presOf" srcId="{B925572D-1497-4F8D-A2A3-DA686595EA6D}" destId="{82D65396-3B3A-4BB0-9CB7-62B85D94A6D6}" srcOrd="1" destOrd="1" presId="urn:microsoft.com/office/officeart/2005/8/layout/vProcess5"/>
    <dgm:cxn modelId="{B70883C7-A4E9-4ADE-A5F7-2C414C61D051}" srcId="{75EFAF37-D544-4FCB-8129-D9EA5A15EB00}" destId="{4A531DA9-D476-4770-AE1D-6E4A98365F38}" srcOrd="1" destOrd="0" parTransId="{D7D357E5-8010-4489-88A1-14B11F2ADBAD}" sibTransId="{1A91332C-DEF5-4FCA-9EA9-01FED67C60F5}"/>
    <dgm:cxn modelId="{B9BCDCE1-03CE-48BE-99B4-0C6A076DA2C9}" type="presParOf" srcId="{ED899DC4-8D44-4103-BD08-AC9BA5D6E626}" destId="{AAA11817-AD78-4D35-BF1C-6EC3FA041350}" srcOrd="0" destOrd="0" presId="urn:microsoft.com/office/officeart/2005/8/layout/vProcess5"/>
    <dgm:cxn modelId="{5B098F6A-A292-4FD7-9F4B-49089CC2BDCD}" type="presParOf" srcId="{ED899DC4-8D44-4103-BD08-AC9BA5D6E626}" destId="{F84C5ACB-9000-4F79-ADD2-17AC4AE3FF46}" srcOrd="1" destOrd="0" presId="urn:microsoft.com/office/officeart/2005/8/layout/vProcess5"/>
    <dgm:cxn modelId="{6A235321-B7B2-45B4-9A64-3E23E12F4FCA}" type="presParOf" srcId="{ED899DC4-8D44-4103-BD08-AC9BA5D6E626}" destId="{55A0E410-7765-4F10-A754-411612CE967A}" srcOrd="2" destOrd="0" presId="urn:microsoft.com/office/officeart/2005/8/layout/vProcess5"/>
    <dgm:cxn modelId="{392D2858-672B-44DB-A05A-560E21174F09}" type="presParOf" srcId="{ED899DC4-8D44-4103-BD08-AC9BA5D6E626}" destId="{1B279E5A-5FF2-4C3C-B6A0-0DA2610896C5}" srcOrd="3" destOrd="0" presId="urn:microsoft.com/office/officeart/2005/8/layout/vProcess5"/>
    <dgm:cxn modelId="{0CB8CB4F-6767-4C2A-A780-B444FFB0B011}" type="presParOf" srcId="{ED899DC4-8D44-4103-BD08-AC9BA5D6E626}" destId="{3C7EEE2B-CE4E-4A58-8A9F-4E73F3205549}" srcOrd="4" destOrd="0" presId="urn:microsoft.com/office/officeart/2005/8/layout/vProcess5"/>
    <dgm:cxn modelId="{F5729122-FBBF-45C0-A8EE-D6B462ED6F95}" type="presParOf" srcId="{ED899DC4-8D44-4103-BD08-AC9BA5D6E626}" destId="{B09050A8-A3D1-407B-BBDD-7EF75D2BD755}" srcOrd="5" destOrd="0" presId="urn:microsoft.com/office/officeart/2005/8/layout/vProcess5"/>
    <dgm:cxn modelId="{5412D5A4-FCC9-4245-993E-7C5AA1C83EAE}" type="presParOf" srcId="{ED899DC4-8D44-4103-BD08-AC9BA5D6E626}" destId="{1E79D642-3CB1-4E2D-B8D6-3B7315386B94}" srcOrd="6" destOrd="0" presId="urn:microsoft.com/office/officeart/2005/8/layout/vProcess5"/>
    <dgm:cxn modelId="{7D5DCDFA-DFDE-4F2A-86D1-28AB2671493F}" type="presParOf" srcId="{ED899DC4-8D44-4103-BD08-AC9BA5D6E626}" destId="{44C9631E-A441-434E-8EDD-9D64C415BDF5}" srcOrd="7" destOrd="0" presId="urn:microsoft.com/office/officeart/2005/8/layout/vProcess5"/>
    <dgm:cxn modelId="{CA9D93CA-C6D9-45DE-B120-EAB2092058FB}" type="presParOf" srcId="{ED899DC4-8D44-4103-BD08-AC9BA5D6E626}" destId="{EFA3865A-9498-4775-8391-8F2EE50E1624}" srcOrd="8" destOrd="0" presId="urn:microsoft.com/office/officeart/2005/8/layout/vProcess5"/>
    <dgm:cxn modelId="{E01EA1F1-5B43-4126-9FA5-95481251A2E2}" type="presParOf" srcId="{ED899DC4-8D44-4103-BD08-AC9BA5D6E626}" destId="{801E305B-6D4F-4364-BC81-4D3C3F4DC727}" srcOrd="9" destOrd="0" presId="urn:microsoft.com/office/officeart/2005/8/layout/vProcess5"/>
    <dgm:cxn modelId="{9796B3A5-0654-4597-A272-35195676342F}" type="presParOf" srcId="{ED899DC4-8D44-4103-BD08-AC9BA5D6E626}" destId="{82D65396-3B3A-4BB0-9CB7-62B85D94A6D6}" srcOrd="10" destOrd="0" presId="urn:microsoft.com/office/officeart/2005/8/layout/vProcess5"/>
    <dgm:cxn modelId="{9581B652-7A08-4455-B677-B456CB645511}" type="presParOf" srcId="{ED899DC4-8D44-4103-BD08-AC9BA5D6E626}" destId="{5047032E-FC75-41D5-BF53-27ACDDDAA0CF}" srcOrd="11" destOrd="0" presId="urn:microsoft.com/office/officeart/2005/8/layout/vProcess5"/>
    <dgm:cxn modelId="{00C39B7B-AFF8-4275-A0E3-66B365443D7E}" type="presParOf" srcId="{ED899DC4-8D44-4103-BD08-AC9BA5D6E626}" destId="{82D821AF-79EA-457D-85D3-FF5F166A8CBB}" srcOrd="12" destOrd="0" presId="urn:microsoft.com/office/officeart/2005/8/layout/vProcess5"/>
    <dgm:cxn modelId="{204EC075-47C8-4CE3-97AF-39719A89F5F0}" type="presParOf" srcId="{ED899DC4-8D44-4103-BD08-AC9BA5D6E626}" destId="{E58B407E-6FA1-4662-A7E2-3879FA71A805}" srcOrd="13" destOrd="0" presId="urn:microsoft.com/office/officeart/2005/8/layout/vProcess5"/>
    <dgm:cxn modelId="{8F4411EF-6D14-4954-8C60-3068650C497E}" type="presParOf" srcId="{ED899DC4-8D44-4103-BD08-AC9BA5D6E626}" destId="{30DDEA18-A79B-4641-B1FE-CA05FE0E516D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E08250-29F2-446A-B6C4-8E3C038EBC05}" type="doc">
      <dgm:prSet loTypeId="urn:microsoft.com/office/officeart/2005/8/layout/funnel1" loCatId="process" qsTypeId="urn:microsoft.com/office/officeart/2005/8/quickstyle/simple3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6FA91F60-0FCD-4C93-8FE7-6A562D369D3A}">
      <dgm:prSet phldrT="[Text]" custT="1"/>
      <dgm:spPr/>
      <dgm:t>
        <a:bodyPr/>
        <a:lstStyle/>
        <a:p>
          <a:r>
            <a:rPr lang="en-US" sz="1000" dirty="0" smtClean="0"/>
            <a:t>EOSC</a:t>
          </a:r>
          <a:endParaRPr lang="en-US" sz="1000" dirty="0"/>
        </a:p>
      </dgm:t>
    </dgm:pt>
    <dgm:pt modelId="{794E19B5-75CF-47D8-A991-DABF325D9BC4}" type="parTrans" cxnId="{4C02F6C2-D327-41B1-A8DA-D74B88126920}">
      <dgm:prSet/>
      <dgm:spPr/>
      <dgm:t>
        <a:bodyPr/>
        <a:lstStyle/>
        <a:p>
          <a:endParaRPr lang="en-US" sz="2000"/>
        </a:p>
      </dgm:t>
    </dgm:pt>
    <dgm:pt modelId="{1FCB778A-B1A6-4EC4-88A8-8FF21267B758}" type="sibTrans" cxnId="{4C02F6C2-D327-41B1-A8DA-D74B88126920}">
      <dgm:prSet/>
      <dgm:spPr/>
      <dgm:t>
        <a:bodyPr/>
        <a:lstStyle/>
        <a:p>
          <a:endParaRPr lang="en-US" sz="2000"/>
        </a:p>
      </dgm:t>
    </dgm:pt>
    <dgm:pt modelId="{517B4401-29EB-4255-90E0-9065AEFD9210}">
      <dgm:prSet phldrT="[Text]" custT="1"/>
      <dgm:spPr/>
      <dgm:t>
        <a:bodyPr/>
        <a:lstStyle/>
        <a:p>
          <a:r>
            <a:rPr lang="en-US" sz="800" dirty="0" smtClean="0"/>
            <a:t>Governance</a:t>
          </a:r>
          <a:endParaRPr lang="en-US" sz="800" dirty="0"/>
        </a:p>
      </dgm:t>
    </dgm:pt>
    <dgm:pt modelId="{5E459286-75AA-45FD-BC5E-E85D6169BD7E}" type="parTrans" cxnId="{8DA27E50-0F86-4D37-9C4B-9E4EEA23698F}">
      <dgm:prSet/>
      <dgm:spPr/>
      <dgm:t>
        <a:bodyPr/>
        <a:lstStyle/>
        <a:p>
          <a:endParaRPr lang="en-US" sz="2000"/>
        </a:p>
      </dgm:t>
    </dgm:pt>
    <dgm:pt modelId="{115C1D8E-2F8C-42CE-B212-FFBF51207700}" type="sibTrans" cxnId="{8DA27E50-0F86-4D37-9C4B-9E4EEA23698F}">
      <dgm:prSet/>
      <dgm:spPr/>
      <dgm:t>
        <a:bodyPr/>
        <a:lstStyle/>
        <a:p>
          <a:endParaRPr lang="en-US" sz="2000"/>
        </a:p>
      </dgm:t>
    </dgm:pt>
    <dgm:pt modelId="{9E4304E8-84D0-421F-8AEB-F10248274C21}">
      <dgm:prSet phldrT="[Text]" custT="1"/>
      <dgm:spPr/>
      <dgm:t>
        <a:bodyPr/>
        <a:lstStyle/>
        <a:p>
          <a:r>
            <a:rPr lang="en-US" sz="1000" dirty="0" smtClean="0"/>
            <a:t>Services &amp; </a:t>
          </a:r>
          <a:r>
            <a:rPr lang="en-US" sz="1000" dirty="0" err="1" smtClean="0"/>
            <a:t>Comunities</a:t>
          </a:r>
          <a:endParaRPr lang="en-US" sz="1000" dirty="0"/>
        </a:p>
      </dgm:t>
    </dgm:pt>
    <dgm:pt modelId="{F326B407-2F7A-4BD1-82A9-25A08A18A516}" type="parTrans" cxnId="{BD76DB0E-47C7-451A-9726-300A66DA7153}">
      <dgm:prSet/>
      <dgm:spPr/>
      <dgm:t>
        <a:bodyPr/>
        <a:lstStyle/>
        <a:p>
          <a:endParaRPr lang="en-US" sz="2000"/>
        </a:p>
      </dgm:t>
    </dgm:pt>
    <dgm:pt modelId="{B47EE4A0-7E97-4F49-B21E-BFAE6A7B99F0}" type="sibTrans" cxnId="{BD76DB0E-47C7-451A-9726-300A66DA7153}">
      <dgm:prSet/>
      <dgm:spPr/>
      <dgm:t>
        <a:bodyPr/>
        <a:lstStyle/>
        <a:p>
          <a:endParaRPr lang="en-US" sz="2000"/>
        </a:p>
      </dgm:t>
    </dgm:pt>
    <dgm:pt modelId="{BFD364F8-D4AB-4D9B-BF2B-84ED148E1A5D}">
      <dgm:prSet phldrT="[Text]" custT="1"/>
      <dgm:spPr/>
      <dgm:t>
        <a:bodyPr/>
        <a:lstStyle/>
        <a:p>
          <a:r>
            <a:rPr lang="en-US" sz="1800" dirty="0" smtClean="0"/>
            <a:t>security baseline, trust and assurance profiles</a:t>
          </a:r>
          <a:endParaRPr lang="en-US" sz="1800" dirty="0"/>
        </a:p>
      </dgm:t>
    </dgm:pt>
    <dgm:pt modelId="{B3E59A3C-E373-40E5-A673-AD5D5A2D4DA8}" type="parTrans" cxnId="{C539F368-1143-471A-83B4-303AD2E67622}">
      <dgm:prSet/>
      <dgm:spPr/>
      <dgm:t>
        <a:bodyPr/>
        <a:lstStyle/>
        <a:p>
          <a:endParaRPr lang="en-US" sz="2000"/>
        </a:p>
      </dgm:t>
    </dgm:pt>
    <dgm:pt modelId="{E8FB578D-B2F5-4908-8F9B-E49DAE0AA692}" type="sibTrans" cxnId="{C539F368-1143-471A-83B4-303AD2E67622}">
      <dgm:prSet/>
      <dgm:spPr/>
      <dgm:t>
        <a:bodyPr/>
        <a:lstStyle/>
        <a:p>
          <a:endParaRPr lang="en-US" sz="2000"/>
        </a:p>
      </dgm:t>
    </dgm:pt>
    <dgm:pt modelId="{FF7D8F63-F5D5-4ED9-87A1-AACF3FFF0AAD}">
      <dgm:prSet phldrT="[Text]" custT="1"/>
      <dgm:spPr/>
      <dgm:t>
        <a:bodyPr/>
        <a:lstStyle/>
        <a:p>
          <a:r>
            <a:rPr lang="en-US" sz="1000" dirty="0" smtClean="0"/>
            <a:t>Security</a:t>
          </a:r>
          <a:endParaRPr lang="en-US" sz="1000" dirty="0"/>
        </a:p>
      </dgm:t>
    </dgm:pt>
    <dgm:pt modelId="{A7FE454E-7F5D-4EC8-8D34-3C86107EAFD2}" type="parTrans" cxnId="{ABBD8C24-6889-4C71-A482-C06D17E1378C}">
      <dgm:prSet/>
      <dgm:spPr/>
      <dgm:t>
        <a:bodyPr/>
        <a:lstStyle/>
        <a:p>
          <a:endParaRPr lang="en-US" sz="2000"/>
        </a:p>
      </dgm:t>
    </dgm:pt>
    <dgm:pt modelId="{1F0BDE1C-02F8-41C4-9FEF-E461D40D6F09}" type="sibTrans" cxnId="{ABBD8C24-6889-4C71-A482-C06D17E1378C}">
      <dgm:prSet/>
      <dgm:spPr/>
      <dgm:t>
        <a:bodyPr/>
        <a:lstStyle/>
        <a:p>
          <a:endParaRPr lang="en-US" sz="2000"/>
        </a:p>
      </dgm:t>
    </dgm:pt>
    <dgm:pt modelId="{F511BE73-ADDC-4564-87E8-F44F4E0DE79A}">
      <dgm:prSet phldrT="[Text]" custT="1"/>
      <dgm:spPr/>
      <dgm:t>
        <a:bodyPr/>
        <a:lstStyle/>
        <a:p>
          <a:r>
            <a:rPr lang="en-US" sz="800" dirty="0" smtClean="0"/>
            <a:t>Rules of Participation</a:t>
          </a:r>
          <a:endParaRPr lang="en-US" sz="800" dirty="0"/>
        </a:p>
      </dgm:t>
    </dgm:pt>
    <dgm:pt modelId="{0B81AA6A-7C69-453C-936D-EB4834FF3466}" type="parTrans" cxnId="{F0C37644-A2DD-4BEF-BFB9-5034F2C08829}">
      <dgm:prSet/>
      <dgm:spPr/>
      <dgm:t>
        <a:bodyPr/>
        <a:lstStyle/>
        <a:p>
          <a:endParaRPr lang="en-US" sz="2000"/>
        </a:p>
      </dgm:t>
    </dgm:pt>
    <dgm:pt modelId="{755B527B-4DF7-4F8F-9CEF-E2733FA8B510}" type="sibTrans" cxnId="{F0C37644-A2DD-4BEF-BFB9-5034F2C08829}">
      <dgm:prSet/>
      <dgm:spPr/>
      <dgm:t>
        <a:bodyPr/>
        <a:lstStyle/>
        <a:p>
          <a:endParaRPr lang="en-US" sz="2000"/>
        </a:p>
      </dgm:t>
    </dgm:pt>
    <dgm:pt modelId="{700100FD-0575-40BA-BEC3-DEC64C63C717}">
      <dgm:prSet phldrT="[Text]" custT="1"/>
      <dgm:spPr/>
      <dgm:t>
        <a:bodyPr/>
        <a:lstStyle/>
        <a:p>
          <a:r>
            <a:rPr lang="en-US" sz="800" dirty="0" smtClean="0"/>
            <a:t>FIM4R</a:t>
          </a:r>
          <a:endParaRPr lang="en-US" sz="800" dirty="0"/>
        </a:p>
      </dgm:t>
    </dgm:pt>
    <dgm:pt modelId="{9B70265E-E1C2-4FBF-BFAD-21D2E690A223}" type="parTrans" cxnId="{6FEC7F03-5A11-438C-BE75-71A168994A56}">
      <dgm:prSet/>
      <dgm:spPr/>
      <dgm:t>
        <a:bodyPr/>
        <a:lstStyle/>
        <a:p>
          <a:endParaRPr lang="en-US" sz="2000"/>
        </a:p>
      </dgm:t>
    </dgm:pt>
    <dgm:pt modelId="{2FFB6DB3-239F-47A8-8FD4-57C1F50A39B2}" type="sibTrans" cxnId="{6FEC7F03-5A11-438C-BE75-71A168994A56}">
      <dgm:prSet/>
      <dgm:spPr/>
      <dgm:t>
        <a:bodyPr/>
        <a:lstStyle/>
        <a:p>
          <a:endParaRPr lang="en-US" sz="2000"/>
        </a:p>
      </dgm:t>
    </dgm:pt>
    <dgm:pt modelId="{EB1E294F-C2DF-460D-85E6-A68CD88EBA91}">
      <dgm:prSet phldrT="[Text]" custT="1"/>
      <dgm:spPr/>
      <dgm:t>
        <a:bodyPr/>
        <a:lstStyle/>
        <a:p>
          <a:r>
            <a:rPr lang="en-US" sz="800" dirty="0" smtClean="0"/>
            <a:t>WISE</a:t>
          </a:r>
          <a:endParaRPr lang="en-US" sz="800" dirty="0"/>
        </a:p>
      </dgm:t>
    </dgm:pt>
    <dgm:pt modelId="{9652D734-ABEA-4B5C-BDDE-FB781D7F5BB4}" type="parTrans" cxnId="{AFF4F0CF-2410-4858-A682-2E61AA2AEF6C}">
      <dgm:prSet/>
      <dgm:spPr/>
      <dgm:t>
        <a:bodyPr/>
        <a:lstStyle/>
        <a:p>
          <a:endParaRPr lang="en-US" sz="2000"/>
        </a:p>
      </dgm:t>
    </dgm:pt>
    <dgm:pt modelId="{88FC5825-339E-40EE-A9A8-72C1F646E0FB}" type="sibTrans" cxnId="{AFF4F0CF-2410-4858-A682-2E61AA2AEF6C}">
      <dgm:prSet/>
      <dgm:spPr/>
      <dgm:t>
        <a:bodyPr/>
        <a:lstStyle/>
        <a:p>
          <a:endParaRPr lang="en-US" sz="2000"/>
        </a:p>
      </dgm:t>
    </dgm:pt>
    <dgm:pt modelId="{DCC5E53D-EE8F-49D4-9396-220260181062}">
      <dgm:prSet phldrT="[Text]" custT="1"/>
      <dgm:spPr/>
      <dgm:t>
        <a:bodyPr/>
        <a:lstStyle/>
        <a:p>
          <a:r>
            <a:rPr lang="en-US" sz="800" dirty="0" smtClean="0"/>
            <a:t>ISM</a:t>
          </a:r>
          <a:endParaRPr lang="en-US" sz="800" dirty="0"/>
        </a:p>
      </dgm:t>
    </dgm:pt>
    <dgm:pt modelId="{DFA82CB4-4093-477D-A3C6-6603D290A0CD}" type="parTrans" cxnId="{2649B6A2-4826-4E10-AC41-C56CB978A5F0}">
      <dgm:prSet/>
      <dgm:spPr/>
      <dgm:t>
        <a:bodyPr/>
        <a:lstStyle/>
        <a:p>
          <a:endParaRPr lang="en-US" sz="2000"/>
        </a:p>
      </dgm:t>
    </dgm:pt>
    <dgm:pt modelId="{81C2EA00-8F33-4C47-ACA9-4FDB5253BB7E}" type="sibTrans" cxnId="{2649B6A2-4826-4E10-AC41-C56CB978A5F0}">
      <dgm:prSet/>
      <dgm:spPr/>
      <dgm:t>
        <a:bodyPr/>
        <a:lstStyle/>
        <a:p>
          <a:endParaRPr lang="en-US" sz="2000"/>
        </a:p>
      </dgm:t>
    </dgm:pt>
    <dgm:pt modelId="{97B07D43-7335-425D-B1F8-91E51DC30394}">
      <dgm:prSet phldrT="[Text]" custT="1"/>
      <dgm:spPr/>
      <dgm:t>
        <a:bodyPr/>
        <a:lstStyle/>
        <a:p>
          <a:r>
            <a:rPr lang="en-US" sz="800" dirty="0" smtClean="0"/>
            <a:t>Assurance</a:t>
          </a:r>
          <a:endParaRPr lang="en-US" sz="800" dirty="0"/>
        </a:p>
      </dgm:t>
    </dgm:pt>
    <dgm:pt modelId="{569EB684-F4F5-4064-AEB6-F14C1D7C72A9}" type="parTrans" cxnId="{CA3BD6AC-54CE-4250-B735-D2519CA8A203}">
      <dgm:prSet/>
      <dgm:spPr/>
      <dgm:t>
        <a:bodyPr/>
        <a:lstStyle/>
        <a:p>
          <a:endParaRPr lang="en-US" sz="2000"/>
        </a:p>
      </dgm:t>
    </dgm:pt>
    <dgm:pt modelId="{321135D5-2A28-4E69-841B-6D814ED2E155}" type="sibTrans" cxnId="{CA3BD6AC-54CE-4250-B735-D2519CA8A203}">
      <dgm:prSet/>
      <dgm:spPr/>
      <dgm:t>
        <a:bodyPr/>
        <a:lstStyle/>
        <a:p>
          <a:endParaRPr lang="en-US" sz="2000"/>
        </a:p>
      </dgm:t>
    </dgm:pt>
    <dgm:pt modelId="{6146DE0D-C2F2-48E3-AEAF-E47CBA84347D}">
      <dgm:prSet phldrT="[Text]" custT="1"/>
      <dgm:spPr/>
      <dgm:t>
        <a:bodyPr/>
        <a:lstStyle/>
        <a:p>
          <a:r>
            <a:rPr lang="en-US" sz="800" dirty="0" smtClean="0"/>
            <a:t>Response</a:t>
          </a:r>
          <a:endParaRPr lang="en-US" sz="800" dirty="0"/>
        </a:p>
      </dgm:t>
    </dgm:pt>
    <dgm:pt modelId="{1D0AC03C-997D-4D24-A3DA-AF50B081E0BC}" type="parTrans" cxnId="{1C32F931-6A18-4F88-84F3-8EAFA38E0CA2}">
      <dgm:prSet/>
      <dgm:spPr/>
      <dgm:t>
        <a:bodyPr/>
        <a:lstStyle/>
        <a:p>
          <a:endParaRPr lang="en-US" sz="2000"/>
        </a:p>
      </dgm:t>
    </dgm:pt>
    <dgm:pt modelId="{3316C37B-4FD2-40D9-B448-99C3C0EF7727}" type="sibTrans" cxnId="{1C32F931-6A18-4F88-84F3-8EAFA38E0CA2}">
      <dgm:prSet/>
      <dgm:spPr/>
      <dgm:t>
        <a:bodyPr/>
        <a:lstStyle/>
        <a:p>
          <a:endParaRPr lang="en-US" sz="2000"/>
        </a:p>
      </dgm:t>
    </dgm:pt>
    <dgm:pt modelId="{40E4D386-377B-472B-B4C3-658A7412CF93}">
      <dgm:prSet phldrT="[Text]" custT="1"/>
      <dgm:spPr/>
      <dgm:t>
        <a:bodyPr/>
        <a:lstStyle/>
        <a:p>
          <a:r>
            <a:rPr lang="en-US" sz="800" dirty="0" smtClean="0"/>
            <a:t>CSIRT</a:t>
          </a:r>
          <a:endParaRPr lang="en-US" sz="800" dirty="0"/>
        </a:p>
      </dgm:t>
    </dgm:pt>
    <dgm:pt modelId="{FED9ACE3-C4FD-44C1-ABA6-DE963725409A}" type="parTrans" cxnId="{A1E88714-85DA-45DC-95C1-9300B24A712F}">
      <dgm:prSet/>
      <dgm:spPr/>
      <dgm:t>
        <a:bodyPr/>
        <a:lstStyle/>
        <a:p>
          <a:endParaRPr lang="en-US" sz="2000"/>
        </a:p>
      </dgm:t>
    </dgm:pt>
    <dgm:pt modelId="{09DA7BBF-D1AA-470E-A3FF-F5F0F40F776F}" type="sibTrans" cxnId="{A1E88714-85DA-45DC-95C1-9300B24A712F}">
      <dgm:prSet/>
      <dgm:spPr/>
      <dgm:t>
        <a:bodyPr/>
        <a:lstStyle/>
        <a:p>
          <a:endParaRPr lang="en-US" sz="2000"/>
        </a:p>
      </dgm:t>
    </dgm:pt>
    <dgm:pt modelId="{D9C76E9B-6A8E-4CAB-9363-CB92C3C1B1AF}">
      <dgm:prSet phldrT="[Text]" custT="1"/>
      <dgm:spPr/>
      <dgm:t>
        <a:bodyPr/>
        <a:lstStyle/>
        <a:p>
          <a:r>
            <a:rPr lang="en-US" sz="800" dirty="0" smtClean="0"/>
            <a:t>AEGIS</a:t>
          </a:r>
          <a:endParaRPr lang="en-US" sz="800" dirty="0"/>
        </a:p>
      </dgm:t>
    </dgm:pt>
    <dgm:pt modelId="{EF54430A-69B7-475C-8B9A-DF8049EDA11D}" type="parTrans" cxnId="{3D4568AF-BC6E-4145-87D2-F34940F86B2D}">
      <dgm:prSet/>
      <dgm:spPr/>
      <dgm:t>
        <a:bodyPr/>
        <a:lstStyle/>
        <a:p>
          <a:endParaRPr lang="en-US" sz="2000"/>
        </a:p>
      </dgm:t>
    </dgm:pt>
    <dgm:pt modelId="{58BE3496-5C1A-49CC-B1B9-8A2697D311F5}" type="sibTrans" cxnId="{3D4568AF-BC6E-4145-87D2-F34940F86B2D}">
      <dgm:prSet/>
      <dgm:spPr/>
      <dgm:t>
        <a:bodyPr/>
        <a:lstStyle/>
        <a:p>
          <a:endParaRPr lang="en-US" sz="2000"/>
        </a:p>
      </dgm:t>
    </dgm:pt>
    <dgm:pt modelId="{FA533D02-4CC3-416D-A8F4-A6273F581827}">
      <dgm:prSet phldrT="[Text]" custT="1"/>
      <dgm:spPr/>
      <dgm:t>
        <a:bodyPr/>
        <a:lstStyle/>
        <a:p>
          <a:r>
            <a:rPr lang="en-US" sz="800" dirty="0" smtClean="0"/>
            <a:t>Architecture</a:t>
          </a:r>
          <a:endParaRPr lang="en-US" sz="800" dirty="0"/>
        </a:p>
      </dgm:t>
    </dgm:pt>
    <dgm:pt modelId="{40724BE1-DDA6-48AF-8785-F306DF0C5471}" type="parTrans" cxnId="{02805DA4-A111-40AB-808C-B8869D866D9E}">
      <dgm:prSet/>
      <dgm:spPr/>
      <dgm:t>
        <a:bodyPr/>
        <a:lstStyle/>
        <a:p>
          <a:endParaRPr lang="en-US"/>
        </a:p>
      </dgm:t>
    </dgm:pt>
    <dgm:pt modelId="{5675A53F-A89E-43FF-A216-21A6F4D8F2E9}" type="sibTrans" cxnId="{02805DA4-A111-40AB-808C-B8869D866D9E}">
      <dgm:prSet/>
      <dgm:spPr/>
      <dgm:t>
        <a:bodyPr/>
        <a:lstStyle/>
        <a:p>
          <a:endParaRPr lang="en-US"/>
        </a:p>
      </dgm:t>
    </dgm:pt>
    <dgm:pt modelId="{911034D1-4A80-4223-A734-1612FA2B5905}" type="pres">
      <dgm:prSet presAssocID="{03E08250-29F2-446A-B6C4-8E3C038EBC05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E65251-B105-42CE-8402-1ABC0392160A}" type="pres">
      <dgm:prSet presAssocID="{03E08250-29F2-446A-B6C4-8E3C038EBC05}" presName="ellipse" presStyleLbl="trBgShp" presStyleIdx="0" presStyleCnt="1"/>
      <dgm:spPr/>
      <dgm:t>
        <a:bodyPr/>
        <a:lstStyle/>
        <a:p>
          <a:endParaRPr lang="en-US"/>
        </a:p>
      </dgm:t>
    </dgm:pt>
    <dgm:pt modelId="{4238CD9D-F4CE-4529-A79C-B3D048E39EE3}" type="pres">
      <dgm:prSet presAssocID="{03E08250-29F2-446A-B6C4-8E3C038EBC05}" presName="arrow1" presStyleLbl="fgShp" presStyleIdx="0" presStyleCnt="1"/>
      <dgm:spPr/>
    </dgm:pt>
    <dgm:pt modelId="{556A8C8C-A3D2-4B41-9CA2-12AE4C7A32B6}" type="pres">
      <dgm:prSet presAssocID="{03E08250-29F2-446A-B6C4-8E3C038EBC05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AF9AE0-43DA-4067-8829-DEECBE77FEA5}" type="pres">
      <dgm:prSet presAssocID="{9E4304E8-84D0-421F-8AEB-F10248274C21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15FCD1-1739-4B0D-8149-6F1F985514B2}" type="pres">
      <dgm:prSet presAssocID="{FF7D8F63-F5D5-4ED9-87A1-AACF3FFF0AAD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97E138-4D22-4ED4-99D9-585B434EA6DE}" type="pres">
      <dgm:prSet presAssocID="{BFD364F8-D4AB-4D9B-BF2B-84ED148E1A5D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159666-DFD8-44AA-8A91-7F0A9881A544}" type="pres">
      <dgm:prSet presAssocID="{03E08250-29F2-446A-B6C4-8E3C038EBC05}" presName="funnel" presStyleLbl="trAlignAcc1" presStyleIdx="0" presStyleCnt="1"/>
      <dgm:spPr/>
      <dgm:t>
        <a:bodyPr/>
        <a:lstStyle/>
        <a:p>
          <a:endParaRPr lang="en-US"/>
        </a:p>
      </dgm:t>
    </dgm:pt>
  </dgm:ptLst>
  <dgm:cxnLst>
    <dgm:cxn modelId="{1C32F931-6A18-4F88-84F3-8EAFA38E0CA2}" srcId="{FF7D8F63-F5D5-4ED9-87A1-AACF3FFF0AAD}" destId="{6146DE0D-C2F2-48E3-AEAF-E47CBA84347D}" srcOrd="2" destOrd="0" parTransId="{1D0AC03C-997D-4D24-A3DA-AF50B081E0BC}" sibTransId="{3316C37B-4FD2-40D9-B448-99C3C0EF7727}"/>
    <dgm:cxn modelId="{02805DA4-A111-40AB-808C-B8869D866D9E}" srcId="{6FA91F60-0FCD-4C93-8FE7-6A562D369D3A}" destId="{FA533D02-4CC3-416D-A8F4-A6273F581827}" srcOrd="2" destOrd="0" parTransId="{40724BE1-DDA6-48AF-8785-F306DF0C5471}" sibTransId="{5675A53F-A89E-43FF-A216-21A6F4D8F2E9}"/>
    <dgm:cxn modelId="{2649B6A2-4826-4E10-AC41-C56CB978A5F0}" srcId="{FF7D8F63-F5D5-4ED9-87A1-AACF3FFF0AAD}" destId="{DCC5E53D-EE8F-49D4-9396-220260181062}" srcOrd="0" destOrd="0" parTransId="{DFA82CB4-4093-477D-A3C6-6603D290A0CD}" sibTransId="{81C2EA00-8F33-4C47-ACA9-4FDB5253BB7E}"/>
    <dgm:cxn modelId="{32938C08-9135-46FD-92DF-D3E15A01BD3E}" type="presOf" srcId="{DCC5E53D-EE8F-49D4-9396-220260181062}" destId="{1BAF9AE0-43DA-4067-8829-DEECBE77FEA5}" srcOrd="0" destOrd="1" presId="urn:microsoft.com/office/officeart/2005/8/layout/funnel1"/>
    <dgm:cxn modelId="{ABBD8C24-6889-4C71-A482-C06D17E1378C}" srcId="{03E08250-29F2-446A-B6C4-8E3C038EBC05}" destId="{FF7D8F63-F5D5-4ED9-87A1-AACF3FFF0AAD}" srcOrd="2" destOrd="0" parTransId="{A7FE454E-7F5D-4EC8-8D34-3C86107EAFD2}" sibTransId="{1F0BDE1C-02F8-41C4-9FEF-E461D40D6F09}"/>
    <dgm:cxn modelId="{4C02F6C2-D327-41B1-A8DA-D74B88126920}" srcId="{03E08250-29F2-446A-B6C4-8E3C038EBC05}" destId="{6FA91F60-0FCD-4C93-8FE7-6A562D369D3A}" srcOrd="0" destOrd="0" parTransId="{794E19B5-75CF-47D8-A991-DABF325D9BC4}" sibTransId="{1FCB778A-B1A6-4EC4-88A8-8FF21267B758}"/>
    <dgm:cxn modelId="{2590A83D-3AAC-444E-A082-3680A26875D7}" type="presOf" srcId="{03E08250-29F2-446A-B6C4-8E3C038EBC05}" destId="{911034D1-4A80-4223-A734-1612FA2B5905}" srcOrd="0" destOrd="0" presId="urn:microsoft.com/office/officeart/2005/8/layout/funnel1"/>
    <dgm:cxn modelId="{E186AC1A-2804-4533-B219-D8CEFB137989}" type="presOf" srcId="{700100FD-0575-40BA-BEC3-DEC64C63C717}" destId="{8D15FCD1-1739-4B0D-8149-6F1F985514B2}" srcOrd="0" destOrd="1" presId="urn:microsoft.com/office/officeart/2005/8/layout/funnel1"/>
    <dgm:cxn modelId="{1776CE88-7735-4A5E-90FF-F5CDE46F9D1F}" type="presOf" srcId="{9E4304E8-84D0-421F-8AEB-F10248274C21}" destId="{8D15FCD1-1739-4B0D-8149-6F1F985514B2}" srcOrd="0" destOrd="0" presId="urn:microsoft.com/office/officeart/2005/8/layout/funnel1"/>
    <dgm:cxn modelId="{3D4568AF-BC6E-4145-87D2-F34940F86B2D}" srcId="{9E4304E8-84D0-421F-8AEB-F10248274C21}" destId="{D9C76E9B-6A8E-4CAB-9363-CB92C3C1B1AF}" srcOrd="2" destOrd="0" parTransId="{EF54430A-69B7-475C-8B9A-DF8049EDA11D}" sibTransId="{58BE3496-5C1A-49CC-B1B9-8A2697D311F5}"/>
    <dgm:cxn modelId="{AE8D4A2D-6A5D-40C8-952E-0CE749CFF224}" type="presOf" srcId="{6FA91F60-0FCD-4C93-8FE7-6A562D369D3A}" destId="{A297E138-4D22-4ED4-99D9-585B434EA6DE}" srcOrd="0" destOrd="0" presId="urn:microsoft.com/office/officeart/2005/8/layout/funnel1"/>
    <dgm:cxn modelId="{EBB0DFAF-DA1C-42E7-BF38-72CF74722C63}" type="presOf" srcId="{BFD364F8-D4AB-4D9B-BF2B-84ED148E1A5D}" destId="{556A8C8C-A3D2-4B41-9CA2-12AE4C7A32B6}" srcOrd="0" destOrd="0" presId="urn:microsoft.com/office/officeart/2005/8/layout/funnel1"/>
    <dgm:cxn modelId="{4271D1D2-F360-4E49-A92C-50766FAEE2FF}" type="presOf" srcId="{40E4D386-377B-472B-B4C3-658A7412CF93}" destId="{1BAF9AE0-43DA-4067-8829-DEECBE77FEA5}" srcOrd="0" destOrd="4" presId="urn:microsoft.com/office/officeart/2005/8/layout/funnel1"/>
    <dgm:cxn modelId="{8589B1C8-AA46-439F-88CE-98A33A3402A4}" type="presOf" srcId="{F511BE73-ADDC-4564-87E8-F44F4E0DE79A}" destId="{A297E138-4D22-4ED4-99D9-585B434EA6DE}" srcOrd="0" destOrd="1" presId="urn:microsoft.com/office/officeart/2005/8/layout/funnel1"/>
    <dgm:cxn modelId="{6FEC7F03-5A11-438C-BE75-71A168994A56}" srcId="{9E4304E8-84D0-421F-8AEB-F10248274C21}" destId="{700100FD-0575-40BA-BEC3-DEC64C63C717}" srcOrd="0" destOrd="0" parTransId="{9B70265E-E1C2-4FBF-BFAD-21D2E690A223}" sibTransId="{2FFB6DB3-239F-47A8-8FD4-57C1F50A39B2}"/>
    <dgm:cxn modelId="{6F718018-3F69-4770-A0CC-C94632D84BA6}" type="presOf" srcId="{FF7D8F63-F5D5-4ED9-87A1-AACF3FFF0AAD}" destId="{1BAF9AE0-43DA-4067-8829-DEECBE77FEA5}" srcOrd="0" destOrd="0" presId="urn:microsoft.com/office/officeart/2005/8/layout/funnel1"/>
    <dgm:cxn modelId="{8FCC8C71-B19A-4D02-B8E7-E5FF9114B226}" type="presOf" srcId="{D9C76E9B-6A8E-4CAB-9363-CB92C3C1B1AF}" destId="{8D15FCD1-1739-4B0D-8149-6F1F985514B2}" srcOrd="0" destOrd="3" presId="urn:microsoft.com/office/officeart/2005/8/layout/funnel1"/>
    <dgm:cxn modelId="{F0C37644-A2DD-4BEF-BFB9-5034F2C08829}" srcId="{6FA91F60-0FCD-4C93-8FE7-6A562D369D3A}" destId="{F511BE73-ADDC-4564-87E8-F44F4E0DE79A}" srcOrd="0" destOrd="0" parTransId="{0B81AA6A-7C69-453C-936D-EB4834FF3466}" sibTransId="{755B527B-4DF7-4F8F-9CEF-E2733FA8B510}"/>
    <dgm:cxn modelId="{D746FAF6-3D8A-4867-B8E0-083ECCC6DBE6}" type="presOf" srcId="{6146DE0D-C2F2-48E3-AEAF-E47CBA84347D}" destId="{1BAF9AE0-43DA-4067-8829-DEECBE77FEA5}" srcOrd="0" destOrd="3" presId="urn:microsoft.com/office/officeart/2005/8/layout/funnel1"/>
    <dgm:cxn modelId="{F259BF0B-327F-4CA5-8BFE-D4B316CE37D5}" type="presOf" srcId="{FA533D02-4CC3-416D-A8F4-A6273F581827}" destId="{A297E138-4D22-4ED4-99D9-585B434EA6DE}" srcOrd="0" destOrd="3" presId="urn:microsoft.com/office/officeart/2005/8/layout/funnel1"/>
    <dgm:cxn modelId="{44FB3F7C-A611-4E64-A062-AB2BCAA77FC9}" type="presOf" srcId="{517B4401-29EB-4255-90E0-9065AEFD9210}" destId="{A297E138-4D22-4ED4-99D9-585B434EA6DE}" srcOrd="0" destOrd="2" presId="urn:microsoft.com/office/officeart/2005/8/layout/funnel1"/>
    <dgm:cxn modelId="{5AAE8743-8F87-4DE7-84CE-DDCF4FEF1681}" type="presOf" srcId="{EB1E294F-C2DF-460D-85E6-A68CD88EBA91}" destId="{8D15FCD1-1739-4B0D-8149-6F1F985514B2}" srcOrd="0" destOrd="2" presId="urn:microsoft.com/office/officeart/2005/8/layout/funnel1"/>
    <dgm:cxn modelId="{C539F368-1143-471A-83B4-303AD2E67622}" srcId="{03E08250-29F2-446A-B6C4-8E3C038EBC05}" destId="{BFD364F8-D4AB-4D9B-BF2B-84ED148E1A5D}" srcOrd="3" destOrd="0" parTransId="{B3E59A3C-E373-40E5-A673-AD5D5A2D4DA8}" sibTransId="{E8FB578D-B2F5-4908-8F9B-E49DAE0AA692}"/>
    <dgm:cxn modelId="{3B00C859-7640-451F-884D-52C661CE5332}" type="presOf" srcId="{97B07D43-7335-425D-B1F8-91E51DC30394}" destId="{1BAF9AE0-43DA-4067-8829-DEECBE77FEA5}" srcOrd="0" destOrd="2" presId="urn:microsoft.com/office/officeart/2005/8/layout/funnel1"/>
    <dgm:cxn modelId="{AFF4F0CF-2410-4858-A682-2E61AA2AEF6C}" srcId="{9E4304E8-84D0-421F-8AEB-F10248274C21}" destId="{EB1E294F-C2DF-460D-85E6-A68CD88EBA91}" srcOrd="1" destOrd="0" parTransId="{9652D734-ABEA-4B5C-BDDE-FB781D7F5BB4}" sibTransId="{88FC5825-339E-40EE-A9A8-72C1F646E0FB}"/>
    <dgm:cxn modelId="{A1E88714-85DA-45DC-95C1-9300B24A712F}" srcId="{FF7D8F63-F5D5-4ED9-87A1-AACF3FFF0AAD}" destId="{40E4D386-377B-472B-B4C3-658A7412CF93}" srcOrd="3" destOrd="0" parTransId="{FED9ACE3-C4FD-44C1-ABA6-DE963725409A}" sibTransId="{09DA7BBF-D1AA-470E-A3FF-F5F0F40F776F}"/>
    <dgm:cxn modelId="{8DA27E50-0F86-4D37-9C4B-9E4EEA23698F}" srcId="{6FA91F60-0FCD-4C93-8FE7-6A562D369D3A}" destId="{517B4401-29EB-4255-90E0-9065AEFD9210}" srcOrd="1" destOrd="0" parTransId="{5E459286-75AA-45FD-BC5E-E85D6169BD7E}" sibTransId="{115C1D8E-2F8C-42CE-B212-FFBF51207700}"/>
    <dgm:cxn modelId="{CA3BD6AC-54CE-4250-B735-D2519CA8A203}" srcId="{FF7D8F63-F5D5-4ED9-87A1-AACF3FFF0AAD}" destId="{97B07D43-7335-425D-B1F8-91E51DC30394}" srcOrd="1" destOrd="0" parTransId="{569EB684-F4F5-4064-AEB6-F14C1D7C72A9}" sibTransId="{321135D5-2A28-4E69-841B-6D814ED2E155}"/>
    <dgm:cxn modelId="{BD76DB0E-47C7-451A-9726-300A66DA7153}" srcId="{03E08250-29F2-446A-B6C4-8E3C038EBC05}" destId="{9E4304E8-84D0-421F-8AEB-F10248274C21}" srcOrd="1" destOrd="0" parTransId="{F326B407-2F7A-4BD1-82A9-25A08A18A516}" sibTransId="{B47EE4A0-7E97-4F49-B21E-BFAE6A7B99F0}"/>
    <dgm:cxn modelId="{465CA7B0-D12C-417D-9F17-D990C089FE19}" type="presParOf" srcId="{911034D1-4A80-4223-A734-1612FA2B5905}" destId="{53E65251-B105-42CE-8402-1ABC0392160A}" srcOrd="0" destOrd="0" presId="urn:microsoft.com/office/officeart/2005/8/layout/funnel1"/>
    <dgm:cxn modelId="{60A1040C-62A6-4F9C-9464-7C33009A9229}" type="presParOf" srcId="{911034D1-4A80-4223-A734-1612FA2B5905}" destId="{4238CD9D-F4CE-4529-A79C-B3D048E39EE3}" srcOrd="1" destOrd="0" presId="urn:microsoft.com/office/officeart/2005/8/layout/funnel1"/>
    <dgm:cxn modelId="{36377582-AFAB-4BB3-8F52-0A69C5585477}" type="presParOf" srcId="{911034D1-4A80-4223-A734-1612FA2B5905}" destId="{556A8C8C-A3D2-4B41-9CA2-12AE4C7A32B6}" srcOrd="2" destOrd="0" presId="urn:microsoft.com/office/officeart/2005/8/layout/funnel1"/>
    <dgm:cxn modelId="{2EEF1203-E665-4331-A566-7CA28F32AF79}" type="presParOf" srcId="{911034D1-4A80-4223-A734-1612FA2B5905}" destId="{1BAF9AE0-43DA-4067-8829-DEECBE77FEA5}" srcOrd="3" destOrd="0" presId="urn:microsoft.com/office/officeart/2005/8/layout/funnel1"/>
    <dgm:cxn modelId="{FDA6FFC0-344B-4A2C-87E4-F89B89362DC3}" type="presParOf" srcId="{911034D1-4A80-4223-A734-1612FA2B5905}" destId="{8D15FCD1-1739-4B0D-8149-6F1F985514B2}" srcOrd="4" destOrd="0" presId="urn:microsoft.com/office/officeart/2005/8/layout/funnel1"/>
    <dgm:cxn modelId="{52243B38-D222-418F-8C4A-212CFBE4A6F4}" type="presParOf" srcId="{911034D1-4A80-4223-A734-1612FA2B5905}" destId="{A297E138-4D22-4ED4-99D9-585B434EA6DE}" srcOrd="5" destOrd="0" presId="urn:microsoft.com/office/officeart/2005/8/layout/funnel1"/>
    <dgm:cxn modelId="{3706904A-D7B1-4576-AE0A-117724574C73}" type="presParOf" srcId="{911034D1-4A80-4223-A734-1612FA2B5905}" destId="{6D159666-DFD8-44AA-8A91-7F0A9881A544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4C5ACB-9000-4F79-ADD2-17AC4AE3FF46}">
      <dsp:nvSpPr>
        <dsp:cNvPr id="0" name=""/>
        <dsp:cNvSpPr/>
      </dsp:nvSpPr>
      <dsp:spPr>
        <a:xfrm>
          <a:off x="0" y="0"/>
          <a:ext cx="6597323" cy="6386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73152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/>
            <a:t>Risk-centric self-assessment framework</a:t>
          </a:r>
          <a:endParaRPr lang="en-US" sz="18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based on federated InfoSec guidance including WISE SCI</a:t>
          </a:r>
          <a:endParaRPr lang="en-US" sz="1400" kern="1200" dirty="0"/>
        </a:p>
      </dsp:txBody>
      <dsp:txXfrm>
        <a:off x="18705" y="18705"/>
        <a:ext cx="5833474" cy="601217"/>
      </dsp:txXfrm>
    </dsp:sp>
    <dsp:sp modelId="{55A0E410-7765-4F10-A754-411612CE967A}">
      <dsp:nvSpPr>
        <dsp:cNvPr id="0" name=""/>
        <dsp:cNvSpPr/>
      </dsp:nvSpPr>
      <dsp:spPr>
        <a:xfrm>
          <a:off x="492657" y="727326"/>
          <a:ext cx="6597323" cy="6386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2814402"/>
                <a:satOff val="-3554"/>
                <a:lumOff val="4902"/>
                <a:alphaOff val="0"/>
                <a:tint val="50000"/>
                <a:satMod val="300000"/>
              </a:schemeClr>
            </a:gs>
            <a:gs pos="35000">
              <a:schemeClr val="accent5">
                <a:hueOff val="2814402"/>
                <a:satOff val="-3554"/>
                <a:lumOff val="4902"/>
                <a:alphaOff val="0"/>
                <a:tint val="37000"/>
                <a:satMod val="300000"/>
              </a:schemeClr>
            </a:gs>
            <a:gs pos="100000">
              <a:schemeClr val="accent5">
                <a:hueOff val="2814402"/>
                <a:satOff val="-3554"/>
                <a:lumOff val="490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73152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/>
            <a:t>Baselining security policies &amp; common assurance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AARC, REFEDS, IGTF, PDK &amp; practical implementation measures</a:t>
          </a:r>
        </a:p>
      </dsp:txBody>
      <dsp:txXfrm>
        <a:off x="511362" y="746031"/>
        <a:ext cx="5652148" cy="601217"/>
      </dsp:txXfrm>
    </dsp:sp>
    <dsp:sp modelId="{1B279E5A-5FF2-4C3C-B6A0-0DA2610896C5}">
      <dsp:nvSpPr>
        <dsp:cNvPr id="0" name=""/>
        <dsp:cNvSpPr/>
      </dsp:nvSpPr>
      <dsp:spPr>
        <a:xfrm>
          <a:off x="985314" y="1454652"/>
          <a:ext cx="6597323" cy="6386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5628804"/>
                <a:satOff val="-7109"/>
                <a:lumOff val="9804"/>
                <a:alphaOff val="0"/>
                <a:tint val="50000"/>
                <a:satMod val="300000"/>
              </a:schemeClr>
            </a:gs>
            <a:gs pos="35000">
              <a:schemeClr val="accent5">
                <a:hueOff val="5628804"/>
                <a:satOff val="-7109"/>
                <a:lumOff val="9804"/>
                <a:alphaOff val="0"/>
                <a:tint val="37000"/>
                <a:satMod val="300000"/>
              </a:schemeClr>
            </a:gs>
            <a:gs pos="100000">
              <a:schemeClr val="accent5">
                <a:hueOff val="5628804"/>
                <a:satOff val="-7109"/>
                <a:lumOff val="980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73152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/>
            <a:t>An incident coordination hub and a trust posture</a:t>
          </a:r>
          <a:endParaRPr lang="en-GB" sz="18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spanning providers and core, based on experience &amp; exercises</a:t>
          </a:r>
          <a:endParaRPr lang="en-GB" sz="1400" kern="1200" dirty="0"/>
        </a:p>
      </dsp:txBody>
      <dsp:txXfrm>
        <a:off x="1004019" y="1473357"/>
        <a:ext cx="5652148" cy="601217"/>
      </dsp:txXfrm>
    </dsp:sp>
    <dsp:sp modelId="{3C7EEE2B-CE4E-4A58-8A9F-4E73F3205549}">
      <dsp:nvSpPr>
        <dsp:cNvPr id="0" name=""/>
        <dsp:cNvSpPr/>
      </dsp:nvSpPr>
      <dsp:spPr>
        <a:xfrm>
          <a:off x="1477971" y="2181978"/>
          <a:ext cx="6597323" cy="6386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8443206"/>
                <a:satOff val="-10663"/>
                <a:lumOff val="14706"/>
                <a:alphaOff val="0"/>
                <a:tint val="50000"/>
                <a:satMod val="300000"/>
              </a:schemeClr>
            </a:gs>
            <a:gs pos="35000">
              <a:schemeClr val="accent5">
                <a:hueOff val="8443206"/>
                <a:satOff val="-10663"/>
                <a:lumOff val="14706"/>
                <a:alphaOff val="0"/>
                <a:tint val="37000"/>
                <a:satMod val="300000"/>
              </a:schemeClr>
            </a:gs>
            <a:gs pos="100000">
              <a:schemeClr val="accent5">
                <a:hueOff val="8443206"/>
                <a:satOff val="-10663"/>
                <a:lumOff val="1470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73152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/>
            <a:t>Actionable operational response to incidents</a:t>
          </a:r>
          <a:endParaRPr lang="en-GB" sz="18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EOSC core expertise to support resolution of cross-provider issues</a:t>
          </a:r>
          <a:endParaRPr lang="en-GB" sz="1400" kern="1200" dirty="0"/>
        </a:p>
      </dsp:txBody>
      <dsp:txXfrm>
        <a:off x="1496676" y="2200683"/>
        <a:ext cx="5652148" cy="601217"/>
      </dsp:txXfrm>
    </dsp:sp>
    <dsp:sp modelId="{B09050A8-A3D1-407B-BBDD-7EF75D2BD755}">
      <dsp:nvSpPr>
        <dsp:cNvPr id="0" name=""/>
        <dsp:cNvSpPr/>
      </dsp:nvSpPr>
      <dsp:spPr>
        <a:xfrm>
          <a:off x="1970629" y="2909304"/>
          <a:ext cx="6597323" cy="6386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1257609"/>
                <a:satOff val="-14218"/>
                <a:lumOff val="19608"/>
                <a:alphaOff val="0"/>
                <a:tint val="50000"/>
                <a:satMod val="300000"/>
              </a:schemeClr>
            </a:gs>
            <a:gs pos="35000">
              <a:schemeClr val="accent5">
                <a:hueOff val="11257609"/>
                <a:satOff val="-14218"/>
                <a:lumOff val="19608"/>
                <a:alphaOff val="0"/>
                <a:tint val="37000"/>
                <a:satMod val="300000"/>
              </a:schemeClr>
            </a:gs>
            <a:gs pos="100000">
              <a:schemeClr val="accent5">
                <a:hueOff val="11257609"/>
                <a:satOff val="-14218"/>
                <a:lumOff val="1960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73152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/>
            <a:t>Fostering trust through a known skills programme</a:t>
          </a:r>
          <a:endParaRPr lang="en-GB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so that your peers may have confidence in service provider abilities</a:t>
          </a:r>
          <a:endParaRPr lang="en-GB" sz="1400" kern="1200" dirty="0"/>
        </a:p>
      </dsp:txBody>
      <dsp:txXfrm>
        <a:off x="1989334" y="2928009"/>
        <a:ext cx="5652148" cy="601217"/>
      </dsp:txXfrm>
    </dsp:sp>
    <dsp:sp modelId="{1E79D642-3CB1-4E2D-B8D6-3B7315386B94}">
      <dsp:nvSpPr>
        <dsp:cNvPr id="0" name=""/>
        <dsp:cNvSpPr/>
      </dsp:nvSpPr>
      <dsp:spPr>
        <a:xfrm>
          <a:off x="6182215" y="466553"/>
          <a:ext cx="415108" cy="41510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400" kern="1200"/>
        </a:p>
      </dsp:txBody>
      <dsp:txXfrm>
        <a:off x="6275614" y="466553"/>
        <a:ext cx="228310" cy="312369"/>
      </dsp:txXfrm>
    </dsp:sp>
    <dsp:sp modelId="{44C9631E-A441-434E-8EDD-9D64C415BDF5}">
      <dsp:nvSpPr>
        <dsp:cNvPr id="0" name=""/>
        <dsp:cNvSpPr/>
      </dsp:nvSpPr>
      <dsp:spPr>
        <a:xfrm>
          <a:off x="6674873" y="1193879"/>
          <a:ext cx="415108" cy="41510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4095025"/>
            <a:satOff val="14877"/>
            <a:lumOff val="1514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400" kern="1200"/>
        </a:p>
      </dsp:txBody>
      <dsp:txXfrm>
        <a:off x="6768272" y="1193879"/>
        <a:ext cx="228310" cy="312369"/>
      </dsp:txXfrm>
    </dsp:sp>
    <dsp:sp modelId="{EFA3865A-9498-4775-8391-8F2EE50E1624}">
      <dsp:nvSpPr>
        <dsp:cNvPr id="0" name=""/>
        <dsp:cNvSpPr/>
      </dsp:nvSpPr>
      <dsp:spPr>
        <a:xfrm>
          <a:off x="7167530" y="1910561"/>
          <a:ext cx="415108" cy="41510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8190050"/>
            <a:satOff val="29755"/>
            <a:lumOff val="3029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400" kern="1200"/>
        </a:p>
      </dsp:txBody>
      <dsp:txXfrm>
        <a:off x="7260929" y="1910561"/>
        <a:ext cx="228310" cy="312369"/>
      </dsp:txXfrm>
    </dsp:sp>
    <dsp:sp modelId="{801E305B-6D4F-4364-BC81-4D3C3F4DC727}">
      <dsp:nvSpPr>
        <dsp:cNvPr id="0" name=""/>
        <dsp:cNvSpPr/>
      </dsp:nvSpPr>
      <dsp:spPr>
        <a:xfrm>
          <a:off x="7660187" y="2644983"/>
          <a:ext cx="415108" cy="41510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12285075"/>
            <a:satOff val="44632"/>
            <a:lumOff val="4543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7753586" y="2644983"/>
        <a:ext cx="228310" cy="3123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E65251-B105-42CE-8402-1ABC0392160A}">
      <dsp:nvSpPr>
        <dsp:cNvPr id="0" name=""/>
        <dsp:cNvSpPr/>
      </dsp:nvSpPr>
      <dsp:spPr>
        <a:xfrm>
          <a:off x="840857" y="281205"/>
          <a:ext cx="3072822" cy="1067150"/>
        </a:xfrm>
        <a:prstGeom prst="ellipse">
          <a:avLst/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38CD9D-F4CE-4529-A79C-B3D048E39EE3}">
      <dsp:nvSpPr>
        <dsp:cNvPr id="0" name=""/>
        <dsp:cNvSpPr/>
      </dsp:nvSpPr>
      <dsp:spPr>
        <a:xfrm>
          <a:off x="2084278" y="2894295"/>
          <a:ext cx="595508" cy="381125"/>
        </a:xfrm>
        <a:prstGeom prst="downArrow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4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556A8C8C-A3D2-4B41-9CA2-12AE4C7A32B6}">
      <dsp:nvSpPr>
        <dsp:cNvPr id="0" name=""/>
        <dsp:cNvSpPr/>
      </dsp:nvSpPr>
      <dsp:spPr>
        <a:xfrm>
          <a:off x="952813" y="3199196"/>
          <a:ext cx="2858439" cy="714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security baseline, trust and assurance profiles</a:t>
          </a:r>
          <a:endParaRPr lang="en-US" sz="1800" kern="1200" dirty="0"/>
        </a:p>
      </dsp:txBody>
      <dsp:txXfrm>
        <a:off x="952813" y="3199196"/>
        <a:ext cx="2858439" cy="714609"/>
      </dsp:txXfrm>
    </dsp:sp>
    <dsp:sp modelId="{1BAF9AE0-43DA-4067-8829-DEECBE77FEA5}">
      <dsp:nvSpPr>
        <dsp:cNvPr id="0" name=""/>
        <dsp:cNvSpPr/>
      </dsp:nvSpPr>
      <dsp:spPr>
        <a:xfrm>
          <a:off x="1958031" y="1430774"/>
          <a:ext cx="1071914" cy="1071914"/>
        </a:xfrm>
        <a:prstGeom prst="ellipse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Security</a:t>
          </a:r>
          <a:endParaRPr lang="en-US" sz="10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smtClean="0"/>
            <a:t>ISM</a:t>
          </a:r>
          <a:endParaRPr lang="en-U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smtClean="0"/>
            <a:t>Assurance</a:t>
          </a:r>
          <a:endParaRPr lang="en-U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smtClean="0"/>
            <a:t>Response</a:t>
          </a:r>
          <a:endParaRPr lang="en-U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smtClean="0"/>
            <a:t>CSIRT</a:t>
          </a:r>
          <a:endParaRPr lang="en-US" sz="800" kern="1200" dirty="0"/>
        </a:p>
      </dsp:txBody>
      <dsp:txXfrm>
        <a:off x="2115009" y="1587752"/>
        <a:ext cx="757958" cy="757958"/>
      </dsp:txXfrm>
    </dsp:sp>
    <dsp:sp modelId="{8D15FCD1-1739-4B0D-8149-6F1F985514B2}">
      <dsp:nvSpPr>
        <dsp:cNvPr id="0" name=""/>
        <dsp:cNvSpPr/>
      </dsp:nvSpPr>
      <dsp:spPr>
        <a:xfrm>
          <a:off x="1191016" y="626600"/>
          <a:ext cx="1071914" cy="1071914"/>
        </a:xfrm>
        <a:prstGeom prst="ellipse">
          <a:avLst/>
        </a:prstGeom>
        <a:gradFill rotWithShape="0">
          <a:gsLst>
            <a:gs pos="0">
              <a:schemeClr val="accent3">
                <a:shade val="80000"/>
                <a:hueOff val="111000"/>
                <a:satOff val="-27202"/>
                <a:lumOff val="18410"/>
                <a:alphaOff val="0"/>
                <a:tint val="50000"/>
                <a:satMod val="300000"/>
              </a:schemeClr>
            </a:gs>
            <a:gs pos="35000">
              <a:schemeClr val="accent3">
                <a:shade val="80000"/>
                <a:hueOff val="111000"/>
                <a:satOff val="-27202"/>
                <a:lumOff val="18410"/>
                <a:alphaOff val="0"/>
                <a:tint val="37000"/>
                <a:satMod val="300000"/>
              </a:schemeClr>
            </a:gs>
            <a:gs pos="100000">
              <a:schemeClr val="accent3">
                <a:shade val="80000"/>
                <a:hueOff val="111000"/>
                <a:satOff val="-27202"/>
                <a:lumOff val="1841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Services &amp; </a:t>
          </a:r>
          <a:r>
            <a:rPr lang="en-US" sz="1000" kern="1200" dirty="0" err="1" smtClean="0"/>
            <a:t>Comunities</a:t>
          </a:r>
          <a:endParaRPr lang="en-US" sz="10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smtClean="0"/>
            <a:t>FIM4R</a:t>
          </a:r>
          <a:endParaRPr lang="en-U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smtClean="0"/>
            <a:t>WISE</a:t>
          </a:r>
          <a:endParaRPr lang="en-U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smtClean="0"/>
            <a:t>AEGIS</a:t>
          </a:r>
          <a:endParaRPr lang="en-US" sz="800" kern="1200" dirty="0"/>
        </a:p>
      </dsp:txBody>
      <dsp:txXfrm>
        <a:off x="1347994" y="783578"/>
        <a:ext cx="757958" cy="757958"/>
      </dsp:txXfrm>
    </dsp:sp>
    <dsp:sp modelId="{A297E138-4D22-4ED4-99D9-585B434EA6DE}">
      <dsp:nvSpPr>
        <dsp:cNvPr id="0" name=""/>
        <dsp:cNvSpPr/>
      </dsp:nvSpPr>
      <dsp:spPr>
        <a:xfrm>
          <a:off x="2286751" y="367435"/>
          <a:ext cx="1071914" cy="1071914"/>
        </a:xfrm>
        <a:prstGeom prst="ellipse">
          <a:avLst/>
        </a:prstGeom>
        <a:gradFill rotWithShape="0">
          <a:gsLst>
            <a:gs pos="0">
              <a:schemeClr val="accent3">
                <a:shade val="80000"/>
                <a:hueOff val="222000"/>
                <a:satOff val="-54405"/>
                <a:lumOff val="36820"/>
                <a:alphaOff val="0"/>
                <a:tint val="50000"/>
                <a:satMod val="300000"/>
              </a:schemeClr>
            </a:gs>
            <a:gs pos="35000">
              <a:schemeClr val="accent3">
                <a:shade val="80000"/>
                <a:hueOff val="222000"/>
                <a:satOff val="-54405"/>
                <a:lumOff val="36820"/>
                <a:alphaOff val="0"/>
                <a:tint val="37000"/>
                <a:satMod val="300000"/>
              </a:schemeClr>
            </a:gs>
            <a:gs pos="100000">
              <a:schemeClr val="accent3">
                <a:shade val="80000"/>
                <a:hueOff val="222000"/>
                <a:satOff val="-54405"/>
                <a:lumOff val="3682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EOSC</a:t>
          </a:r>
          <a:endParaRPr lang="en-US" sz="10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smtClean="0"/>
            <a:t>Rules of Participation</a:t>
          </a:r>
          <a:endParaRPr lang="en-U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smtClean="0"/>
            <a:t>Governance</a:t>
          </a:r>
          <a:endParaRPr lang="en-U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smtClean="0"/>
            <a:t>Architecture</a:t>
          </a:r>
          <a:endParaRPr lang="en-US" sz="800" kern="1200" dirty="0"/>
        </a:p>
      </dsp:txBody>
      <dsp:txXfrm>
        <a:off x="2443729" y="524413"/>
        <a:ext cx="757958" cy="757958"/>
      </dsp:txXfrm>
    </dsp:sp>
    <dsp:sp modelId="{6D159666-DFD8-44AA-8A91-7F0A9881A544}">
      <dsp:nvSpPr>
        <dsp:cNvPr id="0" name=""/>
        <dsp:cNvSpPr/>
      </dsp:nvSpPr>
      <dsp:spPr>
        <a:xfrm>
          <a:off x="714609" y="150193"/>
          <a:ext cx="3334846" cy="2667876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8E9CF-6ECB-41C1-8DD6-9BF6F92CECC7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F6F17-2B88-4A13-AF5C-86B2AC906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57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3" name="Shape 613"/>
          <p:cNvSpPr>
            <a:spLocks noGrp="1"/>
          </p:cNvSpPr>
          <p:nvPr>
            <p:ph type="body" sz="quarter" idx="1"/>
          </p:nvPr>
        </p:nvSpPr>
        <p:spPr>
          <a:xfrm>
            <a:off x="907415" y="4723448"/>
            <a:ext cx="4990783" cy="447484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1pPr>
    <a:lvl2pPr indent="857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2pPr>
    <a:lvl3pPr indent="1714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3pPr>
    <a:lvl4pPr indent="2571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4pPr>
    <a:lvl5pPr indent="3429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5pPr>
    <a:lvl6pPr indent="4286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6pPr>
    <a:lvl7pPr indent="5143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7pPr>
    <a:lvl8pPr indent="6000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8pPr>
    <a:lvl9pPr indent="6858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9.w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 rotWithShape="1">
          <a:blip r:embed="rId2">
            <a:extLst/>
          </a:blip>
          <a:srcRect r="17853"/>
          <a:stretch/>
        </p:blipFill>
        <p:spPr>
          <a:xfrm>
            <a:off x="3228926" y="98775"/>
            <a:ext cx="5852160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041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049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134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4186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9360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1495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373593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661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360794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799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5018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16230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644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78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41735" y="55987"/>
            <a:ext cx="720906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81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736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112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893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chemeClr val="tx1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926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rgbClr val="E3D88B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2572084"/>
            <a:ext cx="7950994" cy="1598863"/>
          </a:xfrm>
          <a:prstGeom prst="rect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3273828"/>
            <a:ext cx="6691362" cy="58722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668191"/>
            <a:ext cx="6400800" cy="495783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  <a:latin typeface="Akkurat Std Bold" panose="02000803000000000000" pitchFamily="2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Isosceles Triangle 5"/>
          <p:cNvSpPr/>
          <p:nvPr userDrawn="1"/>
        </p:nvSpPr>
        <p:spPr>
          <a:xfrm rot="10800000">
            <a:off x="7087935" y="2572084"/>
            <a:ext cx="1729133" cy="1598863"/>
          </a:xfrm>
          <a:prstGeom prst="triangle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308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702" y="4205566"/>
            <a:ext cx="1186455" cy="46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5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Nikh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369" y="4763529"/>
            <a:ext cx="527140" cy="20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9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Nikhef RD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791" y="1095615"/>
            <a:ext cx="6135650" cy="3613544"/>
          </a:xfrm>
          <a:prstGeom prst="rect">
            <a:avLst/>
          </a:prstGeom>
        </p:spPr>
      </p:pic>
      <p:sp>
        <p:nvSpPr>
          <p:cNvPr id="6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10" name="Rechthoek"/>
          <p:cNvSpPr/>
          <p:nvPr userDrawn="1"/>
        </p:nvSpPr>
        <p:spPr>
          <a:xfrm>
            <a:off x="1130" y="4667250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064467" y="3720459"/>
            <a:ext cx="3936975" cy="1105431"/>
            <a:chOff x="13257342" y="9941877"/>
            <a:chExt cx="1049860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cap="none" baseline="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cap="none" baseline="0" dirty="0" err="1" smtClean="0">
                  <a:solidFill>
                    <a:schemeClr val="bg1"/>
                  </a:solidFill>
                </a:rPr>
                <a:t>Groep</a:t>
              </a:r>
              <a:endParaRPr lang="en-US" sz="1800" cap="none" baseline="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00" cap="none" baseline="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00" cap="none" baseline="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>
                  <a:solidFill>
                    <a:srgbClr val="6F2575"/>
                  </a:solidFill>
                </a:rPr>
                <a:t>https://orcid.org/0000-0003-1026-6606</a:t>
              </a:r>
              <a:endParaRPr sz="1300" cap="none" baseline="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8979" y="12028322"/>
              <a:ext cx="529432" cy="52943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652" y="3957111"/>
            <a:ext cx="1834422" cy="71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7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UR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402" y="4215439"/>
            <a:ext cx="1259675" cy="493720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 userDrawn="1"/>
        </p:nvSpPr>
        <p:spPr>
          <a:xfrm>
            <a:off x="0" y="4871452"/>
            <a:ext cx="9144000" cy="272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 anchorCtr="0"/>
          <a:lstStyle>
            <a:lvl1pPr marL="21675" marR="21675" indent="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Akkurat Std" panose="02000503000000000000" pitchFamily="2" charset="0"/>
                <a:cs typeface="Akkurat Std" panose="02000503000000000000" pitchFamily="2" charset="0"/>
                <a:sym typeface="Akkurat Std Mono"/>
              </a:defRPr>
            </a:lvl1pPr>
            <a:lvl2pPr marL="21675" marR="21675" indent="857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2pPr>
            <a:lvl3pPr marL="21675" marR="21675" indent="1714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3pPr>
            <a:lvl4pPr marL="21675" marR="21675" indent="2571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4pPr>
            <a:lvl5pPr marL="21675" marR="21675" indent="3429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5pPr>
            <a:lvl6pPr marL="21675" marR="21675" indent="4286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6pPr>
            <a:lvl7pPr marL="21675" marR="21675" indent="5143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7pPr>
            <a:lvl8pPr marL="21675" marR="21675" indent="6000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8pPr>
            <a:lvl9pPr marL="21675" marR="21675" indent="6858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9pPr>
          </a:lstStyle>
          <a:p>
            <a:pPr marL="21675" marR="21675" lvl="0" indent="0" algn="ctr" defTabSz="485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sym typeface="Akkurat Std Mono"/>
              </a:rPr>
              <a:t>this work is co-funded by and contributing to the Dutch National e-Infrastructure coordinated by SURF</a:t>
            </a: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E3D88B"/>
              </a:solidFill>
              <a:effectLst/>
              <a:uLnTx/>
              <a:uFill>
                <a:solidFill>
                  <a:srgbClr val="000000"/>
                </a:solidFill>
              </a:uFill>
              <a:latin typeface="Akkurat Std" panose="02000503000000000000" pitchFamily="2" charset="0"/>
              <a:sym typeface="Akkurat Std Mono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83" y="4215439"/>
            <a:ext cx="1010653" cy="5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0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496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166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4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92" r:id="rId2"/>
    <p:sldLayoutId id="2147483700" r:id="rId3"/>
    <p:sldLayoutId id="2147483724" r:id="rId4"/>
    <p:sldLayoutId id="2147483708" r:id="rId5"/>
    <p:sldLayoutId id="2147483662" r:id="rId6"/>
    <p:sldLayoutId id="2147483701" r:id="rId7"/>
    <p:sldLayoutId id="2147483668" r:id="rId8"/>
    <p:sldLayoutId id="2147483660" r:id="rId9"/>
    <p:sldLayoutId id="2147483704" r:id="rId10"/>
    <p:sldLayoutId id="2147483705" r:id="rId11"/>
    <p:sldLayoutId id="2147483706" r:id="rId12"/>
    <p:sldLayoutId id="2147483707" r:id="rId13"/>
    <p:sldLayoutId id="2147483703" r:id="rId14"/>
    <p:sldLayoutId id="2147483661" r:id="rId15"/>
    <p:sldLayoutId id="2147483664" r:id="rId16"/>
    <p:sldLayoutId id="2147483667" r:id="rId17"/>
    <p:sldLayoutId id="2147483702" r:id="rId18"/>
    <p:sldLayoutId id="2147483697" r:id="rId19"/>
    <p:sldLayoutId id="2147483709" r:id="rId20"/>
    <p:sldLayoutId id="2147483674" r:id="rId21"/>
    <p:sldLayoutId id="2147483677" r:id="rId22"/>
    <p:sldLayoutId id="2147483698" r:id="rId23"/>
    <p:sldLayoutId id="2147483699" r:id="rId24"/>
    <p:sldLayoutId id="2147483710" r:id="rId25"/>
    <p:sldLayoutId id="2147483672" r:id="rId26"/>
    <p:sldLayoutId id="2147483675" r:id="rId27"/>
    <p:sldLayoutId id="2147483678" r:id="rId28"/>
    <p:sldLayoutId id="2147483681" r:id="rId29"/>
    <p:sldLayoutId id="2147483684" r:id="rId30"/>
    <p:sldLayoutId id="2147483673" r:id="rId31"/>
    <p:sldLayoutId id="2147483676" r:id="rId32"/>
    <p:sldLayoutId id="2147483679" r:id="rId33"/>
    <p:sldLayoutId id="2147483682" r:id="rId34"/>
    <p:sldLayoutId id="2147483685" r:id="rId35"/>
    <p:sldLayoutId id="2147483686" r:id="rId36"/>
    <p:sldLayoutId id="2147483688" r:id="rId37"/>
    <p:sldLayoutId id="2147483689" r:id="rId38"/>
    <p:sldLayoutId id="2147483690" r:id="rId39"/>
    <p:sldLayoutId id="2147483743" r:id="rId4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6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8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6565"/>
            <a:ext cx="9152122" cy="704612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756160" y="4913264"/>
            <a:ext cx="346248" cy="31739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309563">
              <a:defRPr sz="1125" b="0" i="0"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896894" y="54568"/>
            <a:ext cx="7159227" cy="58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71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43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3969" y="-7386"/>
            <a:ext cx="1647693" cy="706226"/>
          </a:xfrm>
          <a:custGeom>
            <a:avLst/>
            <a:gdLst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5" fmla="*/ 4202349 w 4202349"/>
              <a:gd name="connsiteY5" fmla="*/ 58366 h 1926077"/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14408 w 4143983"/>
              <a:gd name="connsiteY3" fmla="*/ 40285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489874 w 4143983"/>
              <a:gd name="connsiteY3" fmla="*/ 53498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7985 w 4147985"/>
              <a:gd name="connsiteY0" fmla="*/ 2242 h 1928319"/>
              <a:gd name="connsiteX1" fmla="*/ 3175219 w 4147985"/>
              <a:gd name="connsiteY1" fmla="*/ 1928319 h 1928319"/>
              <a:gd name="connsiteX2" fmla="*/ 4002 w 4147985"/>
              <a:gd name="connsiteY2" fmla="*/ 1928319 h 1928319"/>
              <a:gd name="connsiteX3" fmla="*/ 0 w 4147985"/>
              <a:gd name="connsiteY3" fmla="*/ 0 h 1928319"/>
              <a:gd name="connsiteX0" fmla="*/ 4153988 w 4153988"/>
              <a:gd name="connsiteY0" fmla="*/ 2242 h 1930489"/>
              <a:gd name="connsiteX1" fmla="*/ 3181222 w 4153988"/>
              <a:gd name="connsiteY1" fmla="*/ 1928319 h 1930489"/>
              <a:gd name="connsiteX2" fmla="*/ 0 w 4153988"/>
              <a:gd name="connsiteY2" fmla="*/ 1930489 h 1930489"/>
              <a:gd name="connsiteX3" fmla="*/ 6003 w 4153988"/>
              <a:gd name="connsiteY3" fmla="*/ 0 h 193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988" h="1930489">
                <a:moveTo>
                  <a:pt x="4153988" y="2242"/>
                </a:moveTo>
                <a:lnTo>
                  <a:pt x="3181222" y="1928319"/>
                </a:lnTo>
                <a:lnTo>
                  <a:pt x="0" y="1930489"/>
                </a:lnTo>
                <a:lnTo>
                  <a:pt x="6003" y="0"/>
                </a:lnTo>
              </a:path>
            </a:pathLst>
          </a:custGeom>
          <a:solidFill>
            <a:srgbClr val="E3D88A"/>
          </a:solidFill>
          <a:ln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34290" tIns="17145" rIns="34290" bIns="17145" numCol="1" spcCol="38100" rtlCol="0" anchor="t">
            <a:noAutofit/>
          </a:bodyPr>
          <a:lstStyle/>
          <a:p>
            <a: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675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4" y="127607"/>
            <a:ext cx="1131580" cy="44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2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22" r:id="rId3"/>
    <p:sldLayoutId id="2147483723" r:id="rId4"/>
    <p:sldLayoutId id="2147483720" r:id="rId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l" defTabSz="1714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3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3791" y="1226905"/>
            <a:ext cx="6429375" cy="3448050"/>
          </a:xfrm>
          <a:prstGeom prst="rect">
            <a:avLst/>
          </a:prstGeom>
        </p:spPr>
      </p:pic>
      <p:sp>
        <p:nvSpPr>
          <p:cNvPr id="11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2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3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5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6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5059546" y="3728204"/>
            <a:ext cx="3936975" cy="1105431"/>
            <a:chOff x="13257342" y="9941877"/>
            <a:chExt cx="10498600" cy="2947816"/>
          </a:xfrm>
        </p:grpSpPr>
        <p:sp>
          <p:nvSpPr>
            <p:cNvPr id="18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 </a:t>
              </a: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Groep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kkurat Std"/>
              </a:endParaRP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davidg@nikhef.nl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GB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https://www.nikhef.nl/~davidg/presentations</a:t>
              </a:r>
              <a:r>
                <a:rPr kumimoji="0" lang="en-GB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/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https://orcid.org/0000-0003-1026-6606</a:t>
              </a:r>
              <a:endPara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kkurat Std"/>
                <a:sym typeface="Akkurat Std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9550" y="12056840"/>
              <a:ext cx="529432" cy="529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721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27" r:id="rId2"/>
    <p:sldLayoutId id="2147483729" r:id="rId3"/>
    <p:sldLayoutId id="2147483728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tiff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microsoft.com/office/2007/relationships/hdphoto" Target="../media/hdphoto2.wdp"/><Relationship Id="rId7" Type="http://schemas.openxmlformats.org/officeDocument/2006/relationships/image" Target="../media/image48.jp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image" Target="../media/image44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jp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5.jpe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5" Type="http://schemas.openxmlformats.org/officeDocument/2006/relationships/slide" Target="slide23.xml"/><Relationship Id="rId4" Type="http://schemas.openxmlformats.org/officeDocument/2006/relationships/image" Target="../media/image6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gif"/><Relationship Id="rId5" Type="http://schemas.microsoft.com/office/2007/relationships/hdphoto" Target="../media/hdphoto4.wdp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375" y="3136909"/>
            <a:ext cx="5337119" cy="1768070"/>
          </a:xfrm>
        </p:spPr>
        <p:txBody>
          <a:bodyPr/>
          <a:lstStyle/>
          <a:p>
            <a:r>
              <a:rPr lang="en-GB" dirty="0"/>
              <a:t>Trust Coordination for Research Collaboration in the era of </a:t>
            </a:r>
            <a:r>
              <a:rPr lang="en-GB" dirty="0" smtClean="0"/>
              <a:t>EOSC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768974" y="2716932"/>
            <a:ext cx="3051175" cy="2182697"/>
          </a:xfrm>
        </p:spPr>
        <p:txBody>
          <a:bodyPr/>
          <a:lstStyle/>
          <a:p>
            <a:r>
              <a:rPr lang="en-GB" i="1" dirty="0" smtClean="0"/>
              <a:t>David </a:t>
            </a:r>
            <a:r>
              <a:rPr lang="en-GB" i="1" dirty="0" err="1" smtClean="0"/>
              <a:t>Groep</a:t>
            </a:r>
            <a:r>
              <a:rPr lang="en-GB" i="1" dirty="0" smtClean="0"/>
              <a:t>, et al.</a:t>
            </a:r>
            <a:br>
              <a:rPr lang="en-GB" i="1" dirty="0" smtClean="0"/>
            </a:br>
            <a:r>
              <a:rPr lang="en-GB" i="1" dirty="0" smtClean="0"/>
              <a:t>for the EOSC Trust &amp; </a:t>
            </a:r>
            <a:br>
              <a:rPr lang="en-GB" i="1" dirty="0" smtClean="0"/>
            </a:br>
            <a:r>
              <a:rPr lang="en-GB" i="1" dirty="0" smtClean="0"/>
              <a:t>Security Operation collaboration</a:t>
            </a:r>
            <a:br>
              <a:rPr lang="en-GB" i="1" dirty="0" smtClean="0"/>
            </a:br>
            <a:r>
              <a:rPr lang="en-GB" i="1" dirty="0" smtClean="0"/>
              <a:t>September 2020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NSF Cybersecurity Summit 2020</a:t>
            </a:r>
          </a:p>
        </p:txBody>
      </p:sp>
    </p:spTree>
    <p:extLst>
      <p:ext uri="{BB962C8B-B14F-4D97-AF65-F5344CB8AC3E}">
        <p14:creationId xmlns:p14="http://schemas.microsoft.com/office/powerpoint/2010/main" val="247592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163461" y="2479544"/>
            <a:ext cx="5032342" cy="137542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E3D88B"/>
                </a:solidFill>
              </a:rPr>
              <a:t>risks ‘play out’ </a:t>
            </a:r>
            <a:r>
              <a:rPr lang="en-GB" dirty="0">
                <a:solidFill>
                  <a:srgbClr val="E3D88B"/>
                </a:solidFill>
              </a:rPr>
              <a:t>differently </a:t>
            </a:r>
            <a:r>
              <a:rPr lang="en-GB" dirty="0" smtClean="0">
                <a:solidFill>
                  <a:srgbClr val="E3D88B"/>
                </a:solidFill>
              </a:rPr>
              <a:t/>
            </a:r>
            <a:br>
              <a:rPr lang="en-GB" dirty="0" smtClean="0">
                <a:solidFill>
                  <a:srgbClr val="E3D88B"/>
                </a:solidFill>
              </a:rPr>
            </a:br>
            <a:r>
              <a:rPr lang="en-GB" dirty="0" smtClean="0">
                <a:solidFill>
                  <a:srgbClr val="E3D88B"/>
                </a:solidFill>
              </a:rPr>
              <a:t>in different infrastructures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E3D88B"/>
                </a:solidFill>
              </a:rPr>
              <a:t>more than storage or compute, but also risks for (open) data and for reputation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Assessing risk … in a peer-review framework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061" y="1380803"/>
            <a:ext cx="3608939" cy="281272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995" y="339309"/>
            <a:ext cx="1952089" cy="298352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34" y="2545656"/>
            <a:ext cx="3321690" cy="1762702"/>
          </a:xfrm>
          <a:prstGeom prst="rect">
            <a:avLst/>
          </a:prstGeom>
          <a:solidFill>
            <a:srgbClr val="F1ECC5">
              <a:alpha val="50196"/>
            </a:srgbClr>
          </a:solidFill>
        </p:spPr>
      </p:pic>
      <p:sp>
        <p:nvSpPr>
          <p:cNvPr id="11" name="TextBox 10"/>
          <p:cNvSpPr txBox="1"/>
          <p:nvPr/>
        </p:nvSpPr>
        <p:spPr>
          <a:xfrm>
            <a:off x="176559" y="893273"/>
            <a:ext cx="4875717" cy="1569660"/>
          </a:xfrm>
          <a:prstGeom prst="rect">
            <a:avLst/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2880" tIns="91440" rIns="182880" bIns="91440" numCol="1" spcCol="38100" rtlCol="0" anchor="ctr">
            <a:spAutoFit/>
          </a:bodyPr>
          <a:lstStyle/>
          <a:p>
            <a:pPr defTabSz="825500"/>
            <a:r>
              <a:rPr lang="en-GB" sz="1800" cap="none" dirty="0" smtClean="0">
                <a:solidFill>
                  <a:srgbClr val="6F2575"/>
                </a:solidFill>
              </a:rPr>
              <a:t>InfoSec </a:t>
            </a:r>
            <a:r>
              <a:rPr lang="en-GB" sz="1800" b="1" cap="none" dirty="0" smtClean="0">
                <a:solidFill>
                  <a:srgbClr val="6F2575"/>
                </a:solidFill>
              </a:rPr>
              <a:t>risk assessment framework</a:t>
            </a:r>
            <a:r>
              <a:rPr lang="en-GB" sz="1800" cap="none" dirty="0" smtClean="0">
                <a:solidFill>
                  <a:srgbClr val="6F2575"/>
                </a:solidFill>
              </a:rPr>
              <a:t> </a:t>
            </a:r>
            <a:br>
              <a:rPr lang="en-GB" sz="1800" cap="none" dirty="0" smtClean="0">
                <a:solidFill>
                  <a:srgbClr val="6F2575"/>
                </a:solidFill>
              </a:rPr>
            </a:br>
            <a:r>
              <a:rPr lang="en-GB" sz="1800" cap="none" dirty="0" smtClean="0">
                <a:solidFill>
                  <a:srgbClr val="6F2575"/>
                </a:solidFill>
              </a:rPr>
              <a:t>for EOSC services based on </a:t>
            </a:r>
            <a:br>
              <a:rPr lang="en-GB" sz="1800" cap="none" dirty="0" smtClean="0">
                <a:solidFill>
                  <a:srgbClr val="6F2575"/>
                </a:solidFill>
              </a:rPr>
            </a:br>
            <a:r>
              <a:rPr lang="en-GB" sz="1800" cap="none" dirty="0" smtClean="0">
                <a:solidFill>
                  <a:srgbClr val="6F2575"/>
                </a:solidFill>
              </a:rPr>
              <a:t>a federated evolution of WISE SCI and </a:t>
            </a:r>
            <a:br>
              <a:rPr lang="en-GB" sz="1800" cap="none" dirty="0" smtClean="0">
                <a:solidFill>
                  <a:srgbClr val="6F2575"/>
                </a:solidFill>
              </a:rPr>
            </a:br>
            <a:r>
              <a:rPr lang="en-GB" sz="1800" cap="none" dirty="0" smtClean="0">
                <a:solidFill>
                  <a:srgbClr val="6F2575"/>
                </a:solidFill>
              </a:rPr>
              <a:t>a multi-tier maturity model, </a:t>
            </a:r>
            <a:br>
              <a:rPr lang="en-GB" sz="1800" cap="none" dirty="0" smtClean="0">
                <a:solidFill>
                  <a:srgbClr val="6F2575"/>
                </a:solidFill>
              </a:rPr>
            </a:br>
            <a:r>
              <a:rPr lang="en-GB" sz="1800" cap="none" dirty="0" smtClean="0">
                <a:solidFill>
                  <a:srgbClr val="6F2575"/>
                </a:solidFill>
              </a:rPr>
              <a:t>also addressing data security and protection</a:t>
            </a:r>
            <a:endParaRPr kumimoji="0" lang="en-GB" sz="18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5803" y="4320736"/>
            <a:ext cx="394819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this spider diagram is fictional – idea by </a:t>
            </a:r>
            <a:r>
              <a:rPr kumimoji="0" lang="en-GB" sz="1200" b="0" i="0" u="none" strike="noStrike" cap="none" spc="0" normalizeH="0" dirty="0" err="1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Urpo</a:t>
            </a:r>
            <a:r>
              <a:rPr kumimoji="0" lang="en-GB" sz="120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Kaila, CSC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17666" y="1679349"/>
            <a:ext cx="2843728" cy="348813"/>
          </a:xfrm>
          <a:prstGeom prst="rect">
            <a:avLst/>
          </a:prstGeom>
          <a:solidFill>
            <a:srgbClr val="6F2575"/>
          </a:solidFill>
          <a:ln w="12700" cap="flat">
            <a:noFill/>
            <a:miter lim="400000"/>
          </a:ln>
          <a:effectLst>
            <a:glow rad="101600">
              <a:srgbClr val="E3D88B">
                <a:alpha val="60000"/>
              </a:srgbClr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https://wise-community.org/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0365" y="3815381"/>
            <a:ext cx="4875717" cy="677108"/>
          </a:xfrm>
          <a:prstGeom prst="rect">
            <a:avLst/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2880" tIns="91440" rIns="45720" bIns="91440" numCol="1" spcCol="38100" rtlCol="0" anchor="ctr">
            <a:spAutoFit/>
          </a:bodyPr>
          <a:lstStyle/>
          <a:p>
            <a:pPr defTabSz="825500"/>
            <a:r>
              <a:rPr lang="en-GB" sz="1600" cap="none" dirty="0" smtClean="0">
                <a:solidFill>
                  <a:srgbClr val="6F2575"/>
                </a:solidFill>
              </a:rPr>
              <a:t>Many risks are generic, some need context and expertise to assess. Or are under regulated regime</a:t>
            </a:r>
            <a:endParaRPr kumimoji="0" lang="en-GB" sz="16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320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879676"/>
            <a:ext cx="8669759" cy="1446835"/>
          </a:xfrm>
        </p:spPr>
        <p:txBody>
          <a:bodyPr/>
          <a:lstStyle/>
          <a:p>
            <a:r>
              <a:rPr lang="en-GB" dirty="0" smtClean="0">
                <a:solidFill>
                  <a:srgbClr val="6F2575"/>
                </a:solidFill>
              </a:rPr>
              <a:t>Closely coordinated infrastructures – e.g. WLCG, EGI – </a:t>
            </a:r>
            <a:br>
              <a:rPr lang="en-GB" dirty="0" smtClean="0">
                <a:solidFill>
                  <a:srgbClr val="6F2575"/>
                </a:solidFill>
              </a:rPr>
            </a:br>
            <a:r>
              <a:rPr lang="en-GB" dirty="0" smtClean="0">
                <a:solidFill>
                  <a:srgbClr val="6F2575"/>
                </a:solidFill>
              </a:rPr>
              <a:t>started with a single common policy set and assurance level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6F2575"/>
                </a:solidFill>
              </a:rPr>
              <a:t>service providers and users ‘understand’ its meaning and compliance </a:t>
            </a:r>
            <a:br>
              <a:rPr lang="en-GB" dirty="0" smtClean="0">
                <a:solidFill>
                  <a:srgbClr val="6F2575"/>
                </a:solidFill>
              </a:rPr>
            </a:br>
            <a:r>
              <a:rPr lang="en-GB" dirty="0" smtClean="0">
                <a:solidFill>
                  <a:srgbClr val="6F2575"/>
                </a:solidFill>
              </a:rPr>
              <a:t>- and the understanding is shared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>
              <a:solidFill>
                <a:srgbClr val="6F2575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Shared understanding of a baseline?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5016717" y="2411767"/>
            <a:ext cx="4127283" cy="2159624"/>
            <a:chOff x="5001307" y="2396385"/>
            <a:chExt cx="4127283" cy="215962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01307" y="2396385"/>
              <a:ext cx="4127282" cy="215962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001308" y="4314917"/>
              <a:ext cx="4127282" cy="2410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825500"/>
              <a:r>
                <a:rPr lang="en-GB" sz="900" cap="none" dirty="0">
                  <a:solidFill>
                    <a:srgbClr val="847820"/>
                  </a:solidFill>
                </a:rPr>
                <a:t>Image credit: ZULTAX, https://www.youtube.com/watch?v=NRznoYCJOHg</a:t>
              </a:r>
              <a:endParaRPr kumimoji="0" lang="en-GB" sz="900" b="0" i="0" u="none" strike="noStrike" cap="none" spc="0" normalizeH="0" dirty="0" smtClean="0">
                <a:ln>
                  <a:noFill/>
                </a:ln>
                <a:solidFill>
                  <a:srgbClr val="847820"/>
                </a:solidFill>
                <a:effectLst/>
                <a:uFillTx/>
                <a:sym typeface="Arial"/>
              </a:endParaRPr>
            </a:p>
          </p:txBody>
        </p:sp>
      </p:grpSp>
      <p:sp>
        <p:nvSpPr>
          <p:cNvPr id="10" name="Text Placeholder 1"/>
          <p:cNvSpPr txBox="1">
            <a:spLocks/>
          </p:cNvSpPr>
          <p:nvPr/>
        </p:nvSpPr>
        <p:spPr>
          <a:xfrm>
            <a:off x="2010" y="2411767"/>
            <a:ext cx="5014707" cy="215962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82880" tIns="91440" rIns="91440" bIns="9144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dirty="0" smtClean="0">
                <a:solidFill>
                  <a:srgbClr val="E3D88B"/>
                </a:solidFill>
              </a:rPr>
              <a:t>Move towards differentiated models </a:t>
            </a:r>
            <a:br>
              <a:rPr lang="en-GB" dirty="0" smtClean="0">
                <a:solidFill>
                  <a:srgbClr val="E3D88B"/>
                </a:solidFill>
              </a:rPr>
            </a:br>
            <a:r>
              <a:rPr lang="en-GB" dirty="0" smtClean="0">
                <a:solidFill>
                  <a:srgbClr val="E3D88B"/>
                </a:solidFill>
              </a:rPr>
              <a:t>adds flexibility, but also complexity!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E3D88B"/>
                </a:solidFill>
              </a:rPr>
              <a:t>different means to achieve same goal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E3D88B"/>
                </a:solidFill>
              </a:rPr>
              <a:t>varying means to achieve </a:t>
            </a:r>
            <a:br>
              <a:rPr lang="en-GB" dirty="0" smtClean="0">
                <a:solidFill>
                  <a:srgbClr val="E3D88B"/>
                </a:solidFill>
              </a:rPr>
            </a:br>
            <a:r>
              <a:rPr lang="en-GB" dirty="0" smtClean="0">
                <a:solidFill>
                  <a:srgbClr val="E3D88B"/>
                </a:solidFill>
              </a:rPr>
              <a:t>different goals with diverse risk</a:t>
            </a:r>
          </a:p>
          <a:p>
            <a:endParaRPr lang="en-GB" dirty="0">
              <a:solidFill>
                <a:srgbClr val="E3D88B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2222339"/>
            <a:ext cx="9143999" cy="189428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30109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7467" y="1922109"/>
            <a:ext cx="5078408" cy="238374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Diversification is complex</a:t>
            </a:r>
            <a:endParaRPr lang="en-GB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2456" y="4103555"/>
            <a:ext cx="3569918" cy="519335"/>
          </a:xfrm>
          <a:prstGeom prst="rect">
            <a:avLst/>
          </a:prstGeom>
          <a:effectLst>
            <a:glow rad="101600">
              <a:srgbClr val="003F5E">
                <a:alpha val="60000"/>
              </a:srgbClr>
            </a:glow>
          </a:effectLst>
        </p:spPr>
      </p:pic>
      <p:sp>
        <p:nvSpPr>
          <p:cNvPr id="35" name="TextBox 34"/>
          <p:cNvSpPr txBox="1"/>
          <p:nvPr/>
        </p:nvSpPr>
        <p:spPr>
          <a:xfrm>
            <a:off x="160985" y="3625205"/>
            <a:ext cx="4035233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Image on the left: combined assurance model graphically ‘explained’. </a:t>
            </a:r>
            <a:br>
              <a:rPr kumimoji="0" lang="en-GB" sz="1400" b="0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GB" sz="1400" b="0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On the right: assurance mapping of four common frameworks: IGTF, REFEDS, Kantara IAF, eIDAS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16054" y="1501679"/>
            <a:ext cx="2946319" cy="425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1050" cap="none" dirty="0">
                <a:solidFill>
                  <a:srgbClr val="6F2575"/>
                </a:solidFill>
              </a:rPr>
              <a:t>https://</a:t>
            </a:r>
            <a:r>
              <a:rPr lang="en-GB" sz="1050" cap="none" dirty="0" smtClean="0">
                <a:solidFill>
                  <a:srgbClr val="6F2575"/>
                </a:solidFill>
              </a:rPr>
              <a:t>documents.egi.eu/document/2930</a:t>
            </a:r>
          </a:p>
          <a:p>
            <a:pPr defTabSz="825500"/>
            <a:r>
              <a:rPr lang="en-GB" sz="1050" cap="none" dirty="0">
                <a:solidFill>
                  <a:srgbClr val="6F2575"/>
                </a:solidFill>
              </a:rPr>
              <a:t>https://aarc-community.org/guidelines/aarc-i050</a:t>
            </a:r>
            <a:endParaRPr kumimoji="0" lang="en-GB" sz="105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319" y="846770"/>
            <a:ext cx="5208282" cy="202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0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967796"/>
            <a:ext cx="4850710" cy="3373033"/>
          </a:xfrm>
        </p:spPr>
        <p:txBody>
          <a:bodyPr/>
          <a:lstStyle/>
          <a:p>
            <a:r>
              <a:rPr lang="en-GB" dirty="0" smtClean="0">
                <a:solidFill>
                  <a:srgbClr val="E3D88B"/>
                </a:solidFill>
              </a:rPr>
              <a:t>A diverse set of requirements</a:t>
            </a:r>
          </a:p>
          <a:p>
            <a:endParaRPr lang="en-GB" dirty="0">
              <a:solidFill>
                <a:srgbClr val="E3D88B"/>
              </a:solidFill>
            </a:endParaRP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E3D88B"/>
                </a:solidFill>
              </a:rPr>
              <a:t>EOSC mechanisms &amp; working groups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endParaRPr lang="en-GB" dirty="0">
              <a:solidFill>
                <a:srgbClr val="E3D88B"/>
              </a:solidFill>
            </a:endParaRP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E3D88B"/>
                </a:solidFill>
              </a:rPr>
              <a:t>Community and e-Infrastructure requirements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endParaRPr lang="en-GB" dirty="0">
              <a:solidFill>
                <a:srgbClr val="E3D88B"/>
              </a:solidFill>
            </a:endParaRP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E3D88B"/>
                </a:solidFill>
              </a:rPr>
              <a:t>Operational security need for </a:t>
            </a:r>
            <a:br>
              <a:rPr lang="en-GB" dirty="0" smtClean="0">
                <a:solidFill>
                  <a:srgbClr val="E3D88B"/>
                </a:solidFill>
              </a:rPr>
            </a:br>
            <a:r>
              <a:rPr lang="en-GB" dirty="0" smtClean="0">
                <a:solidFill>
                  <a:srgbClr val="E3D88B"/>
                </a:solidFill>
              </a:rPr>
              <a:t>response, </a:t>
            </a:r>
            <a:r>
              <a:rPr lang="en-GB" dirty="0" err="1" smtClean="0">
                <a:solidFill>
                  <a:srgbClr val="E3D88B"/>
                </a:solidFill>
              </a:rPr>
              <a:t>containnment</a:t>
            </a:r>
            <a:r>
              <a:rPr lang="en-GB" dirty="0" smtClean="0">
                <a:solidFill>
                  <a:srgbClr val="E3D88B"/>
                </a:solidFill>
              </a:rPr>
              <a:t>, and resolution</a:t>
            </a:r>
          </a:p>
          <a:p>
            <a:endParaRPr lang="en-GB" dirty="0">
              <a:solidFill>
                <a:srgbClr val="E3D88B"/>
              </a:solidFill>
            </a:endParaRPr>
          </a:p>
          <a:p>
            <a:r>
              <a:rPr lang="en-GB" i="1" dirty="0" smtClean="0">
                <a:solidFill>
                  <a:srgbClr val="E3D88B"/>
                </a:solidFill>
              </a:rPr>
              <a:t>and remain practical and manageable</a:t>
            </a:r>
            <a:endParaRPr lang="en-GB" i="1" dirty="0">
              <a:solidFill>
                <a:srgbClr val="E3D88B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Managing an EOSC policy baseline and assurance</a:t>
            </a:r>
            <a:endParaRPr lang="en-GB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836225014"/>
              </p:ext>
            </p:extLst>
          </p:nvPr>
        </p:nvGraphicFramePr>
        <p:xfrm>
          <a:off x="4498931" y="642082"/>
          <a:ext cx="476406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0548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Start with baselining</a:t>
            </a:r>
            <a:endParaRPr lang="en-GB" dirty="0"/>
          </a:p>
        </p:txBody>
      </p:sp>
      <p:sp>
        <p:nvSpPr>
          <p:cNvPr id="6" name="Rounded Rectangle 5"/>
          <p:cNvSpPr/>
          <p:nvPr/>
        </p:nvSpPr>
        <p:spPr>
          <a:xfrm>
            <a:off x="162998" y="3776697"/>
            <a:ext cx="8873588" cy="643337"/>
          </a:xfrm>
          <a:prstGeom prst="roundRect">
            <a:avLst>
              <a:gd name="adj" fmla="val 6003"/>
            </a:avLst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288" tIns="45720" rIns="18288" bIns="45720" numCol="1" spcCol="38100" rtlCol="0" anchor="t" anchorCtr="0">
            <a:normAutofit fontScale="92500"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Rules of Participation</a:t>
            </a:r>
            <a:endParaRPr lang="en-GB" sz="2000" cap="none" dirty="0" smtClean="0">
              <a:solidFill>
                <a:srgbClr val="6F2575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825500"/>
            <a:r>
              <a:rPr lang="en-GB" sz="1600" cap="none" dirty="0" smtClean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minimal set of capabilities – initially maybe just contact information, responsiveness, confidentiality</a:t>
            </a:r>
            <a:endParaRPr kumimoji="0" lang="en-GB" sz="1600" b="0" i="0" u="none" strike="noStrike" cap="none" spc="0" normalizeH="0" baseline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554588" y="399902"/>
            <a:ext cx="3481998" cy="1091896"/>
          </a:xfrm>
          <a:prstGeom prst="roundRect">
            <a:avLst>
              <a:gd name="adj" fmla="val 6003"/>
            </a:avLst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40" tIns="91440" rIns="91440" bIns="0" numCol="1" spcCol="38100" rtlCol="0" anchor="t" anchorCtr="0">
            <a:normAutofit fontScale="92500" lnSpcReduction="10000"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900" b="1" cap="none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Trust marks or seals</a:t>
            </a:r>
            <a:endParaRPr lang="en-GB" sz="1900" cap="none" dirty="0" smtClean="0">
              <a:solidFill>
                <a:schemeClr val="bg1">
                  <a:lumMod val="50000"/>
                  <a:lumOff val="50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defTabSz="825500"/>
            <a:r>
              <a:rPr lang="en-GB" sz="1700" cap="none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for specific service levels, access classes, types of data, regulatory domains, &amp;c</a:t>
            </a:r>
            <a:endParaRPr kumimoji="0" lang="en-GB" sz="1700" b="0" i="0" u="none" strike="noStrike" cap="none" spc="0" normalizeH="0" baseline="0" dirty="0" smtClean="0">
              <a:ln>
                <a:noFill/>
              </a:ln>
              <a:solidFill>
                <a:schemeClr val="bg1">
                  <a:lumMod val="50000"/>
                  <a:lumOff val="50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  <a:lumOff val="50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62998" y="1896341"/>
            <a:ext cx="3974818" cy="1722040"/>
          </a:xfrm>
          <a:prstGeom prst="roundRect">
            <a:avLst>
              <a:gd name="adj" fmla="val 6003"/>
            </a:avLst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40" tIns="91440" rIns="91440" bIns="0" numCol="1" spcCol="38100" rtlCol="0" anchor="t" anchorCtr="0">
            <a:norm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800" b="1" cap="none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Good Practice </a:t>
            </a:r>
            <a:br>
              <a:rPr lang="en-GB" sz="1800" b="1" cap="none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</a:br>
            <a:r>
              <a:rPr lang="en-GB" sz="1800" b="1" cap="none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policy implementation guidance</a:t>
            </a:r>
            <a:endParaRPr lang="en-GB" sz="1800" cap="none" dirty="0" smtClean="0">
              <a:solidFill>
                <a:schemeClr val="bg1">
                  <a:lumMod val="85000"/>
                  <a:lumOff val="1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defTabSz="825500"/>
            <a:r>
              <a:rPr lang="en-GB" sz="1600" cap="none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small number of assurance profiles (REFEDS, IGTF, eIDAS), </a:t>
            </a:r>
            <a:r>
              <a:rPr kumimoji="0" lang="en-GB" sz="1600" b="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AARC secure operations standards,</a:t>
            </a: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AEGIS recommendations, CSIRT capability</a:t>
            </a:r>
            <a:endParaRPr kumimoji="0" lang="en-GB" sz="1600" b="0" i="0" u="none" strike="noStrike" cap="none" spc="0" normalizeH="0" baseline="0" dirty="0">
              <a:ln>
                <a:noFill/>
              </a:ln>
              <a:solidFill>
                <a:schemeClr val="bg1">
                  <a:lumMod val="85000"/>
                  <a:lumOff val="1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05229" y="1679085"/>
            <a:ext cx="3481998" cy="1107787"/>
          </a:xfrm>
          <a:prstGeom prst="roundRect">
            <a:avLst>
              <a:gd name="adj" fmla="val 6003"/>
            </a:avLst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40" tIns="91440" rIns="91440" bIns="0" numCol="1" spcCol="38100" rtlCol="0" anchor="t" anchorCtr="0">
            <a:normAutofit fontScale="92500" lnSpcReduction="10000"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900" b="1" cap="none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SCI-based policy mapping</a:t>
            </a:r>
            <a:endParaRPr lang="en-GB" sz="1900" cap="none" dirty="0" smtClean="0">
              <a:solidFill>
                <a:schemeClr val="bg1">
                  <a:lumMod val="75000"/>
                  <a:lumOff val="2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700" cap="none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leverage common templates like the WISE Acceptable Use Policy, or membership management …</a:t>
            </a:r>
            <a:endParaRPr kumimoji="0" lang="en-GB" sz="1700" b="0" i="0" u="none" strike="noStrike" cap="none" spc="0" normalizeH="0" baseline="0" dirty="0">
              <a:ln>
                <a:noFill/>
              </a:ln>
              <a:solidFill>
                <a:schemeClr val="bg1">
                  <a:lumMod val="75000"/>
                  <a:lumOff val="2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4319" y="879544"/>
            <a:ext cx="517681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baselining has been very effective </a:t>
            </a:r>
            <a:br>
              <a:rPr kumimoji="0" lang="en-GB" sz="2000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</a:br>
            <a:r>
              <a:rPr kumimoji="0" lang="en-GB" sz="2000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with Sirtfi, for R&amp;S, and for </a:t>
            </a:r>
            <a:r>
              <a:rPr kumimoji="0" lang="en-GB" sz="2000" i="1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InCommon</a:t>
            </a:r>
            <a:r>
              <a:rPr lang="en-GB" sz="2000" i="1" cap="none" dirty="0">
                <a:solidFill>
                  <a:srgbClr val="6F2575"/>
                </a:solidFill>
              </a:rPr>
              <a:t> </a:t>
            </a:r>
            <a:r>
              <a:rPr lang="en-GB" sz="2000" i="1" cap="none" dirty="0" smtClean="0">
                <a:solidFill>
                  <a:srgbClr val="6F2575"/>
                </a:solidFill>
              </a:rPr>
              <a:t>…</a:t>
            </a:r>
            <a:endParaRPr kumimoji="0" lang="en-GB" sz="2000" i="1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349548" y="2949367"/>
            <a:ext cx="3939583" cy="646735"/>
          </a:xfrm>
          <a:prstGeom prst="roundRect">
            <a:avLst>
              <a:gd name="adj" fmla="val 6003"/>
            </a:avLst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40" tIns="91440" rIns="91440" bIns="0" numCol="1" spcCol="38100" rtlCol="0" anchor="t" anchorCtr="0">
            <a:norm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800" b="1" cap="none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Technical guidance</a:t>
            </a:r>
            <a:endParaRPr lang="en-GB" sz="1800" cap="none" dirty="0" smtClean="0">
              <a:solidFill>
                <a:schemeClr val="bg1">
                  <a:lumMod val="85000"/>
                  <a:lumOff val="1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defTabSz="825500"/>
            <a:r>
              <a:rPr lang="en-GB" sz="1600" cap="none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e.g. expression of identity assurance</a:t>
            </a:r>
            <a:endParaRPr kumimoji="0" lang="en-GB" sz="1600" b="0" i="0" u="none" strike="noStrike" cap="none" spc="0" normalizeH="0" baseline="0" dirty="0" smtClean="0">
              <a:ln>
                <a:noFill/>
              </a:ln>
              <a:solidFill>
                <a:schemeClr val="bg1">
                  <a:lumMod val="85000"/>
                  <a:lumOff val="1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5255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15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Service-centric policies – key elements to our ‘PDK’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92401" y="266391"/>
            <a:ext cx="6043613" cy="369332"/>
          </a:xfrm>
          <a:prstGeom prst="rect">
            <a:avLst/>
          </a:prstGeom>
          <a:solidFill>
            <a:srgbClr val="FABD90"/>
          </a:solidFill>
          <a:effectLst>
            <a:glow rad="101600">
              <a:srgbClr val="0C3959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 smtClean="0">
                <a:solidFill>
                  <a:srgbClr val="0C3959"/>
                </a:solidFill>
              </a:rPr>
              <a:t>the </a:t>
            </a:r>
            <a:r>
              <a:rPr lang="en-US" sz="1800" b="1" i="1" dirty="0">
                <a:solidFill>
                  <a:srgbClr val="0C3959"/>
                </a:solidFill>
              </a:rPr>
              <a:t>Policy Development </a:t>
            </a:r>
            <a:r>
              <a:rPr lang="en-US" sz="1800" b="1" i="1" dirty="0" smtClean="0">
                <a:solidFill>
                  <a:srgbClr val="0C3959"/>
                </a:solidFill>
              </a:rPr>
              <a:t>Kit</a:t>
            </a:r>
            <a:endParaRPr lang="en-GB" sz="1800" b="1" i="1" dirty="0">
              <a:solidFill>
                <a:srgbClr val="0C395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34" y="964859"/>
            <a:ext cx="2679308" cy="32509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748519" y="4215784"/>
            <a:ext cx="339548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cap="none" dirty="0">
                <a:solidFill>
                  <a:srgbClr val="0C3959"/>
                </a:solidFill>
              </a:rPr>
              <a:t>https://aarc-project.eu/policies/policy-development-kit/</a:t>
            </a:r>
            <a:br>
              <a:rPr lang="en-GB" sz="1050" cap="none" dirty="0">
                <a:solidFill>
                  <a:srgbClr val="0C3959"/>
                </a:solidFill>
              </a:rPr>
            </a:br>
            <a:r>
              <a:rPr lang="en-GB" sz="1050" cap="none" dirty="0">
                <a:solidFill>
                  <a:srgbClr val="0C3959"/>
                </a:solidFill>
              </a:rPr>
              <a:t>https://aarc-community.org/policies/snctfi</a:t>
            </a:r>
            <a:r>
              <a:rPr lang="en-GB" sz="1050" cap="none" dirty="0" smtClean="0">
                <a:solidFill>
                  <a:srgbClr val="0C3959"/>
                </a:solidFill>
              </a:rPr>
              <a:t>/</a:t>
            </a:r>
            <a:endParaRPr lang="en-GB" sz="1050" cap="none" dirty="0">
              <a:solidFill>
                <a:srgbClr val="0C3959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273037" y="886730"/>
            <a:ext cx="5893066" cy="3329054"/>
            <a:chOff x="2232324" y="2139862"/>
            <a:chExt cx="9677402" cy="546686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32324" y="2139862"/>
              <a:ext cx="9658350" cy="895350"/>
            </a:xfrm>
            <a:prstGeom prst="rect">
              <a:avLst/>
            </a:prstGeom>
            <a:effectLst>
              <a:glow rad="101600">
                <a:srgbClr val="0C3959">
                  <a:alpha val="60000"/>
                </a:srgbClr>
              </a:glow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32324" y="3106528"/>
              <a:ext cx="9667875" cy="1171575"/>
            </a:xfrm>
            <a:prstGeom prst="rect">
              <a:avLst/>
            </a:prstGeom>
            <a:effectLst>
              <a:glow rad="101600">
                <a:srgbClr val="0C3959">
                  <a:alpha val="60000"/>
                </a:srgbClr>
              </a:glo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32325" y="4349419"/>
              <a:ext cx="9667875" cy="1114425"/>
            </a:xfrm>
            <a:prstGeom prst="rect">
              <a:avLst/>
            </a:prstGeom>
            <a:effectLst>
              <a:glow rad="101600">
                <a:srgbClr val="0C3959">
                  <a:alpha val="60000"/>
                </a:srgbClr>
              </a:glow>
            </a:effec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41851" y="5535160"/>
              <a:ext cx="9667875" cy="876300"/>
            </a:xfrm>
            <a:prstGeom prst="rect">
              <a:avLst/>
            </a:prstGeom>
            <a:effectLst>
              <a:glow rad="101600">
                <a:srgbClr val="0C3959">
                  <a:alpha val="60000"/>
                </a:srgbClr>
              </a:glow>
            </a:effec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41851" y="6482776"/>
              <a:ext cx="9667875" cy="1123950"/>
            </a:xfrm>
            <a:prstGeom prst="rect">
              <a:avLst/>
            </a:prstGeom>
            <a:effectLst>
              <a:glow rad="101600">
                <a:srgbClr val="0C3959">
                  <a:alpha val="60000"/>
                </a:srgbClr>
              </a:glow>
            </a:effec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1" y="1867733"/>
            <a:ext cx="1988673" cy="1282694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434" y="1891721"/>
            <a:ext cx="1528761" cy="1250804"/>
          </a:xfrm>
          <a:prstGeom prst="rect">
            <a:avLst/>
          </a:prstGeom>
          <a:noFill/>
          <a:ln>
            <a:noFill/>
          </a:ln>
          <a:effectLst>
            <a:glow rad="101600">
              <a:srgbClr val="0C3959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663993" y="4565702"/>
            <a:ext cx="32960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cap="none" dirty="0">
                <a:solidFill>
                  <a:srgbClr val="6F2575"/>
                </a:solidFill>
              </a:rPr>
              <a:t>graphic </a:t>
            </a:r>
            <a:r>
              <a:rPr lang="en-US" sz="800" cap="none" dirty="0" err="1">
                <a:solidFill>
                  <a:srgbClr val="6F2575"/>
                </a:solidFill>
              </a:rPr>
              <a:t>IdP</a:t>
            </a:r>
            <a:r>
              <a:rPr lang="en-US" sz="800" cap="none" dirty="0">
                <a:solidFill>
                  <a:srgbClr val="6F2575"/>
                </a:solidFill>
              </a:rPr>
              <a:t>-SP bridge: Lukas </a:t>
            </a:r>
            <a:r>
              <a:rPr lang="en-US" sz="800" cap="none" dirty="0" err="1">
                <a:solidFill>
                  <a:srgbClr val="6F2575"/>
                </a:solidFill>
              </a:rPr>
              <a:t>Hammerle</a:t>
            </a:r>
            <a:r>
              <a:rPr lang="en-US" sz="800" cap="none" dirty="0">
                <a:solidFill>
                  <a:srgbClr val="6F2575"/>
                </a:solidFill>
              </a:rPr>
              <a:t> and Ann Harding, SWITCH</a:t>
            </a:r>
            <a:endParaRPr lang="en-GB" sz="800" cap="none" dirty="0">
              <a:solidFill>
                <a:srgbClr val="6F2575"/>
              </a:solidFill>
            </a:endParaRPr>
          </a:p>
        </p:txBody>
      </p:sp>
      <p:sp>
        <p:nvSpPr>
          <p:cNvPr id="20" name="Footer Placeholder 3"/>
          <p:cNvSpPr txBox="1">
            <a:spLocks/>
          </p:cNvSpPr>
          <p:nvPr/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anchor="ctr"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25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25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25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25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25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25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25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25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25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sz="1130" cap="none" dirty="0" smtClean="0">
                <a:solidFill>
                  <a:srgbClr val="FFFFFF"/>
                </a:solidFill>
              </a:rPr>
              <a:t>Trust and Security for Research Collaboration in the EOSC era</a:t>
            </a:r>
            <a:endParaRPr lang="nl-NL" sz="1130" cap="none" dirty="0">
              <a:solidFill>
                <a:srgbClr val="FFFFFF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936" y="1891721"/>
            <a:ext cx="1123892" cy="1250804"/>
          </a:xfrm>
          <a:prstGeom prst="rect">
            <a:avLst/>
          </a:prstGeom>
          <a:noFill/>
          <a:ln>
            <a:noFill/>
          </a:ln>
          <a:effectLst>
            <a:glow rad="101600">
              <a:srgbClr val="0C3959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36585" y="3206870"/>
            <a:ext cx="621672" cy="4299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698" y="44492"/>
            <a:ext cx="1084976" cy="98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5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GB" dirty="0" smtClean="0"/>
              <a:t>The portal and service catalogue</a:t>
            </a:r>
          </a:p>
          <a:p>
            <a:endParaRPr lang="en-GB" dirty="0"/>
          </a:p>
          <a:p>
            <a:r>
              <a:rPr lang="en-GB" dirty="0"/>
              <a:t>coordination and resolution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through </a:t>
            </a:r>
            <a:r>
              <a:rPr lang="en-GB" dirty="0"/>
              <a:t>ISM/processes that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involve </a:t>
            </a:r>
            <a:r>
              <a:rPr lang="en-GB" dirty="0"/>
              <a:t>the EOSC core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as </a:t>
            </a:r>
            <a:r>
              <a:rPr lang="en-GB" dirty="0"/>
              <a:t>well as the services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and </a:t>
            </a:r>
            <a:r>
              <a:rPr lang="en-GB" dirty="0"/>
              <a:t>content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available </a:t>
            </a:r>
            <a:r>
              <a:rPr lang="en-GB" dirty="0"/>
              <a:t>through the portal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Security information for service providers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 t="17969" b="6159"/>
          <a:stretch/>
        </p:blipFill>
        <p:spPr>
          <a:xfrm>
            <a:off x="-1" y="-1"/>
            <a:ext cx="9144001" cy="4579939"/>
          </a:xfrm>
          <a:prstGeom prst="rect">
            <a:avLst/>
          </a:prstGeom>
        </p:spPr>
      </p:pic>
      <p:sp>
        <p:nvSpPr>
          <p:cNvPr id="10" name="Text Placeholder 1"/>
          <p:cNvSpPr txBox="1">
            <a:spLocks/>
          </p:cNvSpPr>
          <p:nvPr/>
        </p:nvSpPr>
        <p:spPr>
          <a:xfrm>
            <a:off x="739036" y="820599"/>
            <a:ext cx="8166839" cy="3679963"/>
          </a:xfrm>
          <a:prstGeom prst="rect">
            <a:avLst/>
          </a:prstGeom>
          <a:solidFill>
            <a:srgbClr val="0D0D0D">
              <a:alpha val="71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40" tIns="91440" rIns="91440" bIns="9144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dirty="0" smtClean="0">
                <a:solidFill>
                  <a:srgbClr val="E3D88B"/>
                </a:solidFill>
              </a:rPr>
              <a:t>Collaboration frameworks, processes, exercises – the basis of trust</a:t>
            </a:r>
            <a:endParaRPr lang="en-GB" i="1" dirty="0">
              <a:solidFill>
                <a:srgbClr val="E3D88B"/>
              </a:solidFill>
            </a:endParaRPr>
          </a:p>
          <a:p>
            <a:r>
              <a:rPr lang="en-GB" i="1" dirty="0" smtClean="0">
                <a:solidFill>
                  <a:srgbClr val="E3D88B"/>
                </a:solidFill>
              </a:rPr>
              <a:t>since not everything can be done on personal trust and ‘blind faith’</a:t>
            </a:r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264319" y="281029"/>
            <a:ext cx="8667750" cy="400110"/>
          </a:xfrm>
          <a:prstGeom prst="rect">
            <a:avLst/>
          </a:prstGeom>
          <a:solidFill>
            <a:srgbClr val="0D0D0D">
              <a:alpha val="70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ln>
                  <a:noFill/>
                </a:ln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dirty="0"/>
              <a:t>Establishing the trust basis for response</a:t>
            </a:r>
          </a:p>
        </p:txBody>
      </p:sp>
      <p:pic>
        <p:nvPicPr>
          <p:cNvPr id="12" name="Picture 6" descr="https://blog.geant.org/wp-content/uploads/2017/04/TrustedIntroducer-logo-PeaR.jpg">
            <a:extLst>
              <a:ext uri="{FF2B5EF4-FFF2-40B4-BE49-F238E27FC236}">
                <a16:creationId xmlns:a16="http://schemas.microsoft.com/office/drawing/2014/main" id="{5297E880-7CF4-A044-BAE9-DDBD348A9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054" y="1794340"/>
            <a:ext cx="1319913" cy="56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A92853-E4FB-A842-9E9B-48B6A625B3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391" y="2450513"/>
            <a:ext cx="1293152" cy="4661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FC3762-1F28-394F-85E4-48B46353EA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29" y="1727848"/>
            <a:ext cx="891787" cy="53507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2FD5C6-1A00-B84A-A776-0D6FB722ED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539" y="3659373"/>
            <a:ext cx="1101368" cy="5347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460071-EBDB-0846-9CC4-DA72539DD3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9260" y="3030299"/>
            <a:ext cx="1697209" cy="4070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3833" y="3592074"/>
            <a:ext cx="1669839" cy="3502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795" y="2766931"/>
            <a:ext cx="611895" cy="6118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52886" y="1956498"/>
            <a:ext cx="3628649" cy="168593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10798" y="2895601"/>
            <a:ext cx="3571580" cy="1444284"/>
            <a:chOff x="342635" y="2128957"/>
            <a:chExt cx="5122499" cy="207144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42635" y="2128957"/>
              <a:ext cx="5122499" cy="2071449"/>
            </a:xfrm>
            <a:prstGeom prst="rect">
              <a:avLst/>
            </a:prstGeom>
            <a:effectLst>
              <a:glow rad="101600">
                <a:srgbClr val="0C3959">
                  <a:alpha val="60000"/>
                </a:srgbClr>
              </a:glo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700261" y="2187351"/>
              <a:ext cx="452787" cy="30682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23032" y="2187351"/>
              <a:ext cx="455677" cy="30682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527749" y="3452289"/>
              <a:ext cx="553039" cy="30682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527749" y="3801385"/>
              <a:ext cx="305024" cy="30682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309704" y="3681708"/>
              <a:ext cx="455677" cy="306823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905292" y="3779770"/>
              <a:ext cx="302690" cy="311338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89" y="1931604"/>
            <a:ext cx="819534" cy="655627"/>
          </a:xfrm>
          <a:prstGeom prst="rect">
            <a:avLst/>
          </a:prstGeom>
          <a:effectLst/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4232" y="1934360"/>
            <a:ext cx="836432" cy="6528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540" y="4290571"/>
            <a:ext cx="4267194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800" cap="none" dirty="0">
                <a:solidFill>
                  <a:srgbClr val="847820"/>
                </a:solidFill>
              </a:rPr>
              <a:t>sources: GEANT CLAW, https://</a:t>
            </a:r>
            <a:r>
              <a:rPr lang="en-GB" sz="800" cap="none" dirty="0" smtClean="0">
                <a:solidFill>
                  <a:srgbClr val="847820"/>
                </a:solidFill>
              </a:rPr>
              <a:t>connect.geant.org/2020/02/19/claw-2020-save-the-date</a:t>
            </a:r>
            <a:br>
              <a:rPr lang="en-GB" sz="800" cap="none" dirty="0" smtClean="0">
                <a:solidFill>
                  <a:srgbClr val="847820"/>
                </a:solidFill>
              </a:rPr>
            </a:br>
            <a:r>
              <a:rPr lang="en-GB" sz="800" cap="none" dirty="0" smtClean="0">
                <a:solidFill>
                  <a:srgbClr val="847820"/>
                </a:solidFill>
              </a:rPr>
              <a:t>Sirtfi: </a:t>
            </a:r>
            <a:r>
              <a:rPr lang="en-GB" sz="800" cap="none" dirty="0">
                <a:solidFill>
                  <a:srgbClr val="847820"/>
                </a:solidFill>
              </a:rPr>
              <a:t>Hannah Short et al. https://wiki.geant.org/pages/viewpage.action?pageId=123766092</a:t>
            </a:r>
            <a:endParaRPr kumimoji="0" lang="en-GB" sz="800" b="0" i="0" u="none" strike="noStrike" cap="none" spc="0" normalizeH="0" dirty="0" smtClean="0">
              <a:ln>
                <a:noFill/>
              </a:ln>
              <a:solidFill>
                <a:srgbClr val="847820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789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6" y="967796"/>
            <a:ext cx="4816126" cy="3373033"/>
          </a:xfrm>
        </p:spPr>
        <p:txBody>
          <a:bodyPr/>
          <a:lstStyle/>
          <a:p>
            <a:r>
              <a:rPr lang="en-GB" sz="2000" b="1" dirty="0" smtClean="0">
                <a:solidFill>
                  <a:srgbClr val="E3D88B"/>
                </a:solidFill>
              </a:rPr>
              <a:t>Training</a:t>
            </a:r>
            <a:r>
              <a:rPr lang="en-GB" sz="2000" dirty="0" smtClean="0">
                <a:solidFill>
                  <a:srgbClr val="E3D88B"/>
                </a:solidFill>
              </a:rPr>
              <a:t> - and ability to exercise -</a:t>
            </a:r>
            <a:br>
              <a:rPr lang="en-GB" sz="2000" dirty="0" smtClean="0">
                <a:solidFill>
                  <a:srgbClr val="E3D88B"/>
                </a:solidFill>
              </a:rPr>
            </a:br>
            <a:r>
              <a:rPr lang="en-GB" sz="2000" dirty="0" smtClean="0">
                <a:solidFill>
                  <a:srgbClr val="E3D88B"/>
                </a:solidFill>
              </a:rPr>
              <a:t>intelligence sharing framework and best practices, but </a:t>
            </a:r>
            <a:r>
              <a:rPr lang="en-GB" sz="2000" i="1" dirty="0" smtClean="0">
                <a:solidFill>
                  <a:srgbClr val="E3D88B"/>
                </a:solidFill>
              </a:rPr>
              <a:t>also </a:t>
            </a:r>
            <a:r>
              <a:rPr lang="en-GB" sz="2000" dirty="0" smtClean="0">
                <a:solidFill>
                  <a:srgbClr val="E3D88B"/>
                </a:solidFill>
              </a:rPr>
              <a:t>collective technical and forensic expertise!</a:t>
            </a:r>
          </a:p>
          <a:p>
            <a:endParaRPr lang="en-GB" sz="1000" dirty="0" smtClean="0">
              <a:solidFill>
                <a:srgbClr val="E3D88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E3D88B"/>
                </a:solidFill>
              </a:rPr>
              <a:t>build up expertise to desired maturity – esp. across EOSC portal providers and research communities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E3D88B"/>
                </a:solidFill>
              </a:rPr>
              <a:t>desirable, but not yet likely, to have training a requirement for participation </a:t>
            </a:r>
            <a:r>
              <a:rPr lang="en-GB" sz="2000" i="1" dirty="0" smtClean="0">
                <a:solidFill>
                  <a:srgbClr val="E3D88B"/>
                </a:solidFill>
              </a:rPr>
              <a:t>that is hard for an EOSC </a:t>
            </a:r>
            <a:br>
              <a:rPr lang="en-GB" sz="2000" i="1" dirty="0" smtClean="0">
                <a:solidFill>
                  <a:srgbClr val="E3D88B"/>
                </a:solidFill>
              </a:rPr>
            </a:br>
            <a:r>
              <a:rPr lang="en-GB" sz="2000" i="1" dirty="0" smtClean="0">
                <a:solidFill>
                  <a:srgbClr val="E3D88B"/>
                </a:solidFill>
              </a:rPr>
              <a:t>that does not wish barriers to entry </a:t>
            </a:r>
            <a:r>
              <a:rPr lang="en-GB" sz="2000" dirty="0" smtClean="0">
                <a:solidFill>
                  <a:srgbClr val="E3D88B"/>
                </a:solidFill>
                <a:sym typeface="Wingdings" panose="05000000000000000000" pitchFamily="2" charset="2"/>
              </a:rPr>
              <a:t></a:t>
            </a:r>
            <a:endParaRPr lang="en-GB" sz="2000" dirty="0">
              <a:solidFill>
                <a:srgbClr val="E3D88B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Do I know that you know what to know about what?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96" y="1645893"/>
            <a:ext cx="3909404" cy="29327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452" y="776879"/>
            <a:ext cx="2521117" cy="16807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32064" y="1491529"/>
            <a:ext cx="3173811" cy="1087477"/>
          </a:xfrm>
          <a:prstGeom prst="rect">
            <a:avLst/>
          </a:prstGeom>
          <a:solidFill>
            <a:srgbClr val="6F257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Participation is critical to making this work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You need </a:t>
            </a:r>
            <a:r>
              <a:rPr kumimoji="0" lang="en-GB" sz="1600" i="0" u="none" strike="noStrike" cap="none" spc="0" normalizeH="0" dirty="0" err="1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OpSec</a:t>
            </a:r>
            <a:r>
              <a:rPr kumimoji="0" lang="en-GB" sz="160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people to ‘get around’, and work globally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75898" y="4545486"/>
            <a:ext cx="1343316" cy="2257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8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image credits: TRANSITS-I</a:t>
            </a:r>
          </a:p>
        </p:txBody>
      </p:sp>
    </p:spTree>
    <p:extLst>
      <p:ext uri="{BB962C8B-B14F-4D97-AF65-F5344CB8AC3E}">
        <p14:creationId xmlns:p14="http://schemas.microsoft.com/office/powerpoint/2010/main" val="212154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333" b="-1333"/>
          <a:stretch/>
        </p:blipFill>
        <p:spPr>
          <a:xfrm>
            <a:off x="0" y="-1"/>
            <a:ext cx="9144000" cy="464982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7" name="Text Placeholder 1"/>
          <p:cNvSpPr>
            <a:spLocks noGrp="1"/>
          </p:cNvSpPr>
          <p:nvPr>
            <p:ph type="body" sz="half" idx="14"/>
          </p:nvPr>
        </p:nvSpPr>
        <p:spPr>
          <a:xfrm>
            <a:off x="501042" y="820600"/>
            <a:ext cx="8404834" cy="3656670"/>
          </a:xfrm>
          <a:solidFill>
            <a:srgbClr val="0D0D0D">
              <a:alpha val="71000"/>
            </a:srgbClr>
          </a:solidFill>
        </p:spPr>
        <p:txBody>
          <a:bodyPr lIns="91440" tIns="91440" rIns="91440" bIns="91440"/>
          <a:lstStyle/>
          <a:p>
            <a:r>
              <a:rPr lang="en-GB" dirty="0" smtClean="0">
                <a:solidFill>
                  <a:srgbClr val="E3D88B"/>
                </a:solidFill>
              </a:rPr>
              <a:t>We </a:t>
            </a:r>
            <a:r>
              <a:rPr lang="en-GB" i="1" dirty="0" smtClean="0">
                <a:solidFill>
                  <a:srgbClr val="E3D88B"/>
                </a:solidFill>
              </a:rPr>
              <a:t>know</a:t>
            </a:r>
            <a:r>
              <a:rPr lang="en-GB" dirty="0" smtClean="0">
                <a:solidFill>
                  <a:srgbClr val="E3D88B"/>
                </a:solidFill>
              </a:rPr>
              <a:t> we cannot address all needs, but we can make progress</a:t>
            </a:r>
          </a:p>
          <a:p>
            <a:endParaRPr lang="en-GB" sz="1000" dirty="0" smtClean="0">
              <a:solidFill>
                <a:srgbClr val="E3D88B"/>
              </a:solidFill>
            </a:endParaRPr>
          </a:p>
          <a:p>
            <a:pPr marL="344488"/>
            <a:r>
              <a:rPr lang="en-GB" b="1" dirty="0" smtClean="0">
                <a:solidFill>
                  <a:srgbClr val="E3D88B"/>
                </a:solidFill>
              </a:rPr>
              <a:t>‘in </a:t>
            </a:r>
            <a:r>
              <a:rPr lang="en-GB" b="1" dirty="0">
                <a:solidFill>
                  <a:srgbClr val="E3D88B"/>
                </a:solidFill>
              </a:rPr>
              <a:t>the end, the same people do the same </a:t>
            </a:r>
            <a:r>
              <a:rPr lang="en-GB" b="1" dirty="0" smtClean="0">
                <a:solidFill>
                  <a:srgbClr val="E3D88B"/>
                </a:solidFill>
              </a:rPr>
              <a:t>work, together, </a:t>
            </a:r>
            <a:br>
              <a:rPr lang="en-GB" b="1" dirty="0" smtClean="0">
                <a:solidFill>
                  <a:srgbClr val="E3D88B"/>
                </a:solidFill>
              </a:rPr>
            </a:br>
            <a:r>
              <a:rPr lang="en-GB" b="1" dirty="0" smtClean="0">
                <a:solidFill>
                  <a:srgbClr val="E3D88B"/>
                </a:solidFill>
              </a:rPr>
              <a:t>and regardless </a:t>
            </a:r>
            <a:r>
              <a:rPr lang="en-GB" b="1" dirty="0">
                <a:solidFill>
                  <a:srgbClr val="E3D88B"/>
                </a:solidFill>
              </a:rPr>
              <a:t>of the project of funding </a:t>
            </a:r>
            <a:r>
              <a:rPr lang="en-GB" b="1" dirty="0" smtClean="0">
                <a:solidFill>
                  <a:srgbClr val="E3D88B"/>
                </a:solidFill>
              </a:rPr>
              <a:t>label’</a:t>
            </a:r>
            <a:endParaRPr lang="en-GB" b="1" dirty="0">
              <a:solidFill>
                <a:srgbClr val="E3D88B"/>
              </a:solidFill>
            </a:endParaRPr>
          </a:p>
          <a:p>
            <a:endParaRPr lang="en-GB" sz="1000" dirty="0">
              <a:solidFill>
                <a:srgbClr val="E3D88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E3D88B"/>
                </a:solidFill>
              </a:rPr>
              <a:t>EOSC core will itself be a significant hub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E3D88B"/>
                </a:solidFill>
              </a:rPr>
              <a:t>tightly-knit team of experts </a:t>
            </a:r>
            <a:br>
              <a:rPr lang="en-GB" dirty="0" smtClean="0">
                <a:solidFill>
                  <a:srgbClr val="E3D88B"/>
                </a:solidFill>
              </a:rPr>
            </a:br>
            <a:r>
              <a:rPr lang="en-GB" dirty="0" smtClean="0">
                <a:solidFill>
                  <a:srgbClr val="E3D88B"/>
                </a:solidFill>
              </a:rPr>
              <a:t>looking after the security of the core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E3D88B"/>
                </a:solidFill>
              </a:rPr>
              <a:t>who can work collaboratively </a:t>
            </a:r>
            <a:br>
              <a:rPr lang="en-GB" dirty="0" smtClean="0">
                <a:solidFill>
                  <a:srgbClr val="E3D88B"/>
                </a:solidFill>
              </a:rPr>
            </a:br>
            <a:r>
              <a:rPr lang="en-GB" dirty="0" smtClean="0">
                <a:solidFill>
                  <a:srgbClr val="E3D88B"/>
                </a:solidFill>
              </a:rPr>
              <a:t>with peer infrastructures and groups</a:t>
            </a:r>
            <a:endParaRPr lang="en-GB" dirty="0">
              <a:solidFill>
                <a:srgbClr val="E3D88B"/>
              </a:solidFill>
            </a:endParaRPr>
          </a:p>
          <a:p>
            <a:endParaRPr lang="en-GB" sz="1000" dirty="0">
              <a:solidFill>
                <a:srgbClr val="E3D88B"/>
              </a:solidFill>
            </a:endParaRPr>
          </a:p>
          <a:p>
            <a:r>
              <a:rPr lang="en-GB" dirty="0" smtClean="0">
                <a:solidFill>
                  <a:srgbClr val="E3D88B"/>
                </a:solidFill>
              </a:rPr>
              <a:t>this team is essential to glue together the information during incidents – leveraging the trust built up before through engagement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solidFill>
            <a:srgbClr val="0D0D0D">
              <a:alpha val="70000"/>
            </a:srgbClr>
          </a:solidFill>
        </p:spPr>
        <p:txBody>
          <a:bodyPr/>
          <a:lstStyle/>
          <a:p>
            <a:r>
              <a:rPr lang="en-GB" b="1" dirty="0" smtClean="0"/>
              <a:t>Actionable </a:t>
            </a:r>
            <a:r>
              <a:rPr lang="en-GB" dirty="0" smtClean="0"/>
              <a:t>Response – coordination involving the Core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" r="33310" b="1806"/>
          <a:stretch/>
        </p:blipFill>
        <p:spPr>
          <a:xfrm>
            <a:off x="6154103" y="2304706"/>
            <a:ext cx="2834640" cy="1325880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sp>
        <p:nvSpPr>
          <p:cNvPr id="9" name="Action Button: Forward or Next 8">
            <a:hlinkClick r:id="rId5" action="ppaction://hlinksldjump" highlightClick="1"/>
          </p:cNvPr>
          <p:cNvSpPr/>
          <p:nvPr/>
        </p:nvSpPr>
        <p:spPr>
          <a:xfrm>
            <a:off x="8935863" y="4944312"/>
            <a:ext cx="208137" cy="192507"/>
          </a:xfrm>
          <a:prstGeom prst="actionButtonForwardNext">
            <a:avLst/>
          </a:prstGeom>
          <a:noFill/>
          <a:ln w="12700" cap="flat">
            <a:solidFill>
              <a:srgbClr val="E3D88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84183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2FBF1A-2E1B-8642-812D-68E440EAF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4607322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876360"/>
            <a:ext cx="5166855" cy="770813"/>
          </a:xfrm>
          <a:solidFill>
            <a:srgbClr val="000000">
              <a:alpha val="50196"/>
            </a:srgbClr>
          </a:solidFill>
        </p:spPr>
        <p:txBody>
          <a:bodyPr/>
          <a:lstStyle/>
          <a:p>
            <a:r>
              <a:rPr lang="en-GB" dirty="0" smtClean="0">
                <a:solidFill>
                  <a:srgbClr val="E3D88B"/>
                </a:solidFill>
              </a:rPr>
              <a:t>… </a:t>
            </a:r>
            <a:r>
              <a:rPr lang="en-GB" i="1" dirty="0" smtClean="0">
                <a:solidFill>
                  <a:srgbClr val="E3D88B"/>
                </a:solidFill>
              </a:rPr>
              <a:t>we really heard that one </a:t>
            </a:r>
            <a:r>
              <a:rPr lang="en-GB" dirty="0" smtClean="0">
                <a:solidFill>
                  <a:srgbClr val="E3D88B"/>
                </a:solidFill>
              </a:rPr>
              <a:t>…</a:t>
            </a:r>
          </a:p>
          <a:p>
            <a:endParaRPr lang="en-GB" sz="1000" dirty="0" smtClean="0">
              <a:solidFill>
                <a:srgbClr val="E3D88B"/>
              </a:solidFill>
            </a:endParaRPr>
          </a:p>
          <a:p>
            <a:r>
              <a:rPr lang="en-GB" sz="1800" dirty="0" smtClean="0">
                <a:solidFill>
                  <a:srgbClr val="E3D88B"/>
                </a:solidFill>
              </a:rPr>
              <a:t>and although the AAI is a core service of EOSC …</a:t>
            </a:r>
            <a:endParaRPr lang="en-GB" sz="1800" dirty="0">
              <a:solidFill>
                <a:srgbClr val="E3D88B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But isn’t ‘AAI’ going to solve all that ‘as a service’?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6" y="1716066"/>
            <a:ext cx="3720100" cy="28223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065" y="870042"/>
            <a:ext cx="3479703" cy="3668388"/>
          </a:xfrm>
          <a:prstGeom prst="rect">
            <a:avLst/>
          </a:prstGeom>
          <a:solidFill>
            <a:srgbClr val="FFFFFF"/>
          </a:solidFill>
          <a:effectLst>
            <a:glow rad="101600">
              <a:srgbClr val="6F2575">
                <a:alpha val="60000"/>
              </a:srgb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5495065" y="4308700"/>
            <a:ext cx="2476640" cy="2641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1050" cap="none" dirty="0">
                <a:solidFill>
                  <a:srgbClr val="6F2575"/>
                </a:solidFill>
              </a:rPr>
              <a:t>https://aarc-community.org/architecture</a:t>
            </a:r>
            <a:r>
              <a:rPr lang="en-GB" sz="1050" cap="none" dirty="0" smtClean="0">
                <a:solidFill>
                  <a:srgbClr val="6F2575"/>
                </a:solidFill>
              </a:rPr>
              <a:t>/</a:t>
            </a:r>
            <a:endParaRPr lang="en-GB" sz="1050" cap="none" dirty="0">
              <a:solidFill>
                <a:srgbClr val="6F25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01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0857"/>
          <a:stretch/>
        </p:blipFill>
        <p:spPr>
          <a:xfrm>
            <a:off x="0" y="-1"/>
            <a:ext cx="9144000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141" y="44585"/>
            <a:ext cx="2117139" cy="2902179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6876586" y="4338230"/>
            <a:ext cx="2313134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1100" cap="none" dirty="0">
                <a:solidFill>
                  <a:srgbClr val="6F2575"/>
                </a:solidFill>
              </a:rPr>
              <a:t>Photo by Pop &amp; Zebra on </a:t>
            </a:r>
            <a:r>
              <a:rPr lang="en-GB" sz="1100" cap="none" dirty="0" err="1">
                <a:solidFill>
                  <a:srgbClr val="6F2575"/>
                </a:solidFill>
              </a:rPr>
              <a:t>Unsplash</a:t>
            </a:r>
            <a:endParaRPr kumimoji="0" lang="en-GB" sz="11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>
          <a:xfrm>
            <a:off x="238125" y="1140818"/>
            <a:ext cx="6743016" cy="1997237"/>
          </a:xfrm>
          <a:solidFill>
            <a:srgbClr val="000000">
              <a:alpha val="30196"/>
            </a:srgbClr>
          </a:solidFill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E3D88B"/>
                </a:solidFill>
              </a:rPr>
              <a:t>a ‘commons’ for research data aiming to combine </a:t>
            </a:r>
            <a:br>
              <a:rPr lang="en-GB" dirty="0" smtClean="0">
                <a:solidFill>
                  <a:srgbClr val="E3D88B"/>
                </a:solidFill>
              </a:rPr>
            </a:br>
            <a:r>
              <a:rPr lang="en-GB" dirty="0" smtClean="0">
                <a:solidFill>
                  <a:srgbClr val="E3D88B"/>
                </a:solidFill>
              </a:rPr>
              <a:t>all disciplines across all (European) countries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E3D88B"/>
                </a:solidFill>
              </a:rPr>
              <a:t>an ongoing process, with both means and methods </a:t>
            </a:r>
            <a:br>
              <a:rPr lang="en-GB" dirty="0" smtClean="0">
                <a:solidFill>
                  <a:srgbClr val="E3D88B"/>
                </a:solidFill>
              </a:rPr>
            </a:br>
            <a:r>
              <a:rPr lang="en-GB" dirty="0" smtClean="0">
                <a:solidFill>
                  <a:srgbClr val="E3D88B"/>
                </a:solidFill>
              </a:rPr>
              <a:t>still very much evolving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E3D88B"/>
                </a:solidFill>
              </a:rPr>
              <a:t>‘a portal’, ‘a marketplace’, ‘a web of FAIR data’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E3D88B"/>
                </a:solidFill>
              </a:rPr>
              <a:t>‘an infrastructure’ … or its ‘data twin’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6743016" cy="400110"/>
          </a:xfrm>
          <a:solidFill>
            <a:srgbClr val="FFFFFF">
              <a:alpha val="50196"/>
            </a:srgbClr>
          </a:solidFill>
        </p:spPr>
        <p:txBody>
          <a:bodyPr/>
          <a:lstStyle/>
          <a:p>
            <a:r>
              <a:rPr lang="en-GB" dirty="0" smtClean="0"/>
              <a:t>EOSC?</a:t>
            </a:r>
            <a:r>
              <a:rPr lang="en-GB" dirty="0"/>
              <a:t> </a:t>
            </a:r>
            <a:r>
              <a:rPr lang="en-GB" dirty="0" smtClean="0"/>
              <a:t>The “European Open Science Cloud”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3449348"/>
            <a:ext cx="9143999" cy="841256"/>
          </a:xfrm>
          <a:prstGeom prst="rect">
            <a:avLst/>
          </a:prstGeom>
          <a:solidFill>
            <a:srgbClr val="808080">
              <a:alpha val="50196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/>
            <a:r>
              <a:rPr lang="en-GB" sz="2400" b="1" cap="none" dirty="0">
                <a:solidFill>
                  <a:srgbClr val="6F2575"/>
                </a:solidFill>
              </a:rPr>
              <a:t>whatever it is, it </a:t>
            </a:r>
            <a:r>
              <a:rPr lang="en-GB" sz="2400" b="1" cap="none" dirty="0" smtClean="0">
                <a:solidFill>
                  <a:srgbClr val="6F2575"/>
                </a:solidFill>
              </a:rPr>
              <a:t>will be </a:t>
            </a:r>
            <a:r>
              <a:rPr lang="en-GB" sz="2400" b="1" cap="none" dirty="0">
                <a:solidFill>
                  <a:srgbClr val="6F2575"/>
                </a:solidFill>
              </a:rPr>
              <a:t>structuring </a:t>
            </a:r>
            <a:r>
              <a:rPr lang="en-GB" sz="2400" b="1" cap="none" dirty="0" smtClean="0">
                <a:solidFill>
                  <a:srgbClr val="6F2575"/>
                </a:solidFill>
              </a:rPr>
              <a:t/>
            </a:r>
            <a:br>
              <a:rPr lang="en-GB" sz="2400" b="1" cap="none" dirty="0" smtClean="0">
                <a:solidFill>
                  <a:srgbClr val="6F2575"/>
                </a:solidFill>
              </a:rPr>
            </a:br>
            <a:r>
              <a:rPr lang="en-GB" sz="2400" b="1" cap="none" dirty="0" smtClean="0">
                <a:solidFill>
                  <a:srgbClr val="6F2575"/>
                </a:solidFill>
              </a:rPr>
              <a:t>data-driven </a:t>
            </a:r>
            <a:r>
              <a:rPr lang="en-GB" sz="2400" b="1" cap="none" dirty="0">
                <a:solidFill>
                  <a:srgbClr val="6F2575"/>
                </a:solidFill>
              </a:rPr>
              <a:t>research in Europe in the </a:t>
            </a:r>
            <a:r>
              <a:rPr lang="en-GB" sz="2400" b="1" cap="none" dirty="0" smtClean="0">
                <a:solidFill>
                  <a:srgbClr val="6F2575"/>
                </a:solidFill>
              </a:rPr>
              <a:t>2020s</a:t>
            </a:r>
            <a:endParaRPr lang="en-GB" sz="2400" b="1" cap="none" dirty="0">
              <a:solidFill>
                <a:srgbClr val="6F2575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1239" y="1634178"/>
            <a:ext cx="2111493" cy="165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2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6116" y="797303"/>
            <a:ext cx="8669759" cy="1583821"/>
          </a:xfrm>
        </p:spPr>
        <p:txBody>
          <a:bodyPr/>
          <a:lstStyle/>
          <a:p>
            <a:r>
              <a:rPr lang="en-GB" dirty="0" smtClean="0">
                <a:solidFill>
                  <a:srgbClr val="6F2575"/>
                </a:solidFill>
              </a:rPr>
              <a:t>AARC BPA’s ‘community-first’ model does not cover all EOSC cases, e.g. </a:t>
            </a:r>
            <a:br>
              <a:rPr lang="en-GB" dirty="0" smtClean="0">
                <a:solidFill>
                  <a:srgbClr val="6F2575"/>
                </a:solidFill>
              </a:rPr>
            </a:br>
            <a:r>
              <a:rPr lang="en-GB" i="1" dirty="0" smtClean="0">
                <a:solidFill>
                  <a:srgbClr val="6F2575"/>
                </a:solidFill>
              </a:rPr>
              <a:t>infrastructures acting as providers </a:t>
            </a:r>
            <a:r>
              <a:rPr lang="en-GB" b="1" i="1" dirty="0" smtClean="0">
                <a:solidFill>
                  <a:srgbClr val="6F2575"/>
                </a:solidFill>
              </a:rPr>
              <a:t>and </a:t>
            </a:r>
            <a:r>
              <a:rPr lang="en-GB" i="1" dirty="0" smtClean="0">
                <a:solidFill>
                  <a:srgbClr val="6F2575"/>
                </a:solidFill>
              </a:rPr>
              <a:t>suppliers </a:t>
            </a:r>
            <a:r>
              <a:rPr lang="en-GB" b="1" i="1" dirty="0" smtClean="0">
                <a:solidFill>
                  <a:srgbClr val="6F2575"/>
                </a:solidFill>
              </a:rPr>
              <a:t>and </a:t>
            </a:r>
            <a:r>
              <a:rPr lang="en-GB" i="1" dirty="0" smtClean="0">
                <a:solidFill>
                  <a:srgbClr val="6F2575"/>
                </a:solidFill>
              </a:rPr>
              <a:t>as attribute authority</a:t>
            </a:r>
          </a:p>
          <a:p>
            <a:endParaRPr lang="en-GB" dirty="0" smtClean="0">
              <a:solidFill>
                <a:srgbClr val="6F2575"/>
              </a:solidFill>
            </a:endParaRPr>
          </a:p>
          <a:p>
            <a:r>
              <a:rPr lang="en-GB" dirty="0" smtClean="0">
                <a:solidFill>
                  <a:srgbClr val="6F2575"/>
                </a:solidFill>
              </a:rPr>
              <a:t>You need to turn the EOSC entities into a federation in itself, with </a:t>
            </a:r>
            <a:br>
              <a:rPr lang="en-GB" dirty="0" smtClean="0">
                <a:solidFill>
                  <a:srgbClr val="6F2575"/>
                </a:solidFill>
              </a:rPr>
            </a:br>
            <a:r>
              <a:rPr lang="en-GB" dirty="0" smtClean="0">
                <a:solidFill>
                  <a:srgbClr val="6F2575"/>
                </a:solidFill>
              </a:rPr>
              <a:t>carefully forged links to eduGAIN to prevent ‘user loop’ inconsistencies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Linking the providers and users together - AAI</a:t>
            </a:r>
            <a:endParaRPr lang="en-GB" dirty="0"/>
          </a:p>
        </p:txBody>
      </p:sp>
      <p:grpSp>
        <p:nvGrpSpPr>
          <p:cNvPr id="36" name="Group 35"/>
          <p:cNvGrpSpPr/>
          <p:nvPr/>
        </p:nvGrpSpPr>
        <p:grpSpPr>
          <a:xfrm>
            <a:off x="514845" y="2540192"/>
            <a:ext cx="8112300" cy="1988054"/>
            <a:chOff x="515850" y="2338609"/>
            <a:chExt cx="8112300" cy="1988054"/>
          </a:xfrm>
        </p:grpSpPr>
        <p:sp>
          <p:nvSpPr>
            <p:cNvPr id="25" name="Google Shape;73;p16"/>
            <p:cNvSpPr/>
            <p:nvPr/>
          </p:nvSpPr>
          <p:spPr>
            <a:xfrm>
              <a:off x="515850" y="3659163"/>
              <a:ext cx="8112300" cy="667500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 cap="flat" cmpd="sng">
              <a:solidFill>
                <a:srgbClr val="0944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6" name="Google Shape;74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894875" y="3802413"/>
              <a:ext cx="1457325" cy="381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Google Shape;75;p16"/>
            <p:cNvSpPr/>
            <p:nvPr/>
          </p:nvSpPr>
          <p:spPr>
            <a:xfrm>
              <a:off x="1264375" y="3228803"/>
              <a:ext cx="465300" cy="855160"/>
            </a:xfrm>
            <a:prstGeom prst="upDownArrow">
              <a:avLst>
                <a:gd name="adj1" fmla="val 50000"/>
                <a:gd name="adj2" fmla="val 50000"/>
              </a:avLst>
            </a:prstGeom>
            <a:solidFill>
              <a:srgbClr val="E3D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6;p16"/>
            <p:cNvSpPr/>
            <p:nvPr/>
          </p:nvSpPr>
          <p:spPr>
            <a:xfrm>
              <a:off x="758575" y="2349791"/>
              <a:ext cx="1476900" cy="788018"/>
            </a:xfrm>
            <a:prstGeom prst="roundRect">
              <a:avLst>
                <a:gd name="adj" fmla="val 16667"/>
              </a:avLst>
            </a:prstGeom>
            <a:solidFill>
              <a:srgbClr val="6F2575"/>
            </a:solidFill>
            <a:ln w="952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rgbClr val="FFFFFF"/>
                  </a:solidFill>
                </a:rPr>
                <a:t>EOSC AAI Federation</a:t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9" name="Google Shape;77;p16"/>
            <p:cNvSpPr/>
            <p:nvPr/>
          </p:nvSpPr>
          <p:spPr>
            <a:xfrm>
              <a:off x="3085725" y="3228803"/>
              <a:ext cx="465300" cy="855160"/>
            </a:xfrm>
            <a:prstGeom prst="upDownArrow">
              <a:avLst>
                <a:gd name="adj1" fmla="val 50000"/>
                <a:gd name="adj2" fmla="val 50000"/>
              </a:avLst>
            </a:prstGeom>
            <a:solidFill>
              <a:srgbClr val="E3D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8;p16"/>
            <p:cNvSpPr/>
            <p:nvPr/>
          </p:nvSpPr>
          <p:spPr>
            <a:xfrm>
              <a:off x="2579925" y="2349791"/>
              <a:ext cx="1476900" cy="788018"/>
            </a:xfrm>
            <a:prstGeom prst="roundRect">
              <a:avLst>
                <a:gd name="adj" fmla="val 16667"/>
              </a:avLst>
            </a:prstGeom>
            <a:solidFill>
              <a:srgbClr val="E3D88B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National Federation A</a:t>
              </a:r>
              <a:endParaRPr/>
            </a:p>
          </p:txBody>
        </p:sp>
        <p:sp>
          <p:nvSpPr>
            <p:cNvPr id="31" name="Google Shape;79;p16"/>
            <p:cNvSpPr/>
            <p:nvPr/>
          </p:nvSpPr>
          <p:spPr>
            <a:xfrm>
              <a:off x="5696075" y="3228803"/>
              <a:ext cx="465300" cy="855160"/>
            </a:xfrm>
            <a:prstGeom prst="upDownArrow">
              <a:avLst>
                <a:gd name="adj1" fmla="val 50000"/>
                <a:gd name="adj2" fmla="val 50000"/>
              </a:avLst>
            </a:prstGeom>
            <a:solidFill>
              <a:srgbClr val="E3D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0;p16"/>
            <p:cNvSpPr/>
            <p:nvPr/>
          </p:nvSpPr>
          <p:spPr>
            <a:xfrm>
              <a:off x="5190275" y="2349791"/>
              <a:ext cx="1476900" cy="788018"/>
            </a:xfrm>
            <a:prstGeom prst="roundRect">
              <a:avLst>
                <a:gd name="adj" fmla="val 16667"/>
              </a:avLst>
            </a:prstGeom>
            <a:solidFill>
              <a:srgbClr val="E3D88B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dk1"/>
                  </a:solidFill>
                </a:rPr>
                <a:t>National Federation Y</a:t>
              </a:r>
              <a:endParaRPr/>
            </a:p>
          </p:txBody>
        </p:sp>
        <p:sp>
          <p:nvSpPr>
            <p:cNvPr id="33" name="Google Shape;81;p16"/>
            <p:cNvSpPr/>
            <p:nvPr/>
          </p:nvSpPr>
          <p:spPr>
            <a:xfrm>
              <a:off x="7507350" y="3228803"/>
              <a:ext cx="465300" cy="855160"/>
            </a:xfrm>
            <a:prstGeom prst="upDownArrow">
              <a:avLst>
                <a:gd name="adj1" fmla="val 50000"/>
                <a:gd name="adj2" fmla="val 50000"/>
              </a:avLst>
            </a:prstGeom>
            <a:solidFill>
              <a:srgbClr val="E3D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2;p16"/>
            <p:cNvSpPr/>
            <p:nvPr/>
          </p:nvSpPr>
          <p:spPr>
            <a:xfrm>
              <a:off x="7001550" y="2349791"/>
              <a:ext cx="1476900" cy="788018"/>
            </a:xfrm>
            <a:prstGeom prst="roundRect">
              <a:avLst>
                <a:gd name="adj" fmla="val 16667"/>
              </a:avLst>
            </a:prstGeom>
            <a:solidFill>
              <a:srgbClr val="E3D88B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dk1"/>
                  </a:solidFill>
                </a:rPr>
                <a:t>National Federation Z</a:t>
              </a:r>
              <a:endParaRPr/>
            </a:p>
          </p:txBody>
        </p:sp>
        <p:sp>
          <p:nvSpPr>
            <p:cNvPr id="35" name="Google Shape;83;p16"/>
            <p:cNvSpPr txBox="1"/>
            <p:nvPr/>
          </p:nvSpPr>
          <p:spPr>
            <a:xfrm>
              <a:off x="4239237" y="2338609"/>
              <a:ext cx="768600" cy="79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700" dirty="0"/>
                <a:t>...</a:t>
              </a:r>
              <a:endParaRPr sz="37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5832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/>
          <p:cNvSpPr>
            <a:spLocks noGrp="1"/>
          </p:cNvSpPr>
          <p:nvPr>
            <p:ph type="body" sz="half" idx="14"/>
          </p:nvPr>
        </p:nvSpPr>
        <p:spPr>
          <a:xfrm>
            <a:off x="6798205" y="802211"/>
            <a:ext cx="2167271" cy="3373033"/>
          </a:xfrm>
        </p:spPr>
        <p:txBody>
          <a:bodyPr/>
          <a:lstStyle/>
          <a:p>
            <a:r>
              <a:rPr lang="en-GB" sz="1600" dirty="0" smtClean="0"/>
              <a:t>It has to be linked to eduGAIN, and both the EOSC and eduGAIN should mutually strengthen each other.</a:t>
            </a:r>
            <a:br>
              <a:rPr lang="en-GB" sz="1600" dirty="0" smtClean="0"/>
            </a:br>
            <a:endParaRPr lang="en-GB" sz="1600" dirty="0" smtClean="0"/>
          </a:p>
          <a:p>
            <a:r>
              <a:rPr lang="en-GB" sz="1600" dirty="0" smtClean="0"/>
              <a:t>Given the broad reach of the EOSC, it may well contain new entities, both from the private sector and from international collaborations and research infrastructures</a:t>
            </a:r>
            <a:endParaRPr lang="en-GB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Linking into the EOSC federation</a:t>
            </a:r>
            <a:endParaRPr lang="en-GB" dirty="0"/>
          </a:p>
        </p:txBody>
      </p:sp>
      <p:grpSp>
        <p:nvGrpSpPr>
          <p:cNvPr id="19" name="Group 18"/>
          <p:cNvGrpSpPr/>
          <p:nvPr/>
        </p:nvGrpSpPr>
        <p:grpSpPr>
          <a:xfrm>
            <a:off x="169854" y="1108200"/>
            <a:ext cx="6537709" cy="3363107"/>
            <a:chOff x="27214" y="227568"/>
            <a:chExt cx="9113940" cy="4688363"/>
          </a:xfrm>
        </p:grpSpPr>
        <p:grpSp>
          <p:nvGrpSpPr>
            <p:cNvPr id="6" name="Google Shape;137;p20"/>
            <p:cNvGrpSpPr/>
            <p:nvPr/>
          </p:nvGrpSpPr>
          <p:grpSpPr>
            <a:xfrm rot="-2698662">
              <a:off x="2162096" y="227568"/>
              <a:ext cx="4970537" cy="4688363"/>
              <a:chOff x="2826768" y="822656"/>
              <a:chExt cx="3420300" cy="3417000"/>
            </a:xfrm>
          </p:grpSpPr>
          <p:sp>
            <p:nvSpPr>
              <p:cNvPr id="17" name="Google Shape;138;p20"/>
              <p:cNvSpPr/>
              <p:nvPr/>
            </p:nvSpPr>
            <p:spPr>
              <a:xfrm rot="16200000">
                <a:off x="2828418" y="821006"/>
                <a:ext cx="3417000" cy="3420300"/>
              </a:xfrm>
              <a:prstGeom prst="ellipse">
                <a:avLst/>
              </a:prstGeom>
              <a:noFill/>
              <a:ln w="19050" cap="flat" cmpd="sng">
                <a:solidFill>
                  <a:srgbClr val="1D7E7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/>
              </a:p>
            </p:txBody>
          </p:sp>
          <p:sp>
            <p:nvSpPr>
              <p:cNvPr id="18" name="Google Shape;139;p20"/>
              <p:cNvSpPr/>
              <p:nvPr/>
            </p:nvSpPr>
            <p:spPr>
              <a:xfrm>
                <a:off x="3086810" y="1084370"/>
                <a:ext cx="2896500" cy="2896200"/>
              </a:xfrm>
              <a:prstGeom prst="pie">
                <a:avLst>
                  <a:gd name="adj1" fmla="val 2689583"/>
                  <a:gd name="adj2" fmla="val 13510993"/>
                </a:avLst>
              </a:prstGeom>
              <a:solidFill>
                <a:srgbClr val="83E3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/>
              </a:p>
            </p:txBody>
          </p:sp>
        </p:grpSp>
        <p:grpSp>
          <p:nvGrpSpPr>
            <p:cNvPr id="7" name="Google Shape;140;p20"/>
            <p:cNvGrpSpPr/>
            <p:nvPr/>
          </p:nvGrpSpPr>
          <p:grpSpPr>
            <a:xfrm>
              <a:off x="2847863" y="582510"/>
              <a:ext cx="3574636" cy="3699897"/>
              <a:chOff x="3651573" y="1663782"/>
              <a:chExt cx="1828365" cy="1815900"/>
            </a:xfrm>
          </p:grpSpPr>
          <p:sp>
            <p:nvSpPr>
              <p:cNvPr id="15" name="Google Shape;141;p20"/>
              <p:cNvSpPr/>
              <p:nvPr/>
            </p:nvSpPr>
            <p:spPr>
              <a:xfrm>
                <a:off x="3664038" y="1663782"/>
                <a:ext cx="1815900" cy="1815900"/>
              </a:xfrm>
              <a:prstGeom prst="ellipse">
                <a:avLst/>
              </a:prstGeom>
              <a:solidFill>
                <a:srgbClr val="1B786E"/>
              </a:solidFill>
              <a:ln>
                <a:noFill/>
              </a:ln>
              <a:effectLst>
                <a:outerShdw blurRad="228600" dist="50800" dir="5400000" algn="tl" rotWithShape="0">
                  <a:srgbClr val="000000">
                    <a:alpha val="549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/>
              </a:p>
            </p:txBody>
          </p:sp>
          <p:sp>
            <p:nvSpPr>
              <p:cNvPr id="16" name="Google Shape;142;p20"/>
              <p:cNvSpPr txBox="1"/>
              <p:nvPr/>
            </p:nvSpPr>
            <p:spPr>
              <a:xfrm>
                <a:off x="3651573" y="2180069"/>
                <a:ext cx="1815900" cy="82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-GB" sz="1200" b="1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All Members</a:t>
                </a:r>
                <a:endParaRPr sz="1200" b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sz="1200" b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179999" lvl="0" indent="-14605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00"/>
                  <a:buFont typeface="Roboto"/>
                  <a:buChar char="●"/>
                </a:pPr>
                <a:r>
                  <a:rPr lang="en-GB" sz="800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Must meet the pertinent requirements of the EOSC AAI Interoperability Framework</a:t>
                </a:r>
                <a:endParaRPr sz="8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179999" lvl="0" indent="-146050" algn="l" rtl="0">
                  <a:spcBef>
                    <a:spcPts val="1000"/>
                  </a:spcBef>
                  <a:spcAft>
                    <a:spcPts val="0"/>
                  </a:spcAft>
                  <a:buClr>
                    <a:srgbClr val="FFFFFF"/>
                  </a:buClr>
                  <a:buSzPts val="800"/>
                  <a:buFont typeface="Roboto"/>
                  <a:buChar char="●"/>
                </a:pPr>
                <a:r>
                  <a:rPr lang="en-GB" sz="800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(Service Providers) </a:t>
                </a:r>
                <a:r>
                  <a:rPr lang="en-GB" sz="800" dirty="0" smtClean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act the same for the AAI regardless </a:t>
                </a:r>
                <a:r>
                  <a:rPr lang="en-GB" sz="800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if they are direct or indirect members</a:t>
                </a:r>
                <a:endParaRPr sz="8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179999" lvl="0" indent="-146050" algn="l" rtl="0">
                  <a:spcBef>
                    <a:spcPts val="1000"/>
                  </a:spcBef>
                  <a:spcAft>
                    <a:spcPts val="0"/>
                  </a:spcAft>
                  <a:buClr>
                    <a:srgbClr val="FFFFFF"/>
                  </a:buClr>
                  <a:buSzPts val="800"/>
                  <a:buFont typeface="Roboto"/>
                  <a:buChar char="●"/>
                </a:pPr>
                <a:r>
                  <a:rPr lang="en-GB" sz="800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(Identity Providers) are functionally equal regardless if they are direct or indirect members</a:t>
                </a:r>
                <a:endParaRPr sz="8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ctr" rtl="0">
                  <a:lnSpc>
                    <a:spcPct val="115000"/>
                  </a:lnSpc>
                  <a:spcBef>
                    <a:spcPts val="1000"/>
                  </a:spcBef>
                  <a:spcAft>
                    <a:spcPts val="0"/>
                  </a:spcAft>
                  <a:buNone/>
                </a:pPr>
                <a:endParaRPr b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8" name="Google Shape;143;p20"/>
            <p:cNvGrpSpPr/>
            <p:nvPr/>
          </p:nvGrpSpPr>
          <p:grpSpPr>
            <a:xfrm>
              <a:off x="27214" y="1203300"/>
              <a:ext cx="2367056" cy="2417493"/>
              <a:chOff x="2859872" y="853971"/>
              <a:chExt cx="1068600" cy="1068600"/>
            </a:xfrm>
          </p:grpSpPr>
          <p:sp>
            <p:nvSpPr>
              <p:cNvPr id="13" name="Google Shape;144;p20"/>
              <p:cNvSpPr/>
              <p:nvPr/>
            </p:nvSpPr>
            <p:spPr>
              <a:xfrm>
                <a:off x="2859872" y="853971"/>
                <a:ext cx="1068600" cy="1068600"/>
              </a:xfrm>
              <a:prstGeom prst="ellipse">
                <a:avLst/>
              </a:prstGeom>
              <a:solidFill>
                <a:srgbClr val="155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/>
              </a:p>
            </p:txBody>
          </p:sp>
          <p:sp>
            <p:nvSpPr>
              <p:cNvPr id="14" name="Google Shape;145;p20"/>
              <p:cNvSpPr txBox="1"/>
              <p:nvPr/>
            </p:nvSpPr>
            <p:spPr>
              <a:xfrm>
                <a:off x="2875137" y="1055876"/>
                <a:ext cx="1053335" cy="73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-GB" sz="1050" b="1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Indirect Members</a:t>
                </a:r>
                <a:endParaRPr sz="1050" b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sz="1050" b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57150" lvl="0" indent="-11430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00"/>
                  <a:buFont typeface="Roboto"/>
                  <a:buChar char="●"/>
                </a:pPr>
                <a:r>
                  <a:rPr lang="en-GB" sz="600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Join through the national </a:t>
                </a:r>
                <a:r>
                  <a:rPr lang="en-GB" sz="600" dirty="0" smtClean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federations</a:t>
                </a:r>
                <a:br>
                  <a:rPr lang="en-GB" sz="600" dirty="0" smtClean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</a:br>
                <a:r>
                  <a:rPr lang="en-GB" sz="600" dirty="0" smtClean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   as </a:t>
                </a:r>
                <a:r>
                  <a:rPr lang="en-GB" sz="600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long as</a:t>
                </a:r>
                <a:endParaRPr sz="6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360000" lvl="1" indent="-23080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00"/>
                  <a:buFont typeface="Roboto"/>
                  <a:buChar char="○"/>
                </a:pPr>
                <a:r>
                  <a:rPr lang="en-GB" sz="600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They are published in eduGAIN</a:t>
                </a:r>
                <a:endParaRPr sz="6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360000" lvl="1" indent="-23080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00"/>
                  <a:buFont typeface="Roboto"/>
                  <a:buChar char="○"/>
                </a:pPr>
                <a:r>
                  <a:rPr lang="en-GB" sz="600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They meet the requirements of the </a:t>
                </a:r>
                <a:r>
                  <a:rPr lang="en-GB" sz="600" dirty="0" err="1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AAIRoP</a:t>
                </a:r>
                <a:r>
                  <a:rPr lang="en-GB" sz="600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 in the EOSC AAI Federations as “Indirect Members”</a:t>
                </a:r>
                <a:endParaRPr sz="6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89999" lvl="0" indent="-14605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00"/>
                  <a:buFont typeface="Roboto"/>
                  <a:buChar char="●"/>
                </a:pPr>
                <a:r>
                  <a:rPr lang="en-GB" sz="600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Indirect members will not be exported </a:t>
                </a:r>
                <a:r>
                  <a:rPr lang="en-GB" sz="600" dirty="0" smtClean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/>
                </a:r>
                <a:br>
                  <a:rPr lang="en-GB" sz="600" dirty="0" smtClean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</a:br>
                <a:r>
                  <a:rPr lang="en-GB" sz="600" dirty="0" smtClean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   back </a:t>
                </a:r>
                <a:r>
                  <a:rPr lang="en-GB" sz="600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to eduGAIN</a:t>
                </a:r>
                <a:endParaRPr sz="600" b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ctr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None/>
                </a:pPr>
                <a:endParaRPr sz="6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9" name="Google Shape;146;p20"/>
            <p:cNvSpPr txBox="1"/>
            <p:nvPr/>
          </p:nvSpPr>
          <p:spPr>
            <a:xfrm>
              <a:off x="6820176" y="1686592"/>
              <a:ext cx="1241400" cy="107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Lorem ipsum </a:t>
              </a:r>
              <a:endParaRPr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10" name="Google Shape;147;p20"/>
            <p:cNvGrpSpPr/>
            <p:nvPr/>
          </p:nvGrpSpPr>
          <p:grpSpPr>
            <a:xfrm>
              <a:off x="6749728" y="1177675"/>
              <a:ext cx="2391426" cy="2417493"/>
              <a:chOff x="2859874" y="853971"/>
              <a:chExt cx="1079602" cy="1068600"/>
            </a:xfrm>
          </p:grpSpPr>
          <p:sp>
            <p:nvSpPr>
              <p:cNvPr id="11" name="Google Shape;148;p20"/>
              <p:cNvSpPr/>
              <p:nvPr/>
            </p:nvSpPr>
            <p:spPr>
              <a:xfrm>
                <a:off x="2859874" y="853971"/>
                <a:ext cx="1068600" cy="1068600"/>
              </a:xfrm>
              <a:prstGeom prst="ellipse">
                <a:avLst/>
              </a:prstGeom>
              <a:solidFill>
                <a:srgbClr val="155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/>
              </a:p>
            </p:txBody>
          </p:sp>
          <p:sp>
            <p:nvSpPr>
              <p:cNvPr id="12" name="Google Shape;149;p20"/>
              <p:cNvSpPr txBox="1"/>
              <p:nvPr/>
            </p:nvSpPr>
            <p:spPr>
              <a:xfrm>
                <a:off x="2859875" y="1055876"/>
                <a:ext cx="1079601" cy="73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050" b="1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Direct Members</a:t>
                </a:r>
                <a:endParaRPr sz="1050" b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179999" lvl="0" indent="-14605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00"/>
                  <a:buFont typeface="Roboto"/>
                  <a:buChar char="●"/>
                </a:pPr>
                <a:r>
                  <a:rPr lang="en-GB" sz="600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Join directly the EOSC AAI Federations as long as</a:t>
                </a:r>
                <a:endParaRPr sz="6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360000" lvl="1" indent="-23080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00"/>
                  <a:buFont typeface="Roboto"/>
                  <a:buChar char="○"/>
                </a:pPr>
                <a:r>
                  <a:rPr lang="en-GB" sz="600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They meet the requirements of the </a:t>
                </a:r>
                <a:r>
                  <a:rPr lang="en-GB" sz="600" dirty="0" err="1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AAIRoP</a:t>
                </a:r>
                <a:r>
                  <a:rPr lang="en-GB" sz="600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 in the EOSC AAI Federations as “Direct Members”</a:t>
                </a:r>
                <a:endParaRPr sz="6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179999" lvl="0" indent="-14605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00"/>
                  <a:buFont typeface="Roboto"/>
                  <a:buChar char="●"/>
                </a:pPr>
                <a:r>
                  <a:rPr lang="en-GB" sz="600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Direct members will be exported to eduGAIN</a:t>
                </a:r>
                <a:endParaRPr sz="6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ctr" rtl="0">
                  <a:spcBef>
                    <a:spcPts val="1600"/>
                  </a:spcBef>
                  <a:spcAft>
                    <a:spcPts val="0"/>
                  </a:spcAft>
                  <a:buNone/>
                </a:pPr>
                <a:endParaRPr sz="1050" b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4644589" y="4339220"/>
            <a:ext cx="4562146" cy="2641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slide graphic: Christos </a:t>
            </a:r>
            <a:r>
              <a:rPr kumimoji="0" lang="en-GB" sz="105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Kanellopoulos</a:t>
            </a:r>
            <a: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, with </a:t>
            </a:r>
            <a:r>
              <a:rPr kumimoji="0" lang="en-GB" sz="105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NicolasL</a:t>
            </a:r>
            <a: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, </a:t>
            </a:r>
            <a:r>
              <a:rPr kumimoji="0" lang="en-GB" sz="105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DavideV</a:t>
            </a:r>
            <a: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, and </a:t>
            </a:r>
            <a:r>
              <a:rPr kumimoji="0" lang="en-GB" sz="105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DavidG</a:t>
            </a:r>
            <a:endParaRPr kumimoji="0" lang="en-GB" sz="105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098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6" y="1265129"/>
            <a:ext cx="4726872" cy="3075700"/>
          </a:xfrm>
        </p:spPr>
        <p:txBody>
          <a:bodyPr/>
          <a:lstStyle/>
          <a:p>
            <a:r>
              <a:rPr lang="en-GB" i="1" dirty="0" smtClean="0">
                <a:solidFill>
                  <a:srgbClr val="6F2575"/>
                </a:solidFill>
              </a:rPr>
              <a:t>… now that new ‘EOSC’ federation </a:t>
            </a:r>
            <a:br>
              <a:rPr lang="en-GB" i="1" dirty="0" smtClean="0">
                <a:solidFill>
                  <a:srgbClr val="6F2575"/>
                </a:solidFill>
              </a:rPr>
            </a:br>
            <a:r>
              <a:rPr lang="en-GB" i="1" dirty="0" smtClean="0">
                <a:solidFill>
                  <a:srgbClr val="6F2575"/>
                </a:solidFill>
              </a:rPr>
              <a:t>needs </a:t>
            </a:r>
            <a:r>
              <a:rPr lang="en-GB" i="1" dirty="0">
                <a:solidFill>
                  <a:srgbClr val="6F2575"/>
                </a:solidFill>
              </a:rPr>
              <a:t>policies and a base </a:t>
            </a:r>
            <a:r>
              <a:rPr lang="en-GB" i="1" dirty="0" smtClean="0">
                <a:solidFill>
                  <a:srgbClr val="6F2575"/>
                </a:solidFill>
              </a:rPr>
              <a:t>line</a:t>
            </a:r>
          </a:p>
          <a:p>
            <a:endParaRPr lang="en-GB" dirty="0">
              <a:solidFill>
                <a:srgbClr val="6F257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6F2575"/>
                </a:solidFill>
              </a:rPr>
              <a:t>inspired by eduGAIN constitution</a:t>
            </a:r>
            <a:br>
              <a:rPr lang="en-GB" dirty="0" smtClean="0">
                <a:solidFill>
                  <a:srgbClr val="6F2575"/>
                </a:solidFill>
              </a:rPr>
            </a:br>
            <a:r>
              <a:rPr lang="en-GB" dirty="0" smtClean="0">
                <a:solidFill>
                  <a:srgbClr val="6F2575"/>
                </a:solidFill>
              </a:rPr>
              <a:t>and other 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6F2575"/>
                </a:solidFill>
              </a:rPr>
              <a:t>leveraging existing trust frameworks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6F2575"/>
                </a:solidFill>
              </a:rPr>
              <a:t>and not repeating earlier mistakes</a:t>
            </a:r>
            <a:br>
              <a:rPr lang="en-GB" dirty="0" smtClean="0">
                <a:solidFill>
                  <a:srgbClr val="6F2575"/>
                </a:solidFill>
              </a:rPr>
            </a:br>
            <a:r>
              <a:rPr lang="en-GB" dirty="0" smtClean="0">
                <a:solidFill>
                  <a:srgbClr val="6F2575"/>
                </a:solidFill>
              </a:rPr>
              <a:t>so implement a baseline at the start</a:t>
            </a:r>
            <a:endParaRPr lang="en-GB" dirty="0">
              <a:solidFill>
                <a:srgbClr val="6F2575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But now … turtles all the way down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4891414" y="381599"/>
            <a:ext cx="3912159" cy="3913897"/>
            <a:chOff x="2444800" y="443678"/>
            <a:chExt cx="4254254" cy="4256144"/>
          </a:xfrm>
        </p:grpSpPr>
        <p:grpSp>
          <p:nvGrpSpPr>
            <p:cNvPr id="7" name="Google Shape;155;p21"/>
            <p:cNvGrpSpPr/>
            <p:nvPr/>
          </p:nvGrpSpPr>
          <p:grpSpPr>
            <a:xfrm>
              <a:off x="2901514" y="900081"/>
              <a:ext cx="3339000" cy="3339000"/>
              <a:chOff x="2902488" y="902232"/>
              <a:chExt cx="3339000" cy="3339000"/>
            </a:xfrm>
          </p:grpSpPr>
          <p:sp>
            <p:nvSpPr>
              <p:cNvPr id="23" name="Google Shape;156;p21"/>
              <p:cNvSpPr/>
              <p:nvPr/>
            </p:nvSpPr>
            <p:spPr>
              <a:xfrm rot="-5400000">
                <a:off x="2902488" y="902232"/>
                <a:ext cx="3339000" cy="3339000"/>
              </a:xfrm>
              <a:prstGeom prst="ellipse">
                <a:avLst/>
              </a:prstGeom>
              <a:noFill/>
              <a:ln w="19050" cap="flat" cmpd="sng">
                <a:solidFill>
                  <a:srgbClr val="1D7E7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/>
              </a:p>
            </p:txBody>
          </p:sp>
          <p:sp>
            <p:nvSpPr>
              <p:cNvPr id="24" name="Google Shape;157;p21"/>
              <p:cNvSpPr/>
              <p:nvPr/>
            </p:nvSpPr>
            <p:spPr>
              <a:xfrm>
                <a:off x="3123738" y="1123632"/>
                <a:ext cx="2896500" cy="2896200"/>
              </a:xfrm>
              <a:prstGeom prst="pie">
                <a:avLst>
                  <a:gd name="adj1" fmla="val 21577108"/>
                  <a:gd name="adj2" fmla="val 16214886"/>
                </a:avLst>
              </a:prstGeom>
              <a:solidFill>
                <a:srgbClr val="83E3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/>
              </a:p>
            </p:txBody>
          </p:sp>
        </p:grpSp>
        <p:grpSp>
          <p:nvGrpSpPr>
            <p:cNvPr id="8" name="Google Shape;158;p21"/>
            <p:cNvGrpSpPr/>
            <p:nvPr/>
          </p:nvGrpSpPr>
          <p:grpSpPr>
            <a:xfrm>
              <a:off x="3513546" y="1661631"/>
              <a:ext cx="2114935" cy="1815900"/>
              <a:chOff x="3514520" y="1663782"/>
              <a:chExt cx="2114935" cy="1815900"/>
            </a:xfrm>
          </p:grpSpPr>
          <p:sp>
            <p:nvSpPr>
              <p:cNvPr id="21" name="Google Shape;159;p21"/>
              <p:cNvSpPr/>
              <p:nvPr/>
            </p:nvSpPr>
            <p:spPr>
              <a:xfrm>
                <a:off x="3664038" y="1663782"/>
                <a:ext cx="1815900" cy="1815900"/>
              </a:xfrm>
              <a:prstGeom prst="ellipse">
                <a:avLst/>
              </a:prstGeom>
              <a:solidFill>
                <a:srgbClr val="1B786E"/>
              </a:solidFill>
              <a:ln>
                <a:noFill/>
              </a:ln>
              <a:effectLst>
                <a:outerShdw blurRad="228600" dist="50800" dir="5400000" algn="tl" rotWithShape="0">
                  <a:srgbClr val="000000">
                    <a:alpha val="549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/>
              </a:p>
            </p:txBody>
          </p:sp>
          <p:sp>
            <p:nvSpPr>
              <p:cNvPr id="22" name="Google Shape;160;p21"/>
              <p:cNvSpPr txBox="1"/>
              <p:nvPr/>
            </p:nvSpPr>
            <p:spPr>
              <a:xfrm>
                <a:off x="3514520" y="2158482"/>
                <a:ext cx="2114935" cy="8265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100" b="1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Trustworthiness</a:t>
                </a:r>
                <a:endParaRPr sz="1100" b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9" name="Google Shape;161;p21"/>
            <p:cNvGrpSpPr/>
            <p:nvPr/>
          </p:nvGrpSpPr>
          <p:grpSpPr>
            <a:xfrm>
              <a:off x="4040945" y="443678"/>
              <a:ext cx="1068747" cy="1068600"/>
              <a:chOff x="2859727" y="853971"/>
              <a:chExt cx="1068747" cy="1068600"/>
            </a:xfrm>
          </p:grpSpPr>
          <p:sp>
            <p:nvSpPr>
              <p:cNvPr id="19" name="Google Shape;162;p21"/>
              <p:cNvSpPr/>
              <p:nvPr/>
            </p:nvSpPr>
            <p:spPr>
              <a:xfrm>
                <a:off x="2859873" y="853971"/>
                <a:ext cx="1068600" cy="1068600"/>
              </a:xfrm>
              <a:prstGeom prst="ellipse">
                <a:avLst/>
              </a:prstGeom>
              <a:solidFill>
                <a:srgbClr val="155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/>
              </a:p>
            </p:txBody>
          </p:sp>
          <p:sp>
            <p:nvSpPr>
              <p:cNvPr id="20" name="Google Shape;163;p21"/>
              <p:cNvSpPr txBox="1"/>
              <p:nvPr/>
            </p:nvSpPr>
            <p:spPr>
              <a:xfrm>
                <a:off x="2859727" y="1022196"/>
                <a:ext cx="1068747" cy="7322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7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Assurance Frameworks</a:t>
                </a:r>
                <a:endParaRPr sz="7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0" name="Google Shape;164;p21"/>
            <p:cNvGrpSpPr/>
            <p:nvPr/>
          </p:nvGrpSpPr>
          <p:grpSpPr>
            <a:xfrm>
              <a:off x="4021305" y="3631222"/>
              <a:ext cx="1088388" cy="1068600"/>
              <a:chOff x="5204482" y="3234278"/>
              <a:chExt cx="1088388" cy="1068600"/>
            </a:xfrm>
          </p:grpSpPr>
          <p:sp>
            <p:nvSpPr>
              <p:cNvPr id="17" name="Google Shape;165;p21"/>
              <p:cNvSpPr/>
              <p:nvPr/>
            </p:nvSpPr>
            <p:spPr>
              <a:xfrm>
                <a:off x="5214448" y="3234278"/>
                <a:ext cx="1068600" cy="1068600"/>
              </a:xfrm>
              <a:prstGeom prst="ellipse">
                <a:avLst/>
              </a:prstGeom>
              <a:solidFill>
                <a:srgbClr val="155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/>
              </a:p>
            </p:txBody>
          </p:sp>
          <p:sp>
            <p:nvSpPr>
              <p:cNvPr id="18" name="Google Shape;166;p21"/>
              <p:cNvSpPr txBox="1"/>
              <p:nvPr/>
            </p:nvSpPr>
            <p:spPr>
              <a:xfrm>
                <a:off x="5204482" y="3402503"/>
                <a:ext cx="1088388" cy="7322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700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Sirtfi</a:t>
                </a:r>
                <a:endParaRPr sz="7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1" name="Google Shape;167;p21"/>
            <p:cNvGrpSpPr/>
            <p:nvPr/>
          </p:nvGrpSpPr>
          <p:grpSpPr>
            <a:xfrm>
              <a:off x="2444800" y="2038874"/>
              <a:ext cx="1068747" cy="1068600"/>
              <a:chOff x="5214302" y="3234278"/>
              <a:chExt cx="1068747" cy="1068600"/>
            </a:xfrm>
          </p:grpSpPr>
          <p:sp>
            <p:nvSpPr>
              <p:cNvPr id="15" name="Google Shape;168;p21"/>
              <p:cNvSpPr/>
              <p:nvPr/>
            </p:nvSpPr>
            <p:spPr>
              <a:xfrm>
                <a:off x="5214448" y="3234278"/>
                <a:ext cx="1068600" cy="1068600"/>
              </a:xfrm>
              <a:prstGeom prst="ellipse">
                <a:avLst/>
              </a:prstGeom>
              <a:solidFill>
                <a:srgbClr val="155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/>
              </a:p>
            </p:txBody>
          </p:sp>
          <p:sp>
            <p:nvSpPr>
              <p:cNvPr id="16" name="Google Shape;169;p21"/>
              <p:cNvSpPr txBox="1"/>
              <p:nvPr/>
            </p:nvSpPr>
            <p:spPr>
              <a:xfrm>
                <a:off x="5214302" y="3402503"/>
                <a:ext cx="1068747" cy="7322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700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GÉANT Code of Conduct</a:t>
                </a:r>
                <a:endParaRPr sz="7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2" name="Google Shape;170;p21"/>
            <p:cNvGrpSpPr/>
            <p:nvPr/>
          </p:nvGrpSpPr>
          <p:grpSpPr>
            <a:xfrm>
              <a:off x="5630454" y="2038874"/>
              <a:ext cx="1068600" cy="1068600"/>
              <a:chOff x="5214448" y="3234278"/>
              <a:chExt cx="1068600" cy="1068600"/>
            </a:xfrm>
          </p:grpSpPr>
          <p:sp>
            <p:nvSpPr>
              <p:cNvPr id="13" name="Google Shape;171;p21"/>
              <p:cNvSpPr/>
              <p:nvPr/>
            </p:nvSpPr>
            <p:spPr>
              <a:xfrm>
                <a:off x="5214448" y="3234278"/>
                <a:ext cx="1068600" cy="1068600"/>
              </a:xfrm>
              <a:prstGeom prst="ellipse">
                <a:avLst/>
              </a:prstGeom>
              <a:solidFill>
                <a:srgbClr val="155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/>
              </a:p>
            </p:txBody>
          </p:sp>
          <p:sp>
            <p:nvSpPr>
              <p:cNvPr id="14" name="Google Shape;172;p21"/>
              <p:cNvSpPr txBox="1"/>
              <p:nvPr/>
            </p:nvSpPr>
            <p:spPr>
              <a:xfrm>
                <a:off x="5216273" y="3402503"/>
                <a:ext cx="1064805" cy="7322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700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Support for Research &amp; Scholarship</a:t>
                </a:r>
                <a:endParaRPr sz="7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4644589" y="4339220"/>
            <a:ext cx="4562146" cy="2641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slide graphic: Christos </a:t>
            </a:r>
            <a:r>
              <a:rPr kumimoji="0" lang="en-GB" sz="105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Kanellopoulos</a:t>
            </a:r>
            <a: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, with </a:t>
            </a:r>
            <a:r>
              <a:rPr kumimoji="0" lang="en-GB" sz="105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NicolasL</a:t>
            </a:r>
            <a: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, </a:t>
            </a:r>
            <a:r>
              <a:rPr kumimoji="0" lang="en-GB" sz="105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DavideV</a:t>
            </a:r>
            <a: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, and </a:t>
            </a:r>
            <a:r>
              <a:rPr kumimoji="0" lang="en-GB" sz="105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DavidG</a:t>
            </a:r>
            <a:endParaRPr kumimoji="0" lang="en-GB" sz="105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92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20000" b="13291"/>
          <a:stretch/>
        </p:blipFill>
        <p:spPr>
          <a:xfrm>
            <a:off x="0" y="-1"/>
            <a:ext cx="9144000" cy="457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73" y="1971886"/>
            <a:ext cx="5242545" cy="25374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305" y="399839"/>
            <a:ext cx="3582465" cy="245040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771064" cy="400110"/>
          </a:xfrm>
        </p:spPr>
        <p:txBody>
          <a:bodyPr/>
          <a:lstStyle/>
          <a:p>
            <a:r>
              <a:rPr lang="en-GB" b="1" dirty="0" smtClean="0"/>
              <a:t>Must EOSC-level mechanisms solve everyone’s issue?</a:t>
            </a:r>
            <a:endParaRPr lang="en-GB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962" y="2423924"/>
            <a:ext cx="5057227" cy="2547915"/>
          </a:xfrm>
          <a:prstGeom prst="rect">
            <a:avLst/>
          </a:prstGeom>
        </p:spPr>
      </p:pic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14773" y="878087"/>
            <a:ext cx="4973532" cy="800219"/>
          </a:xfrm>
        </p:spPr>
        <p:txBody>
          <a:bodyPr/>
          <a:lstStyle/>
          <a:p>
            <a:r>
              <a:rPr lang="en-GB" dirty="0" smtClean="0"/>
              <a:t>do we face </a:t>
            </a:r>
            <a:br>
              <a:rPr lang="en-GB" dirty="0" smtClean="0"/>
            </a:br>
            <a:r>
              <a:rPr lang="en-GB" dirty="0" smtClean="0"/>
              <a:t>an </a:t>
            </a:r>
            <a:r>
              <a:rPr lang="en-GB" dirty="0"/>
              <a:t>unbounded challenge?</a:t>
            </a:r>
          </a:p>
        </p:txBody>
      </p:sp>
    </p:spTree>
    <p:extLst>
      <p:ext uri="{BB962C8B-B14F-4D97-AF65-F5344CB8AC3E}">
        <p14:creationId xmlns:p14="http://schemas.microsoft.com/office/powerpoint/2010/main" val="83353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1102290"/>
            <a:ext cx="8780615" cy="3232276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Service providers should be at, or grow towards, a mature security stance</a:t>
            </a:r>
          </a:p>
          <a:p>
            <a:endParaRPr lang="en-GB" dirty="0" smtClean="0">
              <a:solidFill>
                <a:srgbClr val="6F2575"/>
              </a:solidFill>
            </a:endParaRPr>
          </a:p>
          <a:p>
            <a:pPr>
              <a:spcAft>
                <a:spcPts val="600"/>
              </a:spcAft>
            </a:pPr>
            <a:r>
              <a:rPr lang="en-GB" dirty="0">
                <a:solidFill>
                  <a:srgbClr val="6F2575"/>
                </a:solidFill>
              </a:rPr>
              <a:t>	</a:t>
            </a:r>
            <a:r>
              <a:rPr lang="en-GB" dirty="0" smtClean="0">
                <a:solidFill>
                  <a:srgbClr val="6F2575"/>
                </a:solidFill>
              </a:rPr>
              <a:t>and an </a:t>
            </a:r>
            <a:r>
              <a:rPr lang="en-GB" b="1" dirty="0" smtClean="0">
                <a:solidFill>
                  <a:srgbClr val="6F2575"/>
                </a:solidFill>
              </a:rPr>
              <a:t>infrastructure </a:t>
            </a:r>
            <a:r>
              <a:rPr lang="en-GB" dirty="0" smtClean="0">
                <a:solidFill>
                  <a:srgbClr val="6F2575"/>
                </a:solidFill>
              </a:rPr>
              <a:t>provides coordination amongst ‘similar’ things</a:t>
            </a:r>
            <a:br>
              <a:rPr lang="en-GB" dirty="0" smtClean="0">
                <a:solidFill>
                  <a:srgbClr val="6F2575"/>
                </a:solidFill>
              </a:rPr>
            </a:br>
            <a:endParaRPr lang="en-GB" i="1" dirty="0" smtClean="0">
              <a:solidFill>
                <a:srgbClr val="6F2575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6F2575"/>
                </a:solidFill>
              </a:rPr>
              <a:t>providers in an infrastructure can </a:t>
            </a:r>
            <a:r>
              <a:rPr lang="en-GB" b="1" dirty="0" smtClean="0">
                <a:solidFill>
                  <a:srgbClr val="6F2575"/>
                </a:solidFill>
              </a:rPr>
              <a:t>benefit from their commonalities </a:t>
            </a:r>
            <a:br>
              <a:rPr lang="en-GB" b="1" dirty="0" smtClean="0">
                <a:solidFill>
                  <a:srgbClr val="6F2575"/>
                </a:solidFill>
              </a:rPr>
            </a:br>
            <a:r>
              <a:rPr lang="en-GB" i="1" dirty="0" smtClean="0">
                <a:solidFill>
                  <a:srgbClr val="6F2575"/>
                </a:solidFill>
              </a:rPr>
              <a:t>in response and security verification, and vulnerability management</a:t>
            </a:r>
            <a:endParaRPr lang="en-GB" i="1" dirty="0">
              <a:solidFill>
                <a:srgbClr val="6F2575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6F2575"/>
                </a:solidFill>
              </a:rPr>
              <a:t>a mature EOSC security capability can be structured with infrastructure in </a:t>
            </a:r>
            <a:r>
              <a:rPr lang="en-GB" b="1" dirty="0" smtClean="0">
                <a:solidFill>
                  <a:srgbClr val="6F2575"/>
                </a:solidFill>
              </a:rPr>
              <a:t>a scalable way </a:t>
            </a:r>
            <a:r>
              <a:rPr lang="en-GB" dirty="0" smtClean="0">
                <a:solidFill>
                  <a:srgbClr val="6F2575"/>
                </a:solidFill>
              </a:rPr>
              <a:t>across many service providers</a:t>
            </a:r>
          </a:p>
          <a:p>
            <a:endParaRPr lang="en-GB" sz="1000" dirty="0" smtClean="0">
              <a:solidFill>
                <a:srgbClr val="6F2575"/>
              </a:solidFill>
            </a:endParaRPr>
          </a:p>
          <a:p>
            <a:r>
              <a:rPr lang="en-GB" i="1" dirty="0" smtClean="0">
                <a:solidFill>
                  <a:schemeClr val="bg1"/>
                </a:solidFill>
              </a:rPr>
              <a:t>While ‘services</a:t>
            </a:r>
            <a:r>
              <a:rPr lang="en-GB" i="1" dirty="0">
                <a:solidFill>
                  <a:schemeClr val="bg1"/>
                </a:solidFill>
              </a:rPr>
              <a:t>’ </a:t>
            </a:r>
            <a:r>
              <a:rPr lang="en-GB" i="1" dirty="0" smtClean="0">
                <a:solidFill>
                  <a:schemeClr val="bg1"/>
                </a:solidFill>
              </a:rPr>
              <a:t>generally are </a:t>
            </a:r>
            <a:r>
              <a:rPr lang="en-GB" i="1" dirty="0">
                <a:solidFill>
                  <a:schemeClr val="bg1"/>
                </a:solidFill>
              </a:rPr>
              <a:t>very </a:t>
            </a:r>
            <a:r>
              <a:rPr lang="en-GB" i="1" dirty="0" smtClean="0">
                <a:solidFill>
                  <a:schemeClr val="bg1"/>
                </a:solidFill>
              </a:rPr>
              <a:t>broad, including data, publications, &amp;c</a:t>
            </a:r>
            <a:endParaRPr lang="en-GB" i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What we expect in the infrastructures and services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84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Infrastructures: profiting from having a shared services set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627" y="1441797"/>
            <a:ext cx="4262759" cy="298268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39" y="997028"/>
            <a:ext cx="5141335" cy="2928398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sp>
        <p:nvSpPr>
          <p:cNvPr id="2" name="TextBox 1"/>
          <p:cNvSpPr txBox="1"/>
          <p:nvPr/>
        </p:nvSpPr>
        <p:spPr>
          <a:xfrm>
            <a:off x="5382638" y="4507014"/>
            <a:ext cx="2558393" cy="2641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image sources: csirt.egi.eu and EGI SVG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6039" y="3901801"/>
            <a:ext cx="3172343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commonality in user base </a:t>
            </a:r>
            <a:b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and access patterns – and testing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22548" y="748720"/>
            <a:ext cx="269304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common vulnerabilities,</a:t>
            </a:r>
            <a:b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or common risk environment</a:t>
            </a:r>
          </a:p>
        </p:txBody>
      </p:sp>
    </p:spTree>
    <p:extLst>
      <p:ext uri="{BB962C8B-B14F-4D97-AF65-F5344CB8AC3E}">
        <p14:creationId xmlns:p14="http://schemas.microsoft.com/office/powerpoint/2010/main" val="358798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14"/>
          </p:nvPr>
        </p:nvSpPr>
        <p:spPr>
          <a:xfrm>
            <a:off x="4348481" y="967071"/>
            <a:ext cx="4559404" cy="1821849"/>
          </a:xfrm>
          <a:ln>
            <a:solidFill>
              <a:srgbClr val="E3D88B"/>
            </a:solidFill>
          </a:ln>
        </p:spPr>
        <p:txBody>
          <a:bodyPr lIns="45720"/>
          <a:lstStyle/>
          <a:p>
            <a:r>
              <a:rPr lang="en-GB" sz="1800" b="1" dirty="0" smtClean="0">
                <a:solidFill>
                  <a:srgbClr val="6F2575"/>
                </a:solidFill>
              </a:rPr>
              <a:t>(e-)Infrastructures, services,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service security &amp; integrity, responsiveness, compliance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vulnerability management and </a:t>
            </a:r>
            <a:br>
              <a:rPr lang="en-GB" sz="1600" dirty="0" smtClean="0"/>
            </a:br>
            <a:r>
              <a:rPr lang="en-GB" sz="1600" dirty="0" smtClean="0"/>
              <a:t>pro-active security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incident </a:t>
            </a:r>
            <a:r>
              <a:rPr lang="en-GB" sz="1600" dirty="0"/>
              <a:t>response and resolution </a:t>
            </a: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GB" sz="1600" dirty="0" smtClean="0"/>
              <a:t>within </a:t>
            </a:r>
            <a:r>
              <a:rPr lang="en-GB" sz="1600" dirty="0"/>
              <a:t>the infrastructure or </a:t>
            </a:r>
            <a:r>
              <a:rPr lang="en-GB" sz="1600" dirty="0" smtClean="0"/>
              <a:t>service</a:t>
            </a:r>
            <a:endParaRPr lang="en-GB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</p:spPr>
        <p:txBody>
          <a:bodyPr/>
          <a:lstStyle/>
          <a:p>
            <a:r>
              <a:rPr lang="en-GB" dirty="0" smtClean="0"/>
              <a:t>Thus even generic capabilities will be widely distributed</a:t>
            </a:r>
            <a:endParaRPr lang="en-GB" dirty="0"/>
          </a:p>
        </p:txBody>
      </p:sp>
      <p:sp>
        <p:nvSpPr>
          <p:cNvPr id="9" name="Text Placeholder 6"/>
          <p:cNvSpPr txBox="1">
            <a:spLocks/>
          </p:cNvSpPr>
          <p:nvPr/>
        </p:nvSpPr>
        <p:spPr>
          <a:xfrm>
            <a:off x="238125" y="967069"/>
            <a:ext cx="3942715" cy="2502571"/>
          </a:xfrm>
          <a:prstGeom prst="rect">
            <a:avLst/>
          </a:prstGeom>
          <a:ln w="12700">
            <a:solidFill>
              <a:srgbClr val="E3D88B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20" tIns="0" rIns="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sz="1800" b="1" dirty="0" smtClean="0">
                <a:solidFill>
                  <a:srgbClr val="6F2575"/>
                </a:solidFill>
              </a:rPr>
              <a:t>EOSC ‘Portal’ and ecosystem</a:t>
            </a:r>
          </a:p>
          <a:p>
            <a:r>
              <a:rPr lang="en-GB" sz="1600" i="1" dirty="0"/>
              <a:t>s</a:t>
            </a:r>
            <a:r>
              <a:rPr lang="en-GB" sz="1600" i="1" dirty="0" smtClean="0"/>
              <a:t>ecurity for a loosely coupled ecosystem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600" dirty="0" smtClean="0"/>
              <a:t>risk management for collective services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600" dirty="0" smtClean="0"/>
              <a:t>security baselining and trust marking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600" dirty="0" smtClean="0"/>
              <a:t>coherence of response, </a:t>
            </a:r>
            <a:br>
              <a:rPr lang="en-GB" sz="1600" dirty="0" smtClean="0"/>
            </a:br>
            <a:r>
              <a:rPr lang="en-GB" sz="1600" dirty="0" smtClean="0"/>
              <a:t>community readiness/collaboration, </a:t>
            </a:r>
            <a:br>
              <a:rPr lang="en-GB" sz="1600" dirty="0" smtClean="0"/>
            </a:br>
            <a:r>
              <a:rPr lang="en-GB" sz="1600" dirty="0" smtClean="0"/>
              <a:t>and information sharing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600" dirty="0" smtClean="0"/>
              <a:t>resolution, forensics, resolution and remediation for core and stakeholders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600" dirty="0"/>
              <a:t>training and capability </a:t>
            </a:r>
            <a:r>
              <a:rPr lang="en-GB" sz="1600" dirty="0" smtClean="0"/>
              <a:t>enhancement</a:t>
            </a:r>
            <a:endParaRPr lang="en-GB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346993"/>
            <a:ext cx="9144000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defTabSz="825500"/>
            <a:r>
              <a:rPr lang="en-GB" sz="1000" cap="none" dirty="0" smtClean="0">
                <a:solidFill>
                  <a:srgbClr val="6F2575"/>
                </a:solidFill>
              </a:rPr>
              <a:t>See also</a:t>
            </a:r>
            <a:r>
              <a:rPr lang="en-GB" sz="1000" i="1" cap="none" dirty="0" smtClean="0">
                <a:solidFill>
                  <a:srgbClr val="6F2575"/>
                </a:solidFill>
              </a:rPr>
              <a:t> </a:t>
            </a:r>
            <a:r>
              <a:rPr lang="en-GB" sz="1000" i="1" cap="none" dirty="0">
                <a:solidFill>
                  <a:srgbClr val="6F2575"/>
                </a:solidFill>
              </a:rPr>
              <a:t>Trust Coordination for Research Collaboration in the EOSC </a:t>
            </a:r>
            <a:r>
              <a:rPr lang="en-GB" sz="1000" i="1" cap="none" dirty="0" smtClean="0">
                <a:solidFill>
                  <a:srgbClr val="6F2575"/>
                </a:solidFill>
              </a:rPr>
              <a:t>era,</a:t>
            </a:r>
            <a:r>
              <a:rPr lang="en-GB" sz="1000" cap="none" dirty="0" smtClean="0">
                <a:solidFill>
                  <a:srgbClr val="6F2575"/>
                </a:solidFill>
              </a:rPr>
              <a:t> February 2020, https</a:t>
            </a:r>
            <a:r>
              <a:rPr lang="en-GB" sz="1000" cap="none" dirty="0">
                <a:solidFill>
                  <a:srgbClr val="6F2575"/>
                </a:solidFill>
              </a:rPr>
              <a:t>://</a:t>
            </a:r>
            <a:r>
              <a:rPr lang="en-GB" sz="1000" cap="none" dirty="0" smtClean="0">
                <a:solidFill>
                  <a:srgbClr val="6F2575"/>
                </a:solidFill>
              </a:rPr>
              <a:t>g.nikhef.nl/eosc-sec-wp; https</a:t>
            </a:r>
            <a:r>
              <a:rPr lang="en-GB" sz="1000" cap="none" dirty="0">
                <a:solidFill>
                  <a:srgbClr val="6F2575"/>
                </a:solidFill>
              </a:rPr>
              <a:t>://doi.org/10.5281/zenodo.3674676</a:t>
            </a:r>
            <a:endParaRPr kumimoji="0" lang="en-GB" sz="10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48481" y="2890210"/>
            <a:ext cx="802744" cy="1188720"/>
          </a:xfrm>
          <a:prstGeom prst="rect">
            <a:avLst/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0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800" cap="none" dirty="0" smtClean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EGI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62882" y="2904251"/>
            <a:ext cx="802744" cy="1188720"/>
          </a:xfrm>
          <a:prstGeom prst="rect">
            <a:avLst/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800" cap="none" dirty="0" smtClean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EUDAT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67310" y="3194349"/>
            <a:ext cx="41036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…</a:t>
            </a:r>
          </a:p>
        </p:txBody>
      </p:sp>
      <p:sp>
        <p:nvSpPr>
          <p:cNvPr id="17" name="Rectangle 16"/>
          <p:cNvSpPr/>
          <p:nvPr/>
        </p:nvSpPr>
        <p:spPr>
          <a:xfrm rot="16200000">
            <a:off x="5984547" y="3082946"/>
            <a:ext cx="1188720" cy="803248"/>
          </a:xfrm>
          <a:prstGeom prst="rect">
            <a:avLst/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0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800" cap="none" dirty="0" smtClean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GEANT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38125" y="3711829"/>
            <a:ext cx="3942715" cy="276999"/>
          </a:xfrm>
          <a:prstGeom prst="rect">
            <a:avLst/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800" cap="none" dirty="0" smtClean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Core in EOSC-Future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843" y="3711829"/>
            <a:ext cx="498997" cy="28288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 rot="16200000">
            <a:off x="6893970" y="3082945"/>
            <a:ext cx="1188720" cy="803248"/>
          </a:xfrm>
          <a:prstGeom prst="rect">
            <a:avLst/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0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800" cap="none" dirty="0" err="1" smtClean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OpenAIRE</a:t>
            </a:r>
            <a:endParaRPr lang="en-GB" sz="1800" cap="none" dirty="0" smtClean="0">
              <a:solidFill>
                <a:srgbClr val="6F2575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Rectangle 20"/>
          <p:cNvSpPr/>
          <p:nvPr/>
        </p:nvSpPr>
        <p:spPr>
          <a:xfrm rot="16200000">
            <a:off x="7813853" y="3082944"/>
            <a:ext cx="1188720" cy="803248"/>
          </a:xfrm>
          <a:prstGeom prst="rect">
            <a:avLst/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0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800" i="1" cap="none" dirty="0" err="1" smtClean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ServiceX</a:t>
            </a:r>
            <a:endParaRPr lang="en-GB" sz="1800" i="1" cap="none" dirty="0" smtClean="0">
              <a:solidFill>
                <a:srgbClr val="6F2575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2784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2" b="11944"/>
          <a:stretch/>
        </p:blipFill>
        <p:spPr>
          <a:xfrm>
            <a:off x="1" y="-1"/>
            <a:ext cx="9144000" cy="45720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2108200"/>
            <a:ext cx="8770408" cy="2342265"/>
          </a:xfrm>
          <a:solidFill>
            <a:srgbClr val="000000">
              <a:alpha val="50000"/>
            </a:srgbClr>
          </a:solidFill>
        </p:spPr>
        <p:txBody>
          <a:bodyPr lIns="91440" tIns="45720" rIns="91440" bIns="45720"/>
          <a:lstStyle/>
          <a:p>
            <a:r>
              <a:rPr lang="en-GB" sz="1800" b="1" dirty="0" smtClean="0">
                <a:solidFill>
                  <a:srgbClr val="E3D88B"/>
                </a:solidFill>
              </a:rPr>
              <a:t>Or can we do better?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E3D88B"/>
                </a:solidFill>
              </a:rPr>
              <a:t>a baseline </a:t>
            </a:r>
            <a:r>
              <a:rPr lang="en-GB" sz="1800" dirty="0">
                <a:solidFill>
                  <a:srgbClr val="E3D88B"/>
                </a:solidFill>
              </a:rPr>
              <a:t>policy </a:t>
            </a:r>
            <a:r>
              <a:rPr lang="en-GB" sz="1800" dirty="0" smtClean="0">
                <a:solidFill>
                  <a:srgbClr val="E3D88B"/>
                </a:solidFill>
              </a:rPr>
              <a:t>bringing </a:t>
            </a:r>
            <a:r>
              <a:rPr lang="en-GB" sz="1800" dirty="0">
                <a:solidFill>
                  <a:srgbClr val="E3D88B"/>
                </a:solidFill>
              </a:rPr>
              <a:t>enough trust </a:t>
            </a:r>
            <a:r>
              <a:rPr lang="en-GB" sz="1800" dirty="0" smtClean="0">
                <a:solidFill>
                  <a:srgbClr val="E3D88B"/>
                </a:solidFill>
              </a:rPr>
              <a:t>to keep </a:t>
            </a:r>
            <a:r>
              <a:rPr lang="en-GB" sz="1800" dirty="0">
                <a:solidFill>
                  <a:srgbClr val="E3D88B"/>
                </a:solidFill>
              </a:rPr>
              <a:t>an EOSC-like ecosystem </a:t>
            </a:r>
            <a:r>
              <a:rPr lang="en-GB" sz="1800" dirty="0" smtClean="0">
                <a:solidFill>
                  <a:srgbClr val="E3D88B"/>
                </a:solidFill>
              </a:rPr>
              <a:t>secure?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E3D88B"/>
                </a:solidFill>
              </a:rPr>
              <a:t>will </a:t>
            </a:r>
            <a:r>
              <a:rPr lang="en-GB" sz="1800" dirty="0">
                <a:solidFill>
                  <a:srgbClr val="E3D88B"/>
                </a:solidFill>
              </a:rPr>
              <a:t>service providers act </a:t>
            </a:r>
            <a:r>
              <a:rPr lang="en-GB" sz="1800" dirty="0" smtClean="0">
                <a:solidFill>
                  <a:srgbClr val="E3D88B"/>
                </a:solidFill>
              </a:rPr>
              <a:t>collectively in </a:t>
            </a:r>
            <a:r>
              <a:rPr lang="en-GB" sz="1800" dirty="0">
                <a:solidFill>
                  <a:srgbClr val="E3D88B"/>
                </a:solidFill>
              </a:rPr>
              <a:t>the common interest?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E3D88B"/>
                </a:solidFill>
              </a:rPr>
              <a:t>will diverse policy </a:t>
            </a:r>
            <a:r>
              <a:rPr lang="en-GB" sz="1800" dirty="0">
                <a:solidFill>
                  <a:srgbClr val="E3D88B"/>
                </a:solidFill>
              </a:rPr>
              <a:t>and assurance </a:t>
            </a:r>
            <a:r>
              <a:rPr lang="en-GB" sz="1800" dirty="0" smtClean="0">
                <a:solidFill>
                  <a:srgbClr val="E3D88B"/>
                </a:solidFill>
              </a:rPr>
              <a:t>establish </a:t>
            </a:r>
            <a:r>
              <a:rPr lang="en-GB" sz="1800" dirty="0">
                <a:solidFill>
                  <a:srgbClr val="E3D88B"/>
                </a:solidFill>
              </a:rPr>
              <a:t>a </a:t>
            </a:r>
            <a:r>
              <a:rPr lang="en-GB" sz="1800" dirty="0" smtClean="0">
                <a:solidFill>
                  <a:srgbClr val="E3D88B"/>
                </a:solidFill>
              </a:rPr>
              <a:t>common reputation for </a:t>
            </a:r>
            <a:r>
              <a:rPr lang="en-GB" sz="1800" dirty="0">
                <a:solidFill>
                  <a:srgbClr val="E3D88B"/>
                </a:solidFill>
              </a:rPr>
              <a:t>services?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E3D88B"/>
                </a:solidFill>
              </a:rPr>
              <a:t>will </a:t>
            </a:r>
            <a:r>
              <a:rPr lang="en-GB" sz="1800" dirty="0">
                <a:solidFill>
                  <a:srgbClr val="E3D88B"/>
                </a:solidFill>
              </a:rPr>
              <a:t>provider self-assessment and mitigation of key risks, be seen as ‘good value’?</a:t>
            </a:r>
          </a:p>
          <a:p>
            <a:endParaRPr lang="en-GB" sz="1800" dirty="0" smtClean="0">
              <a:solidFill>
                <a:srgbClr val="E3D88B"/>
              </a:solidFill>
            </a:endParaRPr>
          </a:p>
          <a:p>
            <a:r>
              <a:rPr lang="en-GB" sz="1800" b="1" dirty="0" smtClean="0">
                <a:solidFill>
                  <a:srgbClr val="E3D88B"/>
                </a:solidFill>
              </a:rPr>
              <a:t>And … do the users care?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E3D88B"/>
                </a:solidFill>
              </a:rPr>
              <a:t>and: </a:t>
            </a:r>
            <a:r>
              <a:rPr lang="en-GB" sz="1800" i="1" dirty="0" smtClean="0">
                <a:solidFill>
                  <a:srgbClr val="E3D88B"/>
                </a:solidFill>
              </a:rPr>
              <a:t>care enough </a:t>
            </a:r>
            <a:r>
              <a:rPr lang="en-GB" sz="1800" dirty="0" smtClean="0">
                <a:solidFill>
                  <a:srgbClr val="E3D88B"/>
                </a:solidFill>
              </a:rPr>
              <a:t>to make trust and security worth the cost for service providers?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Common questions – open answers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130629" y="4391674"/>
            <a:ext cx="2013372" cy="2410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900" cap="none" dirty="0">
                <a:solidFill>
                  <a:srgbClr val="6F2575"/>
                </a:solidFill>
              </a:rPr>
              <a:t>Photo by </a:t>
            </a:r>
            <a:r>
              <a:rPr lang="en-GB" sz="900" cap="none" dirty="0" err="1">
                <a:solidFill>
                  <a:srgbClr val="6F2575"/>
                </a:solidFill>
              </a:rPr>
              <a:t>Yash</a:t>
            </a:r>
            <a:r>
              <a:rPr lang="en-GB" sz="900" cap="none" dirty="0">
                <a:solidFill>
                  <a:srgbClr val="6F2575"/>
                </a:solidFill>
              </a:rPr>
              <a:t> </a:t>
            </a:r>
            <a:r>
              <a:rPr lang="en-GB" sz="900" cap="none" dirty="0" err="1">
                <a:solidFill>
                  <a:srgbClr val="6F2575"/>
                </a:solidFill>
              </a:rPr>
              <a:t>Prajapati</a:t>
            </a:r>
            <a:r>
              <a:rPr lang="en-GB" sz="900" cap="none" dirty="0">
                <a:solidFill>
                  <a:srgbClr val="6F2575"/>
                </a:solidFill>
              </a:rPr>
              <a:t> on </a:t>
            </a:r>
            <a:r>
              <a:rPr lang="en-GB" sz="900" cap="none" dirty="0" err="1">
                <a:solidFill>
                  <a:srgbClr val="6F2575"/>
                </a:solidFill>
              </a:rPr>
              <a:t>Unsplash</a:t>
            </a:r>
            <a:endParaRPr kumimoji="0" lang="en-GB" sz="9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265271" y="768607"/>
            <a:ext cx="8743262" cy="890106"/>
          </a:xfrm>
          <a:prstGeom prst="rect">
            <a:avLst/>
          </a:prstGeom>
          <a:solidFill>
            <a:srgbClr val="FFFFFF">
              <a:alpha val="70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40" tIns="45720" rIns="91440" bIns="4572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sz="1800" b="1" dirty="0" smtClean="0">
                <a:solidFill>
                  <a:srgbClr val="6F2575"/>
                </a:solidFill>
              </a:rPr>
              <a:t>Will the core team drown? </a:t>
            </a:r>
            <a:br>
              <a:rPr lang="en-GB" sz="1800" b="1" dirty="0" smtClean="0">
                <a:solidFill>
                  <a:srgbClr val="6F2575"/>
                </a:solidFill>
              </a:rPr>
            </a:br>
            <a:r>
              <a:rPr lang="en-GB" sz="1800" i="1" dirty="0" smtClean="0">
                <a:solidFill>
                  <a:srgbClr val="6F2575"/>
                </a:solidFill>
              </a:rPr>
              <a:t>the incident response and forensics experts busied consistently with service-specific response, and the ‘portal’ not able to help through of its participating providers?</a:t>
            </a:r>
            <a:endParaRPr lang="en-GB" sz="1800" i="1" dirty="0">
              <a:solidFill>
                <a:srgbClr val="6F25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76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so: do we stand a chance?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689600" y="2448303"/>
            <a:ext cx="4293502" cy="13131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algn="r" defTabSz="457200"/>
            <a:r>
              <a:rPr lang="en-GB" sz="1200" i="1" cap="none" dirty="0">
                <a:solidFill>
                  <a:srgbClr val="E3D88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</a:t>
            </a:r>
            <a:r>
              <a:rPr kumimoji="0" lang="en-GB" sz="1200" i="1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ased on the white paper by</a:t>
            </a:r>
            <a:br>
              <a:rPr kumimoji="0" lang="en-GB" sz="1200" i="1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en-GB" sz="1200" i="1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David </a:t>
            </a:r>
            <a:r>
              <a:rPr kumimoji="0" lang="en-GB" sz="1200" i="1" u="none" strike="noStrike" cap="none" spc="0" normalizeH="0" baseline="0" dirty="0" err="1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Groep</a:t>
            </a:r>
            <a:r>
              <a:rPr kumimoji="0" lang="en-GB" sz="1200" i="1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Jens Jensen, Dave Kelsey,</a:t>
            </a:r>
            <a:r>
              <a:rPr kumimoji="0" lang="en-GB" sz="1200" i="1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br>
              <a:rPr kumimoji="0" lang="en-GB" sz="1200" i="1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en-GB" sz="1200" i="1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Daniel </a:t>
            </a:r>
            <a:r>
              <a:rPr kumimoji="0" lang="en-GB" sz="1200" i="1" u="none" strike="noStrike" cap="none" spc="0" normalizeH="0" baseline="0" dirty="0" err="1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Kou</a:t>
            </a:r>
            <a:r>
              <a:rPr kumimoji="0" lang="en-GB" sz="1200" i="1" u="none" strike="noStrike" cap="none" spc="0" normalizeH="0" baseline="0" dirty="0" err="1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řil</a:t>
            </a:r>
            <a:r>
              <a:rPr kumimoji="0" lang="en-GB" sz="1200" i="1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, Maarten </a:t>
            </a:r>
            <a:r>
              <a:rPr kumimoji="0" lang="en-GB" sz="1200" i="1" u="none" strike="noStrike" cap="none" spc="0" normalizeH="0" baseline="0" dirty="0" err="1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Kremers</a:t>
            </a:r>
            <a:r>
              <a:rPr kumimoji="0" lang="en-GB" sz="1200" i="1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,</a:t>
            </a:r>
            <a:r>
              <a:rPr kumimoji="0" lang="en-GB" sz="1200" i="1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and Hannah Short</a:t>
            </a:r>
            <a:r>
              <a:rPr kumimoji="0" lang="en-GB" sz="1200" i="1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kumimoji="0" lang="en-GB" sz="1200" i="1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en-GB" sz="1200" i="1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and on discussions in the EOSC Future </a:t>
            </a:r>
            <a:br>
              <a:rPr kumimoji="0" lang="en-GB" sz="1200" i="1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en-GB" sz="1200" i="1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Security</a:t>
            </a:r>
            <a:r>
              <a:rPr kumimoji="0" lang="en-GB" sz="1200" i="1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Operations &amp; Policy </a:t>
            </a:r>
            <a:r>
              <a:rPr lang="en-GB" sz="1200" i="1" cap="none" dirty="0" smtClean="0">
                <a:solidFill>
                  <a:srgbClr val="E3D88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collaboration</a:t>
            </a:r>
            <a:br>
              <a:rPr lang="en-GB" sz="1200" i="1" cap="none" dirty="0" smtClean="0">
                <a:solidFill>
                  <a:srgbClr val="E3D88B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 i="1" cap="none" dirty="0" smtClean="0">
                <a:solidFill>
                  <a:srgbClr val="E3D88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with, in addition, </a:t>
            </a:r>
            <a:r>
              <a:rPr lang="en-GB" sz="1200" i="1" cap="none" dirty="0" err="1" smtClean="0">
                <a:solidFill>
                  <a:srgbClr val="E3D88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Urpo</a:t>
            </a:r>
            <a:r>
              <a:rPr lang="en-GB" sz="1200" i="1" cap="none" dirty="0" smtClean="0">
                <a:solidFill>
                  <a:srgbClr val="E3D88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Kaila, Alf </a:t>
            </a:r>
            <a:r>
              <a:rPr lang="en-GB" sz="1200" i="1" cap="none" dirty="0" err="1" smtClean="0">
                <a:solidFill>
                  <a:srgbClr val="E3D88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Moens</a:t>
            </a:r>
            <a:r>
              <a:rPr lang="en-GB" sz="1200" i="1" cap="none" dirty="0" smtClean="0">
                <a:solidFill>
                  <a:srgbClr val="E3D88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and Vincent </a:t>
            </a:r>
            <a:r>
              <a:rPr lang="en-GB" sz="1200" i="1" cap="none" dirty="0" err="1" smtClean="0">
                <a:solidFill>
                  <a:srgbClr val="E3D88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Brillault</a:t>
            </a:r>
            <a:endParaRPr kumimoji="0" lang="en-GB" sz="1200" i="1" u="none" strike="noStrike" cap="none" spc="0" normalizeH="0" baseline="0" dirty="0">
              <a:ln>
                <a:noFill/>
              </a:ln>
              <a:solidFill>
                <a:srgbClr val="E3D88B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67156" y="-100005"/>
            <a:ext cx="6589946" cy="3590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defTabSz="457200"/>
            <a:r>
              <a:rPr kumimoji="0" lang="en-GB" sz="1000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long read</a:t>
            </a:r>
            <a:r>
              <a:rPr lang="en-GB" sz="1000" cap="none" dirty="0">
                <a:solidFill>
                  <a:srgbClr val="E3D88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lang="en-GB" sz="1000" i="1" cap="none" dirty="0" smtClean="0">
                <a:solidFill>
                  <a:srgbClr val="E3D88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Trust </a:t>
            </a:r>
            <a:r>
              <a:rPr lang="en-GB" sz="1000" i="1" cap="none" dirty="0">
                <a:solidFill>
                  <a:srgbClr val="E3D88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Coordination for Research Collaboration in the EOSC </a:t>
            </a:r>
            <a:r>
              <a:rPr lang="en-GB" sz="1000" i="1" cap="none" dirty="0" smtClean="0">
                <a:solidFill>
                  <a:srgbClr val="E3D88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era</a:t>
            </a:r>
            <a:r>
              <a:rPr lang="en-GB" sz="1000" i="1" cap="none" dirty="0">
                <a:solidFill>
                  <a:srgbClr val="E3D88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000" cap="none" dirty="0" smtClean="0">
                <a:solidFill>
                  <a:srgbClr val="E3D88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</a:t>
            </a:r>
            <a:r>
              <a:rPr lang="en-GB" sz="1000" cap="none" dirty="0">
                <a:solidFill>
                  <a:srgbClr val="E3D88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://doi.org/10.5281/zenodo.3674677</a:t>
            </a:r>
            <a:endParaRPr kumimoji="0" lang="en-GB" sz="1000" u="none" strike="noStrike" cap="none" spc="0" normalizeH="0" baseline="0" dirty="0">
              <a:ln>
                <a:noFill/>
              </a:ln>
              <a:solidFill>
                <a:srgbClr val="E3D88B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8700" y="4867414"/>
            <a:ext cx="6068901" cy="276999"/>
            <a:chOff x="1214929" y="4651381"/>
            <a:chExt cx="6068901" cy="276999"/>
          </a:xfrm>
        </p:grpSpPr>
        <p:sp>
          <p:nvSpPr>
            <p:cNvPr id="6" name="TextBox 5"/>
            <p:cNvSpPr txBox="1"/>
            <p:nvPr userDrawn="1"/>
          </p:nvSpPr>
          <p:spPr>
            <a:xfrm>
              <a:off x="1493462" y="4651381"/>
              <a:ext cx="57903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" kern="1200" cap="none" dirty="0" smtClean="0">
                  <a:solidFill>
                    <a:schemeClr val="bg1"/>
                  </a:solidFill>
                  <a:effectLst/>
                </a:rPr>
                <a:t>Parts of this work are based on results that received support from projects co-funded from the European Union’s Horizon 2020 research and </a:t>
              </a:r>
              <a:br>
                <a:rPr lang="en-GB" sz="600" kern="1200" cap="none" dirty="0" smtClean="0">
                  <a:solidFill>
                    <a:schemeClr val="bg1"/>
                  </a:solidFill>
                  <a:effectLst/>
                </a:rPr>
              </a:br>
              <a:r>
                <a:rPr lang="en-GB" sz="600" kern="1200" cap="none" dirty="0" smtClean="0">
                  <a:solidFill>
                    <a:schemeClr val="bg1"/>
                  </a:solidFill>
                  <a:effectLst/>
                </a:rPr>
                <a:t>innovation programme under Grant Agreement No. 856726  (GN4-3</a:t>
              </a:r>
              <a:r>
                <a:rPr lang="en-GB" sz="600" kern="1200" cap="none" dirty="0">
                  <a:solidFill>
                    <a:schemeClr val="bg1"/>
                  </a:solidFill>
                </a:rPr>
                <a:t>), </a:t>
              </a:r>
              <a:r>
                <a:rPr lang="en-GB" sz="600" kern="1200" cap="none" dirty="0" smtClean="0">
                  <a:solidFill>
                    <a:schemeClr val="bg1"/>
                  </a:solidFill>
                </a:rPr>
                <a:t>grant </a:t>
              </a:r>
              <a:r>
                <a:rPr lang="en-GB" sz="600" kern="1200" cap="none" dirty="0">
                  <a:solidFill>
                    <a:schemeClr val="bg1"/>
                  </a:solidFill>
                </a:rPr>
                <a:t>agreement No. </a:t>
              </a:r>
              <a:r>
                <a:rPr lang="en-GB" sz="600" kern="1200" cap="none" dirty="0" smtClean="0">
                  <a:solidFill>
                    <a:schemeClr val="bg1"/>
                  </a:solidFill>
                </a:rPr>
                <a:t>777536 (EOSC-hub), </a:t>
              </a:r>
              <a:r>
                <a:rPr lang="en-GB" sz="600" kern="1200" cap="none" dirty="0">
                  <a:solidFill>
                    <a:schemeClr val="bg1"/>
                  </a:solidFill>
                </a:rPr>
                <a:t>and under Grant Agreement </a:t>
              </a:r>
              <a:r>
                <a:rPr lang="en-GB" sz="600" kern="1200" cap="none" dirty="0" smtClean="0">
                  <a:solidFill>
                    <a:schemeClr val="bg1"/>
                  </a:solidFill>
                </a:rPr>
                <a:t>No. </a:t>
              </a:r>
              <a:r>
                <a:rPr lang="en-GB" sz="600" kern="1200" cap="none" dirty="0">
                  <a:solidFill>
                    <a:schemeClr val="bg1"/>
                  </a:solidFill>
                </a:rPr>
                <a:t>730941 (AARC2</a:t>
              </a:r>
              <a:r>
                <a:rPr lang="en-GB" sz="600" kern="1200" cap="none" dirty="0" smtClean="0">
                  <a:solidFill>
                    <a:schemeClr val="bg1"/>
                  </a:solidFill>
                </a:rPr>
                <a:t>).</a:t>
              </a:r>
              <a:endParaRPr lang="en-GB" sz="600" cap="none" dirty="0">
                <a:solidFill>
                  <a:schemeClr val="bg1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929" y="4678303"/>
              <a:ext cx="328434" cy="223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256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" t="18911" b="2277"/>
          <a:stretch/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6" name="TextBox 5"/>
          <p:cNvSpPr txBox="1"/>
          <p:nvPr/>
        </p:nvSpPr>
        <p:spPr>
          <a:xfrm>
            <a:off x="3471660" y="4499320"/>
            <a:ext cx="4453142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r" defTabSz="825500"/>
            <a:r>
              <a:rPr lang="en-GB" sz="1100" cap="none" dirty="0">
                <a:solidFill>
                  <a:srgbClr val="6F2575"/>
                </a:solidFill>
              </a:rPr>
              <a:t>sources: https://www.eoscsecretariat.eu/eosc-symposium-programme</a:t>
            </a:r>
            <a:endParaRPr kumimoji="0" lang="en-GB" sz="11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26" y="75238"/>
            <a:ext cx="8060748" cy="44697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9415" y="1895739"/>
            <a:ext cx="1174661" cy="559362"/>
          </a:xfrm>
          <a:prstGeom prst="rect">
            <a:avLst/>
          </a:prstGeom>
          <a:ln>
            <a:solidFill>
              <a:srgbClr val="6F2575"/>
            </a:solidFill>
          </a:ln>
        </p:spPr>
      </p:pic>
    </p:spTree>
    <p:extLst>
      <p:ext uri="{BB962C8B-B14F-4D97-AF65-F5344CB8AC3E}">
        <p14:creationId xmlns:p14="http://schemas.microsoft.com/office/powerpoint/2010/main" val="193022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An ecosystem more than an infrastructure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9" y="744184"/>
            <a:ext cx="6491651" cy="3670165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3732539" y="4520298"/>
            <a:ext cx="4204677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1100" cap="none" dirty="0">
                <a:solidFill>
                  <a:srgbClr val="6F2575"/>
                </a:solidFill>
              </a:rPr>
              <a:t>EOSC Portal (https://www.eosc-portal.eu</a:t>
            </a:r>
            <a:r>
              <a:rPr lang="en-GB" sz="1100" cap="none" dirty="0" smtClean="0">
                <a:solidFill>
                  <a:srgbClr val="6F2575"/>
                </a:solidFill>
              </a:rPr>
              <a:t>/) – as built by </a:t>
            </a:r>
            <a:r>
              <a:rPr lang="en-GB" sz="1100" cap="none" dirty="0" err="1" smtClean="0">
                <a:solidFill>
                  <a:srgbClr val="6F2575"/>
                </a:solidFill>
              </a:rPr>
              <a:t>EOSChub</a:t>
            </a:r>
            <a:endParaRPr kumimoji="0" lang="en-GB" sz="11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0478" r="14647" b="18447"/>
          <a:stretch/>
        </p:blipFill>
        <p:spPr>
          <a:xfrm>
            <a:off x="4343400" y="1336316"/>
            <a:ext cx="4629574" cy="2976155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424539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" t="18911" b="2277"/>
          <a:stretch/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3945" y="932474"/>
            <a:ext cx="8813939" cy="2659039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945" y="3720230"/>
            <a:ext cx="8813939" cy="764088"/>
          </a:xfrm>
          <a:prstGeom prst="rect">
            <a:avLst/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GB" b="1" dirty="0" smtClean="0"/>
              <a:t>Entities of all kinds 		</a:t>
            </a:r>
            <a:r>
              <a:rPr lang="en-GB" dirty="0" smtClean="0"/>
              <a:t>– diversity in the EOSC range </a:t>
            </a:r>
            <a:br>
              <a:rPr lang="en-GB" dirty="0" smtClean="0"/>
            </a:br>
            <a:r>
              <a:rPr lang="en-GB" dirty="0" smtClean="0"/>
              <a:t>	from </a:t>
            </a:r>
            <a:r>
              <a:rPr lang="en-GB" i="1" dirty="0" smtClean="0"/>
              <a:t>data sets </a:t>
            </a:r>
            <a:r>
              <a:rPr lang="en-GB" dirty="0" smtClean="0"/>
              <a:t>to </a:t>
            </a:r>
            <a:r>
              <a:rPr lang="en-GB" i="1" dirty="0" smtClean="0"/>
              <a:t>storage </a:t>
            </a:r>
            <a:r>
              <a:rPr lang="en-GB" dirty="0" smtClean="0"/>
              <a:t>to </a:t>
            </a:r>
            <a:r>
              <a:rPr lang="en-GB" i="1" dirty="0" smtClean="0"/>
              <a:t>computing</a:t>
            </a:r>
            <a:r>
              <a:rPr lang="en-GB" dirty="0" smtClean="0"/>
              <a:t> to </a:t>
            </a:r>
            <a:r>
              <a:rPr lang="en-GB" i="1" dirty="0" smtClean="0"/>
              <a:t>publications </a:t>
            </a:r>
            <a:r>
              <a:rPr lang="en-GB" dirty="0" smtClean="0"/>
              <a:t>&amp; </a:t>
            </a:r>
            <a:r>
              <a:rPr lang="en-GB" i="1" dirty="0" smtClean="0"/>
              <a:t>digital objects</a:t>
            </a:r>
            <a:endParaRPr lang="en-GB" dirty="0" smtClean="0"/>
          </a:p>
          <a:p>
            <a:endParaRPr lang="en-GB" dirty="0" smtClean="0"/>
          </a:p>
          <a:p>
            <a:r>
              <a:rPr lang="en-GB" b="1" dirty="0" smtClean="0"/>
              <a:t>An open ecosystem 	</a:t>
            </a:r>
            <a:r>
              <a:rPr lang="en-GB" dirty="0" smtClean="0"/>
              <a:t>– rules of participation will favour </a:t>
            </a:r>
            <a:r>
              <a:rPr lang="en-GB" dirty="0" smtClean="0"/>
              <a:t>low</a:t>
            </a:r>
            <a:r>
              <a:rPr lang="en-GB" dirty="0" smtClean="0"/>
              <a:t> </a:t>
            </a:r>
            <a:r>
              <a:rPr lang="en-GB" dirty="0" smtClean="0"/>
              <a:t>barrier to </a:t>
            </a:r>
            <a:br>
              <a:rPr lang="en-GB" dirty="0" smtClean="0"/>
            </a:br>
            <a:r>
              <a:rPr lang="en-GB" dirty="0" smtClean="0"/>
              <a:t>	entry regarding operational maturity, service management quality, &amp;c</a:t>
            </a:r>
          </a:p>
          <a:p>
            <a:endParaRPr lang="en-GB" dirty="0" smtClean="0"/>
          </a:p>
          <a:p>
            <a:r>
              <a:rPr lang="en-GB" b="1" dirty="0" smtClean="0"/>
              <a:t>A diverse ecosystem	</a:t>
            </a:r>
            <a:r>
              <a:rPr lang="en-GB" dirty="0" smtClean="0"/>
              <a:t>– providers will come from e-Infrastructures, </a:t>
            </a:r>
            <a:br>
              <a:rPr lang="en-GB" dirty="0" smtClean="0"/>
            </a:br>
            <a:r>
              <a:rPr lang="en-GB" dirty="0" smtClean="0"/>
              <a:t>	from member states, from research infrastructures, and private sector</a:t>
            </a:r>
          </a:p>
          <a:p>
            <a:endParaRPr lang="en-GB" dirty="0"/>
          </a:p>
          <a:p>
            <a:r>
              <a:rPr lang="en-GB" b="1" dirty="0" smtClean="0"/>
              <a:t>An </a:t>
            </a:r>
            <a:r>
              <a:rPr lang="en-GB" b="1" i="1" dirty="0" smtClean="0"/>
              <a:t>interdependent</a:t>
            </a:r>
            <a:r>
              <a:rPr lang="en-GB" b="1" dirty="0" smtClean="0"/>
              <a:t> ecosystem 	</a:t>
            </a:r>
            <a:r>
              <a:rPr lang="en-GB" dirty="0" smtClean="0"/>
              <a:t>– aiming for composability </a:t>
            </a:r>
            <a:br>
              <a:rPr lang="en-GB" dirty="0" smtClean="0"/>
            </a:br>
            <a:r>
              <a:rPr lang="en-GB" dirty="0" smtClean="0"/>
              <a:t>	and collective service design through an open, core AAI federation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1" name="Rectangle 10"/>
          <p:cNvSpPr/>
          <p:nvPr/>
        </p:nvSpPr>
        <p:spPr>
          <a:xfrm>
            <a:off x="91936" y="241189"/>
            <a:ext cx="8815948" cy="691285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A challenging landscape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883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59910" y="2269787"/>
            <a:ext cx="8692259" cy="1264596"/>
          </a:xfrm>
          <a:prstGeom prst="rect">
            <a:avLst/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369" y="238125"/>
            <a:ext cx="2711730" cy="1499773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GB" sz="1800" dirty="0" smtClean="0"/>
              <a:t>What constitutes a ‘core service’? A thin layer, with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6F2575"/>
                </a:solidFill>
              </a:rPr>
              <a:t>at least the service catalogue (portal) itself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6F2575"/>
                </a:solidFill>
              </a:rPr>
              <a:t>governance, landscaping, and policy</a:t>
            </a:r>
            <a:br>
              <a:rPr lang="en-GB" sz="1800" dirty="0" smtClean="0">
                <a:solidFill>
                  <a:srgbClr val="6F2575"/>
                </a:solidFill>
              </a:rPr>
            </a:br>
            <a:r>
              <a:rPr lang="en-GB" sz="1800" i="1" dirty="0" smtClean="0">
                <a:solidFill>
                  <a:srgbClr val="6F2575"/>
                </a:solidFill>
              </a:rPr>
              <a:t>persistent identifiers, certifications, trademarking</a:t>
            </a:r>
            <a:endParaRPr lang="en-GB" sz="1800" dirty="0" smtClean="0">
              <a:solidFill>
                <a:srgbClr val="6F257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6F257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b="1" dirty="0" smtClean="0">
                <a:solidFill>
                  <a:srgbClr val="6F2575"/>
                </a:solidFill>
              </a:rPr>
              <a:t>AAI federation </a:t>
            </a:r>
            <a:r>
              <a:rPr lang="en-GB" sz="1800" dirty="0" smtClean="0">
                <a:solidFill>
                  <a:srgbClr val="6F2575"/>
                </a:solidFill>
              </a:rPr>
              <a:t>- authentication and authorization</a:t>
            </a:r>
            <a:br>
              <a:rPr lang="en-GB" sz="1800" dirty="0" smtClean="0">
                <a:solidFill>
                  <a:srgbClr val="6F2575"/>
                </a:solidFill>
              </a:rPr>
            </a:br>
            <a:r>
              <a:rPr lang="en-GB" sz="1800" i="1" dirty="0" smtClean="0">
                <a:solidFill>
                  <a:srgbClr val="6F2575"/>
                </a:solidFill>
              </a:rPr>
              <a:t>based on the ‘AARC BPA’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6F2575"/>
                </a:solidFill>
              </a:rPr>
              <a:t>IT service management for the (core)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b="1" dirty="0" smtClean="0">
                <a:solidFill>
                  <a:srgbClr val="6F2575"/>
                </a:solidFill>
              </a:rPr>
              <a:t>operational security capabilities, </a:t>
            </a:r>
            <a:r>
              <a:rPr lang="en-GB" sz="1800" b="1" dirty="0">
                <a:solidFill>
                  <a:srgbClr val="6F2575"/>
                </a:solidFill>
              </a:rPr>
              <a:t>trust policy, </a:t>
            </a:r>
            <a:r>
              <a:rPr lang="en-GB" sz="1800" b="1" dirty="0" smtClean="0">
                <a:solidFill>
                  <a:srgbClr val="6F2575"/>
                </a:solidFill>
              </a:rPr>
              <a:t>and security risk structuring</a:t>
            </a:r>
          </a:p>
          <a:p>
            <a:endParaRPr lang="en-GB" sz="1200" dirty="0" smtClean="0"/>
          </a:p>
          <a:p>
            <a:r>
              <a:rPr lang="en-GB" sz="1800" i="1" dirty="0"/>
              <a:t>Sustainability and Architecture WGs </a:t>
            </a:r>
            <a:r>
              <a:rPr lang="en-GB" sz="1800" i="1" dirty="0" smtClean="0"/>
              <a:t>	</a:t>
            </a:r>
            <a:r>
              <a:rPr lang="en-GB" sz="1800" dirty="0" smtClean="0">
                <a:solidFill>
                  <a:srgbClr val="6F2575"/>
                </a:solidFill>
              </a:rPr>
              <a:t>set </a:t>
            </a:r>
            <a:r>
              <a:rPr lang="en-GB" sz="1800" dirty="0">
                <a:solidFill>
                  <a:srgbClr val="6F2575"/>
                </a:solidFill>
              </a:rPr>
              <a:t>criteria for inclusion of additional </a:t>
            </a:r>
            <a:r>
              <a:rPr lang="en-GB" sz="1800" dirty="0" smtClean="0">
                <a:solidFill>
                  <a:srgbClr val="6F2575"/>
                </a:solidFill>
              </a:rPr>
              <a:t>services</a:t>
            </a:r>
          </a:p>
          <a:p>
            <a:r>
              <a:rPr lang="en-GB" sz="1800" i="1" dirty="0" smtClean="0"/>
              <a:t>Architecture WG </a:t>
            </a:r>
            <a:r>
              <a:rPr lang="en-GB" sz="18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and its taskforces</a:t>
            </a:r>
            <a:r>
              <a:rPr lang="en-GB" sz="1800" dirty="0" smtClean="0"/>
              <a:t>	</a:t>
            </a:r>
            <a:r>
              <a:rPr lang="en-GB" sz="1800" dirty="0" smtClean="0">
                <a:solidFill>
                  <a:srgbClr val="6F2575"/>
                </a:solidFill>
              </a:rPr>
              <a:t>set interoperability standards </a:t>
            </a:r>
            <a:endParaRPr lang="en-GB" sz="1800" dirty="0">
              <a:solidFill>
                <a:srgbClr val="6F2575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Core services and ‘the exchange’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244" y="626011"/>
            <a:ext cx="3209503" cy="2428712"/>
          </a:xfrm>
          <a:prstGeom prst="rect">
            <a:avLst/>
          </a:prstGeom>
          <a:effectLst>
            <a:glow rad="101600">
              <a:srgbClr val="E3D88B">
                <a:alpha val="60000"/>
              </a:srgb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1378818" y="4340829"/>
            <a:ext cx="6386364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825500"/>
            <a:r>
              <a:rPr kumimoji="0" lang="en-GB" sz="12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and for the ‘BPA’ AARC Blueprint Architecture?</a:t>
            </a:r>
            <a:r>
              <a:rPr lang="en-GB" sz="1200" cap="none" dirty="0" smtClean="0">
                <a:solidFill>
                  <a:srgbClr val="6F2575"/>
                </a:solidFill>
              </a:rPr>
              <a:t> See </a:t>
            </a:r>
            <a:r>
              <a:rPr lang="en-GB" sz="1200" cap="none" dirty="0">
                <a:solidFill>
                  <a:srgbClr val="6F2575"/>
                </a:solidFill>
              </a:rPr>
              <a:t>https://aarc-community.org/architecture</a:t>
            </a:r>
            <a:r>
              <a:rPr lang="en-GB" sz="1200" cap="none" dirty="0" smtClean="0">
                <a:solidFill>
                  <a:srgbClr val="6F2575"/>
                </a:solidFill>
              </a:rPr>
              <a:t>/</a:t>
            </a:r>
            <a:endParaRPr kumimoji="0" lang="en-GB" sz="12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71869" y="4545766"/>
            <a:ext cx="2345194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r" defTabSz="825500"/>
            <a:r>
              <a:rPr kumimoji="0" lang="en-GB" sz="8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image sources: EOSC Secretariat, Karel </a:t>
            </a:r>
            <a:r>
              <a:rPr kumimoji="0" lang="en-GB" sz="8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Luyben</a:t>
            </a:r>
            <a:r>
              <a:rPr lang="en-GB" sz="800" cap="none" dirty="0" smtClean="0">
                <a:solidFill>
                  <a:srgbClr val="6F2575"/>
                </a:solidFill>
              </a:rPr>
              <a:t>,</a:t>
            </a:r>
            <a:br>
              <a:rPr lang="en-GB" sz="800" cap="none" dirty="0" smtClean="0">
                <a:solidFill>
                  <a:srgbClr val="6F2575"/>
                </a:solidFill>
              </a:rPr>
            </a:br>
            <a:r>
              <a:rPr lang="en-GB" sz="800" cap="none" dirty="0" smtClean="0">
                <a:solidFill>
                  <a:srgbClr val="6F2575"/>
                </a:solidFill>
              </a:rPr>
              <a:t>EOSC-Future drafts, v14</a:t>
            </a:r>
            <a:endParaRPr kumimoji="0" lang="en-GB" sz="8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391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6" r="225" b="46667"/>
          <a:stretch/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Minimum Viable </a:t>
            </a:r>
            <a:r>
              <a:rPr lang="en-GB" dirty="0" smtClean="0"/>
              <a:t>… EOSC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015434" y="4533763"/>
            <a:ext cx="4903585" cy="2641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graphic: Prompting an EOSC in Practice – Isabel Campos, CSIC &amp; EOSC HLEG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19019" y="4415771"/>
            <a:ext cx="1256754" cy="1949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r" defTabSz="825500"/>
            <a:r>
              <a:rPr lang="en-GB" sz="600" cap="none" dirty="0" smtClean="0">
                <a:solidFill>
                  <a:srgbClr val="847820"/>
                </a:solidFill>
              </a:rPr>
              <a:t>Photo: Patrick </a:t>
            </a:r>
            <a:r>
              <a:rPr lang="en-GB" sz="600" cap="none" dirty="0">
                <a:solidFill>
                  <a:srgbClr val="847820"/>
                </a:solidFill>
              </a:rPr>
              <a:t>Perkins </a:t>
            </a:r>
            <a:r>
              <a:rPr lang="en-GB" sz="600" cap="none" dirty="0" smtClean="0">
                <a:solidFill>
                  <a:srgbClr val="847820"/>
                </a:solidFill>
              </a:rPr>
              <a:t>(</a:t>
            </a:r>
            <a:r>
              <a:rPr lang="en-GB" sz="600" cap="none" dirty="0" err="1" smtClean="0">
                <a:solidFill>
                  <a:srgbClr val="847820"/>
                </a:solidFill>
              </a:rPr>
              <a:t>Unsplash</a:t>
            </a:r>
            <a:r>
              <a:rPr lang="en-GB" sz="600" cap="none" dirty="0" smtClean="0">
                <a:solidFill>
                  <a:srgbClr val="847820"/>
                </a:solidFill>
              </a:rPr>
              <a:t>)</a:t>
            </a:r>
            <a:endParaRPr kumimoji="0" lang="en-GB" sz="600" b="0" i="0" u="none" strike="noStrike" cap="none" spc="0" normalizeH="0" dirty="0" smtClean="0">
              <a:ln>
                <a:noFill/>
              </a:ln>
              <a:solidFill>
                <a:srgbClr val="847820"/>
              </a:solidFill>
              <a:effectLst/>
              <a:uFillTx/>
              <a:sym typeface="Arial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775856"/>
            <a:ext cx="8669759" cy="3727126"/>
          </a:xfrm>
          <a:solidFill>
            <a:srgbClr val="FFFFFF">
              <a:alpha val="70000"/>
            </a:srgbClr>
          </a:solidFill>
        </p:spPr>
        <p:txBody>
          <a:bodyPr lIns="91440" tIns="91440" rIns="91440" bIns="91440">
            <a:normAutofit/>
          </a:bodyPr>
          <a:lstStyle/>
          <a:p>
            <a:r>
              <a:rPr lang="en-GB" dirty="0" smtClean="0"/>
              <a:t>Great Expectations … but what about requirements?</a:t>
            </a:r>
            <a:endParaRPr lang="en-GB" dirty="0"/>
          </a:p>
          <a:p>
            <a:endParaRPr lang="en-GB" dirty="0" smtClean="0"/>
          </a:p>
          <a:p>
            <a:endParaRPr lang="en-GB" sz="1400" dirty="0" smtClean="0"/>
          </a:p>
          <a:p>
            <a:r>
              <a:rPr lang="en-GB" sz="1800" dirty="0" smtClean="0"/>
              <a:t>includes some </a:t>
            </a:r>
            <a:r>
              <a:rPr lang="en-GB" sz="1800" i="1" dirty="0" smtClean="0"/>
              <a:t>Rules of </a:t>
            </a:r>
            <a:r>
              <a:rPr lang="en-GB" sz="1800" i="1" dirty="0" smtClean="0"/>
              <a:t>Participation</a:t>
            </a:r>
            <a:r>
              <a:rPr lang="en-GB" sz="1800" dirty="0" smtClean="0"/>
              <a:t> to aid security &amp; trust</a:t>
            </a:r>
            <a:endParaRPr lang="en-GB" sz="1800" i="1" dirty="0" smtClean="0"/>
          </a:p>
          <a:p>
            <a:endParaRPr lang="en-GB" sz="1600" dirty="0" smtClean="0"/>
          </a:p>
          <a:p>
            <a:endParaRPr lang="en-GB" sz="1600" dirty="0"/>
          </a:p>
          <a:p>
            <a:endParaRPr lang="en-GB" sz="1600" dirty="0" smtClean="0"/>
          </a:p>
          <a:p>
            <a:endParaRPr lang="en-GB" sz="1600" dirty="0"/>
          </a:p>
          <a:p>
            <a:endParaRPr lang="en-GB" sz="1600" dirty="0" smtClean="0"/>
          </a:p>
          <a:p>
            <a:endParaRPr lang="en-GB" sz="1600" dirty="0"/>
          </a:p>
          <a:p>
            <a:endParaRPr lang="en-GB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/>
              <a:t>it will be a mix, and in any case service providers will need to contribute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i="1" dirty="0" smtClean="0"/>
              <a:t>Sirtfi shows that is not completely unrealistic</a:t>
            </a:r>
            <a:endParaRPr lang="en-GB" sz="18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511" y="463999"/>
            <a:ext cx="2409422" cy="1312138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sp>
        <p:nvSpPr>
          <p:cNvPr id="12" name="Rectangle 11"/>
          <p:cNvSpPr/>
          <p:nvPr/>
        </p:nvSpPr>
        <p:spPr>
          <a:xfrm>
            <a:off x="778851" y="1200284"/>
            <a:ext cx="49053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1"/>
                </a:solidFill>
              </a:rPr>
              <a:t>‘MVE </a:t>
            </a:r>
            <a:r>
              <a:rPr lang="en-GB" sz="2400" dirty="0" smtClean="0">
                <a:solidFill>
                  <a:schemeClr val="tx1"/>
                </a:solidFill>
              </a:rPr>
              <a:t>– Minimum </a:t>
            </a:r>
            <a:r>
              <a:rPr lang="en-GB" sz="2400" dirty="0">
                <a:solidFill>
                  <a:schemeClr val="tx1"/>
                </a:solidFill>
              </a:rPr>
              <a:t>Viable EOSC’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82" y="3791497"/>
            <a:ext cx="797261" cy="637810"/>
          </a:xfrm>
          <a:prstGeom prst="rect">
            <a:avLst/>
          </a:prstGeom>
          <a:effectLst/>
        </p:spPr>
      </p:pic>
      <p:sp>
        <p:nvSpPr>
          <p:cNvPr id="14" name="TextBox 13"/>
          <p:cNvSpPr txBox="1"/>
          <p:nvPr/>
        </p:nvSpPr>
        <p:spPr>
          <a:xfrm>
            <a:off x="235503" y="4312485"/>
            <a:ext cx="5608908" cy="2641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050" cap="none" dirty="0" smtClean="0">
                <a:solidFill>
                  <a:srgbClr val="6F2575"/>
                </a:solidFill>
              </a:rPr>
              <a:t>Sirtfi – security incident response trust framework for federated identity – see refeds.org/</a:t>
            </a:r>
            <a:r>
              <a:rPr lang="en-GB" sz="1050" cap="none" dirty="0" err="1" smtClean="0">
                <a:solidFill>
                  <a:srgbClr val="6F2575"/>
                </a:solidFill>
              </a:rPr>
              <a:t>sirtfi</a:t>
            </a:r>
            <a:endParaRPr kumimoji="0" lang="en-GB" sz="105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80194" y="2086377"/>
            <a:ext cx="3796952" cy="1603420"/>
          </a:xfrm>
          <a:prstGeom prst="roundRect">
            <a:avLst>
              <a:gd name="adj" fmla="val 6003"/>
            </a:avLst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40" tIns="0" rIns="91440" bIns="91440" numCol="1" spcCol="38100" rtlCol="0" anchor="t" anchorCtr="0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60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Core</a:t>
            </a:r>
            <a:endParaRPr lang="en-GB" sz="2600" cap="none" dirty="0" smtClean="0">
              <a:solidFill>
                <a:schemeClr val="tx1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285750" indent="-285750" defTabSz="825500">
              <a:buFont typeface="Arial" panose="020B0604020202020204" pitchFamily="34" charset="0"/>
              <a:buChar char="•"/>
            </a:pPr>
            <a:r>
              <a:rPr lang="en-GB" sz="1600" cap="none" dirty="0" smtClean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‘distributed and participatory’</a:t>
            </a:r>
          </a:p>
          <a:p>
            <a:pPr marL="285750" indent="-285750" defTabSz="825500">
              <a:buFont typeface="Arial" panose="020B0604020202020204" pitchFamily="34" charset="0"/>
              <a:buChar char="•"/>
            </a:pPr>
            <a:r>
              <a:rPr lang="en-GB" sz="1600" cap="none" dirty="0" smtClean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‘collaborative consensus’</a:t>
            </a:r>
          </a:p>
          <a:p>
            <a:pPr marL="285750" indent="-285750" defTabSz="825500">
              <a:buFont typeface="Arial" panose="020B0604020202020204" pitchFamily="34" charset="0"/>
              <a:buChar char="•"/>
            </a:pPr>
            <a:r>
              <a:rPr lang="en-GB" sz="1600" cap="none" dirty="0" smtClean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‘interoperability standards</a:t>
            </a:r>
            <a:r>
              <a:rPr lang="en-GB" sz="1600" cap="none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, </a:t>
            </a:r>
            <a:r>
              <a:rPr lang="en-GB" sz="1600" cap="none" dirty="0" smtClean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[…] and implementation via </a:t>
            </a:r>
            <a:r>
              <a:rPr lang="en-GB" sz="1600" cap="none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best </a:t>
            </a:r>
            <a:r>
              <a:rPr lang="en-GB" sz="1600" cap="none" dirty="0" smtClean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practices’</a:t>
            </a:r>
            <a:endParaRPr kumimoji="0" lang="en-GB" sz="160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68375" y="2086377"/>
            <a:ext cx="3796952" cy="1603420"/>
          </a:xfrm>
          <a:prstGeom prst="roundRect">
            <a:avLst>
              <a:gd name="adj" fmla="val 6003"/>
            </a:avLst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40" tIns="0" rIns="91440" bIns="91440" numCol="1" spcCol="38100" rtlCol="0" anchor="t" anchorCtr="0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Exchange &amp; Portal</a:t>
            </a:r>
            <a:endParaRPr lang="en-GB" sz="2000" cap="none" dirty="0" smtClean="0">
              <a:solidFill>
                <a:schemeClr val="tx1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285750" indent="-285750" algn="just" defTabSz="825500"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‘</a:t>
            </a:r>
            <a:r>
              <a:rPr lang="en-GB" sz="1600" cap="none" dirty="0" smtClean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research-enabling services’</a:t>
            </a:r>
          </a:p>
          <a:p>
            <a:pPr marL="285750" indent="-285750" algn="just" defTabSz="825500">
              <a:buFont typeface="Arial" panose="020B0604020202020204" pitchFamily="34" charset="0"/>
              <a:buChar char="•"/>
            </a:pPr>
            <a:r>
              <a:rPr lang="en-GB" sz="1600" cap="none" dirty="0" smtClean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‘national,  regional, institutional, domain based, … and </a:t>
            </a:r>
            <a:r>
              <a:rPr kumimoji="0" lang="en-GB" sz="16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commercial’</a:t>
            </a:r>
          </a:p>
          <a:p>
            <a:pPr marL="285750" indent="-285750" algn="just" defTabSz="825500">
              <a:buFont typeface="Arial" panose="020B0604020202020204" pitchFamily="34" charset="0"/>
              <a:buChar char="•"/>
            </a:pPr>
            <a:r>
              <a:rPr lang="en-GB" sz="1600" cap="none" dirty="0" smtClean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‘catalogue …[for] research </a:t>
            </a:r>
            <a:r>
              <a:rPr lang="en-GB" sz="1600" cap="none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life </a:t>
            </a:r>
            <a:r>
              <a:rPr lang="en-GB" sz="1600" cap="none" dirty="0" smtClean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cycle</a:t>
            </a:r>
            <a:r>
              <a:rPr lang="en-GB" sz="1600" cap="none" dirty="0" smtClean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’</a:t>
            </a:r>
            <a:endParaRPr kumimoji="0" lang="en-GB" sz="1600" i="0" u="none" strike="noStrike" cap="none" spc="0" normalizeH="0" baseline="0" dirty="0">
              <a:ln>
                <a:noFill/>
              </a:ln>
              <a:solidFill>
                <a:srgbClr val="6F2575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555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" r="8151"/>
          <a:stretch/>
        </p:blipFill>
        <p:spPr>
          <a:xfrm>
            <a:off x="-1" y="0"/>
            <a:ext cx="9144000" cy="4572154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half" idx="14"/>
          </p:nvPr>
        </p:nvSpPr>
        <p:spPr>
          <a:xfrm>
            <a:off x="60044" y="1968462"/>
            <a:ext cx="2801160" cy="1096530"/>
          </a:xfrm>
          <a:solidFill>
            <a:srgbClr val="000000">
              <a:alpha val="60000"/>
            </a:srgbClr>
          </a:solidFill>
          <a:ln>
            <a:solidFill>
              <a:srgbClr val="E3D88B"/>
            </a:solidFill>
          </a:ln>
        </p:spPr>
        <p:txBody>
          <a:bodyPr lIns="91440" tIns="91440" rIns="91440" bIns="91440"/>
          <a:lstStyle/>
          <a:p>
            <a:r>
              <a:rPr lang="en-GB" b="1" dirty="0" smtClean="0">
                <a:solidFill>
                  <a:srgbClr val="E3D88B"/>
                </a:solidFill>
              </a:rPr>
              <a:t>From</a:t>
            </a:r>
            <a:r>
              <a:rPr lang="en-GB" dirty="0" smtClean="0">
                <a:solidFill>
                  <a:srgbClr val="E3D88B"/>
                </a:solidFill>
              </a:rPr>
              <a:t> </a:t>
            </a:r>
            <a:r>
              <a:rPr lang="en-GB" i="1" dirty="0" smtClean="0">
                <a:solidFill>
                  <a:srgbClr val="E3D88B"/>
                </a:solidFill>
              </a:rPr>
              <a:t>promoting and monitoring capabilities </a:t>
            </a:r>
            <a:br>
              <a:rPr lang="en-GB" i="1" dirty="0" smtClean="0">
                <a:solidFill>
                  <a:srgbClr val="E3D88B"/>
                </a:solidFill>
              </a:rPr>
            </a:br>
            <a:r>
              <a:rPr lang="en-GB" b="1" dirty="0">
                <a:solidFill>
                  <a:srgbClr val="E3D88B"/>
                </a:solidFill>
              </a:rPr>
              <a:t>t</a:t>
            </a:r>
            <a:r>
              <a:rPr lang="en-GB" b="1" dirty="0" smtClean="0">
                <a:solidFill>
                  <a:srgbClr val="E3D88B"/>
                </a:solidFill>
              </a:rPr>
              <a:t>o</a:t>
            </a:r>
            <a:r>
              <a:rPr lang="en-GB" dirty="0" smtClean="0">
                <a:solidFill>
                  <a:srgbClr val="E3D88B"/>
                </a:solidFill>
              </a:rPr>
              <a:t> </a:t>
            </a:r>
            <a:r>
              <a:rPr lang="en-GB" i="1" dirty="0" smtClean="0">
                <a:solidFill>
                  <a:srgbClr val="E3D88B"/>
                </a:solidFill>
              </a:rPr>
              <a:t>managing core risk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800219"/>
          </a:xfrm>
        </p:spPr>
        <p:txBody>
          <a:bodyPr/>
          <a:lstStyle/>
          <a:p>
            <a:r>
              <a:rPr lang="en-GB" dirty="0" smtClean="0"/>
              <a:t>Back to Basics: the few tenets for the </a:t>
            </a:r>
            <a:br>
              <a:rPr lang="en-GB" dirty="0" smtClean="0"/>
            </a:br>
            <a:r>
              <a:rPr lang="en-GB" dirty="0" smtClean="0"/>
              <a:t>EOSC ecosystem security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5112732" y="4536987"/>
            <a:ext cx="2763577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r" defTabSz="825500"/>
            <a:r>
              <a:rPr kumimoji="0" lang="en-GB" sz="800" b="0" i="0" u="none" strike="noStrike" cap="none" spc="0" normalizeH="0" dirty="0" smtClean="0">
                <a:ln>
                  <a:noFill/>
                </a:ln>
                <a:solidFill>
                  <a:srgbClr val="847820"/>
                </a:solidFill>
                <a:effectLst/>
                <a:uFillTx/>
                <a:sym typeface="Arial"/>
              </a:rPr>
              <a:t>Photo </a:t>
            </a:r>
            <a:r>
              <a:rPr kumimoji="0" lang="en-GB" sz="800" b="0" i="0" u="none" strike="noStrike" cap="none" spc="0" normalizeH="0" dirty="0" err="1" smtClean="0">
                <a:ln>
                  <a:noFill/>
                </a:ln>
                <a:solidFill>
                  <a:srgbClr val="847820"/>
                </a:solidFill>
                <a:effectLst/>
                <a:uFillTx/>
                <a:sym typeface="Arial"/>
              </a:rPr>
              <a:t>Hippokrates</a:t>
            </a:r>
            <a:r>
              <a:rPr kumimoji="0" lang="en-GB" sz="800" b="0" i="0" u="none" strike="noStrike" cap="none" spc="0" normalizeH="0" dirty="0" smtClean="0">
                <a:ln>
                  <a:noFill/>
                </a:ln>
                <a:solidFill>
                  <a:srgbClr val="847820"/>
                </a:solidFill>
                <a:effectLst/>
                <a:uFillTx/>
                <a:sym typeface="Arial"/>
              </a:rPr>
              <a:t> tomb</a:t>
            </a:r>
            <a:r>
              <a:rPr lang="en-GB" sz="800" cap="none" dirty="0" smtClean="0">
                <a:solidFill>
                  <a:srgbClr val="847820"/>
                </a:solidFill>
              </a:rPr>
              <a:t>: </a:t>
            </a:r>
            <a:r>
              <a:rPr lang="en-GB" sz="800" cap="none" dirty="0" err="1">
                <a:solidFill>
                  <a:srgbClr val="847820"/>
                </a:solidFill>
              </a:rPr>
              <a:t>Melania</a:t>
            </a:r>
            <a:r>
              <a:rPr lang="en-GB" sz="800" cap="none" dirty="0">
                <a:solidFill>
                  <a:srgbClr val="847820"/>
                </a:solidFill>
              </a:rPr>
              <a:t> </a:t>
            </a:r>
            <a:r>
              <a:rPr lang="en-GB" sz="800" cap="none" dirty="0" err="1" smtClean="0">
                <a:solidFill>
                  <a:srgbClr val="847820"/>
                </a:solidFill>
              </a:rPr>
              <a:t>Stubos</a:t>
            </a:r>
            <a:r>
              <a:rPr lang="en-GB" sz="800" cap="none" dirty="0" smtClean="0">
                <a:solidFill>
                  <a:srgbClr val="847820"/>
                </a:solidFill>
              </a:rPr>
              <a:t>, CC-BY-SA-3.0</a:t>
            </a:r>
            <a:br>
              <a:rPr lang="en-GB" sz="800" cap="none" dirty="0" smtClean="0">
                <a:solidFill>
                  <a:srgbClr val="847820"/>
                </a:solidFill>
              </a:rPr>
            </a:br>
            <a:r>
              <a:rPr lang="en-GB" sz="800" cap="none" dirty="0" smtClean="0">
                <a:solidFill>
                  <a:srgbClr val="847820"/>
                </a:solidFill>
              </a:rPr>
              <a:t>http</a:t>
            </a:r>
            <a:r>
              <a:rPr lang="en-GB" sz="800" cap="none" dirty="0">
                <a:solidFill>
                  <a:srgbClr val="847820"/>
                </a:solidFill>
              </a:rPr>
              <a:t>://himetop.wikidot.com/hippocrates-funeral-monument</a:t>
            </a:r>
            <a:endParaRPr kumimoji="0" lang="en-GB" sz="800" b="0" i="0" u="none" strike="noStrike" cap="none" spc="0" normalizeH="0" dirty="0" smtClean="0">
              <a:ln>
                <a:noFill/>
              </a:ln>
              <a:solidFill>
                <a:srgbClr val="847820"/>
              </a:solidFill>
              <a:effectLst/>
              <a:uFillTx/>
              <a:sym typeface="Arial"/>
            </a:endParaRPr>
          </a:p>
        </p:txBody>
      </p:sp>
      <p:sp>
        <p:nvSpPr>
          <p:cNvPr id="10" name="Text Placeholder 6"/>
          <p:cNvSpPr txBox="1">
            <a:spLocks/>
          </p:cNvSpPr>
          <p:nvPr/>
        </p:nvSpPr>
        <p:spPr>
          <a:xfrm>
            <a:off x="4107873" y="1244441"/>
            <a:ext cx="4944227" cy="2065822"/>
          </a:xfrm>
          <a:prstGeom prst="rect">
            <a:avLst/>
          </a:prstGeom>
          <a:solidFill>
            <a:srgbClr val="000000">
              <a:alpha val="60000"/>
            </a:srgbClr>
          </a:solidFill>
          <a:ln w="12700">
            <a:solidFill>
              <a:srgbClr val="E3D88B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40" tIns="91440" rIns="91440" bIns="9144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sz="1800" b="1" dirty="0" smtClean="0">
                <a:solidFill>
                  <a:srgbClr val="E3D88B"/>
                </a:solidFill>
              </a:rPr>
              <a:t>A service provider should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b="1" dirty="0" smtClean="0">
                <a:solidFill>
                  <a:srgbClr val="E3D88B"/>
                </a:solidFill>
              </a:rPr>
              <a:t>do no harm</a:t>
            </a:r>
            <a:r>
              <a:rPr lang="en-GB" sz="1800" dirty="0" smtClean="0">
                <a:solidFill>
                  <a:srgbClr val="E3D88B"/>
                </a:solidFill>
              </a:rPr>
              <a:t> to interests &amp; assets of users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b="1" dirty="0" smtClean="0">
                <a:solidFill>
                  <a:srgbClr val="E3D88B"/>
                </a:solidFill>
              </a:rPr>
              <a:t>not expose </a:t>
            </a:r>
            <a:r>
              <a:rPr lang="en-GB" sz="1800" b="1" i="1" dirty="0" smtClean="0">
                <a:solidFill>
                  <a:srgbClr val="E3D88B"/>
                </a:solidFill>
              </a:rPr>
              <a:t>other </a:t>
            </a:r>
            <a:r>
              <a:rPr lang="en-GB" sz="1800" dirty="0" smtClean="0">
                <a:solidFill>
                  <a:srgbClr val="E3D88B"/>
                </a:solidFill>
              </a:rPr>
              <a:t>service providers </a:t>
            </a:r>
            <a:br>
              <a:rPr lang="en-GB" sz="1800" dirty="0" smtClean="0">
                <a:solidFill>
                  <a:srgbClr val="E3D88B"/>
                </a:solidFill>
              </a:rPr>
            </a:br>
            <a:r>
              <a:rPr lang="en-GB" sz="1800" dirty="0" smtClean="0">
                <a:solidFill>
                  <a:srgbClr val="E3D88B"/>
                </a:solidFill>
              </a:rPr>
              <a:t>in the EOSC ecosystem to enlarged risk </a:t>
            </a:r>
            <a:br>
              <a:rPr lang="en-GB" sz="1800" dirty="0" smtClean="0">
                <a:solidFill>
                  <a:srgbClr val="E3D88B"/>
                </a:solidFill>
              </a:rPr>
            </a:br>
            <a:r>
              <a:rPr lang="en-GB" sz="1800" dirty="0" smtClean="0">
                <a:solidFill>
                  <a:srgbClr val="E3D88B"/>
                </a:solidFill>
              </a:rPr>
              <a:t>as a result of </a:t>
            </a:r>
            <a:r>
              <a:rPr lang="en-GB" sz="1800" i="1" dirty="0" smtClean="0">
                <a:solidFill>
                  <a:srgbClr val="E3D88B"/>
                </a:solidFill>
              </a:rPr>
              <a:t>their </a:t>
            </a:r>
            <a:r>
              <a:rPr lang="en-GB" sz="1800" dirty="0" smtClean="0">
                <a:solidFill>
                  <a:srgbClr val="E3D88B"/>
                </a:solidFill>
              </a:rPr>
              <a:t>participation in EOSC</a:t>
            </a:r>
            <a:endParaRPr lang="en-GB" sz="1800" dirty="0">
              <a:solidFill>
                <a:srgbClr val="E3D88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b="1" dirty="0" smtClean="0">
                <a:solidFill>
                  <a:srgbClr val="E3D88B"/>
                </a:solidFill>
              </a:rPr>
              <a:t>be transparent</a:t>
            </a:r>
            <a:r>
              <a:rPr lang="en-GB" sz="1800" dirty="0" smtClean="0">
                <a:solidFill>
                  <a:srgbClr val="E3D88B"/>
                </a:solidFill>
              </a:rPr>
              <a:t> about its </a:t>
            </a:r>
            <a:r>
              <a:rPr lang="en-GB" sz="1800" dirty="0" err="1" smtClean="0">
                <a:solidFill>
                  <a:srgbClr val="E3D88B"/>
                </a:solidFill>
              </a:rPr>
              <a:t>infosec</a:t>
            </a:r>
            <a:r>
              <a:rPr lang="en-GB" sz="1800" dirty="0" smtClean="0">
                <a:solidFill>
                  <a:srgbClr val="E3D88B"/>
                </a:solidFill>
              </a:rPr>
              <a:t> maturity and risk </a:t>
            </a:r>
            <a:r>
              <a:rPr lang="en-GB" sz="1800" dirty="0">
                <a:solidFill>
                  <a:srgbClr val="E3D88B"/>
                </a:solidFill>
              </a:rPr>
              <a:t>to its customers and suppliers </a:t>
            </a:r>
            <a:endParaRPr lang="en-GB" sz="1800" dirty="0" smtClean="0">
              <a:solidFill>
                <a:srgbClr val="E3D88B"/>
              </a:solidFill>
            </a:endParaRPr>
          </a:p>
        </p:txBody>
      </p:sp>
      <p:sp>
        <p:nvSpPr>
          <p:cNvPr id="11" name="Text Placeholder 6"/>
          <p:cNvSpPr txBox="1">
            <a:spLocks/>
          </p:cNvSpPr>
          <p:nvPr/>
        </p:nvSpPr>
        <p:spPr>
          <a:xfrm>
            <a:off x="92652" y="3509298"/>
            <a:ext cx="8959448" cy="328450"/>
          </a:xfrm>
          <a:prstGeom prst="rect">
            <a:avLst/>
          </a:prstGeom>
          <a:solidFill>
            <a:srgbClr val="000000">
              <a:alpha val="60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40" tIns="0" rIns="9144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GB" dirty="0" smtClean="0">
                <a:solidFill>
                  <a:srgbClr val="E3D88B"/>
                </a:solidFill>
              </a:rPr>
              <a:t>this will mean </a:t>
            </a:r>
            <a:r>
              <a:rPr lang="en-GB" i="1" dirty="0" smtClean="0">
                <a:solidFill>
                  <a:srgbClr val="E3D88B"/>
                </a:solidFill>
              </a:rPr>
              <a:t>some minimum requirements </a:t>
            </a:r>
            <a:r>
              <a:rPr lang="en-GB" dirty="0" smtClean="0">
                <a:solidFill>
                  <a:srgbClr val="E3D88B"/>
                </a:solidFill>
              </a:rPr>
              <a:t>in the Rules of Participation</a:t>
            </a:r>
            <a:endParaRPr lang="en-GB" dirty="0">
              <a:solidFill>
                <a:srgbClr val="E3D8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Making the EOSC a trusted place</a:t>
            </a:r>
            <a:endParaRPr lang="en-GB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567669780"/>
              </p:ext>
            </p:extLst>
          </p:nvPr>
        </p:nvGraphicFramePr>
        <p:xfrm>
          <a:off x="352484" y="842927"/>
          <a:ext cx="8567953" cy="3547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0" y="4109100"/>
            <a:ext cx="270586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kumimoji="0" lang="en-GB" sz="8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WISE SCI: wise-community.org/</a:t>
            </a:r>
            <a:r>
              <a:rPr kumimoji="0" lang="en-GB" sz="8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sci</a:t>
            </a:r>
            <a:r>
              <a:rPr kumimoji="0" lang="en-GB" sz="8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/>
            </a:r>
            <a:br>
              <a:rPr kumimoji="0" lang="en-GB" sz="8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</a:br>
            <a:r>
              <a:rPr kumimoji="0" lang="en-GB" sz="8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AARC&amp;c</a:t>
            </a:r>
            <a:r>
              <a:rPr kumimoji="0" lang="en-GB" sz="8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: aarc-community.org, refeds.org</a:t>
            </a:r>
            <a:r>
              <a:rPr lang="en-GB" sz="800" cap="none" dirty="0">
                <a:solidFill>
                  <a:srgbClr val="6F2575"/>
                </a:solidFill>
              </a:rPr>
              <a:t>, </a:t>
            </a:r>
            <a:r>
              <a:rPr lang="en-GB" sz="800" cap="none" dirty="0" smtClean="0">
                <a:solidFill>
                  <a:srgbClr val="6F2575"/>
                </a:solidFill>
              </a:rPr>
              <a:t>igtf.net </a:t>
            </a:r>
            <a:br>
              <a:rPr lang="en-GB" sz="800" cap="none" dirty="0" smtClean="0">
                <a:solidFill>
                  <a:srgbClr val="6F2575"/>
                </a:solidFill>
              </a:rPr>
            </a:br>
            <a:r>
              <a:rPr lang="en-GB" sz="800" cap="none" dirty="0" smtClean="0">
                <a:solidFill>
                  <a:srgbClr val="6F2575"/>
                </a:solidFill>
              </a:rPr>
              <a:t>PDK: aarc-community.org/policies/policy-development-kit</a:t>
            </a:r>
            <a:endParaRPr kumimoji="0" lang="en-GB" sz="8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076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-ER.potx" id="{D0D2BB00-EE16-4FD5-9FCA-EB77D7932B6A}" vid="{22556AB9-44F3-441D-BA67-5A088471FC57}"/>
    </a:ext>
  </a:extLst>
</a:theme>
</file>

<file path=ppt/theme/theme2.xml><?xml version="1.0" encoding="utf-8"?>
<a:theme xmlns:a="http://schemas.openxmlformats.org/drawingml/2006/main" name="Nik2018-Standard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-ER.potx" id="{D0D2BB00-EE16-4FD5-9FCA-EB77D7932B6A}" vid="{9FAF1C68-7A2A-4CBC-BFF7-2AEBA92DD69E}"/>
    </a:ext>
  </a:extLst>
</a:theme>
</file>

<file path=ppt/theme/theme3.xml><?xml version="1.0" encoding="utf-8"?>
<a:theme xmlns:a="http://schemas.openxmlformats.org/drawingml/2006/main" name="Nik2018DG-Closures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-ER.potx" id="{D0D2BB00-EE16-4FD5-9FCA-EB77D7932B6A}" vid="{3485AEA6-54EA-4571-A50E-E28E7CFCE320}"/>
    </a:ext>
  </a:extLst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all" spc="0" normalizeH="0" baseline="0">
            <a:ln>
              <a:noFill/>
            </a:ln>
            <a:solidFill>
              <a:srgbClr val="E6223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Nikhef_presentatie-template-lc-2018-DG-ER</Template>
  <TotalTime>19431</TotalTime>
  <Words>2593</Words>
  <Application>Microsoft Office PowerPoint</Application>
  <PresentationFormat>On-screen Show (16:9)</PresentationFormat>
  <Paragraphs>312</Paragraphs>
  <Slides>28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Akkurat Std</vt:lpstr>
      <vt:lpstr>Akkurat Std Bold</vt:lpstr>
      <vt:lpstr>Akkurat Std Mono</vt:lpstr>
      <vt:lpstr>Arial</vt:lpstr>
      <vt:lpstr>Calibri</vt:lpstr>
      <vt:lpstr>Candara</vt:lpstr>
      <vt:lpstr>Helvetica Neue</vt:lpstr>
      <vt:lpstr>Helvetica Neue Medium</vt:lpstr>
      <vt:lpstr>Minion Pro</vt:lpstr>
      <vt:lpstr>Roboto</vt:lpstr>
      <vt:lpstr>Wingdings</vt:lpstr>
      <vt:lpstr>White</vt:lpstr>
      <vt:lpstr>Nik2018-Standard</vt:lpstr>
      <vt:lpstr>Nik2018DG-Closures</vt:lpstr>
      <vt:lpstr>Trust Coordination for Research Collaboration in the era of EOSC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Service-centric policies – key elements to our ‘PDK’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so: do we stand a chance?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EOSC Security</dc:title>
  <dc:creator>davidg</dc:creator>
  <cp:lastModifiedBy>davidg</cp:lastModifiedBy>
  <cp:revision>343</cp:revision>
  <cp:lastPrinted>2020-09-21T07:09:01Z</cp:lastPrinted>
  <dcterms:created xsi:type="dcterms:W3CDTF">2020-06-23T15:14:23Z</dcterms:created>
  <dcterms:modified xsi:type="dcterms:W3CDTF">2020-09-24T15:28:55Z</dcterms:modified>
</cp:coreProperties>
</file>