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3" r:id="rId1"/>
    <p:sldMasterId id="2147483694" r:id="rId2"/>
  </p:sldMasterIdLst>
  <p:notesMasterIdLst>
    <p:notesMasterId r:id="rId31"/>
  </p:notesMasterIdLst>
  <p:sldIdLst>
    <p:sldId id="256" r:id="rId3"/>
    <p:sldId id="307" r:id="rId4"/>
    <p:sldId id="381" r:id="rId5"/>
    <p:sldId id="308" r:id="rId6"/>
    <p:sldId id="303" r:id="rId7"/>
    <p:sldId id="305" r:id="rId8"/>
    <p:sldId id="499" r:id="rId9"/>
    <p:sldId id="495" r:id="rId10"/>
    <p:sldId id="420" r:id="rId11"/>
    <p:sldId id="502" r:id="rId12"/>
    <p:sldId id="501" r:id="rId13"/>
    <p:sldId id="389" r:id="rId14"/>
    <p:sldId id="457" r:id="rId15"/>
    <p:sldId id="458" r:id="rId16"/>
    <p:sldId id="422" r:id="rId17"/>
    <p:sldId id="361" r:id="rId18"/>
    <p:sldId id="415" r:id="rId19"/>
    <p:sldId id="408" r:id="rId20"/>
    <p:sldId id="356" r:id="rId21"/>
    <p:sldId id="352" r:id="rId22"/>
    <p:sldId id="353" r:id="rId23"/>
    <p:sldId id="360" r:id="rId24"/>
    <p:sldId id="385" r:id="rId25"/>
    <p:sldId id="362" r:id="rId26"/>
    <p:sldId id="387" r:id="rId27"/>
    <p:sldId id="386" r:id="rId28"/>
    <p:sldId id="314" r:id="rId29"/>
    <p:sldId id="289" r:id="rId30"/>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61C"/>
    <a:srgbClr val="0A2136"/>
    <a:srgbClr val="062441"/>
    <a:srgbClr val="103F6B"/>
    <a:srgbClr val="F47C1E"/>
    <a:srgbClr val="E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A4CD74-E6A5-4DA9-B68B-7B992AD160BA}">
  <a:tblStyle styleId="{1BA4CD74-E6A5-4DA9-B68B-7B992AD160B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3265256-7EFF-46DF-8D88-91BF09CD252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68"/>
    <p:restoredTop sz="86611"/>
  </p:normalViewPr>
  <p:slideViewPr>
    <p:cSldViewPr snapToGrid="0">
      <p:cViewPr>
        <p:scale>
          <a:sx n="70" d="100"/>
          <a:sy n="70" d="100"/>
        </p:scale>
        <p:origin x="360" y="468"/>
      </p:cViewPr>
      <p:guideLst/>
    </p:cSldViewPr>
  </p:slideViewPr>
  <p:notesTextViewPr>
    <p:cViewPr>
      <p:scale>
        <a:sx n="1" d="1"/>
        <a:sy n="1" d="1"/>
      </p:scale>
      <p:origin x="0" y="0"/>
    </p:cViewPr>
  </p:notesTextViewPr>
  <p:sorterViewPr>
    <p:cViewPr>
      <p:scale>
        <a:sx n="150" d="100"/>
        <a:sy n="150" d="100"/>
      </p:scale>
      <p:origin x="0" y="-7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18831" cy="49502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15373" y="0"/>
            <a:ext cx="2918831" cy="495029"/>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73577" y="4748163"/>
            <a:ext cx="5388610" cy="3884861"/>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371286"/>
            <a:ext cx="2918831" cy="49502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2258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73577" y="4748163"/>
            <a:ext cx="5388600" cy="38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14" name="Shape 314"/>
          <p:cNvSpPr>
            <a:spLocks noGrp="1" noRot="1" noChangeAspect="1"/>
          </p:cNvSpPr>
          <p:nvPr>
            <p:ph type="sldImg" idx="2"/>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50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52542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371130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3989209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Header Placeholder 5"/>
          <p:cNvSpPr>
            <a:spLocks noGrp="1"/>
          </p:cNvSpPr>
          <p:nvPr>
            <p:ph type="hdr" sz="quarter" idx="12"/>
          </p:nvPr>
        </p:nvSpPr>
        <p:spPr/>
        <p:txBody>
          <a:bodyPr/>
          <a:lstStyle/>
          <a:p>
            <a:r>
              <a:rPr lang="en-GB"/>
              <a:t>AARC Policy and Best Practice Harmonisation (AARC2 Review)</a:t>
            </a:r>
          </a:p>
        </p:txBody>
      </p:sp>
      <p:sp>
        <p:nvSpPr>
          <p:cNvPr id="7" name="Date Placeholder 6"/>
          <p:cNvSpPr>
            <a:spLocks noGrp="1"/>
          </p:cNvSpPr>
          <p:nvPr>
            <p:ph type="dt" idx="13"/>
          </p:nvPr>
        </p:nvSpPr>
        <p:spPr/>
        <p:txBody>
          <a:bodyPr/>
          <a:lstStyle/>
          <a:p>
            <a:r>
              <a:rPr lang="en-US"/>
              <a:t>June 2019</a:t>
            </a:r>
            <a:endParaRPr lang="en-GB"/>
          </a:p>
        </p:txBody>
      </p:sp>
    </p:spTree>
    <p:extLst>
      <p:ext uri="{BB962C8B-B14F-4D97-AF65-F5344CB8AC3E}">
        <p14:creationId xmlns:p14="http://schemas.microsoft.com/office/powerpoint/2010/main" val="2426355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realized that we really made an effort to think about sustainability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40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txBox="1">
            <a:spLocks noGrp="1"/>
          </p:cNvSpPr>
          <p:nvPr>
            <p:ph type="body" idx="1"/>
          </p:nvPr>
        </p:nvSpPr>
        <p:spPr>
          <a:xfrm>
            <a:off x="673577" y="4748163"/>
            <a:ext cx="5388600" cy="38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801" name="Shape 801"/>
          <p:cNvSpPr>
            <a:spLocks noGrp="1" noRot="1" noChangeAspect="1"/>
          </p:cNvSpPr>
          <p:nvPr>
            <p:ph type="sldImg" idx="2"/>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67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048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EMBL,</a:t>
            </a:r>
            <a:r>
              <a:rPr lang="en-GB" baseline="0" dirty="0"/>
              <a:t> BBMRI, Instruct and </a:t>
            </a:r>
            <a:r>
              <a:rPr lang="en-GB" baseline="0" dirty="0" err="1"/>
              <a:t>Infrafrontier</a:t>
            </a:r>
            <a:r>
              <a:rPr lang="en-GB" baseline="0" dirty="0"/>
              <a:t>: </a:t>
            </a:r>
            <a:r>
              <a:rPr lang="en-GB" baseline="0" dirty="0" err="1"/>
              <a:t>lifescience</a:t>
            </a:r>
            <a:r>
              <a:rPr lang="en-GB" baseline="0" dirty="0"/>
              <a:t> </a:t>
            </a:r>
          </a:p>
          <a:p>
            <a:r>
              <a:rPr lang="en-GB" baseline="0" dirty="0"/>
              <a:t>DAASI, </a:t>
            </a:r>
            <a:r>
              <a:rPr lang="en-GB" baseline="0" dirty="0" err="1"/>
              <a:t>Reti</a:t>
            </a:r>
            <a:r>
              <a:rPr lang="en-GB" baseline="0" dirty="0"/>
              <a:t>: SMEs</a:t>
            </a:r>
          </a:p>
          <a:p>
            <a:r>
              <a:rPr lang="en-GB" baseline="0" dirty="0"/>
              <a:t>Liber and Moravian Library: Libraries </a:t>
            </a:r>
          </a:p>
          <a:p>
            <a:r>
              <a:rPr lang="en-GB" baseline="0" dirty="0"/>
              <a:t>UC: </a:t>
            </a:r>
            <a:r>
              <a:rPr lang="en-GB" baseline="0" dirty="0" err="1"/>
              <a:t>Lifewatch</a:t>
            </a:r>
            <a:r>
              <a:rPr lang="en-GB" baseline="0" dirty="0"/>
              <a:t> </a:t>
            </a:r>
          </a:p>
          <a:p>
            <a:r>
              <a:rPr lang="en-GB" baseline="0" dirty="0"/>
              <a:t>Cardiff: </a:t>
            </a:r>
            <a:r>
              <a:rPr lang="en-GB" baseline="0" dirty="0" err="1"/>
              <a:t>Ligo</a:t>
            </a:r>
            <a:endParaRPr lang="en-GB" baseline="0" dirty="0"/>
          </a:p>
          <a:p>
            <a:r>
              <a:rPr lang="en-GB" baseline="0" dirty="0"/>
              <a:t>INAF: CTA/SKA </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3</a:t>
            </a:fld>
            <a:endParaRPr lang="en-GB"/>
          </a:p>
        </p:txBody>
      </p:sp>
    </p:spTree>
    <p:extLst>
      <p:ext uri="{BB962C8B-B14F-4D97-AF65-F5344CB8AC3E}">
        <p14:creationId xmlns:p14="http://schemas.microsoft.com/office/powerpoint/2010/main" val="336521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5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Add more to the unicorn, shining and crazy, </a:t>
            </a:r>
          </a:p>
          <a:p>
            <a:pPr>
              <a:buFontTx/>
              <a:buChar char="-"/>
            </a:pPr>
            <a:r>
              <a:rPr lang="en-US" dirty="0"/>
              <a:t>Explain </a:t>
            </a:r>
            <a:r>
              <a:rPr lang="en-US" dirty="0" err="1"/>
              <a:t>facebook</a:t>
            </a:r>
            <a:r>
              <a:rPr lang="en-US" dirty="0"/>
              <a:t> experience in words </a:t>
            </a:r>
          </a:p>
          <a:p>
            <a:pPr>
              <a:buFontTx/>
              <a:buChar char="-"/>
            </a:pPr>
            <a:r>
              <a:rPr lang="en-US" dirty="0"/>
              <a:t>Put the unicorn in the middle and researchers around it, add </a:t>
            </a:r>
            <a:r>
              <a:rPr lang="en-US" dirty="0" err="1"/>
              <a:t>facebook</a:t>
            </a:r>
            <a:r>
              <a:rPr lang="en-US" dirty="0"/>
              <a:t> logo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89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689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6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proxy concept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18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“community-first” approach aims at streamlining how researchers can access services/resources via their Community AAI using their institutional credentials from the National Identity Federations in </a:t>
            </a:r>
            <a:r>
              <a:rPr lang="en-US" dirty="0" err="1"/>
              <a:t>eduGAIN</a:t>
            </a:r>
            <a:r>
              <a:rPr lang="en-US" dirty="0"/>
              <a:t>, but also from other sources as needed/allowed by the community, such as social media or other community-managed identity providers. </a:t>
            </a:r>
          </a:p>
          <a:p>
            <a:pPr marL="171450" indent="-171450">
              <a:buFont typeface="Arial" panose="020B0604020202020204" pitchFamily="34" charset="0"/>
              <a:buChar char="•"/>
            </a:pPr>
            <a:r>
              <a:rPr lang="en-US" dirty="0"/>
              <a:t>The Community AAI is therefore responsible for dealing with the complexity of using different identity providers with the required community services. Furthermore, the Community AAI enables the addition of attributes to the federated identity that in turn can enable service providers to control access to their resources, which can range from typical web services to data repositories, scientific instruments etc. </a:t>
            </a:r>
          </a:p>
          <a:p>
            <a:pPr marL="171450" indent="-171450">
              <a:buFont typeface="Arial" panose="020B0604020202020204" pitchFamily="34" charset="0"/>
              <a:buChar char="•"/>
            </a:pPr>
            <a:r>
              <a:rPr lang="en-US" dirty="0"/>
              <a:t>These community-specific services only need to connect to a single identity provider, i.e. their Community AAI IdP Proxy. </a:t>
            </a:r>
          </a:p>
          <a:p>
            <a:pPr marL="171450" indent="-171450">
              <a:buFont typeface="Arial" panose="020B0604020202020204" pitchFamily="34" charset="0"/>
              <a:buChar char="•"/>
            </a:pPr>
            <a:r>
              <a:rPr lang="en-US" dirty="0"/>
              <a:t>Apart from the community-specific services, there are </a:t>
            </a:r>
            <a:r>
              <a:rPr lang="en-US" b="1" dirty="0"/>
              <a:t>generic services</a:t>
            </a:r>
            <a:r>
              <a:rPr lang="en-US" dirty="0"/>
              <a:t>, such as the </a:t>
            </a:r>
            <a:r>
              <a:rPr lang="en-US" dirty="0" err="1"/>
              <a:t>RCauth.eu</a:t>
            </a:r>
            <a:r>
              <a:rPr lang="en-US" dirty="0"/>
              <a:t> Online CA, which serve the needs of several communities and are thus connected to more than one Community AAIs. </a:t>
            </a:r>
          </a:p>
          <a:p>
            <a:pPr marL="171450" indent="-171450">
              <a:buFont typeface="Arial" panose="020B0604020202020204" pitchFamily="34" charset="0"/>
              <a:buChar char="•"/>
            </a:pPr>
            <a:r>
              <a:rPr lang="en-US" dirty="0"/>
              <a:t>It should be </a:t>
            </a:r>
            <a:r>
              <a:rPr lang="en-US" dirty="0" err="1"/>
              <a:t>emphasised</a:t>
            </a:r>
            <a:r>
              <a:rPr lang="en-US" dirty="0"/>
              <a:t> that community services often require access to various generic services and resources offered by the e-Infrastructures. Access to these (generic) </a:t>
            </a:r>
            <a:r>
              <a:rPr lang="en-US" b="1" dirty="0"/>
              <a:t>e-Infrastructure services</a:t>
            </a:r>
            <a:r>
              <a:rPr lang="en-US" dirty="0"/>
              <a:t> is typically mediated through a dedicated e-infrastructure proxy. So while e-Infrastructure Proxies can be connected to different Community AAIs, the e-Infrastructure services are connected to a single e-infrastructure SP proxy</a:t>
            </a:r>
          </a:p>
          <a:p>
            <a:endParaRPr lang="en-US" dirty="0"/>
          </a:p>
        </p:txBody>
      </p:sp>
      <p:sp>
        <p:nvSpPr>
          <p:cNvPr id="4" name="Slide Number Placeholder 3"/>
          <p:cNvSpPr>
            <a:spLocks noGrp="1"/>
          </p:cNvSpPr>
          <p:nvPr>
            <p:ph type="sldNum" sz="quarter" idx="5"/>
          </p:nvPr>
        </p:nvSpPr>
        <p:spPr/>
        <p:txBody>
          <a:bodyPr/>
          <a:lstStyle/>
          <a:p>
            <a:fld id="{9CBC110B-1C27-4A5B-8007-E6BF4BB6C5F7}" type="slidenum">
              <a:rPr lang="en-GB" smtClean="0"/>
              <a:t>9</a:t>
            </a:fld>
            <a:endParaRPr lang="en-GB"/>
          </a:p>
        </p:txBody>
      </p:sp>
    </p:spTree>
    <p:extLst>
      <p:ext uri="{BB962C8B-B14F-4D97-AF65-F5344CB8AC3E}">
        <p14:creationId xmlns:p14="http://schemas.microsoft.com/office/powerpoint/2010/main" val="3651008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Shape 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Shape 20"/>
          <p:cNvSpPr/>
          <p:nvPr/>
        </p:nvSpPr>
        <p:spPr>
          <a:xfrm>
            <a:off x="0" y="0"/>
            <a:ext cx="1625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Shape 21"/>
          <p:cNvSpPr txBox="1">
            <a:spLocks noGrp="1"/>
          </p:cNvSpPr>
          <p:nvPr>
            <p:ph type="body" idx="1"/>
          </p:nvPr>
        </p:nvSpPr>
        <p:spPr>
          <a:xfrm>
            <a:off x="1240257" y="3625009"/>
            <a:ext cx="6795911" cy="375289"/>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2000"/>
              <a:buFont typeface="Arial"/>
              <a:buNone/>
              <a:defRPr sz="2000" b="1"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body" idx="2"/>
          </p:nvPr>
        </p:nvSpPr>
        <p:spPr>
          <a:xfrm>
            <a:off x="1240256" y="5484095"/>
            <a:ext cx="6671027" cy="4363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3"/>
          </p:nvPr>
        </p:nvSpPr>
        <p:spPr>
          <a:xfrm>
            <a:off x="1240257" y="2804346"/>
            <a:ext cx="6683727" cy="503459"/>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F6791C"/>
              </a:buClr>
              <a:buSzPts val="1950"/>
              <a:buFont typeface="Arial"/>
              <a:buNone/>
              <a:defRPr sz="1950" b="0" i="0" u="none" strike="noStrike" cap="none">
                <a:solidFill>
                  <a:srgbClr val="F6791C"/>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4"/>
          </p:nvPr>
        </p:nvSpPr>
        <p:spPr>
          <a:xfrm>
            <a:off x="1240257" y="2398309"/>
            <a:ext cx="6683727" cy="47324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2400"/>
              <a:buFont typeface="Arial"/>
              <a:buNone/>
              <a:defRPr sz="2400" b="1"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5"/>
          </p:nvPr>
        </p:nvSpPr>
        <p:spPr>
          <a:xfrm>
            <a:off x="1240256" y="5785332"/>
            <a:ext cx="6671027" cy="428319"/>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6"/>
          </p:nvPr>
        </p:nvSpPr>
        <p:spPr>
          <a:xfrm>
            <a:off x="1240257" y="3947187"/>
            <a:ext cx="6795911" cy="347215"/>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7"/>
          </p:nvPr>
        </p:nvSpPr>
        <p:spPr>
          <a:xfrm>
            <a:off x="1240257" y="4249757"/>
            <a:ext cx="8818145" cy="347215"/>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8"/>
          </p:nvPr>
        </p:nvSpPr>
        <p:spPr>
          <a:xfrm>
            <a:off x="1486792" y="4765917"/>
            <a:ext cx="1219200" cy="190399"/>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600"/>
              <a:buFont typeface="Arial"/>
              <a:buNone/>
              <a:defRPr sz="6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9" name="Shape 29"/>
          <p:cNvPicPr preferRelativeResize="0"/>
          <p:nvPr/>
        </p:nvPicPr>
        <p:blipFill rotWithShape="1">
          <a:blip r:embed="rId2">
            <a:alphaModFix/>
          </a:blip>
          <a:srcRect/>
          <a:stretch/>
        </p:blipFill>
        <p:spPr>
          <a:xfrm>
            <a:off x="7856358" y="-42332"/>
            <a:ext cx="4389920" cy="6942667"/>
          </a:xfrm>
          <a:prstGeom prst="rect">
            <a:avLst/>
          </a:prstGeom>
          <a:noFill/>
          <a:ln>
            <a:noFill/>
          </a:ln>
        </p:spPr>
      </p:pic>
      <p:pic>
        <p:nvPicPr>
          <p:cNvPr id="30" name="Shape 30"/>
          <p:cNvPicPr preferRelativeResize="0"/>
          <p:nvPr/>
        </p:nvPicPr>
        <p:blipFill rotWithShape="1">
          <a:blip r:embed="rId3">
            <a:alphaModFix/>
          </a:blip>
          <a:srcRect/>
          <a:stretch/>
        </p:blipFill>
        <p:spPr>
          <a:xfrm>
            <a:off x="977682" y="480622"/>
            <a:ext cx="1482776" cy="1339714"/>
          </a:xfrm>
          <a:prstGeom prst="rect">
            <a:avLst/>
          </a:prstGeom>
          <a:noFill/>
          <a:ln>
            <a:noFill/>
          </a:ln>
        </p:spPr>
      </p:pic>
      <p:sp>
        <p:nvSpPr>
          <p:cNvPr id="31" name="Shape 31"/>
          <p:cNvSpPr txBox="1"/>
          <p:nvPr/>
        </p:nvSpPr>
        <p:spPr>
          <a:xfrm>
            <a:off x="2818932" y="927797"/>
            <a:ext cx="5918159" cy="3539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700" b="0" i="0" u="none" strike="noStrike" cap="none">
                <a:solidFill>
                  <a:srgbClr val="003F5E"/>
                </a:solidFill>
                <a:latin typeface="Calibri"/>
                <a:ea typeface="Calibri"/>
                <a:cs typeface="Calibri"/>
                <a:sym typeface="Calibri"/>
              </a:rPr>
              <a:t>Authentication and Authorisation for Research and Collaboration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5183188" y="1651518"/>
            <a:ext cx="6172200" cy="4209532"/>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1pPr>
            <a:lvl2pPr marL="914400" marR="0" lvl="1" indent="-333375" algn="l" rtl="0">
              <a:lnSpc>
                <a:spcPct val="90000"/>
              </a:lnSpc>
              <a:spcBef>
                <a:spcPts val="375"/>
              </a:spcBef>
              <a:spcAft>
                <a:spcPts val="0"/>
              </a:spcAft>
              <a:buClr>
                <a:srgbClr val="004361"/>
              </a:buClr>
              <a:buSzPts val="1650"/>
              <a:buFont typeface="Arial"/>
              <a:buChar char="•"/>
              <a:defRPr sz="1650" b="0" i="0" u="none" strike="noStrike" cap="none">
                <a:solidFill>
                  <a:srgbClr val="00436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003F5E"/>
              </a:buClr>
              <a:buSzPts val="1500"/>
              <a:buFont typeface="Arial"/>
              <a:buChar char="•"/>
              <a:defRPr sz="1500" b="0" i="0" u="none" strike="noStrike" cap="none">
                <a:solidFill>
                  <a:srgbClr val="003F5E"/>
                </a:solidFill>
                <a:latin typeface="Calibri"/>
                <a:ea typeface="Calibri"/>
                <a:cs typeface="Calibri"/>
                <a:sym typeface="Calibri"/>
              </a:defRPr>
            </a:lvl3pPr>
            <a:lvl4pPr marL="1828800" marR="0" lvl="3" indent="-323850" algn="l" rtl="0">
              <a:lnSpc>
                <a:spcPct val="90000"/>
              </a:lnSpc>
              <a:spcBef>
                <a:spcPts val="375"/>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4pPr>
            <a:lvl5pPr marL="2286000" marR="0" lvl="4" indent="-323850" algn="l" rtl="0">
              <a:lnSpc>
                <a:spcPct val="90000"/>
              </a:lnSpc>
              <a:spcBef>
                <a:spcPts val="375"/>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2"/>
          </p:nvPr>
        </p:nvSpPr>
        <p:spPr>
          <a:xfrm>
            <a:off x="457202" y="1642188"/>
            <a:ext cx="4314825" cy="42268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200"/>
              <a:buFont typeface="Arial"/>
              <a:buNone/>
              <a:defRPr sz="1200" b="0"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050"/>
              <a:buFont typeface="Arial"/>
              <a:buNone/>
              <a:defRPr sz="1050" b="0"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900"/>
              <a:buFont typeface="Arial"/>
              <a:buNone/>
              <a:defRPr sz="900" b="0"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80" name="Shape 80"/>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5183188" y="1716837"/>
            <a:ext cx="6172200" cy="4144217"/>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rgbClr val="004360"/>
              </a:buClr>
              <a:buSzPts val="2400"/>
              <a:buFont typeface="Arial"/>
              <a:buNone/>
              <a:defRPr sz="2400" b="0" i="0" u="none" strike="noStrike" cap="none">
                <a:solidFill>
                  <a:srgbClr val="004360"/>
                </a:solidFill>
                <a:latin typeface="Calibri"/>
                <a:ea typeface="Calibri"/>
                <a:cs typeface="Calibri"/>
                <a:sym typeface="Calibri"/>
              </a:defRPr>
            </a:lvl1pPr>
            <a:lvl2pPr marR="0" lvl="1" algn="l" rtl="0">
              <a:lnSpc>
                <a:spcPct val="90000"/>
              </a:lnSpc>
              <a:spcBef>
                <a:spcPts val="375"/>
              </a:spcBef>
              <a:spcAft>
                <a:spcPts val="0"/>
              </a:spcAft>
              <a:buClr>
                <a:srgbClr val="004361"/>
              </a:buClr>
              <a:buSzPts val="2100"/>
              <a:buFont typeface="Arial"/>
              <a:buNone/>
              <a:defRPr sz="2100" b="0" i="0" u="none" strike="noStrike" cap="none">
                <a:solidFill>
                  <a:srgbClr val="004361"/>
                </a:solidFill>
                <a:latin typeface="Calibri"/>
                <a:ea typeface="Calibri"/>
                <a:cs typeface="Calibri"/>
                <a:sym typeface="Calibri"/>
              </a:defRPr>
            </a:lvl2pPr>
            <a:lvl3pPr marR="0" lvl="2" algn="l" rtl="0">
              <a:lnSpc>
                <a:spcPct val="90000"/>
              </a:lnSpc>
              <a:spcBef>
                <a:spcPts val="375"/>
              </a:spcBef>
              <a:spcAft>
                <a:spcPts val="0"/>
              </a:spcAft>
              <a:buClr>
                <a:srgbClr val="003F5E"/>
              </a:buClr>
              <a:buSzPts val="1800"/>
              <a:buFont typeface="Arial"/>
              <a:buNone/>
              <a:defRPr sz="1800" b="0" i="0" u="none" strike="noStrike" cap="none">
                <a:solidFill>
                  <a:srgbClr val="003F5E"/>
                </a:solidFill>
                <a:latin typeface="Calibri"/>
                <a:ea typeface="Calibri"/>
                <a:cs typeface="Calibri"/>
                <a:sym typeface="Calibri"/>
              </a:defRPr>
            </a:lvl3pPr>
            <a:lvl4pPr marR="0" lvl="3" algn="l" rtl="0">
              <a:lnSpc>
                <a:spcPct val="90000"/>
              </a:lnSpc>
              <a:spcBef>
                <a:spcPts val="375"/>
              </a:spcBef>
              <a:spcAft>
                <a:spcPts val="0"/>
              </a:spcAft>
              <a:buClr>
                <a:srgbClr val="004360"/>
              </a:buClr>
              <a:buSzPts val="1500"/>
              <a:buFont typeface="Arial"/>
              <a:buNone/>
              <a:defRPr sz="1500" b="0" i="0" u="none" strike="noStrike" cap="none">
                <a:solidFill>
                  <a:srgbClr val="004360"/>
                </a:solidFill>
                <a:latin typeface="Calibri"/>
                <a:ea typeface="Calibri"/>
                <a:cs typeface="Calibri"/>
                <a:sym typeface="Calibri"/>
              </a:defRPr>
            </a:lvl4pPr>
            <a:lvl5pPr marR="0" lvl="4" algn="l" rtl="0">
              <a:lnSpc>
                <a:spcPct val="90000"/>
              </a:lnSpc>
              <a:spcBef>
                <a:spcPts val="375"/>
              </a:spcBef>
              <a:spcAft>
                <a:spcPts val="0"/>
              </a:spcAft>
              <a:buClr>
                <a:srgbClr val="004360"/>
              </a:buClr>
              <a:buSzPts val="1500"/>
              <a:buFont typeface="Arial"/>
              <a:buNone/>
              <a:defRPr sz="1500" b="0" i="0" u="none" strike="noStrike" cap="none">
                <a:solidFill>
                  <a:srgbClr val="004360"/>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457202" y="1716837"/>
            <a:ext cx="4314825" cy="4152155"/>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200"/>
              <a:buFont typeface="Arial"/>
              <a:buNone/>
              <a:defRPr sz="1200" b="0"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050"/>
              <a:buFont typeface="Arial"/>
              <a:buNone/>
              <a:defRPr sz="1050" b="0"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900"/>
              <a:buFont typeface="Arial"/>
              <a:buNone/>
              <a:defRPr sz="900" b="0"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85" name="Shape 85"/>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yle Guide">
  <p:cSld name="Style Guide">
    <p:spTree>
      <p:nvGrpSpPr>
        <p:cNvPr id="1" name="Shape 86"/>
        <p:cNvGrpSpPr/>
        <p:nvPr/>
      </p:nvGrpSpPr>
      <p:grpSpPr>
        <a:xfrm>
          <a:off x="0" y="0"/>
          <a:ext cx="0" cy="0"/>
          <a:chOff x="0" y="0"/>
          <a:chExt cx="0" cy="0"/>
        </a:xfrm>
      </p:grpSpPr>
      <p:sp>
        <p:nvSpPr>
          <p:cNvPr id="87" name="Shape 87"/>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88" name="Shape 88"/>
          <p:cNvSpPr txBox="1"/>
          <p:nvPr/>
        </p:nvSpPr>
        <p:spPr>
          <a:xfrm>
            <a:off x="652382" y="304802"/>
            <a:ext cx="360169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003F5D"/>
                </a:solidFill>
                <a:latin typeface="Calibri"/>
                <a:ea typeface="Calibri"/>
                <a:cs typeface="Calibri"/>
                <a:sym typeface="Calibri"/>
              </a:rPr>
              <a:t>Style Guide</a:t>
            </a:r>
            <a:endParaRPr/>
          </a:p>
          <a:p>
            <a:pPr marL="0" marR="0" lvl="0" indent="0" algn="l" rtl="0">
              <a:spcBef>
                <a:spcPts val="0"/>
              </a:spcBef>
              <a:spcAft>
                <a:spcPts val="0"/>
              </a:spcAft>
              <a:buNone/>
            </a:pPr>
            <a:r>
              <a:rPr lang="en-GB" sz="1800">
                <a:solidFill>
                  <a:srgbClr val="F57A1E"/>
                </a:solidFill>
                <a:latin typeface="Calibri"/>
                <a:ea typeface="Calibri"/>
                <a:cs typeface="Calibri"/>
                <a:sym typeface="Calibri"/>
              </a:rPr>
              <a:t>A Guide to Using the AARC Template</a:t>
            </a:r>
            <a:endParaRPr sz="1800">
              <a:solidFill>
                <a:srgbClr val="F57A1E"/>
              </a:solidFill>
              <a:latin typeface="Calibri"/>
              <a:ea typeface="Calibri"/>
              <a:cs typeface="Calibri"/>
              <a:sym typeface="Calibri"/>
            </a:endParaRPr>
          </a:p>
        </p:txBody>
      </p:sp>
      <p:sp>
        <p:nvSpPr>
          <p:cNvPr id="89" name="Shape 89"/>
          <p:cNvSpPr txBox="1"/>
          <p:nvPr/>
        </p:nvSpPr>
        <p:spPr>
          <a:xfrm>
            <a:off x="780366" y="2025770"/>
            <a:ext cx="10149657" cy="2862322"/>
          </a:xfrm>
          <a:prstGeom prst="rect">
            <a:avLst/>
          </a:prstGeom>
          <a:noFill/>
          <a:ln>
            <a:noFill/>
          </a:ln>
        </p:spPr>
        <p:txBody>
          <a:bodyPr spcFirstLastPara="1" wrap="square" lIns="91425" tIns="45700" rIns="91425" bIns="45700" anchor="t" anchorCtr="0">
            <a:noAutofit/>
          </a:bodyPr>
          <a:lstStyle/>
          <a:p>
            <a:pPr marL="214313" marR="0" lvl="0" indent="-214313" algn="l" rtl="0">
              <a:spcBef>
                <a:spcPts val="0"/>
              </a:spcBef>
              <a:spcAft>
                <a:spcPts val="0"/>
              </a:spcAft>
              <a:buClr>
                <a:srgbClr val="003F5D"/>
              </a:buClr>
              <a:buSzPts val="1800"/>
              <a:buFont typeface="Arial"/>
              <a:buChar char="•"/>
            </a:pPr>
            <a:r>
              <a:rPr lang="en-GB" sz="1800">
                <a:solidFill>
                  <a:srgbClr val="003F5D"/>
                </a:solidFill>
                <a:latin typeface="Calibri"/>
                <a:ea typeface="Calibri"/>
                <a:cs typeface="Calibri"/>
                <a:sym typeface="Calibri"/>
              </a:rPr>
              <a:t>This template is to present information on behalf of the AARC Project</a:t>
            </a:r>
            <a:endParaRPr/>
          </a:p>
          <a:p>
            <a:pPr marL="214313" marR="0" lvl="0" indent="-214313" algn="l" rtl="0">
              <a:spcBef>
                <a:spcPts val="0"/>
              </a:spcBef>
              <a:spcAft>
                <a:spcPts val="0"/>
              </a:spcAft>
              <a:buClr>
                <a:srgbClr val="003F5D"/>
              </a:buClr>
              <a:buSzPts val="1800"/>
              <a:buFont typeface="Arial"/>
              <a:buChar char="•"/>
            </a:pPr>
            <a:r>
              <a:rPr lang="en-GB" sz="1800">
                <a:solidFill>
                  <a:srgbClr val="003F5D"/>
                </a:solidFill>
                <a:latin typeface="Calibri"/>
                <a:ea typeface="Calibri"/>
                <a:cs typeface="Calibri"/>
                <a:sym typeface="Calibri"/>
              </a:rPr>
              <a:t>Font is Calibri and will auto-size. Avoid using a font size less than 18pt.  Main font colour is Teal, </a:t>
            </a:r>
            <a:r>
              <a:rPr lang="en-GB" sz="1800">
                <a:solidFill>
                  <a:srgbClr val="F57B20"/>
                </a:solidFill>
                <a:latin typeface="Calibri"/>
                <a:ea typeface="Calibri"/>
                <a:cs typeface="Calibri"/>
                <a:sym typeface="Calibri"/>
              </a:rPr>
              <a:t>highlight colour is Orange and should be used sparingly.</a:t>
            </a:r>
            <a:r>
              <a:rPr lang="en-GB" sz="1800">
                <a:solidFill>
                  <a:srgbClr val="ED1556"/>
                </a:solidFill>
                <a:latin typeface="Calibri"/>
                <a:ea typeface="Calibri"/>
                <a:cs typeface="Calibri"/>
                <a:sym typeface="Calibri"/>
              </a:rPr>
              <a:t> </a:t>
            </a:r>
            <a:r>
              <a:rPr lang="en-GB" sz="1800">
                <a:solidFill>
                  <a:srgbClr val="003F5D"/>
                </a:solidFill>
                <a:latin typeface="Calibri"/>
                <a:ea typeface="Calibri"/>
                <a:cs typeface="Calibri"/>
                <a:sym typeface="Calibri"/>
              </a:rPr>
              <a:t>If the colours are not shown in PowerPoint use the colour picker to select the correct colour from the logo or these samples</a:t>
            </a:r>
            <a:endParaRPr sz="1800">
              <a:solidFill>
                <a:srgbClr val="ED1556"/>
              </a:solidFill>
              <a:latin typeface="Calibri"/>
              <a:ea typeface="Calibri"/>
              <a:cs typeface="Calibri"/>
              <a:sym typeface="Calibri"/>
            </a:endParaRPr>
          </a:p>
          <a:p>
            <a:pPr marL="214313" marR="0" lvl="0" indent="-100013" algn="l" rtl="0">
              <a:spcBef>
                <a:spcPts val="0"/>
              </a:spcBef>
              <a:spcAft>
                <a:spcPts val="0"/>
              </a:spcAft>
              <a:buClr>
                <a:schemeClr val="dk1"/>
              </a:buClr>
              <a:buSzPts val="1800"/>
              <a:buFont typeface="Arial"/>
              <a:buNone/>
            </a:pPr>
            <a:endParaRPr sz="1800">
              <a:solidFill>
                <a:srgbClr val="ED1556"/>
              </a:solidFill>
              <a:latin typeface="Calibri"/>
              <a:ea typeface="Calibri"/>
              <a:cs typeface="Calibri"/>
              <a:sym typeface="Calibri"/>
            </a:endParaRPr>
          </a:p>
          <a:p>
            <a:pPr marL="214313" marR="0" lvl="0" indent="-214313" algn="l" rtl="0">
              <a:spcBef>
                <a:spcPts val="0"/>
              </a:spcBef>
              <a:spcAft>
                <a:spcPts val="0"/>
              </a:spcAft>
              <a:buClr>
                <a:srgbClr val="003F5D"/>
              </a:buClr>
              <a:buSzPts val="1800"/>
              <a:buFont typeface="Arial"/>
              <a:buChar char="•"/>
            </a:pPr>
            <a:r>
              <a:rPr lang="en-GB" sz="1800">
                <a:solidFill>
                  <a:srgbClr val="003F5D"/>
                </a:solidFill>
                <a:latin typeface="Calibri"/>
                <a:ea typeface="Calibri"/>
                <a:cs typeface="Calibri"/>
                <a:sym typeface="Calibri"/>
              </a:rPr>
              <a:t>The title slide has space for the speaker’s own organisation logo which should be no larger than the main AARC logo </a:t>
            </a:r>
            <a:endParaRPr/>
          </a:p>
          <a:p>
            <a:pPr marL="214313" marR="0" lvl="0" indent="-100013" algn="l" rtl="0">
              <a:spcBef>
                <a:spcPts val="0"/>
              </a:spcBef>
              <a:spcAft>
                <a:spcPts val="0"/>
              </a:spcAft>
              <a:buClr>
                <a:schemeClr val="dk1"/>
              </a:buClr>
              <a:buSzPts val="1800"/>
              <a:buFont typeface="Arial"/>
              <a:buNone/>
            </a:pPr>
            <a:endParaRPr sz="1800">
              <a:solidFill>
                <a:srgbClr val="003F5D"/>
              </a:solidFill>
              <a:latin typeface="Calibri"/>
              <a:ea typeface="Calibri"/>
              <a:cs typeface="Calibri"/>
              <a:sym typeface="Calibri"/>
            </a:endParaRPr>
          </a:p>
          <a:p>
            <a:pPr marL="214313" marR="0" lvl="0" indent="-214313" algn="l" rtl="0">
              <a:spcBef>
                <a:spcPts val="0"/>
              </a:spcBef>
              <a:spcAft>
                <a:spcPts val="0"/>
              </a:spcAft>
              <a:buClr>
                <a:srgbClr val="003F5D"/>
              </a:buClr>
              <a:buSzPts val="1800"/>
              <a:buFont typeface="Arial"/>
              <a:buChar char="•"/>
            </a:pPr>
            <a:r>
              <a:rPr lang="en-GB" sz="1800">
                <a:solidFill>
                  <a:srgbClr val="003F5D"/>
                </a:solidFill>
                <a:latin typeface="Calibri"/>
                <a:ea typeface="Calibri"/>
                <a:cs typeface="Calibri"/>
                <a:sym typeface="Calibri"/>
              </a:rPr>
              <a:t>The end slide includes EU logo, copyright, and funding statement and must be included in any slide packs distributed or printed.</a:t>
            </a:r>
            <a:endParaRPr/>
          </a:p>
        </p:txBody>
      </p:sp>
      <p:sp>
        <p:nvSpPr>
          <p:cNvPr id="90" name="Shape 90"/>
          <p:cNvSpPr/>
          <p:nvPr/>
        </p:nvSpPr>
        <p:spPr>
          <a:xfrm>
            <a:off x="10890209" y="5560973"/>
            <a:ext cx="727243" cy="529390"/>
          </a:xfrm>
          <a:prstGeom prst="ellipse">
            <a:avLst/>
          </a:prstGeom>
          <a:solidFill>
            <a:srgbClr val="003F5D"/>
          </a:solidFill>
          <a:ln w="12700" cap="flat" cmpd="sng">
            <a:solidFill>
              <a:srgbClr val="003F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1" name="Shape 91"/>
          <p:cNvSpPr/>
          <p:nvPr/>
        </p:nvSpPr>
        <p:spPr>
          <a:xfrm>
            <a:off x="9884901" y="5560973"/>
            <a:ext cx="727243" cy="529390"/>
          </a:xfrm>
          <a:prstGeom prst="ellipse">
            <a:avLst/>
          </a:prstGeom>
          <a:solidFill>
            <a:srgbClr val="F6791C"/>
          </a:solidFill>
          <a:ln w="12700" cap="flat" cmpd="sng">
            <a:solidFill>
              <a:srgbClr val="F679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1"/>
        <p:cNvGrpSpPr/>
        <p:nvPr/>
      </p:nvGrpSpPr>
      <p:grpSpPr>
        <a:xfrm>
          <a:off x="0" y="0"/>
          <a:ext cx="0" cy="0"/>
          <a:chOff x="0" y="0"/>
          <a:chExt cx="0" cy="0"/>
        </a:xfrm>
      </p:grpSpPr>
      <p:sp>
        <p:nvSpPr>
          <p:cNvPr id="102" name="Shape 10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Shape 103"/>
          <p:cNvSpPr/>
          <p:nvPr/>
        </p:nvSpPr>
        <p:spPr>
          <a:xfrm>
            <a:off x="0" y="0"/>
            <a:ext cx="1625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Shape 104"/>
          <p:cNvSpPr txBox="1">
            <a:spLocks noGrp="1"/>
          </p:cNvSpPr>
          <p:nvPr>
            <p:ph type="body" idx="1"/>
          </p:nvPr>
        </p:nvSpPr>
        <p:spPr>
          <a:xfrm>
            <a:off x="1240257" y="3625009"/>
            <a:ext cx="6795900" cy="375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2000"/>
              <a:buFont typeface="Arial"/>
              <a:buNone/>
              <a:defRPr sz="2000" b="1"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2"/>
          </p:nvPr>
        </p:nvSpPr>
        <p:spPr>
          <a:xfrm>
            <a:off x="1240256" y="5484095"/>
            <a:ext cx="6671100" cy="4362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3"/>
          </p:nvPr>
        </p:nvSpPr>
        <p:spPr>
          <a:xfrm>
            <a:off x="1240257" y="2804346"/>
            <a:ext cx="6683700" cy="5034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F6791C"/>
              </a:buClr>
              <a:buSzPts val="1950"/>
              <a:buFont typeface="Arial"/>
              <a:buNone/>
              <a:defRPr sz="1950" b="0" i="0" u="none" strike="noStrike" cap="none">
                <a:solidFill>
                  <a:srgbClr val="F6791C"/>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4"/>
          </p:nvPr>
        </p:nvSpPr>
        <p:spPr>
          <a:xfrm>
            <a:off x="1240257" y="2398309"/>
            <a:ext cx="6683700" cy="473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2400"/>
              <a:buFont typeface="Arial"/>
              <a:buNone/>
              <a:defRPr sz="2400" b="1"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5"/>
          </p:nvPr>
        </p:nvSpPr>
        <p:spPr>
          <a:xfrm>
            <a:off x="1240256" y="5785332"/>
            <a:ext cx="6671100" cy="4284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6"/>
          </p:nvPr>
        </p:nvSpPr>
        <p:spPr>
          <a:xfrm>
            <a:off x="1240257" y="3947187"/>
            <a:ext cx="6795900" cy="347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7"/>
          </p:nvPr>
        </p:nvSpPr>
        <p:spPr>
          <a:xfrm>
            <a:off x="1240257" y="4249757"/>
            <a:ext cx="8818200" cy="347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800"/>
              <a:buFont typeface="Arial"/>
              <a:buNone/>
              <a:defRPr sz="18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8"/>
          </p:nvPr>
        </p:nvSpPr>
        <p:spPr>
          <a:xfrm>
            <a:off x="1486792" y="4765917"/>
            <a:ext cx="1219200" cy="190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600"/>
              <a:buFont typeface="Arial"/>
              <a:buNone/>
              <a:defRPr sz="6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12" name="Shape 112"/>
          <p:cNvPicPr preferRelativeResize="0"/>
          <p:nvPr/>
        </p:nvPicPr>
        <p:blipFill rotWithShape="1">
          <a:blip r:embed="rId2">
            <a:alphaModFix/>
          </a:blip>
          <a:srcRect/>
          <a:stretch/>
        </p:blipFill>
        <p:spPr>
          <a:xfrm>
            <a:off x="7856358" y="-42332"/>
            <a:ext cx="4389919" cy="6942665"/>
          </a:xfrm>
          <a:prstGeom prst="rect">
            <a:avLst/>
          </a:prstGeom>
          <a:noFill/>
          <a:ln>
            <a:noFill/>
          </a:ln>
        </p:spPr>
      </p:pic>
      <p:pic>
        <p:nvPicPr>
          <p:cNvPr id="113" name="Shape 113"/>
          <p:cNvPicPr preferRelativeResize="0"/>
          <p:nvPr/>
        </p:nvPicPr>
        <p:blipFill rotWithShape="1">
          <a:blip r:embed="rId3">
            <a:alphaModFix/>
          </a:blip>
          <a:srcRect/>
          <a:stretch/>
        </p:blipFill>
        <p:spPr>
          <a:xfrm>
            <a:off x="977682" y="480622"/>
            <a:ext cx="1482776" cy="1339714"/>
          </a:xfrm>
          <a:prstGeom prst="rect">
            <a:avLst/>
          </a:prstGeom>
          <a:noFill/>
          <a:ln>
            <a:noFill/>
          </a:ln>
        </p:spPr>
      </p:pic>
      <p:sp>
        <p:nvSpPr>
          <p:cNvPr id="114" name="Shape 114"/>
          <p:cNvSpPr txBox="1"/>
          <p:nvPr/>
        </p:nvSpPr>
        <p:spPr>
          <a:xfrm>
            <a:off x="2818932" y="927797"/>
            <a:ext cx="59181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3F5E"/>
                </a:solidFill>
                <a:latin typeface="Calibri"/>
                <a:ea typeface="Calibri"/>
                <a:cs typeface="Calibri"/>
                <a:sym typeface="Calibri"/>
              </a:rPr>
              <a:t>Authentication and Authorisation for Research and Collaboration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444502" y="1439333"/>
            <a:ext cx="10909200" cy="47376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18" name="Shape 118"/>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457200" y="1825625"/>
            <a:ext cx="5562600" cy="43512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750"/>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37" name="Shape 137"/>
          <p:cNvSpPr txBox="1">
            <a:spLocks noGrp="1"/>
          </p:cNvSpPr>
          <p:nvPr>
            <p:ph type="title"/>
          </p:nvPr>
        </p:nvSpPr>
        <p:spPr>
          <a:xfrm>
            <a:off x="466935" y="203200"/>
            <a:ext cx="9040800" cy="927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482603" y="1681163"/>
            <a:ext cx="5514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rgbClr val="004360"/>
              </a:buClr>
              <a:buSzPts val="1800"/>
              <a:buFont typeface="Arial"/>
              <a:buNone/>
              <a:defRPr sz="1800" b="1"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500"/>
              <a:buFont typeface="Arial"/>
              <a:buNone/>
              <a:defRPr sz="1500" b="1"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1350"/>
              <a:buFont typeface="Arial"/>
              <a:buNone/>
              <a:defRPr sz="1350" b="1"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482601" y="2489204"/>
            <a:ext cx="5553000" cy="37005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6172202"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rgbClr val="004360"/>
              </a:buClr>
              <a:buSzPts val="1800"/>
              <a:buFont typeface="Arial"/>
              <a:buNone/>
              <a:defRPr sz="1800" b="1"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500"/>
              <a:buFont typeface="Arial"/>
              <a:buNone/>
              <a:defRPr sz="1500" b="1"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1350"/>
              <a:buFont typeface="Arial"/>
              <a:buNone/>
              <a:defRPr sz="1350" b="1"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6172202" y="2505075"/>
            <a:ext cx="5183100" cy="36846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44" name="Shape 144"/>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6:33 Text Image Slide">
  <p:cSld name="66:33 Text Image Slide">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444501" y="1524003"/>
            <a:ext cx="7864200" cy="4653000"/>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750"/>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48" name="Shape 148"/>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49" name="Shape 149"/>
          <p:cNvCxnSpPr/>
          <p:nvPr/>
        </p:nvCxnSpPr>
        <p:spPr>
          <a:xfrm>
            <a:off x="8319911" y="1532467"/>
            <a:ext cx="0" cy="0"/>
          </a:xfrm>
          <a:prstGeom prst="straightConnector1">
            <a:avLst/>
          </a:prstGeom>
          <a:noFill/>
          <a:ln w="9525" cap="flat" cmpd="sng">
            <a:solidFill>
              <a:schemeClr val="accent1"/>
            </a:solidFill>
            <a:prstDash val="solid"/>
            <a:miter lim="800000"/>
            <a:headEnd type="none" w="sm" len="sm"/>
            <a:tailEnd type="none" w="sm" len="sm"/>
          </a:ln>
        </p:spPr>
      </p:cxnSp>
      <p:cxnSp>
        <p:nvCxnSpPr>
          <p:cNvPr id="150" name="Shape 150"/>
          <p:cNvCxnSpPr/>
          <p:nvPr/>
        </p:nvCxnSpPr>
        <p:spPr>
          <a:xfrm>
            <a:off x="8602125" y="1532467"/>
            <a:ext cx="0" cy="4682100"/>
          </a:xfrm>
          <a:prstGeom prst="straightConnector1">
            <a:avLst/>
          </a:prstGeom>
          <a:noFill/>
          <a:ln w="12700" cap="flat" cmpd="sng">
            <a:solidFill>
              <a:srgbClr val="BFBFBF"/>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1"/>
        <p:cNvGrpSpPr/>
        <p:nvPr/>
      </p:nvGrpSpPr>
      <p:grpSpPr>
        <a:xfrm>
          <a:off x="0" y="0"/>
          <a:ext cx="0" cy="0"/>
          <a:chOff x="0" y="0"/>
          <a:chExt cx="0" cy="0"/>
        </a:xfrm>
      </p:grpSpPr>
      <p:sp>
        <p:nvSpPr>
          <p:cNvPr id="152" name="Shape 152"/>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53" name="Shape 153"/>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5183188" y="1651518"/>
            <a:ext cx="6172200" cy="42096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1pPr>
            <a:lvl2pPr marL="914400" marR="0" lvl="1" indent="-333375" algn="l" rtl="0">
              <a:lnSpc>
                <a:spcPct val="90000"/>
              </a:lnSpc>
              <a:spcBef>
                <a:spcPts val="375"/>
              </a:spcBef>
              <a:spcAft>
                <a:spcPts val="0"/>
              </a:spcAft>
              <a:buClr>
                <a:srgbClr val="004361"/>
              </a:buClr>
              <a:buSzPts val="1650"/>
              <a:buFont typeface="Arial"/>
              <a:buChar char="•"/>
              <a:defRPr sz="1650" b="0" i="0" u="none" strike="noStrike" cap="none">
                <a:solidFill>
                  <a:srgbClr val="00436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003F5E"/>
              </a:buClr>
              <a:buSzPts val="1500"/>
              <a:buFont typeface="Arial"/>
              <a:buChar char="•"/>
              <a:defRPr sz="1500" b="0" i="0" u="none" strike="noStrike" cap="none">
                <a:solidFill>
                  <a:srgbClr val="003F5E"/>
                </a:solidFill>
                <a:latin typeface="Calibri"/>
                <a:ea typeface="Calibri"/>
                <a:cs typeface="Calibri"/>
                <a:sym typeface="Calibri"/>
              </a:defRPr>
            </a:lvl3pPr>
            <a:lvl4pPr marL="1828800" marR="0" lvl="3" indent="-323850" algn="l" rtl="0">
              <a:lnSpc>
                <a:spcPct val="90000"/>
              </a:lnSpc>
              <a:spcBef>
                <a:spcPts val="375"/>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4pPr>
            <a:lvl5pPr marL="2286000" marR="0" lvl="4" indent="-323850" algn="l" rtl="0">
              <a:lnSpc>
                <a:spcPct val="90000"/>
              </a:lnSpc>
              <a:spcBef>
                <a:spcPts val="375"/>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2"/>
          </p:nvPr>
        </p:nvSpPr>
        <p:spPr>
          <a:xfrm>
            <a:off x="457202" y="1642188"/>
            <a:ext cx="4314900" cy="4226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200"/>
              <a:buFont typeface="Arial"/>
              <a:buNone/>
              <a:defRPr sz="1200" b="0"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050"/>
              <a:buFont typeface="Arial"/>
              <a:buNone/>
              <a:defRPr sz="1050" b="0"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900"/>
              <a:buFont typeface="Arial"/>
              <a:buNone/>
              <a:defRPr sz="900" b="0"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58" name="Shape 158"/>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444502" y="1439333"/>
            <a:ext cx="10909300" cy="4737633"/>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35" name="Shape 35"/>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5183188" y="1716837"/>
            <a:ext cx="6172200" cy="4144200"/>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rgbClr val="004360"/>
              </a:buClr>
              <a:buSzPts val="2400"/>
              <a:buFont typeface="Arial"/>
              <a:buNone/>
              <a:defRPr sz="2400" b="0" i="0" u="none" strike="noStrike" cap="none">
                <a:solidFill>
                  <a:srgbClr val="004360"/>
                </a:solidFill>
                <a:latin typeface="Calibri"/>
                <a:ea typeface="Calibri"/>
                <a:cs typeface="Calibri"/>
                <a:sym typeface="Calibri"/>
              </a:defRPr>
            </a:lvl1pPr>
            <a:lvl2pPr marR="0" lvl="1" algn="l" rtl="0">
              <a:lnSpc>
                <a:spcPct val="90000"/>
              </a:lnSpc>
              <a:spcBef>
                <a:spcPts val="375"/>
              </a:spcBef>
              <a:spcAft>
                <a:spcPts val="0"/>
              </a:spcAft>
              <a:buClr>
                <a:srgbClr val="004361"/>
              </a:buClr>
              <a:buSzPts val="2100"/>
              <a:buFont typeface="Arial"/>
              <a:buNone/>
              <a:defRPr sz="2100" b="0" i="0" u="none" strike="noStrike" cap="none">
                <a:solidFill>
                  <a:srgbClr val="004361"/>
                </a:solidFill>
                <a:latin typeface="Calibri"/>
                <a:ea typeface="Calibri"/>
                <a:cs typeface="Calibri"/>
                <a:sym typeface="Calibri"/>
              </a:defRPr>
            </a:lvl2pPr>
            <a:lvl3pPr marR="0" lvl="2" algn="l" rtl="0">
              <a:lnSpc>
                <a:spcPct val="90000"/>
              </a:lnSpc>
              <a:spcBef>
                <a:spcPts val="375"/>
              </a:spcBef>
              <a:spcAft>
                <a:spcPts val="0"/>
              </a:spcAft>
              <a:buClr>
                <a:srgbClr val="003F5E"/>
              </a:buClr>
              <a:buSzPts val="1800"/>
              <a:buFont typeface="Arial"/>
              <a:buNone/>
              <a:defRPr sz="1800" b="0" i="0" u="none" strike="noStrike" cap="none">
                <a:solidFill>
                  <a:srgbClr val="003F5E"/>
                </a:solidFill>
                <a:latin typeface="Calibri"/>
                <a:ea typeface="Calibri"/>
                <a:cs typeface="Calibri"/>
                <a:sym typeface="Calibri"/>
              </a:defRPr>
            </a:lvl3pPr>
            <a:lvl4pPr marR="0" lvl="3" algn="l" rtl="0">
              <a:lnSpc>
                <a:spcPct val="90000"/>
              </a:lnSpc>
              <a:spcBef>
                <a:spcPts val="375"/>
              </a:spcBef>
              <a:spcAft>
                <a:spcPts val="0"/>
              </a:spcAft>
              <a:buClr>
                <a:srgbClr val="004360"/>
              </a:buClr>
              <a:buSzPts val="1500"/>
              <a:buFont typeface="Arial"/>
              <a:buNone/>
              <a:defRPr sz="1500" b="0" i="0" u="none" strike="noStrike" cap="none">
                <a:solidFill>
                  <a:srgbClr val="004360"/>
                </a:solidFill>
                <a:latin typeface="Calibri"/>
                <a:ea typeface="Calibri"/>
                <a:cs typeface="Calibri"/>
                <a:sym typeface="Calibri"/>
              </a:defRPr>
            </a:lvl4pPr>
            <a:lvl5pPr marR="0" lvl="4" algn="l" rtl="0">
              <a:lnSpc>
                <a:spcPct val="90000"/>
              </a:lnSpc>
              <a:spcBef>
                <a:spcPts val="375"/>
              </a:spcBef>
              <a:spcAft>
                <a:spcPts val="0"/>
              </a:spcAft>
              <a:buClr>
                <a:srgbClr val="004360"/>
              </a:buClr>
              <a:buSzPts val="1500"/>
              <a:buFont typeface="Arial"/>
              <a:buNone/>
              <a:defRPr sz="1500" b="0" i="0" u="none" strike="noStrike" cap="none">
                <a:solidFill>
                  <a:srgbClr val="004360"/>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body" idx="1"/>
          </p:nvPr>
        </p:nvSpPr>
        <p:spPr>
          <a:xfrm>
            <a:off x="457202" y="1716837"/>
            <a:ext cx="4314900" cy="4152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004360"/>
              </a:buClr>
              <a:buSzPts val="1200"/>
              <a:buFont typeface="Arial"/>
              <a:buNone/>
              <a:defRPr sz="1200" b="0"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050"/>
              <a:buFont typeface="Arial"/>
              <a:buNone/>
              <a:defRPr sz="1050" b="0"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900"/>
              <a:buFont typeface="Arial"/>
              <a:buNone/>
              <a:defRPr sz="900" b="0"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750"/>
              <a:buFont typeface="Arial"/>
              <a:buNone/>
              <a:defRPr sz="750" b="0"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63" name="Shape 163"/>
          <p:cNvSpPr txBox="1">
            <a:spLocks noGrp="1"/>
          </p:cNvSpPr>
          <p:nvPr>
            <p:ph type="title"/>
          </p:nvPr>
        </p:nvSpPr>
        <p:spPr>
          <a:xfrm>
            <a:off x="455646" y="74649"/>
            <a:ext cx="96120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yle Guide">
  <p:cSld name="Style Guide">
    <p:spTree>
      <p:nvGrpSpPr>
        <p:cNvPr id="1" name="Shape 164"/>
        <p:cNvGrpSpPr/>
        <p:nvPr/>
      </p:nvGrpSpPr>
      <p:grpSpPr>
        <a:xfrm>
          <a:off x="0" y="0"/>
          <a:ext cx="0" cy="0"/>
          <a:chOff x="0" y="0"/>
          <a:chExt cx="0" cy="0"/>
        </a:xfrm>
      </p:grpSpPr>
      <p:sp>
        <p:nvSpPr>
          <p:cNvPr id="165" name="Shape 165"/>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166" name="Shape 166"/>
          <p:cNvSpPr txBox="1"/>
          <p:nvPr/>
        </p:nvSpPr>
        <p:spPr>
          <a:xfrm>
            <a:off x="652382" y="304802"/>
            <a:ext cx="36018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3F5D"/>
                </a:solidFill>
                <a:latin typeface="Calibri"/>
                <a:ea typeface="Calibri"/>
                <a:cs typeface="Calibri"/>
                <a:sym typeface="Calibri"/>
              </a:rPr>
              <a:t>Style Guide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57A1E"/>
                </a:solidFill>
                <a:latin typeface="Calibri"/>
                <a:ea typeface="Calibri"/>
                <a:cs typeface="Calibri"/>
                <a:sym typeface="Calibri"/>
              </a:rPr>
              <a:t>A Guide to Using the AARC Template</a:t>
            </a:r>
            <a:endParaRPr sz="1800" b="0" i="0" u="none" strike="noStrike" cap="none">
              <a:solidFill>
                <a:srgbClr val="F57A1E"/>
              </a:solidFill>
              <a:latin typeface="Calibri"/>
              <a:ea typeface="Calibri"/>
              <a:cs typeface="Calibri"/>
              <a:sym typeface="Calibri"/>
            </a:endParaRPr>
          </a:p>
        </p:txBody>
      </p:sp>
      <p:sp>
        <p:nvSpPr>
          <p:cNvPr id="167" name="Shape 167"/>
          <p:cNvSpPr txBox="1"/>
          <p:nvPr/>
        </p:nvSpPr>
        <p:spPr>
          <a:xfrm>
            <a:off x="780366" y="2025770"/>
            <a:ext cx="10149600" cy="2862300"/>
          </a:xfrm>
          <a:prstGeom prst="rect">
            <a:avLst/>
          </a:prstGeom>
          <a:noFill/>
          <a:ln>
            <a:noFill/>
          </a:ln>
        </p:spPr>
        <p:txBody>
          <a:bodyPr spcFirstLastPara="1" wrap="square" lIns="91425" tIns="45700" rIns="91425" bIns="45700" anchor="t" anchorCtr="0">
            <a:noAutofit/>
          </a:bodyPr>
          <a:lstStyle/>
          <a:p>
            <a:pPr marL="214312" marR="0" lvl="0" indent="-214312" algn="l" rtl="0">
              <a:lnSpc>
                <a:spcPct val="100000"/>
              </a:lnSpc>
              <a:spcBef>
                <a:spcPts val="0"/>
              </a:spcBef>
              <a:spcAft>
                <a:spcPts val="0"/>
              </a:spcAft>
              <a:buClr>
                <a:srgbClr val="003F5D"/>
              </a:buClr>
              <a:buSzPts val="1800"/>
              <a:buFont typeface="Arial"/>
              <a:buChar char="•"/>
            </a:pPr>
            <a:r>
              <a:rPr lang="en-GB" sz="1800" b="0" i="0" u="none" strike="noStrike" cap="none">
                <a:solidFill>
                  <a:srgbClr val="003F5D"/>
                </a:solidFill>
                <a:latin typeface="Calibri"/>
                <a:ea typeface="Calibri"/>
                <a:cs typeface="Calibri"/>
                <a:sym typeface="Calibri"/>
              </a:rPr>
              <a:t>This template is to present information on behalf of the AARC Project</a:t>
            </a:r>
            <a:endParaRPr sz="1400" b="0" i="0" u="none" strike="noStrike" cap="none">
              <a:solidFill>
                <a:srgbClr val="000000"/>
              </a:solidFill>
              <a:latin typeface="Arial"/>
              <a:ea typeface="Arial"/>
              <a:cs typeface="Arial"/>
              <a:sym typeface="Arial"/>
            </a:endParaRPr>
          </a:p>
          <a:p>
            <a:pPr marL="214312" marR="0" lvl="0" indent="-214312" algn="l" rtl="0">
              <a:lnSpc>
                <a:spcPct val="100000"/>
              </a:lnSpc>
              <a:spcBef>
                <a:spcPts val="0"/>
              </a:spcBef>
              <a:spcAft>
                <a:spcPts val="0"/>
              </a:spcAft>
              <a:buClr>
                <a:srgbClr val="003F5D"/>
              </a:buClr>
              <a:buSzPts val="1800"/>
              <a:buFont typeface="Arial"/>
              <a:buChar char="•"/>
            </a:pPr>
            <a:r>
              <a:rPr lang="en-GB" sz="1800" b="0" i="0" u="none" strike="noStrike" cap="none">
                <a:solidFill>
                  <a:srgbClr val="003F5D"/>
                </a:solidFill>
                <a:latin typeface="Calibri"/>
                <a:ea typeface="Calibri"/>
                <a:cs typeface="Calibri"/>
                <a:sym typeface="Calibri"/>
              </a:rPr>
              <a:t>Font is Calibri and will auto-size. Avoid using a font size less than 18pt.  Main font colour is Teal, </a:t>
            </a:r>
            <a:r>
              <a:rPr lang="en-GB" sz="1800" b="0" i="0" u="none" strike="noStrike" cap="none">
                <a:solidFill>
                  <a:srgbClr val="F57B20"/>
                </a:solidFill>
                <a:latin typeface="Calibri"/>
                <a:ea typeface="Calibri"/>
                <a:cs typeface="Calibri"/>
                <a:sym typeface="Calibri"/>
              </a:rPr>
              <a:t>highlight colour is Orange and should be used sparingly.</a:t>
            </a:r>
            <a:r>
              <a:rPr lang="en-GB" sz="1800" b="0" i="0" u="none" strike="noStrike" cap="none">
                <a:solidFill>
                  <a:srgbClr val="ED1556"/>
                </a:solidFill>
                <a:latin typeface="Calibri"/>
                <a:ea typeface="Calibri"/>
                <a:cs typeface="Calibri"/>
                <a:sym typeface="Calibri"/>
              </a:rPr>
              <a:t> </a:t>
            </a:r>
            <a:r>
              <a:rPr lang="en-GB" sz="1800" b="0" i="0" u="none" strike="noStrike" cap="none">
                <a:solidFill>
                  <a:srgbClr val="003F5D"/>
                </a:solidFill>
                <a:latin typeface="Calibri"/>
                <a:ea typeface="Calibri"/>
                <a:cs typeface="Calibri"/>
                <a:sym typeface="Calibri"/>
              </a:rPr>
              <a:t>If the colours are not shown in PowerPoint use the colour picker to select the correct colour from the logo or these samples</a:t>
            </a:r>
            <a:endParaRPr sz="1800" b="0" i="0" u="none" strike="noStrike" cap="none">
              <a:solidFill>
                <a:srgbClr val="ED1556"/>
              </a:solidFill>
              <a:latin typeface="Calibri"/>
              <a:ea typeface="Calibri"/>
              <a:cs typeface="Calibri"/>
              <a:sym typeface="Calibri"/>
            </a:endParaRPr>
          </a:p>
          <a:p>
            <a:pPr marL="214312" marR="0" lvl="0" indent="-100012" algn="l" rtl="0">
              <a:lnSpc>
                <a:spcPct val="100000"/>
              </a:lnSpc>
              <a:spcBef>
                <a:spcPts val="0"/>
              </a:spcBef>
              <a:spcAft>
                <a:spcPts val="0"/>
              </a:spcAft>
              <a:buClr>
                <a:schemeClr val="dk1"/>
              </a:buClr>
              <a:buSzPts val="1800"/>
              <a:buFont typeface="Arial"/>
              <a:buNone/>
            </a:pPr>
            <a:endParaRPr sz="1800" b="0" i="0" u="none" strike="noStrike" cap="none">
              <a:solidFill>
                <a:srgbClr val="ED1556"/>
              </a:solidFill>
              <a:latin typeface="Calibri"/>
              <a:ea typeface="Calibri"/>
              <a:cs typeface="Calibri"/>
              <a:sym typeface="Calibri"/>
            </a:endParaRPr>
          </a:p>
          <a:p>
            <a:pPr marL="214312" marR="0" lvl="0" indent="-214312" algn="l" rtl="0">
              <a:lnSpc>
                <a:spcPct val="100000"/>
              </a:lnSpc>
              <a:spcBef>
                <a:spcPts val="0"/>
              </a:spcBef>
              <a:spcAft>
                <a:spcPts val="0"/>
              </a:spcAft>
              <a:buClr>
                <a:srgbClr val="003F5D"/>
              </a:buClr>
              <a:buSzPts val="1800"/>
              <a:buFont typeface="Arial"/>
              <a:buChar char="•"/>
            </a:pPr>
            <a:r>
              <a:rPr lang="en-GB" sz="1800" b="0" i="0" u="none" strike="noStrike" cap="none">
                <a:solidFill>
                  <a:srgbClr val="003F5D"/>
                </a:solidFill>
                <a:latin typeface="Calibri"/>
                <a:ea typeface="Calibri"/>
                <a:cs typeface="Calibri"/>
                <a:sym typeface="Calibri"/>
              </a:rPr>
              <a:t>The title slide has space for the speaker’s own organisation logo which should be no larger than the main AARC logo </a:t>
            </a:r>
            <a:endParaRPr sz="1400" b="0" i="0" u="none" strike="noStrike" cap="none">
              <a:solidFill>
                <a:srgbClr val="000000"/>
              </a:solidFill>
              <a:latin typeface="Arial"/>
              <a:ea typeface="Arial"/>
              <a:cs typeface="Arial"/>
              <a:sym typeface="Arial"/>
            </a:endParaRPr>
          </a:p>
          <a:p>
            <a:pPr marL="214312" marR="0" lvl="0" indent="-100012" algn="l" rtl="0">
              <a:lnSpc>
                <a:spcPct val="100000"/>
              </a:lnSpc>
              <a:spcBef>
                <a:spcPts val="0"/>
              </a:spcBef>
              <a:spcAft>
                <a:spcPts val="0"/>
              </a:spcAft>
              <a:buClr>
                <a:schemeClr val="dk1"/>
              </a:buClr>
              <a:buSzPts val="1800"/>
              <a:buFont typeface="Arial"/>
              <a:buNone/>
            </a:pPr>
            <a:endParaRPr sz="1800" b="0" i="0" u="none" strike="noStrike" cap="none">
              <a:solidFill>
                <a:srgbClr val="003F5D"/>
              </a:solidFill>
              <a:latin typeface="Calibri"/>
              <a:ea typeface="Calibri"/>
              <a:cs typeface="Calibri"/>
              <a:sym typeface="Calibri"/>
            </a:endParaRPr>
          </a:p>
          <a:p>
            <a:pPr marL="214312" marR="0" lvl="0" indent="-214312" algn="l" rtl="0">
              <a:lnSpc>
                <a:spcPct val="100000"/>
              </a:lnSpc>
              <a:spcBef>
                <a:spcPts val="0"/>
              </a:spcBef>
              <a:spcAft>
                <a:spcPts val="0"/>
              </a:spcAft>
              <a:buClr>
                <a:srgbClr val="003F5D"/>
              </a:buClr>
              <a:buSzPts val="1800"/>
              <a:buFont typeface="Arial"/>
              <a:buChar char="•"/>
            </a:pPr>
            <a:r>
              <a:rPr lang="en-GB" sz="1800" b="0" i="0" u="none" strike="noStrike" cap="none">
                <a:solidFill>
                  <a:srgbClr val="003F5D"/>
                </a:solidFill>
                <a:latin typeface="Calibri"/>
                <a:ea typeface="Calibri"/>
                <a:cs typeface="Calibri"/>
                <a:sym typeface="Calibri"/>
              </a:rPr>
              <a:t>The end slide includes EU logo, copyright, and funding statement and must be included in any slide packs distributed or printed.</a:t>
            </a:r>
            <a:endParaRPr sz="1400" b="0" i="0" u="none" strike="noStrike" cap="none">
              <a:solidFill>
                <a:srgbClr val="000000"/>
              </a:solidFill>
              <a:latin typeface="Arial"/>
              <a:ea typeface="Arial"/>
              <a:cs typeface="Arial"/>
              <a:sym typeface="Arial"/>
            </a:endParaRPr>
          </a:p>
        </p:txBody>
      </p:sp>
      <p:sp>
        <p:nvSpPr>
          <p:cNvPr id="168" name="Shape 168"/>
          <p:cNvSpPr/>
          <p:nvPr/>
        </p:nvSpPr>
        <p:spPr>
          <a:xfrm>
            <a:off x="10890209" y="5560973"/>
            <a:ext cx="727200" cy="529500"/>
          </a:xfrm>
          <a:prstGeom prst="ellipse">
            <a:avLst/>
          </a:prstGeom>
          <a:solidFill>
            <a:srgbClr val="003F5D"/>
          </a:solidFill>
          <a:ln w="12700" cap="flat" cmpd="sng">
            <a:solidFill>
              <a:srgbClr val="003F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69" name="Shape 169"/>
          <p:cNvSpPr/>
          <p:nvPr/>
        </p:nvSpPr>
        <p:spPr>
          <a:xfrm>
            <a:off x="9884901" y="5560973"/>
            <a:ext cx="727200" cy="529500"/>
          </a:xfrm>
          <a:prstGeom prst="ellipse">
            <a:avLst/>
          </a:prstGeom>
          <a:solidFill>
            <a:srgbClr val="F6791C"/>
          </a:solidFill>
          <a:ln w="12700" cap="flat" cmpd="sng">
            <a:solidFill>
              <a:srgbClr val="F679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osing Slide (Must be included)">
  <p:cSld name="Closing Slide (Must be included)">
    <p:spTree>
      <p:nvGrpSpPr>
        <p:cNvPr id="1" name="Shape 124"/>
        <p:cNvGrpSpPr/>
        <p:nvPr/>
      </p:nvGrpSpPr>
      <p:grpSpPr>
        <a:xfrm>
          <a:off x="0" y="0"/>
          <a:ext cx="0" cy="0"/>
          <a:chOff x="0" y="0"/>
          <a:chExt cx="0" cy="0"/>
        </a:xfrm>
      </p:grpSpPr>
      <p:sp>
        <p:nvSpPr>
          <p:cNvPr id="125" name="Shape 125"/>
          <p:cNvSpPr/>
          <p:nvPr/>
        </p:nvSpPr>
        <p:spPr>
          <a:xfrm>
            <a:off x="-1" y="2"/>
            <a:ext cx="12192000" cy="6858000"/>
          </a:xfrm>
          <a:prstGeom prst="rect">
            <a:avLst/>
          </a:prstGeom>
          <a:solidFill>
            <a:srgbClr val="003F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Shape 126"/>
          <p:cNvPicPr preferRelativeResize="0"/>
          <p:nvPr/>
        </p:nvPicPr>
        <p:blipFill rotWithShape="1">
          <a:blip r:embed="rId2">
            <a:alphaModFix/>
          </a:blip>
          <a:srcRect/>
          <a:stretch/>
        </p:blipFill>
        <p:spPr>
          <a:xfrm>
            <a:off x="5217067" y="4837092"/>
            <a:ext cx="1385319" cy="785666"/>
          </a:xfrm>
          <a:prstGeom prst="rect">
            <a:avLst/>
          </a:prstGeom>
          <a:noFill/>
          <a:ln>
            <a:noFill/>
          </a:ln>
        </p:spPr>
      </p:pic>
      <p:pic>
        <p:nvPicPr>
          <p:cNvPr id="127" name="Shape 127"/>
          <p:cNvPicPr preferRelativeResize="0"/>
          <p:nvPr/>
        </p:nvPicPr>
        <p:blipFill rotWithShape="1">
          <a:blip r:embed="rId3">
            <a:alphaModFix/>
          </a:blip>
          <a:srcRect/>
          <a:stretch/>
        </p:blipFill>
        <p:spPr>
          <a:xfrm>
            <a:off x="5748488" y="5966378"/>
            <a:ext cx="433675" cy="294664"/>
          </a:xfrm>
          <a:prstGeom prst="rect">
            <a:avLst/>
          </a:prstGeom>
          <a:noFill/>
          <a:ln>
            <a:noFill/>
          </a:ln>
        </p:spPr>
      </p:pic>
      <p:sp>
        <p:nvSpPr>
          <p:cNvPr id="128" name="Shape 128"/>
          <p:cNvSpPr txBox="1"/>
          <p:nvPr/>
        </p:nvSpPr>
        <p:spPr>
          <a:xfrm>
            <a:off x="4111444" y="2395574"/>
            <a:ext cx="3749100" cy="14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rgbClr val="F6791C"/>
                </a:solidFill>
                <a:latin typeface="Calibri"/>
                <a:ea typeface="Calibri"/>
                <a:cs typeface="Calibri"/>
                <a:sym typeface="Calibri"/>
              </a:rPr>
              <a:t>Any Questions?</a:t>
            </a:r>
            <a:endParaRPr sz="4400" b="0" i="0" u="none" strike="noStrike" cap="none">
              <a:solidFill>
                <a:srgbClr val="F6791C"/>
              </a:solidFill>
              <a:latin typeface="Calibri"/>
              <a:ea typeface="Calibri"/>
              <a:cs typeface="Calibri"/>
              <a:sym typeface="Calibri"/>
            </a:endParaRPr>
          </a:p>
        </p:txBody>
      </p:sp>
      <p:pic>
        <p:nvPicPr>
          <p:cNvPr id="129" name="Shape 129"/>
          <p:cNvPicPr preferRelativeResize="0"/>
          <p:nvPr/>
        </p:nvPicPr>
        <p:blipFill rotWithShape="1">
          <a:blip r:embed="rId4">
            <a:alphaModFix/>
          </a:blip>
          <a:srcRect/>
          <a:stretch/>
        </p:blipFill>
        <p:spPr>
          <a:xfrm>
            <a:off x="7856357" y="-50222"/>
            <a:ext cx="4394910" cy="6950558"/>
          </a:xfrm>
          <a:prstGeom prst="rect">
            <a:avLst/>
          </a:prstGeom>
          <a:noFill/>
          <a:ln>
            <a:noFill/>
          </a:ln>
        </p:spPr>
      </p:pic>
      <p:sp>
        <p:nvSpPr>
          <p:cNvPr id="130" name="Shape 130"/>
          <p:cNvSpPr txBox="1">
            <a:spLocks noGrp="1"/>
          </p:cNvSpPr>
          <p:nvPr>
            <p:ph type="body" idx="1"/>
          </p:nvPr>
        </p:nvSpPr>
        <p:spPr>
          <a:xfrm>
            <a:off x="3763166" y="4113541"/>
            <a:ext cx="4445400" cy="3738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1" name="Shape 131"/>
          <p:cNvSpPr txBox="1"/>
          <p:nvPr/>
        </p:nvSpPr>
        <p:spPr>
          <a:xfrm>
            <a:off x="3091782" y="6289305"/>
            <a:ext cx="57471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GB" sz="600" b="0" i="0" u="none" strike="noStrike" cap="none">
                <a:solidFill>
                  <a:schemeClr val="lt1"/>
                </a:solidFill>
                <a:latin typeface="Calibri"/>
                <a:ea typeface="Calibri"/>
                <a:cs typeface="Calibri"/>
                <a:sym typeface="Calibri"/>
              </a:rPr>
              <a:t>© GÉANT  on behalf of the AARC project.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600"/>
              <a:buFont typeface="Calibri"/>
              <a:buNone/>
            </a:pPr>
            <a:r>
              <a:rPr lang="en-GB" sz="600" b="0" i="0" u="none" strike="noStrike" cap="none">
                <a:solidFill>
                  <a:schemeClr val="lt1"/>
                </a:solidFill>
                <a:latin typeface="Calibri"/>
                <a:ea typeface="Calibri"/>
                <a:cs typeface="Calibri"/>
                <a:sym typeface="Calibri"/>
              </a:rPr>
              <a:t>The work leading to these results has received funding from the European Union’s Horizon 2020 research and innovation programme under Grant Agreement No. 730941 (AARC2).</a:t>
            </a:r>
            <a:endParaRPr sz="600" b="0" i="0" u="none" strike="noStrike" cap="none">
              <a:solidFill>
                <a:schemeClr val="lt1"/>
              </a:solidFill>
              <a:latin typeface="Calibri"/>
              <a:ea typeface="Calibri"/>
              <a:cs typeface="Calibri"/>
              <a:sym typeface="Calibri"/>
            </a:endParaRPr>
          </a:p>
        </p:txBody>
      </p:sp>
      <p:sp>
        <p:nvSpPr>
          <p:cNvPr id="132" name="Shape 132"/>
          <p:cNvSpPr txBox="1"/>
          <p:nvPr/>
        </p:nvSpPr>
        <p:spPr>
          <a:xfrm>
            <a:off x="5273469" y="5591160"/>
            <a:ext cx="13836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https://aarc-project.eu</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2580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87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Must be included)">
  <p:cSld name="Closing Slide (Must be included)">
    <p:spTree>
      <p:nvGrpSpPr>
        <p:cNvPr id="1" name="Shape 36"/>
        <p:cNvGrpSpPr/>
        <p:nvPr/>
      </p:nvGrpSpPr>
      <p:grpSpPr>
        <a:xfrm>
          <a:off x="0" y="0"/>
          <a:ext cx="0" cy="0"/>
          <a:chOff x="0" y="0"/>
          <a:chExt cx="0" cy="0"/>
        </a:xfrm>
      </p:grpSpPr>
      <p:sp>
        <p:nvSpPr>
          <p:cNvPr id="37" name="Shape 37"/>
          <p:cNvSpPr/>
          <p:nvPr/>
        </p:nvSpPr>
        <p:spPr>
          <a:xfrm>
            <a:off x="-1" y="2"/>
            <a:ext cx="12192000" cy="6858001"/>
          </a:xfrm>
          <a:prstGeom prst="rect">
            <a:avLst/>
          </a:prstGeom>
          <a:solidFill>
            <a:srgbClr val="003F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 name="Shape 38"/>
          <p:cNvPicPr preferRelativeResize="0"/>
          <p:nvPr/>
        </p:nvPicPr>
        <p:blipFill rotWithShape="1">
          <a:blip r:embed="rId2">
            <a:alphaModFix/>
          </a:blip>
          <a:srcRect b="30427"/>
          <a:stretch/>
        </p:blipFill>
        <p:spPr>
          <a:xfrm>
            <a:off x="5217067" y="4837092"/>
            <a:ext cx="1385319" cy="785666"/>
          </a:xfrm>
          <a:prstGeom prst="rect">
            <a:avLst/>
          </a:prstGeom>
          <a:noFill/>
          <a:ln>
            <a:noFill/>
          </a:ln>
        </p:spPr>
      </p:pic>
      <p:pic>
        <p:nvPicPr>
          <p:cNvPr id="39" name="Shape 39"/>
          <p:cNvPicPr preferRelativeResize="0"/>
          <p:nvPr/>
        </p:nvPicPr>
        <p:blipFill rotWithShape="1">
          <a:blip r:embed="rId3">
            <a:alphaModFix/>
          </a:blip>
          <a:srcRect/>
          <a:stretch/>
        </p:blipFill>
        <p:spPr>
          <a:xfrm>
            <a:off x="5748488" y="5966378"/>
            <a:ext cx="433675" cy="294664"/>
          </a:xfrm>
          <a:prstGeom prst="rect">
            <a:avLst/>
          </a:prstGeom>
          <a:noFill/>
          <a:ln>
            <a:noFill/>
          </a:ln>
        </p:spPr>
      </p:pic>
      <p:sp>
        <p:nvSpPr>
          <p:cNvPr id="40" name="Shape 40"/>
          <p:cNvSpPr txBox="1"/>
          <p:nvPr/>
        </p:nvSpPr>
        <p:spPr>
          <a:xfrm>
            <a:off x="4111444" y="2395574"/>
            <a:ext cx="3748975"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400">
                <a:solidFill>
                  <a:schemeClr val="lt1"/>
                </a:solidFill>
                <a:latin typeface="Calibri"/>
                <a:ea typeface="Calibri"/>
                <a:cs typeface="Calibri"/>
                <a:sym typeface="Calibri"/>
              </a:rPr>
              <a:t>Thank you</a:t>
            </a:r>
            <a:endParaRPr/>
          </a:p>
          <a:p>
            <a:pPr marL="0" marR="0" lvl="0" indent="0" algn="ctr" rtl="0">
              <a:spcBef>
                <a:spcPts val="0"/>
              </a:spcBef>
              <a:spcAft>
                <a:spcPts val="0"/>
              </a:spcAft>
              <a:buNone/>
            </a:pPr>
            <a:r>
              <a:rPr lang="en-GB" sz="4400">
                <a:solidFill>
                  <a:srgbClr val="F6791C"/>
                </a:solidFill>
                <a:latin typeface="Calibri"/>
                <a:ea typeface="Calibri"/>
                <a:cs typeface="Calibri"/>
                <a:sym typeface="Calibri"/>
              </a:rPr>
              <a:t>Any Questions?</a:t>
            </a:r>
            <a:endParaRPr sz="4400">
              <a:solidFill>
                <a:srgbClr val="F6791C"/>
              </a:solidFill>
              <a:latin typeface="Calibri"/>
              <a:ea typeface="Calibri"/>
              <a:cs typeface="Calibri"/>
              <a:sym typeface="Calibri"/>
            </a:endParaRPr>
          </a:p>
        </p:txBody>
      </p:sp>
      <p:pic>
        <p:nvPicPr>
          <p:cNvPr id="41" name="Shape 41"/>
          <p:cNvPicPr preferRelativeResize="0"/>
          <p:nvPr/>
        </p:nvPicPr>
        <p:blipFill rotWithShape="1">
          <a:blip r:embed="rId4">
            <a:alphaModFix/>
          </a:blip>
          <a:srcRect/>
          <a:stretch/>
        </p:blipFill>
        <p:spPr>
          <a:xfrm>
            <a:off x="7856357" y="-50222"/>
            <a:ext cx="4394909" cy="6950557"/>
          </a:xfrm>
          <a:prstGeom prst="rect">
            <a:avLst/>
          </a:prstGeom>
          <a:noFill/>
          <a:ln>
            <a:noFill/>
          </a:ln>
        </p:spPr>
      </p:pic>
      <p:sp>
        <p:nvSpPr>
          <p:cNvPr id="42" name="Shape 42"/>
          <p:cNvSpPr txBox="1">
            <a:spLocks noGrp="1"/>
          </p:cNvSpPr>
          <p:nvPr>
            <p:ph type="body" idx="1"/>
          </p:nvPr>
        </p:nvSpPr>
        <p:spPr>
          <a:xfrm>
            <a:off x="3763166" y="4113541"/>
            <a:ext cx="4445529" cy="37371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 name="Shape 43"/>
          <p:cNvSpPr txBox="1"/>
          <p:nvPr/>
        </p:nvSpPr>
        <p:spPr>
          <a:xfrm>
            <a:off x="3091782" y="6289305"/>
            <a:ext cx="574708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
                <a:solidFill>
                  <a:schemeClr val="lt1"/>
                </a:solidFill>
                <a:latin typeface="Calibri"/>
                <a:ea typeface="Calibri"/>
                <a:cs typeface="Calibri"/>
                <a:sym typeface="Calibri"/>
              </a:rPr>
              <a:t>© GÉANT  on behalf of the AARC project.</a:t>
            </a:r>
            <a:endParaRPr/>
          </a:p>
          <a:p>
            <a:pPr marL="0" marR="0" lvl="0" indent="0" algn="ctr" rtl="0">
              <a:lnSpc>
                <a:spcPct val="100000"/>
              </a:lnSpc>
              <a:spcBef>
                <a:spcPts val="0"/>
              </a:spcBef>
              <a:spcAft>
                <a:spcPts val="0"/>
              </a:spcAft>
              <a:buClr>
                <a:schemeClr val="lt1"/>
              </a:buClr>
              <a:buSzPts val="600"/>
              <a:buFont typeface="Calibri"/>
              <a:buNone/>
            </a:pPr>
            <a:r>
              <a:rPr lang="en-GB" sz="600">
                <a:solidFill>
                  <a:schemeClr val="lt1"/>
                </a:solidFill>
                <a:latin typeface="Calibri"/>
                <a:ea typeface="Calibri"/>
                <a:cs typeface="Calibri"/>
                <a:sym typeface="Calibri"/>
              </a:rPr>
              <a:t>The work leading to these results has received funding from the European Union’s Horizon 2020 research and innovation programme under Grant Agreement No. 730941 (AARC2).</a:t>
            </a:r>
            <a:endParaRPr sz="600">
              <a:solidFill>
                <a:schemeClr val="lt1"/>
              </a:solidFill>
              <a:latin typeface="Calibri"/>
              <a:ea typeface="Calibri"/>
              <a:cs typeface="Calibri"/>
              <a:sym typeface="Calibri"/>
            </a:endParaRPr>
          </a:p>
        </p:txBody>
      </p:sp>
      <p:sp>
        <p:nvSpPr>
          <p:cNvPr id="44" name="Shape 44"/>
          <p:cNvSpPr txBox="1"/>
          <p:nvPr/>
        </p:nvSpPr>
        <p:spPr>
          <a:xfrm>
            <a:off x="5273469" y="5591160"/>
            <a:ext cx="138371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chemeClr val="lt1"/>
                </a:solidFill>
                <a:latin typeface="Calibri"/>
                <a:ea typeface="Calibri"/>
                <a:cs typeface="Calibri"/>
                <a:sym typeface="Calibri"/>
              </a:rPr>
              <a:t>https://aarc-project.eu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57200" y="1825625"/>
            <a:ext cx="5562600" cy="4351338"/>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750"/>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49" name="Shape 49"/>
          <p:cNvSpPr txBox="1">
            <a:spLocks noGrp="1"/>
          </p:cNvSpPr>
          <p:nvPr>
            <p:ph type="title"/>
          </p:nvPr>
        </p:nvSpPr>
        <p:spPr>
          <a:xfrm>
            <a:off x="466935" y="203200"/>
            <a:ext cx="9040688" cy="92776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482603" y="1681163"/>
            <a:ext cx="5514975"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rgbClr val="004360"/>
              </a:buClr>
              <a:buSzPts val="1800"/>
              <a:buFont typeface="Arial"/>
              <a:buNone/>
              <a:defRPr sz="1800" b="1"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500"/>
              <a:buFont typeface="Arial"/>
              <a:buNone/>
              <a:defRPr sz="1500" b="1"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1350"/>
              <a:buFont typeface="Arial"/>
              <a:buNone/>
              <a:defRPr sz="1350" b="1"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82601" y="2489204"/>
            <a:ext cx="5553075" cy="3700463"/>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6172202"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rgbClr val="004360"/>
              </a:buClr>
              <a:buSzPts val="1800"/>
              <a:buFont typeface="Arial"/>
              <a:buNone/>
              <a:defRPr sz="1800" b="1" i="0" u="none" strike="noStrike" cap="none">
                <a:solidFill>
                  <a:srgbClr val="004360"/>
                </a:solidFill>
                <a:latin typeface="Calibri"/>
                <a:ea typeface="Calibri"/>
                <a:cs typeface="Calibri"/>
                <a:sym typeface="Calibri"/>
              </a:defRPr>
            </a:lvl1pPr>
            <a:lvl2pPr marL="914400" marR="0" lvl="1" indent="-228600" algn="l" rtl="0">
              <a:lnSpc>
                <a:spcPct val="90000"/>
              </a:lnSpc>
              <a:spcBef>
                <a:spcPts val="375"/>
              </a:spcBef>
              <a:spcAft>
                <a:spcPts val="0"/>
              </a:spcAft>
              <a:buClr>
                <a:srgbClr val="004361"/>
              </a:buClr>
              <a:buSzPts val="1500"/>
              <a:buFont typeface="Arial"/>
              <a:buNone/>
              <a:defRPr sz="1500" b="1" i="0" u="none" strike="noStrike" cap="none">
                <a:solidFill>
                  <a:srgbClr val="004361"/>
                </a:solidFill>
                <a:latin typeface="Calibri"/>
                <a:ea typeface="Calibri"/>
                <a:cs typeface="Calibri"/>
                <a:sym typeface="Calibri"/>
              </a:defRPr>
            </a:lvl2pPr>
            <a:lvl3pPr marL="1371600" marR="0" lvl="2" indent="-228600" algn="l" rtl="0">
              <a:lnSpc>
                <a:spcPct val="90000"/>
              </a:lnSpc>
              <a:spcBef>
                <a:spcPts val="375"/>
              </a:spcBef>
              <a:spcAft>
                <a:spcPts val="0"/>
              </a:spcAft>
              <a:buClr>
                <a:srgbClr val="003F5E"/>
              </a:buClr>
              <a:buSzPts val="1350"/>
              <a:buFont typeface="Arial"/>
              <a:buNone/>
              <a:defRPr sz="1350" b="1" i="0" u="none" strike="noStrike" cap="none">
                <a:solidFill>
                  <a:srgbClr val="003F5E"/>
                </a:solidFill>
                <a:latin typeface="Calibri"/>
                <a:ea typeface="Calibri"/>
                <a:cs typeface="Calibri"/>
                <a:sym typeface="Calibri"/>
              </a:defRPr>
            </a:lvl3pPr>
            <a:lvl4pPr marL="1828800" marR="0" lvl="3"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4pPr>
            <a:lvl5pPr marL="2286000" marR="0" lvl="4" indent="-228600" algn="l" rtl="0">
              <a:lnSpc>
                <a:spcPct val="90000"/>
              </a:lnSpc>
              <a:spcBef>
                <a:spcPts val="375"/>
              </a:spcBef>
              <a:spcAft>
                <a:spcPts val="0"/>
              </a:spcAft>
              <a:buClr>
                <a:srgbClr val="004360"/>
              </a:buClr>
              <a:buSzPts val="1200"/>
              <a:buFont typeface="Arial"/>
              <a:buNone/>
              <a:defRPr sz="1200" b="1" i="0" u="none" strike="noStrike" cap="none">
                <a:solidFill>
                  <a:srgbClr val="00436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6172202" y="2505075"/>
            <a:ext cx="5183188" cy="3684588"/>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56" name="Shape 56"/>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6:33 Text Image Slide">
  <p:cSld name="66:33 Text Image Slide">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444501" y="1524003"/>
            <a:ext cx="7864123" cy="4652963"/>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750"/>
              </a:spcBef>
              <a:spcAft>
                <a:spcPts val="0"/>
              </a:spcAft>
              <a:buClr>
                <a:srgbClr val="004360"/>
              </a:buClr>
              <a:buSzPts val="1500"/>
              <a:buFont typeface="Arial"/>
              <a:buChar char="•"/>
              <a:defRPr sz="15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60" name="Shape 60"/>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61" name="Shape 61"/>
          <p:cNvCxnSpPr/>
          <p:nvPr/>
        </p:nvCxnSpPr>
        <p:spPr>
          <a:xfrm>
            <a:off x="8319911" y="1532467"/>
            <a:ext cx="0" cy="0"/>
          </a:xfrm>
          <a:prstGeom prst="straightConnector1">
            <a:avLst/>
          </a:prstGeom>
          <a:noFill/>
          <a:ln w="9525" cap="flat" cmpd="sng">
            <a:solidFill>
              <a:schemeClr val="accent1"/>
            </a:solidFill>
            <a:prstDash val="solid"/>
            <a:miter lim="800000"/>
            <a:headEnd type="none" w="sm" len="sm"/>
            <a:tailEnd type="none" w="sm" len="sm"/>
          </a:ln>
        </p:spPr>
      </p:cxnSp>
      <p:cxnSp>
        <p:nvCxnSpPr>
          <p:cNvPr id="62" name="Shape 62"/>
          <p:cNvCxnSpPr/>
          <p:nvPr/>
        </p:nvCxnSpPr>
        <p:spPr>
          <a:xfrm>
            <a:off x="8602125" y="1532467"/>
            <a:ext cx="3" cy="4682066"/>
          </a:xfrm>
          <a:prstGeom prst="straightConnector1">
            <a:avLst/>
          </a:prstGeom>
          <a:noFill/>
          <a:ln w="12700" cap="flat" cmpd="sng">
            <a:solidFill>
              <a:srgbClr val="BFBFBF"/>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65" name="Shape 65"/>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p Image Bar with Text">
  <p:cSld name="Top Image Bar with Text">
    <p:spTree>
      <p:nvGrpSpPr>
        <p:cNvPr id="1" name="Shape 66"/>
        <p:cNvGrpSpPr/>
        <p:nvPr/>
      </p:nvGrpSpPr>
      <p:grpSpPr>
        <a:xfrm>
          <a:off x="0" y="0"/>
          <a:ext cx="0" cy="0"/>
          <a:chOff x="0" y="0"/>
          <a:chExt cx="0" cy="0"/>
        </a:xfrm>
      </p:grpSpPr>
      <p:sp>
        <p:nvSpPr>
          <p:cNvPr id="67" name="Shape 67"/>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68" name="Shape 68"/>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Shape 69"/>
          <p:cNvSpPr/>
          <p:nvPr/>
        </p:nvSpPr>
        <p:spPr>
          <a:xfrm>
            <a:off x="0" y="1676400"/>
            <a:ext cx="12192000" cy="2165684"/>
          </a:xfrm>
          <a:prstGeom prst="rect">
            <a:avLst/>
          </a:prstGeom>
          <a:solidFill>
            <a:srgbClr val="013F5E"/>
          </a:solidFill>
          <a:ln w="12700" cap="flat" cmpd="sng">
            <a:solidFill>
              <a:srgbClr val="013F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0" name="Shape 70"/>
          <p:cNvSpPr txBox="1">
            <a:spLocks noGrp="1"/>
          </p:cNvSpPr>
          <p:nvPr>
            <p:ph type="body" idx="1"/>
          </p:nvPr>
        </p:nvSpPr>
        <p:spPr>
          <a:xfrm>
            <a:off x="470572" y="4083050"/>
            <a:ext cx="11208083" cy="2181392"/>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ottom Image Bar with Text">
  <p:cSld name="Bottom Image Bar with Text">
    <p:spTree>
      <p:nvGrpSpPr>
        <p:cNvPr id="1" name="Shape 71"/>
        <p:cNvGrpSpPr/>
        <p:nvPr/>
      </p:nvGrpSpPr>
      <p:grpSpPr>
        <a:xfrm>
          <a:off x="0" y="0"/>
          <a:ext cx="0" cy="0"/>
          <a:chOff x="0" y="0"/>
          <a:chExt cx="0" cy="0"/>
        </a:xfrm>
      </p:grpSpPr>
      <p:sp>
        <p:nvSpPr>
          <p:cNvPr id="72" name="Shape 72"/>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sp>
        <p:nvSpPr>
          <p:cNvPr id="73" name="Shape 73"/>
          <p:cNvSpPr txBox="1">
            <a:spLocks noGrp="1"/>
          </p:cNvSpPr>
          <p:nvPr>
            <p:ph type="title"/>
          </p:nvPr>
        </p:nvSpPr>
        <p:spPr>
          <a:xfrm>
            <a:off x="455646" y="74649"/>
            <a:ext cx="9612087"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p:nvPr/>
        </p:nvSpPr>
        <p:spPr>
          <a:xfrm>
            <a:off x="0" y="3858126"/>
            <a:ext cx="12192000" cy="2165684"/>
          </a:xfrm>
          <a:prstGeom prst="rect">
            <a:avLst/>
          </a:prstGeom>
          <a:solidFill>
            <a:srgbClr val="004361"/>
          </a:solidFill>
          <a:ln w="12700" cap="flat" cmpd="sng">
            <a:solidFill>
              <a:srgbClr val="013F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5" name="Shape 75"/>
          <p:cNvSpPr txBox="1">
            <a:spLocks noGrp="1"/>
          </p:cNvSpPr>
          <p:nvPr>
            <p:ph type="body" idx="1"/>
          </p:nvPr>
        </p:nvSpPr>
        <p:spPr>
          <a:xfrm>
            <a:off x="448287" y="1524586"/>
            <a:ext cx="11315924" cy="210093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66935" y="203200"/>
            <a:ext cx="9040688" cy="92776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44502" y="1439333"/>
            <a:ext cx="10909300" cy="4737633"/>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11061812" y="6406019"/>
            <a:ext cx="741021" cy="27487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cxnSp>
        <p:nvCxnSpPr>
          <p:cNvPr id="13" name="Shape 13"/>
          <p:cNvCxnSpPr/>
          <p:nvPr/>
        </p:nvCxnSpPr>
        <p:spPr>
          <a:xfrm>
            <a:off x="444502" y="6406019"/>
            <a:ext cx="11274749" cy="7229"/>
          </a:xfrm>
          <a:prstGeom prst="straightConnector1">
            <a:avLst/>
          </a:prstGeom>
          <a:noFill/>
          <a:ln w="12700" cap="rnd" cmpd="sng">
            <a:solidFill>
              <a:srgbClr val="F57B20"/>
            </a:solidFill>
            <a:prstDash val="solid"/>
            <a:miter lim="800000"/>
            <a:headEnd type="none" w="sm" len="sm"/>
            <a:tailEnd type="none" w="sm" len="sm"/>
          </a:ln>
        </p:spPr>
      </p:cxnSp>
      <p:sp>
        <p:nvSpPr>
          <p:cNvPr id="14" name="Shape 14"/>
          <p:cNvSpPr txBox="1"/>
          <p:nvPr/>
        </p:nvSpPr>
        <p:spPr>
          <a:xfrm>
            <a:off x="25400" y="6481610"/>
            <a:ext cx="1817512" cy="2077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F5E"/>
              </a:buClr>
              <a:buSzPts val="750"/>
              <a:buFont typeface="Calibri"/>
              <a:buNone/>
            </a:pPr>
            <a:r>
              <a:rPr lang="en-GB" sz="750" b="0" i="0" u="none" strike="noStrike" cap="none">
                <a:solidFill>
                  <a:srgbClr val="003F5E"/>
                </a:solidFill>
                <a:latin typeface="Calibri"/>
                <a:ea typeface="Calibri"/>
                <a:cs typeface="Calibri"/>
                <a:sym typeface="Calibri"/>
              </a:rPr>
              <a:t>https://aarc-project.eu</a:t>
            </a:r>
            <a:endParaRPr sz="750" b="0" i="0" u="none" strike="noStrike" cap="none">
              <a:solidFill>
                <a:srgbClr val="003F5E"/>
              </a:solidFill>
              <a:latin typeface="Calibri"/>
              <a:ea typeface="Calibri"/>
              <a:cs typeface="Calibri"/>
              <a:sym typeface="Calibri"/>
            </a:endParaRPr>
          </a:p>
        </p:txBody>
      </p:sp>
      <p:cxnSp>
        <p:nvCxnSpPr>
          <p:cNvPr id="15" name="Shape 15"/>
          <p:cNvCxnSpPr/>
          <p:nvPr/>
        </p:nvCxnSpPr>
        <p:spPr>
          <a:xfrm flipH="1">
            <a:off x="444503" y="1224327"/>
            <a:ext cx="10274297" cy="2887"/>
          </a:xfrm>
          <a:prstGeom prst="straightConnector1">
            <a:avLst/>
          </a:prstGeom>
          <a:noFill/>
          <a:ln w="12700" cap="flat" cmpd="sng">
            <a:solidFill>
              <a:srgbClr val="003959"/>
            </a:solidFill>
            <a:prstDash val="solid"/>
            <a:miter lim="800000"/>
            <a:headEnd type="none" w="sm" len="sm"/>
            <a:tailEnd type="none" w="sm" len="sm"/>
          </a:ln>
        </p:spPr>
      </p:cxnSp>
      <p:pic>
        <p:nvPicPr>
          <p:cNvPr id="16" name="Shape 16"/>
          <p:cNvPicPr preferRelativeResize="0"/>
          <p:nvPr/>
        </p:nvPicPr>
        <p:blipFill rotWithShape="1">
          <a:blip r:embed="rId14">
            <a:alphaModFix/>
          </a:blip>
          <a:srcRect/>
          <a:stretch/>
        </p:blipFill>
        <p:spPr>
          <a:xfrm>
            <a:off x="10658149" y="143931"/>
            <a:ext cx="1144684" cy="1034242"/>
          </a:xfrm>
          <a:prstGeom prst="rect">
            <a:avLst/>
          </a:prstGeom>
          <a:noFill/>
          <a:ln>
            <a:noFill/>
          </a:ln>
        </p:spPr>
      </p:pic>
      <p:pic>
        <p:nvPicPr>
          <p:cNvPr id="17" name="Shape 17"/>
          <p:cNvPicPr preferRelativeResize="0"/>
          <p:nvPr/>
        </p:nvPicPr>
        <p:blipFill rotWithShape="1">
          <a:blip r:embed="rId15">
            <a:alphaModFix/>
          </a:blip>
          <a:srcRect/>
          <a:stretch/>
        </p:blipFill>
        <p:spPr>
          <a:xfrm>
            <a:off x="468543" y="6460279"/>
            <a:ext cx="331798" cy="2997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66935" y="203200"/>
            <a:ext cx="9040800" cy="927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Shape 94"/>
          <p:cNvSpPr txBox="1">
            <a:spLocks noGrp="1"/>
          </p:cNvSpPr>
          <p:nvPr>
            <p:ph type="body" idx="1"/>
          </p:nvPr>
        </p:nvSpPr>
        <p:spPr>
          <a:xfrm>
            <a:off x="444502" y="1439333"/>
            <a:ext cx="10909200" cy="47376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9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9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9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11061812" y="6406019"/>
            <a:ext cx="741000" cy="27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a:t>
            </a:fld>
            <a:endParaRPr/>
          </a:p>
        </p:txBody>
      </p:sp>
      <p:cxnSp>
        <p:nvCxnSpPr>
          <p:cNvPr id="96" name="Shape 96"/>
          <p:cNvCxnSpPr/>
          <p:nvPr/>
        </p:nvCxnSpPr>
        <p:spPr>
          <a:xfrm>
            <a:off x="444502" y="6406019"/>
            <a:ext cx="11274600" cy="7200"/>
          </a:xfrm>
          <a:prstGeom prst="straightConnector1">
            <a:avLst/>
          </a:prstGeom>
          <a:noFill/>
          <a:ln w="12700" cap="rnd" cmpd="sng">
            <a:solidFill>
              <a:srgbClr val="F57B20"/>
            </a:solidFill>
            <a:prstDash val="solid"/>
            <a:miter lim="800000"/>
            <a:headEnd type="none" w="sm" len="sm"/>
            <a:tailEnd type="none" w="sm" len="sm"/>
          </a:ln>
        </p:spPr>
      </p:cxnSp>
      <p:sp>
        <p:nvSpPr>
          <p:cNvPr id="97" name="Shape 97"/>
          <p:cNvSpPr txBox="1"/>
          <p:nvPr/>
        </p:nvSpPr>
        <p:spPr>
          <a:xfrm>
            <a:off x="25400" y="6481610"/>
            <a:ext cx="1817400" cy="207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F5E"/>
              </a:buClr>
              <a:buSzPts val="750"/>
              <a:buFont typeface="Calibri"/>
              <a:buNone/>
            </a:pPr>
            <a:r>
              <a:rPr lang="en-GB" sz="750" b="0" i="0" u="none" strike="noStrike" cap="none">
                <a:solidFill>
                  <a:srgbClr val="003F5E"/>
                </a:solidFill>
                <a:latin typeface="Calibri"/>
                <a:ea typeface="Calibri"/>
                <a:cs typeface="Calibri"/>
                <a:sym typeface="Calibri"/>
              </a:rPr>
              <a:t>https://aarc-project.eu</a:t>
            </a:r>
            <a:endParaRPr sz="750" b="0" i="0" u="none" strike="noStrike" cap="none">
              <a:solidFill>
                <a:srgbClr val="003F5E"/>
              </a:solidFill>
              <a:latin typeface="Calibri"/>
              <a:ea typeface="Calibri"/>
              <a:cs typeface="Calibri"/>
              <a:sym typeface="Calibri"/>
            </a:endParaRPr>
          </a:p>
        </p:txBody>
      </p:sp>
      <p:cxnSp>
        <p:nvCxnSpPr>
          <p:cNvPr id="98" name="Shape 98"/>
          <p:cNvCxnSpPr/>
          <p:nvPr/>
        </p:nvCxnSpPr>
        <p:spPr>
          <a:xfrm flipH="1">
            <a:off x="444400" y="1224327"/>
            <a:ext cx="10274400" cy="3000"/>
          </a:xfrm>
          <a:prstGeom prst="straightConnector1">
            <a:avLst/>
          </a:prstGeom>
          <a:noFill/>
          <a:ln w="12700" cap="flat" cmpd="sng">
            <a:solidFill>
              <a:srgbClr val="003959"/>
            </a:solidFill>
            <a:prstDash val="solid"/>
            <a:miter lim="800000"/>
            <a:headEnd type="none" w="sm" len="sm"/>
            <a:tailEnd type="none" w="sm" len="sm"/>
          </a:ln>
        </p:spPr>
      </p:cxnSp>
      <p:pic>
        <p:nvPicPr>
          <p:cNvPr id="99" name="Shape 99"/>
          <p:cNvPicPr preferRelativeResize="0"/>
          <p:nvPr/>
        </p:nvPicPr>
        <p:blipFill rotWithShape="1">
          <a:blip r:embed="rId13">
            <a:alphaModFix/>
          </a:blip>
          <a:srcRect/>
          <a:stretch/>
        </p:blipFill>
        <p:spPr>
          <a:xfrm>
            <a:off x="10658149" y="143931"/>
            <a:ext cx="1144684" cy="1034242"/>
          </a:xfrm>
          <a:prstGeom prst="rect">
            <a:avLst/>
          </a:prstGeom>
          <a:noFill/>
          <a:ln>
            <a:noFill/>
          </a:ln>
        </p:spPr>
      </p:pic>
      <p:pic>
        <p:nvPicPr>
          <p:cNvPr id="100" name="Shape 100"/>
          <p:cNvPicPr preferRelativeResize="0"/>
          <p:nvPr/>
        </p:nvPicPr>
        <p:blipFill rotWithShape="1">
          <a:blip r:embed="rId14">
            <a:alphaModFix/>
          </a:blip>
          <a:srcRect/>
          <a:stretch/>
        </p:blipFill>
        <p:spPr>
          <a:xfrm>
            <a:off x="468543" y="6460279"/>
            <a:ext cx="331798" cy="2997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4" r:id="rId3"/>
    <p:sldLayoutId id="2147483665" r:id="rId4"/>
    <p:sldLayoutId id="2147483666" r:id="rId5"/>
    <p:sldLayoutId id="2147483667" r:id="rId6"/>
    <p:sldLayoutId id="2147483668" r:id="rId7"/>
    <p:sldLayoutId id="2147483669" r:id="rId8"/>
    <p:sldLayoutId id="2147483670" r:id="rId9"/>
    <p:sldLayoutId id="2147483697" r:id="rId10"/>
    <p:sldLayoutId id="214748369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wmf"/><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wmf"/><Relationship Id="rId4" Type="http://schemas.openxmlformats.org/officeDocument/2006/relationships/image" Target="../media/image62.wmf"/></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wmf"/><Relationship Id="rId4" Type="http://schemas.openxmlformats.org/officeDocument/2006/relationships/image" Target="../media/image62.wmf"/></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gif"/><Relationship Id="rId2" Type="http://schemas.openxmlformats.org/officeDocument/2006/relationships/notesSlide" Target="../notesSlides/notesSlide13.xml"/><Relationship Id="rId16"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tiff"/><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gif"/><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7.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tiff"/><Relationship Id="rId2" Type="http://schemas.openxmlformats.org/officeDocument/2006/relationships/image" Target="../media/image97.tiff"/><Relationship Id="rId1" Type="http://schemas.openxmlformats.org/officeDocument/2006/relationships/slideLayout" Target="../slideLayouts/slideLayout18.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110.tiff"/><Relationship Id="rId3" Type="http://schemas.openxmlformats.org/officeDocument/2006/relationships/image" Target="../media/image105.tiff"/><Relationship Id="rId7" Type="http://schemas.openxmlformats.org/officeDocument/2006/relationships/image" Target="../media/image109.tiff"/><Relationship Id="rId2" Type="http://schemas.openxmlformats.org/officeDocument/2006/relationships/image" Target="../media/image104.tiff"/><Relationship Id="rId1" Type="http://schemas.openxmlformats.org/officeDocument/2006/relationships/slideLayout" Target="../slideLayouts/slideLayout18.xml"/><Relationship Id="rId6" Type="http://schemas.openxmlformats.org/officeDocument/2006/relationships/image" Target="../media/image108.tiff"/><Relationship Id="rId5" Type="http://schemas.openxmlformats.org/officeDocument/2006/relationships/image" Target="../media/image107.tiff"/><Relationship Id="rId4" Type="http://schemas.openxmlformats.org/officeDocument/2006/relationships/image" Target="../media/image106.tiff"/><Relationship Id="rId9" Type="http://schemas.openxmlformats.org/officeDocument/2006/relationships/image" Target="../media/image10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tif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68.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17.png"/><Relationship Id="rId11" Type="http://schemas.openxmlformats.org/officeDocument/2006/relationships/image" Target="../media/image120.png"/><Relationship Id="rId5" Type="http://schemas.openxmlformats.org/officeDocument/2006/relationships/image" Target="../media/image116.jpeg"/><Relationship Id="rId15" Type="http://schemas.openxmlformats.org/officeDocument/2006/relationships/image" Target="../media/image122.png"/><Relationship Id="rId10" Type="http://schemas.openxmlformats.org/officeDocument/2006/relationships/image" Target="../media/image62.wmf"/><Relationship Id="rId4" Type="http://schemas.openxmlformats.org/officeDocument/2006/relationships/image" Target="../media/image115.png"/><Relationship Id="rId9" Type="http://schemas.openxmlformats.org/officeDocument/2006/relationships/image" Target="../media/image61.wmf"/><Relationship Id="rId14" Type="http://schemas.openxmlformats.org/officeDocument/2006/relationships/image" Target="../media/image1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gif"/><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9.tiff"/><Relationship Id="rId21" Type="http://schemas.openxmlformats.org/officeDocument/2006/relationships/image" Target="../media/image27.jpg"/><Relationship Id="rId7" Type="http://schemas.openxmlformats.org/officeDocument/2006/relationships/image" Target="../media/image13.tiff"/><Relationship Id="rId12" Type="http://schemas.openxmlformats.org/officeDocument/2006/relationships/image" Target="../media/image18.tiff"/><Relationship Id="rId17" Type="http://schemas.openxmlformats.org/officeDocument/2006/relationships/image" Target="../media/image23.jpeg"/><Relationship Id="rId25" Type="http://schemas.openxmlformats.org/officeDocument/2006/relationships/image" Target="../media/image31.jpg"/><Relationship Id="rId2" Type="http://schemas.openxmlformats.org/officeDocument/2006/relationships/notesSlide" Target="../notesSlides/notesSlide3.xml"/><Relationship Id="rId16" Type="http://schemas.openxmlformats.org/officeDocument/2006/relationships/image" Target="../media/image22.jpeg"/><Relationship Id="rId20" Type="http://schemas.openxmlformats.org/officeDocument/2006/relationships/image" Target="../media/image26.jpg"/><Relationship Id="rId1" Type="http://schemas.openxmlformats.org/officeDocument/2006/relationships/slideLayout" Target="../slideLayouts/slideLayout14.xml"/><Relationship Id="rId6" Type="http://schemas.openxmlformats.org/officeDocument/2006/relationships/image" Target="../media/image12.tiff"/><Relationship Id="rId11" Type="http://schemas.openxmlformats.org/officeDocument/2006/relationships/image" Target="../media/image17.tiff"/><Relationship Id="rId24" Type="http://schemas.openxmlformats.org/officeDocument/2006/relationships/image" Target="../media/image30.jpg"/><Relationship Id="rId5" Type="http://schemas.openxmlformats.org/officeDocument/2006/relationships/image" Target="../media/image11.tiff"/><Relationship Id="rId15" Type="http://schemas.openxmlformats.org/officeDocument/2006/relationships/image" Target="../media/image21.jpeg"/><Relationship Id="rId23" Type="http://schemas.openxmlformats.org/officeDocument/2006/relationships/image" Target="../media/image29.jpg"/><Relationship Id="rId10" Type="http://schemas.openxmlformats.org/officeDocument/2006/relationships/image" Target="../media/image16.tiff"/><Relationship Id="rId19" Type="http://schemas.openxmlformats.org/officeDocument/2006/relationships/image" Target="../media/image25.jpg"/><Relationship Id="rId4" Type="http://schemas.openxmlformats.org/officeDocument/2006/relationships/image" Target="../media/image10.jpeg"/><Relationship Id="rId9" Type="http://schemas.openxmlformats.org/officeDocument/2006/relationships/image" Target="../media/image15.tiff"/><Relationship Id="rId14" Type="http://schemas.openxmlformats.org/officeDocument/2006/relationships/image" Target="../media/image20.png"/><Relationship Id="rId22" Type="http://schemas.openxmlformats.org/officeDocument/2006/relationships/image" Target="../media/image28.jpg"/><Relationship Id="rId27"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9.tiff"/><Relationship Id="rId4" Type="http://schemas.openxmlformats.org/officeDocument/2006/relationships/image" Target="../media/image38.tiff"/></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tiff"/><Relationship Id="rId7" Type="http://schemas.openxmlformats.org/officeDocument/2006/relationships/image" Target="../media/image46.png"/><Relationship Id="rId12"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50.jp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1240256" y="3625008"/>
            <a:ext cx="8157743" cy="946991"/>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GB" sz="2000" b="1" i="0" u="none" strike="noStrike" cap="none" dirty="0" err="1">
                <a:solidFill>
                  <a:srgbClr val="004360"/>
                </a:solidFill>
                <a:latin typeface="Calibri"/>
                <a:ea typeface="Calibri"/>
                <a:cs typeface="Calibri"/>
                <a:sym typeface="Calibri"/>
              </a:rPr>
              <a:t>Licia</a:t>
            </a:r>
            <a:r>
              <a:rPr lang="en-GB" sz="2000" b="1" i="0" u="none" strike="noStrike" cap="none" dirty="0">
                <a:solidFill>
                  <a:srgbClr val="004360"/>
                </a:solidFill>
                <a:latin typeface="Calibri"/>
                <a:ea typeface="Calibri"/>
                <a:cs typeface="Calibri"/>
                <a:sym typeface="Calibri"/>
              </a:rPr>
              <a:t> </a:t>
            </a:r>
            <a:r>
              <a:rPr lang="en-GB" dirty="0"/>
              <a:t>Florio (GÉANT), </a:t>
            </a:r>
          </a:p>
          <a:p>
            <a:pPr marL="0" lvl="0" indent="0">
              <a:spcBef>
                <a:spcPts val="0"/>
              </a:spcBef>
            </a:pPr>
            <a:r>
              <a:rPr lang="en-GB" sz="2000" b="1" i="0" u="none" strike="noStrike" cap="none" dirty="0">
                <a:solidFill>
                  <a:srgbClr val="004360"/>
                </a:solidFill>
                <a:latin typeface="Calibri"/>
                <a:ea typeface="Calibri"/>
                <a:cs typeface="Calibri"/>
                <a:sym typeface="Calibri"/>
              </a:rPr>
              <a:t>David </a:t>
            </a:r>
            <a:r>
              <a:rPr lang="en-GB" sz="2000" b="1" i="0" u="none" strike="noStrike" cap="none" dirty="0" err="1">
                <a:solidFill>
                  <a:srgbClr val="004360"/>
                </a:solidFill>
                <a:latin typeface="Calibri"/>
                <a:ea typeface="Calibri"/>
                <a:cs typeface="Calibri"/>
                <a:sym typeface="Calibri"/>
              </a:rPr>
              <a:t>Groep</a:t>
            </a:r>
            <a:r>
              <a:rPr lang="en-GB" sz="2000" b="1" i="0" u="none" strike="noStrike" cap="none" dirty="0">
                <a:solidFill>
                  <a:srgbClr val="004360"/>
                </a:solidFill>
                <a:latin typeface="Calibri"/>
                <a:ea typeface="Calibri"/>
                <a:cs typeface="Calibri"/>
                <a:sym typeface="Calibri"/>
              </a:rPr>
              <a:t> (</a:t>
            </a:r>
            <a:r>
              <a:rPr lang="en-GB" sz="2000" b="1" i="0" u="none" strike="noStrike" cap="none" dirty="0" err="1">
                <a:solidFill>
                  <a:srgbClr val="004360"/>
                </a:solidFill>
                <a:latin typeface="Calibri"/>
                <a:ea typeface="Calibri"/>
                <a:cs typeface="Calibri"/>
                <a:sym typeface="Calibri"/>
              </a:rPr>
              <a:t>Nikhef</a:t>
            </a:r>
            <a:r>
              <a:rPr lang="en-GB" sz="2000" b="1" i="0" u="none" strike="noStrike" cap="none" dirty="0">
                <a:solidFill>
                  <a:srgbClr val="004360"/>
                </a:solidFill>
                <a:latin typeface="Calibri"/>
                <a:ea typeface="Calibri"/>
                <a:cs typeface="Calibri"/>
                <a:sym typeface="Calibri"/>
              </a:rPr>
              <a:t>), </a:t>
            </a:r>
          </a:p>
          <a:p>
            <a:pPr marL="0" lvl="0" indent="0">
              <a:spcBef>
                <a:spcPts val="0"/>
              </a:spcBef>
            </a:pPr>
            <a:r>
              <a:rPr lang="en-GB" sz="2000" b="1" i="0" u="none" strike="noStrike" cap="none" dirty="0">
                <a:solidFill>
                  <a:srgbClr val="004360"/>
                </a:solidFill>
                <a:latin typeface="Calibri"/>
                <a:ea typeface="Calibri"/>
                <a:cs typeface="Calibri"/>
                <a:sym typeface="Calibri"/>
              </a:rPr>
              <a:t>Christos </a:t>
            </a:r>
            <a:r>
              <a:rPr lang="en-GB" sz="2000" b="1" i="0" u="none" strike="noStrike" cap="none" dirty="0" err="1">
                <a:solidFill>
                  <a:srgbClr val="004360"/>
                </a:solidFill>
                <a:latin typeface="Calibri"/>
                <a:ea typeface="Calibri"/>
                <a:cs typeface="Calibri"/>
                <a:sym typeface="Calibri"/>
              </a:rPr>
              <a:t>Kanellopoulos</a:t>
            </a:r>
            <a:r>
              <a:rPr lang="en-GB" sz="2000" b="1" i="0" u="none" strike="noStrike" cap="none" dirty="0">
                <a:solidFill>
                  <a:srgbClr val="004360"/>
                </a:solidFill>
                <a:latin typeface="Calibri"/>
                <a:ea typeface="Calibri"/>
                <a:cs typeface="Calibri"/>
                <a:sym typeface="Calibri"/>
              </a:rPr>
              <a:t> (GÉANT)</a:t>
            </a:r>
            <a:endParaRPr sz="2000" b="1" i="0" u="none" strike="noStrike" cap="none" dirty="0">
              <a:solidFill>
                <a:srgbClr val="004360"/>
              </a:solidFill>
              <a:latin typeface="Calibri"/>
              <a:ea typeface="Calibri"/>
              <a:cs typeface="Calibri"/>
              <a:sym typeface="Calibri"/>
            </a:endParaRPr>
          </a:p>
        </p:txBody>
      </p:sp>
      <p:sp>
        <p:nvSpPr>
          <p:cNvPr id="318" name="Shape 318"/>
          <p:cNvSpPr txBox="1">
            <a:spLocks noGrp="1"/>
          </p:cNvSpPr>
          <p:nvPr>
            <p:ph type="body" idx="4"/>
          </p:nvPr>
        </p:nvSpPr>
        <p:spPr>
          <a:xfrm>
            <a:off x="1240257" y="2398308"/>
            <a:ext cx="6683700" cy="1011641"/>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GB" dirty="0"/>
              <a:t>Continuing engaging with research collaborations beyond the AARC Project</a:t>
            </a:r>
          </a:p>
        </p:txBody>
      </p:sp>
      <p:sp>
        <p:nvSpPr>
          <p:cNvPr id="319" name="Shape 319"/>
          <p:cNvSpPr txBox="1">
            <a:spLocks noGrp="1"/>
          </p:cNvSpPr>
          <p:nvPr>
            <p:ph type="body" idx="5"/>
          </p:nvPr>
        </p:nvSpPr>
        <p:spPr>
          <a:xfrm>
            <a:off x="1240256" y="5577840"/>
            <a:ext cx="6671100" cy="7956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GB" sz="1600" dirty="0"/>
              <a:t>TNC19, Tallinn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10</a:t>
            </a:fld>
            <a:endParaRPr lang="en-GB"/>
          </a:p>
        </p:txBody>
      </p:sp>
      <p:sp>
        <p:nvSpPr>
          <p:cNvPr id="3" name="Title 2"/>
          <p:cNvSpPr>
            <a:spLocks noGrp="1"/>
          </p:cNvSpPr>
          <p:nvPr>
            <p:ph type="title"/>
          </p:nvPr>
        </p:nvSpPr>
        <p:spPr/>
        <p:txBody>
          <a:bodyPr/>
          <a:lstStyle/>
          <a:p>
            <a:r>
              <a:rPr lang="en-US" dirty="0"/>
              <a:t>Making the proxy behave: infrastructure and community policy support</a:t>
            </a:r>
            <a:endParaRPr lang="en-GB" dirty="0"/>
          </a:p>
        </p:txBody>
      </p:sp>
      <p:sp>
        <p:nvSpPr>
          <p:cNvPr id="7" name="TextBox 6"/>
          <p:cNvSpPr txBox="1"/>
          <p:nvPr/>
        </p:nvSpPr>
        <p:spPr>
          <a:xfrm>
            <a:off x="7730139" y="1400212"/>
            <a:ext cx="3967680" cy="446276"/>
          </a:xfrm>
          <a:prstGeom prst="rect">
            <a:avLst/>
          </a:prstGeom>
          <a:noFill/>
          <a:ln>
            <a:solidFill>
              <a:srgbClr val="F57A1E"/>
            </a:solidFill>
          </a:ln>
        </p:spPr>
        <p:txBody>
          <a:bodyPr wrap="square" lIns="0" rIns="0" rtlCol="0">
            <a:spAutoFit/>
          </a:bodyPr>
          <a:lstStyle/>
          <a:p>
            <a:pPr algn="ctr"/>
            <a:r>
              <a:rPr lang="en-US" sz="2300" b="1" i="1" dirty="0">
                <a:solidFill>
                  <a:srgbClr val="0C3959"/>
                </a:solidFill>
                <a:latin typeface="Calibri" panose="020F0502020204030204" pitchFamily="34" charset="0"/>
                <a:cs typeface="Calibri" panose="020F0502020204030204" pitchFamily="34" charset="0"/>
              </a:rPr>
              <a:t>aarc-community.org/guidelines</a:t>
            </a:r>
            <a:endParaRPr lang="en-GB" sz="2300" i="1" dirty="0">
              <a:solidFill>
                <a:srgbClr val="0C3959"/>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493746" y="1400212"/>
            <a:ext cx="6916411" cy="4854655"/>
          </a:xfrm>
          <a:prstGeom prst="rect">
            <a:avLst/>
          </a:prstGeom>
          <a:effectLst>
            <a:glow rad="101600">
              <a:srgbClr val="0C3959">
                <a:alpha val="60000"/>
              </a:srgbClr>
            </a:glow>
          </a:effectLst>
        </p:spPr>
      </p:pic>
      <p:pic>
        <p:nvPicPr>
          <p:cNvPr id="14" name="Picture 13"/>
          <p:cNvPicPr>
            <a:picLocks noChangeAspect="1"/>
          </p:cNvPicPr>
          <p:nvPr/>
        </p:nvPicPr>
        <p:blipFill>
          <a:blip r:embed="rId4"/>
          <a:stretch>
            <a:fillRect/>
          </a:stretch>
        </p:blipFill>
        <p:spPr>
          <a:xfrm>
            <a:off x="4762500" y="4766300"/>
            <a:ext cx="6935319" cy="1602104"/>
          </a:xfrm>
          <a:prstGeom prst="rect">
            <a:avLst/>
          </a:prstGeom>
          <a:effectLst>
            <a:glow rad="101600">
              <a:srgbClr val="0C3959">
                <a:alpha val="60000"/>
              </a:srgbClr>
            </a:glow>
          </a:effectLst>
        </p:spPr>
      </p:pic>
      <p:pic>
        <p:nvPicPr>
          <p:cNvPr id="8" name="Picture 7"/>
          <p:cNvPicPr>
            <a:picLocks noChangeAspect="1"/>
          </p:cNvPicPr>
          <p:nvPr/>
        </p:nvPicPr>
        <p:blipFill>
          <a:blip r:embed="rId5"/>
          <a:stretch>
            <a:fillRect/>
          </a:stretch>
        </p:blipFill>
        <p:spPr>
          <a:xfrm>
            <a:off x="7654445" y="2513082"/>
            <a:ext cx="4148388" cy="1806942"/>
          </a:xfrm>
          <a:prstGeom prst="rect">
            <a:avLst/>
          </a:prstGeom>
        </p:spPr>
      </p:pic>
    </p:spTree>
    <p:extLst>
      <p:ext uri="{BB962C8B-B14F-4D97-AF65-F5344CB8AC3E}">
        <p14:creationId xmlns:p14="http://schemas.microsoft.com/office/powerpoint/2010/main" val="1898989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4501" y="2540830"/>
            <a:ext cx="11237747" cy="2443681"/>
          </a:xfrm>
          <a:solidFill>
            <a:srgbClr val="F8F8F8"/>
          </a:solidFill>
        </p:spPr>
        <p:txBody>
          <a:bodyPr>
            <a:noAutofit/>
          </a:bodyPr>
          <a:lstStyle/>
          <a:p>
            <a:r>
              <a:rPr lang="en-US" sz="2400" dirty="0"/>
              <a:t>work items address policy aspects of the architecture &amp; implementation, </a:t>
            </a:r>
            <a:r>
              <a:rPr lang="en-US" sz="2400" i="1" dirty="0"/>
              <a:t>e.g.</a:t>
            </a:r>
            <a:r>
              <a:rPr lang="en-US" sz="2400" dirty="0"/>
              <a:t>,</a:t>
            </a:r>
          </a:p>
          <a:p>
            <a:pPr marL="342900" lvl="1" indent="0">
              <a:buNone/>
            </a:pPr>
            <a:r>
              <a:rPr lang="en-GB" sz="2400" b="1" dirty="0" smtClean="0">
                <a:solidFill>
                  <a:srgbClr val="F57A1E"/>
                </a:solidFill>
              </a:rPr>
              <a:t>AARC-G041 </a:t>
            </a:r>
            <a:r>
              <a:rPr lang="en-GB" sz="2400" b="1" dirty="0">
                <a:solidFill>
                  <a:srgbClr val="F57A1E"/>
                </a:solidFill>
              </a:rPr>
              <a:t>	</a:t>
            </a:r>
            <a:r>
              <a:rPr lang="en-GB" sz="2400" i="1" dirty="0">
                <a:solidFill>
                  <a:srgbClr val="F57A1E"/>
                </a:solidFill>
              </a:rPr>
              <a:t>Assurance derived from social media</a:t>
            </a:r>
            <a:br>
              <a:rPr lang="en-GB" sz="2400" i="1" dirty="0">
                <a:solidFill>
                  <a:srgbClr val="F57A1E"/>
                </a:solidFill>
              </a:rPr>
            </a:br>
            <a:r>
              <a:rPr lang="en-GB" sz="2400" b="1" dirty="0" smtClean="0">
                <a:solidFill>
                  <a:srgbClr val="F57A1E"/>
                </a:solidFill>
              </a:rPr>
              <a:t>AARC-G048</a:t>
            </a:r>
            <a:r>
              <a:rPr lang="en-GB" sz="2400" i="1" dirty="0" smtClean="0">
                <a:solidFill>
                  <a:srgbClr val="F57A1E"/>
                </a:solidFill>
              </a:rPr>
              <a:t> </a:t>
            </a:r>
            <a:r>
              <a:rPr lang="en-GB" sz="2400" i="1" dirty="0">
                <a:solidFill>
                  <a:srgbClr val="F57A1E"/>
                </a:solidFill>
              </a:rPr>
              <a:t>	Secure Operation of Attribute Authorities …</a:t>
            </a:r>
            <a:endParaRPr lang="en-GB" sz="2400" b="1" dirty="0">
              <a:solidFill>
                <a:srgbClr val="F57A1E"/>
              </a:solidFill>
            </a:endParaRPr>
          </a:p>
          <a:p>
            <a:r>
              <a:rPr lang="en-US" sz="2400" dirty="0"/>
              <a:t>address pilots in SA1, communities, or Infrastructures, </a:t>
            </a:r>
            <a:r>
              <a:rPr lang="en-US" sz="2400" i="1" dirty="0"/>
              <a:t>e.g.</a:t>
            </a:r>
          </a:p>
          <a:p>
            <a:pPr marL="342900" lvl="1" indent="0">
              <a:buNone/>
            </a:pPr>
            <a:r>
              <a:rPr lang="en-GB" sz="2400" b="1" dirty="0" smtClean="0">
                <a:solidFill>
                  <a:srgbClr val="F57A1E"/>
                </a:solidFill>
              </a:rPr>
              <a:t>AARC-G040</a:t>
            </a:r>
            <a:r>
              <a:rPr lang="en-GB" sz="2400" b="1" dirty="0">
                <a:solidFill>
                  <a:srgbClr val="F57A1E"/>
                </a:solidFill>
              </a:rPr>
              <a:t>	</a:t>
            </a:r>
            <a:r>
              <a:rPr lang="en-GB" sz="2400" i="1" dirty="0">
                <a:solidFill>
                  <a:srgbClr val="F57A1E"/>
                </a:solidFill>
              </a:rPr>
              <a:t>Policy Recommendations for the LS AAI (application to R&amp;S and </a:t>
            </a:r>
            <a:r>
              <a:rPr lang="en-GB" sz="2400" i="1" dirty="0" err="1">
                <a:solidFill>
                  <a:srgbClr val="F57A1E"/>
                </a:solidFill>
              </a:rPr>
              <a:t>CoCo</a:t>
            </a:r>
            <a:r>
              <a:rPr lang="en-GB" sz="2400" i="1" dirty="0">
                <a:solidFill>
                  <a:srgbClr val="F57A1E"/>
                </a:solidFill>
              </a:rPr>
              <a:t>)</a:t>
            </a:r>
          </a:p>
          <a:p>
            <a:pPr marL="342900" lvl="1" indent="0">
              <a:buNone/>
            </a:pPr>
            <a:r>
              <a:rPr lang="en-GB" sz="2400" b="1" dirty="0">
                <a:solidFill>
                  <a:srgbClr val="F57A1E"/>
                </a:solidFill>
              </a:rPr>
              <a:t>AARC-I044  	</a:t>
            </a:r>
            <a:r>
              <a:rPr lang="en-GB" sz="2400" i="1" dirty="0">
                <a:solidFill>
                  <a:srgbClr val="F57A1E"/>
                </a:solidFill>
              </a:rPr>
              <a:t>Implementers Guide to the WISE Baseline Acceptable Use Policy</a:t>
            </a:r>
          </a:p>
        </p:txBody>
      </p:sp>
      <p:sp>
        <p:nvSpPr>
          <p:cNvPr id="2" name="Slide Number Placeholder 1"/>
          <p:cNvSpPr>
            <a:spLocks noGrp="1"/>
          </p:cNvSpPr>
          <p:nvPr>
            <p:ph type="sldNum" sz="quarter" idx="12"/>
          </p:nvPr>
        </p:nvSpPr>
        <p:spPr/>
        <p:txBody>
          <a:bodyPr/>
          <a:lstStyle/>
          <a:p>
            <a:fld id="{6F576E6A-F32A-4612-884C-86870357C6B4}" type="slidenum">
              <a:rPr lang="en-GB" smtClean="0"/>
              <a:t>11</a:t>
            </a:fld>
            <a:endParaRPr lang="en-GB" dirty="0"/>
          </a:p>
        </p:txBody>
      </p:sp>
      <p:sp>
        <p:nvSpPr>
          <p:cNvPr id="3" name="Title 2"/>
          <p:cNvSpPr>
            <a:spLocks noGrp="1"/>
          </p:cNvSpPr>
          <p:nvPr>
            <p:ph type="title"/>
          </p:nvPr>
        </p:nvSpPr>
        <p:spPr/>
        <p:txBody>
          <a:bodyPr/>
          <a:lstStyle/>
          <a:p>
            <a:r>
              <a:rPr lang="en-US" dirty="0"/>
              <a:t>The evolved role for policy and best practices for the AARC Community</a:t>
            </a:r>
            <a:endParaRPr lang="en-GB" dirty="0"/>
          </a:p>
        </p:txBody>
      </p:sp>
      <p:sp>
        <p:nvSpPr>
          <p:cNvPr id="8" name="TextBox 7"/>
          <p:cNvSpPr txBox="1"/>
          <p:nvPr/>
        </p:nvSpPr>
        <p:spPr>
          <a:xfrm>
            <a:off x="2575120" y="1470732"/>
            <a:ext cx="6568880" cy="830997"/>
          </a:xfrm>
          <a:prstGeom prst="rect">
            <a:avLst/>
          </a:prstGeom>
          <a:noFill/>
          <a:ln w="12700">
            <a:solidFill>
              <a:srgbClr val="F57A1E"/>
            </a:solidFill>
          </a:ln>
        </p:spPr>
        <p:txBody>
          <a:bodyPr wrap="square" rtlCol="0">
            <a:spAutoFit/>
          </a:bodyPr>
          <a:lstStyle/>
          <a:p>
            <a:pPr algn="ctr"/>
            <a:r>
              <a:rPr lang="en-US" sz="2400" b="1" dirty="0">
                <a:solidFill>
                  <a:srgbClr val="0C3959"/>
                </a:solidFill>
                <a:latin typeface="Calibri" panose="020F0502020204030204" pitchFamily="34" charset="0"/>
                <a:cs typeface="Calibri" panose="020F0502020204030204" pitchFamily="34" charset="0"/>
              </a:rPr>
              <a:t>Policy </a:t>
            </a:r>
            <a:r>
              <a:rPr lang="en-US" sz="2400" b="1" dirty="0" smtClean="0">
                <a:solidFill>
                  <a:srgbClr val="0C3959"/>
                </a:solidFill>
                <a:latin typeface="Calibri" panose="020F0502020204030204" pitchFamily="34" charset="0"/>
                <a:cs typeface="Calibri" panose="020F0502020204030204" pitchFamily="34" charset="0"/>
              </a:rPr>
              <a:t>Guidelines for the Proxy and Infrastructure</a:t>
            </a:r>
            <a:endParaRPr lang="en-US" sz="2400" dirty="0">
              <a:solidFill>
                <a:srgbClr val="0C3959"/>
              </a:solidFill>
              <a:latin typeface="Calibri" panose="020F0502020204030204" pitchFamily="34" charset="0"/>
              <a:cs typeface="Calibri" panose="020F0502020204030204" pitchFamily="34" charset="0"/>
            </a:endParaRPr>
          </a:p>
          <a:p>
            <a:pPr algn="ctr"/>
            <a:r>
              <a:rPr lang="en-US" sz="2400" b="1" dirty="0">
                <a:solidFill>
                  <a:srgbClr val="0C3959"/>
                </a:solidFill>
                <a:latin typeface="Calibri" panose="020F0502020204030204" pitchFamily="34" charset="0"/>
                <a:cs typeface="Calibri" panose="020F0502020204030204" pitchFamily="34" charset="0"/>
              </a:rPr>
              <a:t>Consultancy role</a:t>
            </a:r>
            <a:r>
              <a:rPr lang="en-US" sz="2400" dirty="0">
                <a:solidFill>
                  <a:srgbClr val="0C3959"/>
                </a:solidFill>
                <a:latin typeface="Calibri" panose="020F0502020204030204" pitchFamily="34" charset="0"/>
                <a:cs typeface="Calibri" panose="020F0502020204030204" pitchFamily="34" charset="0"/>
              </a:rPr>
              <a:t> for </a:t>
            </a:r>
            <a:r>
              <a:rPr lang="en-US" sz="2400" i="1" dirty="0">
                <a:solidFill>
                  <a:srgbClr val="0C3959"/>
                </a:solidFill>
                <a:latin typeface="Calibri" panose="020F0502020204030204" pitchFamily="34" charset="0"/>
                <a:cs typeface="Calibri" panose="020F0502020204030204" pitchFamily="34" charset="0"/>
              </a:rPr>
              <a:t>communities</a:t>
            </a:r>
            <a:r>
              <a:rPr lang="en-US" sz="2400" dirty="0">
                <a:solidFill>
                  <a:srgbClr val="0C3959"/>
                </a:solidFill>
                <a:latin typeface="Calibri" panose="020F0502020204030204" pitchFamily="34" charset="0"/>
                <a:cs typeface="Calibri" panose="020F0502020204030204" pitchFamily="34" charset="0"/>
              </a:rPr>
              <a:t> &amp; </a:t>
            </a:r>
            <a:r>
              <a:rPr lang="en-US" sz="2400" i="1" dirty="0">
                <a:solidFill>
                  <a:srgbClr val="0C3959"/>
                </a:solidFill>
                <a:latin typeface="Calibri" panose="020F0502020204030204" pitchFamily="34" charset="0"/>
                <a:cs typeface="Calibri" panose="020F0502020204030204" pitchFamily="34" charset="0"/>
              </a:rPr>
              <a:t>infrastructures</a:t>
            </a:r>
          </a:p>
        </p:txBody>
      </p:sp>
      <p:sp>
        <p:nvSpPr>
          <p:cNvPr id="10" name="TextBox 9"/>
          <p:cNvSpPr txBox="1"/>
          <p:nvPr/>
        </p:nvSpPr>
        <p:spPr>
          <a:xfrm>
            <a:off x="444501" y="5167028"/>
            <a:ext cx="11226603" cy="461665"/>
          </a:xfrm>
          <a:prstGeom prst="rect">
            <a:avLst/>
          </a:prstGeom>
          <a:noFill/>
          <a:ln w="28575">
            <a:solidFill>
              <a:srgbClr val="F57A1E"/>
            </a:solidFill>
          </a:ln>
        </p:spPr>
        <p:txBody>
          <a:bodyPr wrap="square" rtlCol="0">
            <a:spAutoFit/>
          </a:bodyPr>
          <a:lstStyle/>
          <a:p>
            <a:pPr algn="ctr"/>
            <a:r>
              <a:rPr lang="en-GB" sz="2400" dirty="0">
                <a:solidFill>
                  <a:srgbClr val="0C3959"/>
                </a:solidFill>
                <a:latin typeface="Calibri" panose="020F0502020204030204" pitchFamily="34" charset="0"/>
                <a:cs typeface="Calibri" panose="020F0502020204030204" pitchFamily="34" charset="0"/>
              </a:rPr>
              <a:t>You see the policy work ‘homed’ in your favourite forums: WISE, IGTF, REFEDS, FIM4R</a:t>
            </a:r>
          </a:p>
        </p:txBody>
      </p:sp>
      <p:grpSp>
        <p:nvGrpSpPr>
          <p:cNvPr id="19" name="Group 18"/>
          <p:cNvGrpSpPr/>
          <p:nvPr/>
        </p:nvGrpSpPr>
        <p:grpSpPr>
          <a:xfrm>
            <a:off x="2337151" y="5757645"/>
            <a:ext cx="7044818" cy="648374"/>
            <a:chOff x="737619" y="5722275"/>
            <a:chExt cx="7044818" cy="64837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553" y="5811211"/>
              <a:ext cx="450790" cy="4968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272" y="5830465"/>
              <a:ext cx="990814" cy="431994"/>
            </a:xfrm>
            <a:prstGeom prst="rect">
              <a:avLst/>
            </a:prstGeom>
          </p:spPr>
        </p:pic>
        <p:sp>
          <p:nvSpPr>
            <p:cNvPr id="12" name="TextBox 11"/>
            <p:cNvSpPr txBox="1"/>
            <p:nvPr/>
          </p:nvSpPr>
          <p:spPr>
            <a:xfrm>
              <a:off x="737619" y="5784852"/>
              <a:ext cx="1130567" cy="523220"/>
            </a:xfrm>
            <a:prstGeom prst="rect">
              <a:avLst/>
            </a:prstGeom>
            <a:noFill/>
          </p:spPr>
          <p:txBody>
            <a:bodyPr wrap="none" rtlCol="0">
              <a:spAutoFit/>
            </a:bodyPr>
            <a:lstStyle/>
            <a:p>
              <a:pPr algn="r"/>
              <a:r>
                <a:rPr lang="en-US" sz="1400" dirty="0">
                  <a:solidFill>
                    <a:srgbClr val="0C3959"/>
                  </a:solidFill>
                </a:rPr>
                <a:t>joint work</a:t>
              </a:r>
              <a:br>
                <a:rPr lang="en-US" sz="1400" dirty="0">
                  <a:solidFill>
                    <a:srgbClr val="0C3959"/>
                  </a:solidFill>
                </a:rPr>
              </a:br>
              <a:r>
                <a:rPr lang="en-US" sz="1400" dirty="0">
                  <a:solidFill>
                    <a:srgbClr val="0C3959"/>
                  </a:solidFill>
                </a:rPr>
                <a:t>with peers in</a:t>
              </a:r>
              <a:endParaRPr lang="en-GB" sz="1400" dirty="0">
                <a:solidFill>
                  <a:srgbClr val="0C3959"/>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0834" y="5830465"/>
              <a:ext cx="570972" cy="4319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241" y="5722275"/>
              <a:ext cx="797127" cy="64837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6032" y="5774515"/>
              <a:ext cx="543891" cy="54389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3299" y="5774515"/>
              <a:ext cx="1409138" cy="533557"/>
            </a:xfrm>
            <a:prstGeom prst="rect">
              <a:avLst/>
            </a:prstGeom>
          </p:spPr>
        </p:pic>
      </p:grpSp>
    </p:spTree>
    <p:extLst>
      <p:ext uri="{BB962C8B-B14F-4D97-AF65-F5344CB8AC3E}">
        <p14:creationId xmlns:p14="http://schemas.microsoft.com/office/powerpoint/2010/main" val="4128224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12</a:t>
            </a:fld>
            <a:endParaRPr lang="en-GB"/>
          </a:p>
        </p:txBody>
      </p:sp>
      <p:sp>
        <p:nvSpPr>
          <p:cNvPr id="5" name="Title 4"/>
          <p:cNvSpPr>
            <a:spLocks noGrp="1"/>
          </p:cNvSpPr>
          <p:nvPr>
            <p:ph type="title"/>
          </p:nvPr>
        </p:nvSpPr>
        <p:spPr/>
        <p:txBody>
          <a:bodyPr/>
          <a:lstStyle/>
          <a:p>
            <a:r>
              <a:rPr lang="en-US" dirty="0"/>
              <a:t>A policy framework for service providers groups and proxies in the BPA</a:t>
            </a:r>
            <a:endParaRPr lang="en-GB"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355" y="2595263"/>
            <a:ext cx="3184983" cy="260589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5646" y="1411591"/>
            <a:ext cx="11177767" cy="954107"/>
          </a:xfrm>
          <a:prstGeom prst="rect">
            <a:avLst/>
          </a:prstGeom>
          <a:solidFill>
            <a:srgbClr val="ED7D31"/>
          </a:solidFill>
        </p:spPr>
        <p:txBody>
          <a:bodyPr wrap="square">
            <a:spAutoFit/>
          </a:bodyPr>
          <a:lstStyle/>
          <a:p>
            <a:r>
              <a:rPr lang="en-US" sz="3200" b="1" dirty="0">
                <a:solidFill>
                  <a:srgbClr val="0C3959"/>
                </a:solidFill>
                <a:latin typeface="Calibri" panose="020F0502020204030204" pitchFamily="34" charset="0"/>
                <a:cs typeface="Calibri" panose="020F0502020204030204" pitchFamily="34" charset="0"/>
              </a:rPr>
              <a:t>Snctfi</a:t>
            </a:r>
            <a:r>
              <a:rPr lang="en-US" sz="3200" dirty="0">
                <a:solidFill>
                  <a:srgbClr val="0C3959"/>
                </a:solidFill>
                <a:latin typeface="Calibri" panose="020F0502020204030204" pitchFamily="34" charset="0"/>
                <a:cs typeface="Calibri" panose="020F0502020204030204" pitchFamily="34" charset="0"/>
              </a:rPr>
              <a:t> – the policy bridge between the BPA and the participants</a:t>
            </a:r>
            <a:br>
              <a:rPr lang="en-US" sz="3200" dirty="0">
                <a:solidFill>
                  <a:srgbClr val="0C3959"/>
                </a:solidFill>
                <a:latin typeface="Calibri" panose="020F0502020204030204" pitchFamily="34" charset="0"/>
                <a:cs typeface="Calibri" panose="020F0502020204030204" pitchFamily="34" charset="0"/>
              </a:rPr>
            </a:br>
            <a:r>
              <a:rPr lang="en-US" sz="2400" i="1" dirty="0">
                <a:solidFill>
                  <a:srgbClr val="0C3959"/>
                </a:solidFill>
                <a:latin typeface="Calibri" panose="020F0502020204030204" pitchFamily="34" charset="0"/>
                <a:cs typeface="Calibri" panose="020F0502020204030204" pitchFamily="34" charset="0"/>
              </a:rPr>
              <a:t>Scalable Negotiator for a Community Trust Framework in Federated Infrastructures </a:t>
            </a:r>
          </a:p>
        </p:txBody>
      </p:sp>
      <p:sp>
        <p:nvSpPr>
          <p:cNvPr id="8" name="Content Placeholder 1"/>
          <p:cNvSpPr txBox="1">
            <a:spLocks/>
          </p:cNvSpPr>
          <p:nvPr/>
        </p:nvSpPr>
        <p:spPr>
          <a:xfrm>
            <a:off x="455646" y="5485055"/>
            <a:ext cx="11177767" cy="830456"/>
          </a:xfrm>
          <a:prstGeom prst="rect">
            <a:avLst/>
          </a:prstGeom>
          <a:ln>
            <a:solidFill>
              <a:srgbClr val="003F5E"/>
            </a:solid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latin typeface="Calibri" panose="020F0502020204030204" pitchFamily="34" charset="0"/>
                <a:cs typeface="Calibri" panose="020F0502020204030204" pitchFamily="34" charset="0"/>
              </a:rPr>
              <a:t>derived from </a:t>
            </a:r>
            <a:r>
              <a:rPr lang="en-US" sz="2400" b="1" dirty="0">
                <a:latin typeface="Calibri" panose="020F0502020204030204" pitchFamily="34" charset="0"/>
                <a:cs typeface="Calibri" panose="020F0502020204030204" pitchFamily="34" charset="0"/>
              </a:rPr>
              <a:t>SCIv2</a:t>
            </a:r>
            <a:r>
              <a:rPr lang="en-US" sz="2400" dirty="0">
                <a:latin typeface="Calibri" panose="020F0502020204030204" pitchFamily="34" charset="0"/>
                <a:cs typeface="Calibri" panose="020F0502020204030204" pitchFamily="34" charset="0"/>
              </a:rPr>
              <a:t>: framework on </a:t>
            </a:r>
            <a:r>
              <a:rPr lang="en-US" sz="2400" i="1" dirty="0">
                <a:latin typeface="Calibri" panose="020F0502020204030204" pitchFamily="34" charset="0"/>
                <a:cs typeface="Calibri" panose="020F0502020204030204" pitchFamily="34" charset="0"/>
              </a:rPr>
              <a:t>Security for Collaboration in Infrastructures</a:t>
            </a:r>
            <a:r>
              <a:rPr lang="en-US" sz="2400" dirty="0">
                <a:latin typeface="Calibri" panose="020F0502020204030204" pitchFamily="34" charset="0"/>
                <a:cs typeface="Calibri" panose="020F0502020204030204" pitchFamily="34" charset="0"/>
              </a:rPr>
              <a:t> via </a:t>
            </a:r>
            <a:r>
              <a:rPr lang="en-US" sz="2400" b="1" dirty="0">
                <a:latin typeface="Calibri" panose="020F0502020204030204" pitchFamily="34" charset="0"/>
                <a:cs typeface="Calibri" panose="020F0502020204030204" pitchFamily="34" charset="0"/>
              </a:rPr>
              <a:t>WISE</a:t>
            </a:r>
            <a:endParaRPr lang="en-US" sz="2400" dirty="0">
              <a:latin typeface="Calibri" panose="020F0502020204030204" pitchFamily="34" charset="0"/>
              <a:cs typeface="Calibri" panose="020F0502020204030204" pitchFamily="34" charset="0"/>
            </a:endParaRPr>
          </a:p>
          <a:p>
            <a:pPr marL="0" indent="0" algn="ctr">
              <a:buNone/>
            </a:pPr>
            <a:r>
              <a:rPr lang="en-US" sz="2400" dirty="0">
                <a:solidFill>
                  <a:srgbClr val="F57A1E"/>
                </a:solidFill>
                <a:latin typeface="Calibri" panose="020F0502020204030204" pitchFamily="34" charset="0"/>
                <a:cs typeface="Calibri" panose="020F0502020204030204" pitchFamily="34" charset="0"/>
              </a:rPr>
              <a:t>reference policies supporting </a:t>
            </a:r>
            <a:r>
              <a:rPr lang="en-US" sz="2400" i="1" dirty="0">
                <a:solidFill>
                  <a:srgbClr val="F57A1E"/>
                </a:solidFill>
                <a:latin typeface="Calibri" panose="020F0502020204030204" pitchFamily="34" charset="0"/>
                <a:cs typeface="Calibri" panose="020F0502020204030204" pitchFamily="34" charset="0"/>
              </a:rPr>
              <a:t>Snctfi </a:t>
            </a:r>
            <a:r>
              <a:rPr lang="en-US" sz="2400" dirty="0">
                <a:solidFill>
                  <a:srgbClr val="F57A1E"/>
                </a:solidFill>
                <a:latin typeface="Calibri" panose="020F0502020204030204" pitchFamily="34" charset="0"/>
                <a:cs typeface="Calibri" panose="020F0502020204030204" pitchFamily="34" charset="0"/>
              </a:rPr>
              <a:t>fulfilment in the </a:t>
            </a:r>
            <a:r>
              <a:rPr lang="en-US" sz="2400" b="1" dirty="0">
                <a:solidFill>
                  <a:srgbClr val="F57A1E"/>
                </a:solidFill>
                <a:latin typeface="Calibri" panose="020F0502020204030204" pitchFamily="34" charset="0"/>
                <a:cs typeface="Calibri" panose="020F0502020204030204" pitchFamily="34" charset="0"/>
              </a:rPr>
              <a:t>Policy Development Kit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162" y="165672"/>
            <a:ext cx="1458470" cy="1011207"/>
          </a:xfrm>
          <a:prstGeom prst="rect">
            <a:avLst/>
          </a:prstGeom>
          <a:solidFill>
            <a:schemeClr val="bg1"/>
          </a:solidFill>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3916" y="2595263"/>
            <a:ext cx="2341489" cy="260589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022764" y="6550223"/>
            <a:ext cx="4978158" cy="307777"/>
          </a:xfrm>
          <a:prstGeom prst="rect">
            <a:avLst/>
          </a:prstGeom>
          <a:noFill/>
        </p:spPr>
        <p:txBody>
          <a:bodyPr wrap="none" rtlCol="0">
            <a:spAutoFit/>
          </a:bodyPr>
          <a:lstStyle/>
          <a:p>
            <a:r>
              <a:rPr lang="en-US" sz="1400" i="1" dirty="0">
                <a:solidFill>
                  <a:srgbClr val="F57A1E"/>
                </a:solidFill>
              </a:rPr>
              <a:t>graphic </a:t>
            </a:r>
            <a:r>
              <a:rPr lang="en-US" sz="1400" i="1" dirty="0" err="1">
                <a:solidFill>
                  <a:srgbClr val="F57A1E"/>
                </a:solidFill>
              </a:rPr>
              <a:t>IdP</a:t>
            </a:r>
            <a:r>
              <a:rPr lang="en-US" sz="1400" i="1" dirty="0">
                <a:solidFill>
                  <a:srgbClr val="F57A1E"/>
                </a:solidFill>
              </a:rPr>
              <a:t>-SP bridge: Lukas </a:t>
            </a:r>
            <a:r>
              <a:rPr lang="en-US" sz="1400" i="1" dirty="0" err="1">
                <a:solidFill>
                  <a:srgbClr val="F57A1E"/>
                </a:solidFill>
              </a:rPr>
              <a:t>Hammerle</a:t>
            </a:r>
            <a:r>
              <a:rPr lang="en-US" sz="1400" i="1" dirty="0">
                <a:solidFill>
                  <a:srgbClr val="F57A1E"/>
                </a:solidFill>
              </a:rPr>
              <a:t> and Ann Harding, SWITCH</a:t>
            </a:r>
            <a:endParaRPr lang="en-GB" sz="1400" i="1" dirty="0">
              <a:solidFill>
                <a:srgbClr val="F57A1E"/>
              </a:solidFill>
            </a:endParaRPr>
          </a:p>
        </p:txBody>
      </p:sp>
      <p:sp>
        <p:nvSpPr>
          <p:cNvPr id="12" name="TextBox 11"/>
          <p:cNvSpPr txBox="1"/>
          <p:nvPr/>
        </p:nvSpPr>
        <p:spPr>
          <a:xfrm>
            <a:off x="9306481" y="6466386"/>
            <a:ext cx="2237536" cy="369332"/>
          </a:xfrm>
          <a:prstGeom prst="rect">
            <a:avLst/>
          </a:prstGeom>
          <a:noFill/>
        </p:spPr>
        <p:txBody>
          <a:bodyPr wrap="none" rtlCol="0">
            <a:spAutoFit/>
          </a:bodyPr>
          <a:lstStyle/>
          <a:p>
            <a:r>
              <a:rPr lang="en-US" b="1" dirty="0">
                <a:solidFill>
                  <a:srgbClr val="003F5E"/>
                </a:solidFill>
              </a:rPr>
              <a:t>https://igtf.net/snctfi</a:t>
            </a:r>
            <a:endParaRPr lang="en-GB" b="1" dirty="0">
              <a:solidFill>
                <a:srgbClr val="003F5E"/>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335" y="6512011"/>
            <a:ext cx="811146" cy="308235"/>
          </a:xfrm>
          <a:prstGeom prst="rect">
            <a:avLst/>
          </a:prstGeom>
        </p:spPr>
      </p:pic>
    </p:spTree>
    <p:extLst>
      <p:ext uri="{BB962C8B-B14F-4D97-AF65-F5344CB8AC3E}">
        <p14:creationId xmlns:p14="http://schemas.microsoft.com/office/powerpoint/2010/main" val="2232672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13</a:t>
            </a:fld>
            <a:endParaRPr lang="en-GB"/>
          </a:p>
        </p:txBody>
      </p:sp>
      <p:sp>
        <p:nvSpPr>
          <p:cNvPr id="3" name="Title 2"/>
          <p:cNvSpPr>
            <a:spLocks noGrp="1"/>
          </p:cNvSpPr>
          <p:nvPr>
            <p:ph type="title"/>
          </p:nvPr>
        </p:nvSpPr>
        <p:spPr/>
        <p:txBody>
          <a:bodyPr/>
          <a:lstStyle/>
          <a:p>
            <a:r>
              <a:rPr lang="en-US" dirty="0"/>
              <a:t>Policy Development Kit </a:t>
            </a:r>
            <a:endParaRPr lang="en-GB" dirty="0"/>
          </a:p>
        </p:txBody>
      </p:sp>
      <p:sp>
        <p:nvSpPr>
          <p:cNvPr id="5" name="Rectangle 4"/>
          <p:cNvSpPr/>
          <p:nvPr/>
        </p:nvSpPr>
        <p:spPr>
          <a:xfrm>
            <a:off x="3704889" y="6511615"/>
            <a:ext cx="4876656" cy="338554"/>
          </a:xfrm>
          <a:prstGeom prst="rect">
            <a:avLst/>
          </a:prstGeom>
        </p:spPr>
        <p:txBody>
          <a:bodyPr wrap="none">
            <a:spAutoFit/>
          </a:bodyPr>
          <a:lstStyle/>
          <a:p>
            <a:r>
              <a:rPr lang="en-GB" sz="1600" dirty="0">
                <a:solidFill>
                  <a:srgbClr val="003F5E"/>
                </a:solidFill>
              </a:rPr>
              <a:t>https://aarc-project.eu/policies/policy-development-kit/</a:t>
            </a:r>
          </a:p>
        </p:txBody>
      </p:sp>
      <p:pic>
        <p:nvPicPr>
          <p:cNvPr id="8" name="Picture 7"/>
          <p:cNvPicPr>
            <a:picLocks noChangeAspect="1"/>
          </p:cNvPicPr>
          <p:nvPr/>
        </p:nvPicPr>
        <p:blipFill>
          <a:blip r:embed="rId2"/>
          <a:stretch>
            <a:fillRect/>
          </a:stretch>
        </p:blipFill>
        <p:spPr>
          <a:xfrm>
            <a:off x="2275367" y="2086411"/>
            <a:ext cx="7532213" cy="4150581"/>
          </a:xfrm>
          <a:prstGeom prst="rect">
            <a:avLst/>
          </a:prstGeom>
        </p:spPr>
      </p:pic>
      <p:sp>
        <p:nvSpPr>
          <p:cNvPr id="9" name="TextBox 8"/>
          <p:cNvSpPr txBox="1"/>
          <p:nvPr/>
        </p:nvSpPr>
        <p:spPr>
          <a:xfrm>
            <a:off x="2114532" y="1442456"/>
            <a:ext cx="7749686" cy="369332"/>
          </a:xfrm>
          <a:prstGeom prst="rect">
            <a:avLst/>
          </a:prstGeom>
          <a:noFill/>
        </p:spPr>
        <p:txBody>
          <a:bodyPr wrap="none" rtlCol="0">
            <a:spAutoFit/>
          </a:bodyPr>
          <a:lstStyle/>
          <a:p>
            <a:r>
              <a:rPr lang="en-US" b="1" dirty="0">
                <a:solidFill>
                  <a:srgbClr val="003F5E"/>
                </a:solidFill>
              </a:rPr>
              <a:t>introduction video – training – 9 reference templates – continued improvement</a:t>
            </a:r>
            <a:endParaRPr lang="en-GB" b="1" dirty="0">
              <a:solidFill>
                <a:srgbClr val="003F5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812" y="5523411"/>
            <a:ext cx="647413" cy="7135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1811" y="5156625"/>
            <a:ext cx="647413" cy="282272"/>
          </a:xfrm>
          <a:prstGeom prst="rect">
            <a:avLst/>
          </a:prstGeom>
        </p:spPr>
      </p:pic>
      <p:sp>
        <p:nvSpPr>
          <p:cNvPr id="6" name="TextBox 5"/>
          <p:cNvSpPr txBox="1"/>
          <p:nvPr/>
        </p:nvSpPr>
        <p:spPr>
          <a:xfrm>
            <a:off x="10672266" y="4548891"/>
            <a:ext cx="1130567" cy="523220"/>
          </a:xfrm>
          <a:prstGeom prst="rect">
            <a:avLst/>
          </a:prstGeom>
          <a:noFill/>
        </p:spPr>
        <p:txBody>
          <a:bodyPr wrap="none" rtlCol="0">
            <a:spAutoFit/>
          </a:bodyPr>
          <a:lstStyle/>
          <a:p>
            <a:pPr algn="r"/>
            <a:r>
              <a:rPr lang="en-US" sz="1400" dirty="0">
                <a:solidFill>
                  <a:srgbClr val="0C3959"/>
                </a:solidFill>
              </a:rPr>
              <a:t>joint work</a:t>
            </a:r>
            <a:br>
              <a:rPr lang="en-US" sz="1400" dirty="0">
                <a:solidFill>
                  <a:srgbClr val="0C3959"/>
                </a:solidFill>
              </a:rPr>
            </a:br>
            <a:r>
              <a:rPr lang="en-US" sz="1400" dirty="0">
                <a:solidFill>
                  <a:srgbClr val="0C3959"/>
                </a:solidFill>
              </a:rPr>
              <a:t>with peers in</a:t>
            </a:r>
            <a:endParaRPr lang="en-GB" sz="1400" dirty="0">
              <a:solidFill>
                <a:srgbClr val="0C3959"/>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785" y="5804998"/>
            <a:ext cx="570972" cy="43199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553" y="5072112"/>
            <a:ext cx="797127" cy="648374"/>
          </a:xfrm>
          <a:prstGeom prst="rect">
            <a:avLst/>
          </a:prstGeom>
        </p:spPr>
      </p:pic>
    </p:spTree>
    <p:extLst>
      <p:ext uri="{BB962C8B-B14F-4D97-AF65-F5344CB8AC3E}">
        <p14:creationId xmlns:p14="http://schemas.microsoft.com/office/powerpoint/2010/main" val="358472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14</a:t>
            </a:fld>
            <a:endParaRPr lang="en-GB"/>
          </a:p>
        </p:txBody>
      </p:sp>
      <p:sp>
        <p:nvSpPr>
          <p:cNvPr id="3" name="Title 2"/>
          <p:cNvSpPr>
            <a:spLocks noGrp="1"/>
          </p:cNvSpPr>
          <p:nvPr>
            <p:ph type="title"/>
          </p:nvPr>
        </p:nvSpPr>
        <p:spPr/>
        <p:txBody>
          <a:bodyPr/>
          <a:lstStyle/>
          <a:p>
            <a:r>
              <a:rPr lang="en-US" dirty="0"/>
              <a:t>Templates and guidance on how to implement</a:t>
            </a:r>
            <a:endParaRPr lang="en-GB" dirty="0"/>
          </a:p>
        </p:txBody>
      </p:sp>
      <p:pic>
        <p:nvPicPr>
          <p:cNvPr id="4" name="Picture 3"/>
          <p:cNvPicPr>
            <a:picLocks noChangeAspect="1"/>
          </p:cNvPicPr>
          <p:nvPr/>
        </p:nvPicPr>
        <p:blipFill>
          <a:blip r:embed="rId2"/>
          <a:stretch>
            <a:fillRect/>
          </a:stretch>
        </p:blipFill>
        <p:spPr>
          <a:xfrm>
            <a:off x="353652" y="1872691"/>
            <a:ext cx="4947810" cy="4382461"/>
          </a:xfrm>
          <a:prstGeom prst="rect">
            <a:avLst/>
          </a:prstGeom>
          <a:effectLst>
            <a:glow rad="101600">
              <a:srgbClr val="0C3959">
                <a:alpha val="60000"/>
              </a:srgbClr>
            </a:glow>
          </a:effectLst>
        </p:spPr>
      </p:pic>
      <p:pic>
        <p:nvPicPr>
          <p:cNvPr id="6" name="Picture 5"/>
          <p:cNvPicPr>
            <a:picLocks noChangeAspect="1"/>
          </p:cNvPicPr>
          <p:nvPr/>
        </p:nvPicPr>
        <p:blipFill>
          <a:blip r:embed="rId3"/>
          <a:stretch>
            <a:fillRect/>
          </a:stretch>
        </p:blipFill>
        <p:spPr>
          <a:xfrm>
            <a:off x="846598" y="1400212"/>
            <a:ext cx="10956235" cy="1648362"/>
          </a:xfrm>
          <a:prstGeom prst="rect">
            <a:avLst/>
          </a:prstGeom>
          <a:effectLst>
            <a:glow rad="101600">
              <a:srgbClr val="0C3959">
                <a:alpha val="60000"/>
              </a:srgbClr>
            </a:glow>
          </a:effectLst>
        </p:spPr>
      </p:pic>
      <p:grpSp>
        <p:nvGrpSpPr>
          <p:cNvPr id="5" name="Group 4"/>
          <p:cNvGrpSpPr/>
          <p:nvPr/>
        </p:nvGrpSpPr>
        <p:grpSpPr>
          <a:xfrm>
            <a:off x="5664190" y="3473077"/>
            <a:ext cx="6138643" cy="2539886"/>
            <a:chOff x="3353545" y="2907201"/>
            <a:chExt cx="8433339" cy="3489325"/>
          </a:xfrm>
        </p:grpSpPr>
        <p:pic>
          <p:nvPicPr>
            <p:cNvPr id="7" name="Content Placeholder 4"/>
            <p:cNvPicPr>
              <a:picLocks noChangeAspect="1"/>
            </p:cNvPicPr>
            <p:nvPr/>
          </p:nvPicPr>
          <p:blipFill>
            <a:blip r:embed="rId4"/>
            <a:stretch>
              <a:fillRect/>
            </a:stretch>
          </p:blipFill>
          <p:spPr>
            <a:xfrm>
              <a:off x="3353545" y="2907201"/>
              <a:ext cx="2440863" cy="3489325"/>
            </a:xfrm>
            <a:prstGeom prst="rect">
              <a:avLst/>
            </a:prstGeom>
            <a:ln>
              <a:solidFill>
                <a:srgbClr val="1C4161"/>
              </a:solidFill>
            </a:ln>
          </p:spPr>
        </p:pic>
        <p:pic>
          <p:nvPicPr>
            <p:cNvPr id="8" name="Picture 7"/>
            <p:cNvPicPr>
              <a:picLocks noChangeAspect="1"/>
            </p:cNvPicPr>
            <p:nvPr/>
          </p:nvPicPr>
          <p:blipFill>
            <a:blip r:embed="rId5"/>
            <a:stretch>
              <a:fillRect/>
            </a:stretch>
          </p:blipFill>
          <p:spPr>
            <a:xfrm>
              <a:off x="6144252" y="2907201"/>
              <a:ext cx="2428308" cy="3489325"/>
            </a:xfrm>
            <a:prstGeom prst="rect">
              <a:avLst/>
            </a:prstGeom>
            <a:ln>
              <a:solidFill>
                <a:srgbClr val="1C4161"/>
              </a:solidFill>
            </a:ln>
          </p:spPr>
        </p:pic>
        <p:pic>
          <p:nvPicPr>
            <p:cNvPr id="9" name="Picture 8"/>
            <p:cNvPicPr>
              <a:picLocks noChangeAspect="1"/>
            </p:cNvPicPr>
            <p:nvPr/>
          </p:nvPicPr>
          <p:blipFill>
            <a:blip r:embed="rId6"/>
            <a:stretch>
              <a:fillRect/>
            </a:stretch>
          </p:blipFill>
          <p:spPr>
            <a:xfrm>
              <a:off x="8733590" y="2907201"/>
              <a:ext cx="2427989" cy="3489325"/>
            </a:xfrm>
            <a:prstGeom prst="rect">
              <a:avLst/>
            </a:prstGeom>
            <a:ln>
              <a:solidFill>
                <a:srgbClr val="1C4161"/>
              </a:solidFill>
            </a:ln>
          </p:spPr>
        </p:pic>
        <p:sp>
          <p:nvSpPr>
            <p:cNvPr id="10" name="TextBox 9"/>
            <p:cNvSpPr txBox="1"/>
            <p:nvPr/>
          </p:nvSpPr>
          <p:spPr>
            <a:xfrm>
              <a:off x="11201467" y="4255731"/>
              <a:ext cx="585417" cy="769441"/>
            </a:xfrm>
            <a:prstGeom prst="rect">
              <a:avLst/>
            </a:prstGeom>
            <a:noFill/>
          </p:spPr>
          <p:txBody>
            <a:bodyPr wrap="none" rtlCol="0">
              <a:spAutoFit/>
            </a:bodyPr>
            <a:lstStyle/>
            <a:p>
              <a:r>
                <a:rPr lang="en-GB" sz="4400" b="1" dirty="0">
                  <a:solidFill>
                    <a:srgbClr val="1C4161"/>
                  </a:solidFill>
                </a:rPr>
                <a:t>…</a:t>
              </a:r>
            </a:p>
          </p:txBody>
        </p:sp>
      </p:grpSp>
    </p:spTree>
    <p:extLst>
      <p:ext uri="{BB962C8B-B14F-4D97-AF65-F5344CB8AC3E}">
        <p14:creationId xmlns:p14="http://schemas.microsoft.com/office/powerpoint/2010/main" val="680689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3398" y="2081049"/>
            <a:ext cx="3629989" cy="2995448"/>
          </a:xfrm>
          <a:prstGeom prst="rect">
            <a:avLst/>
          </a:prstGeom>
          <a:ln>
            <a:solidFill>
              <a:srgbClr val="0C3959"/>
            </a:solidFill>
          </a:ln>
        </p:spPr>
      </p:pic>
      <p:sp>
        <p:nvSpPr>
          <p:cNvPr id="3" name="Slide Number Placeholder 2"/>
          <p:cNvSpPr>
            <a:spLocks noGrp="1"/>
          </p:cNvSpPr>
          <p:nvPr>
            <p:ph type="sldNum" sz="quarter" idx="12"/>
          </p:nvPr>
        </p:nvSpPr>
        <p:spPr/>
        <p:txBody>
          <a:bodyPr/>
          <a:lstStyle/>
          <a:p>
            <a:fld id="{6F576E6A-F32A-4612-884C-86870357C6B4}" type="slidenum">
              <a:rPr lang="en-GB" smtClean="0"/>
              <a:pPr/>
              <a:t>15</a:t>
            </a:fld>
            <a:endParaRPr lang="en-GB"/>
          </a:p>
        </p:txBody>
      </p:sp>
      <p:sp>
        <p:nvSpPr>
          <p:cNvPr id="4" name="Title 3"/>
          <p:cNvSpPr>
            <a:spLocks noGrp="1"/>
          </p:cNvSpPr>
          <p:nvPr>
            <p:ph type="title"/>
          </p:nvPr>
        </p:nvSpPr>
        <p:spPr/>
        <p:txBody>
          <a:bodyPr/>
          <a:lstStyle/>
          <a:p>
            <a:r>
              <a:rPr lang="en-US" dirty="0"/>
              <a:t>Baseline AUP at WISE SCI</a:t>
            </a:r>
            <a:endParaRPr lang="en-GB" dirty="0"/>
          </a:p>
        </p:txBody>
      </p:sp>
      <p:sp>
        <p:nvSpPr>
          <p:cNvPr id="6" name="TextBox 5"/>
          <p:cNvSpPr txBox="1"/>
          <p:nvPr/>
        </p:nvSpPr>
        <p:spPr>
          <a:xfrm>
            <a:off x="4024561" y="1289852"/>
            <a:ext cx="7894170" cy="52014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b="1" dirty="0">
                <a:solidFill>
                  <a:srgbClr val="0C3959"/>
                </a:solidFill>
                <a:latin typeface="Calibri" panose="020F0502020204030204" pitchFamily="34" charset="0"/>
                <a:cs typeface="Calibri" panose="020F0502020204030204" pitchFamily="34" charset="0"/>
              </a:rPr>
              <a:t>shown only once </a:t>
            </a:r>
            <a:r>
              <a:rPr lang="en-GB" sz="2400" dirty="0">
                <a:solidFill>
                  <a:srgbClr val="0C3959"/>
                </a:solidFill>
                <a:latin typeface="Calibri" panose="020F0502020204030204" pitchFamily="34" charset="0"/>
                <a:cs typeface="Calibri" panose="020F0502020204030204" pitchFamily="34" charset="0"/>
              </a:rPr>
              <a:t>to user during registration</a:t>
            </a:r>
          </a:p>
          <a:p>
            <a:pPr marL="285750" indent="-285750">
              <a:spcAft>
                <a:spcPts val="600"/>
              </a:spcAft>
              <a:buFont typeface="Arial" panose="020B0604020202020204" pitchFamily="34" charset="0"/>
              <a:buChar char="•"/>
            </a:pPr>
            <a:r>
              <a:rPr lang="en-GB" sz="2400" dirty="0">
                <a:solidFill>
                  <a:srgbClr val="0C3959"/>
                </a:solidFill>
                <a:latin typeface="Calibri" panose="020F0502020204030204" pitchFamily="34" charset="0"/>
                <a:cs typeface="Calibri" panose="020F0502020204030204" pitchFamily="34" charset="0"/>
              </a:rPr>
              <a:t>information on </a:t>
            </a:r>
            <a:r>
              <a:rPr lang="en-GB" sz="2400" b="1" i="1" dirty="0">
                <a:solidFill>
                  <a:srgbClr val="0C3959"/>
                </a:solidFill>
                <a:latin typeface="Calibri" panose="020F0502020204030204" pitchFamily="34" charset="0"/>
                <a:cs typeface="Calibri" panose="020F0502020204030204" pitchFamily="34" charset="0"/>
              </a:rPr>
              <a:t>expected behaviour </a:t>
            </a:r>
            <a:r>
              <a:rPr lang="en-GB" sz="2400" dirty="0">
                <a:solidFill>
                  <a:srgbClr val="0C3959"/>
                </a:solidFill>
                <a:latin typeface="Calibri" panose="020F0502020204030204" pitchFamily="34" charset="0"/>
                <a:cs typeface="Calibri" panose="020F0502020204030204" pitchFamily="34" charset="0"/>
              </a:rPr>
              <a:t>and restrictions</a:t>
            </a:r>
          </a:p>
          <a:p>
            <a:pPr marL="285750" indent="-285750">
              <a:spcAft>
                <a:spcPts val="600"/>
              </a:spcAft>
              <a:buFont typeface="Arial" panose="020B0604020202020204" pitchFamily="34" charset="0"/>
              <a:buChar char="•"/>
            </a:pPr>
            <a:r>
              <a:rPr lang="en-GB" sz="2400" b="1" dirty="0">
                <a:solidFill>
                  <a:srgbClr val="0C3959"/>
                </a:solidFill>
                <a:latin typeface="Calibri" panose="020F0502020204030204" pitchFamily="34" charset="0"/>
                <a:cs typeface="Calibri" panose="020F0502020204030204" pitchFamily="34" charset="0"/>
              </a:rPr>
              <a:t>can </a:t>
            </a:r>
            <a:r>
              <a:rPr lang="en-GB" sz="2400" b="1" i="1" dirty="0">
                <a:solidFill>
                  <a:srgbClr val="0C3959"/>
                </a:solidFill>
                <a:latin typeface="Calibri" panose="020F0502020204030204" pitchFamily="34" charset="0"/>
                <a:cs typeface="Calibri" panose="020F0502020204030204" pitchFamily="34" charset="0"/>
              </a:rPr>
              <a:t>optionally</a:t>
            </a:r>
            <a:r>
              <a:rPr lang="en-GB" sz="2400" b="1" dirty="0">
                <a:solidFill>
                  <a:srgbClr val="0C3959"/>
                </a:solidFill>
                <a:latin typeface="Calibri" panose="020F0502020204030204" pitchFamily="34" charset="0"/>
                <a:cs typeface="Calibri" panose="020F0502020204030204" pitchFamily="34" charset="0"/>
              </a:rPr>
              <a:t> be augmented </a:t>
            </a:r>
            <a:r>
              <a:rPr lang="en-GB" sz="2400" dirty="0">
                <a:solidFill>
                  <a:srgbClr val="0C3959"/>
                </a:solidFill>
                <a:latin typeface="Calibri" panose="020F0502020204030204" pitchFamily="34" charset="0"/>
                <a:cs typeface="Calibri" panose="020F0502020204030204" pitchFamily="34" charset="0"/>
              </a:rPr>
              <a:t>with </a:t>
            </a:r>
            <a:br>
              <a:rPr lang="en-GB" sz="2400" dirty="0">
                <a:solidFill>
                  <a:srgbClr val="0C3959"/>
                </a:solidFill>
                <a:latin typeface="Calibri" panose="020F0502020204030204" pitchFamily="34" charset="0"/>
                <a:cs typeface="Calibri" panose="020F0502020204030204" pitchFamily="34" charset="0"/>
              </a:rPr>
            </a:br>
            <a:r>
              <a:rPr lang="en-GB" sz="2400" dirty="0">
                <a:solidFill>
                  <a:srgbClr val="0C3959"/>
                </a:solidFill>
                <a:latin typeface="Calibri" panose="020F0502020204030204" pitchFamily="34" charset="0"/>
                <a:cs typeface="Calibri" panose="020F0502020204030204" pitchFamily="34" charset="0"/>
              </a:rPr>
              <a:t>additional community or infrastructure specific clauses</a:t>
            </a:r>
            <a:br>
              <a:rPr lang="en-GB" sz="2400" dirty="0">
                <a:solidFill>
                  <a:srgbClr val="0C3959"/>
                </a:solidFill>
                <a:latin typeface="Calibri" panose="020F0502020204030204" pitchFamily="34" charset="0"/>
                <a:cs typeface="Calibri" panose="020F0502020204030204" pitchFamily="34" charset="0"/>
              </a:rPr>
            </a:br>
            <a:r>
              <a:rPr lang="en-GB" sz="2400" i="1" dirty="0">
                <a:solidFill>
                  <a:srgbClr val="0C3959"/>
                </a:solidFill>
                <a:latin typeface="Calibri" panose="020F0502020204030204" pitchFamily="34" charset="0"/>
                <a:cs typeface="Calibri" panose="020F0502020204030204" pitchFamily="34" charset="0"/>
              </a:rPr>
              <a:t>but numbered clauses should not be changed</a:t>
            </a:r>
          </a:p>
          <a:p>
            <a:pPr marL="285750" indent="-285750">
              <a:spcAft>
                <a:spcPts val="600"/>
              </a:spcAft>
              <a:buFont typeface="Arial" panose="020B0604020202020204" pitchFamily="34" charset="0"/>
              <a:buChar char="•"/>
            </a:pPr>
            <a:r>
              <a:rPr lang="en-GB" sz="2400" dirty="0">
                <a:solidFill>
                  <a:srgbClr val="0C3959"/>
                </a:solidFill>
                <a:latin typeface="Calibri" panose="020F0502020204030204" pitchFamily="34" charset="0"/>
                <a:cs typeface="Calibri" panose="020F0502020204030204" pitchFamily="34" charset="0"/>
              </a:rPr>
              <a:t>registration point may be operated directly by research community or by third party on community's behalf</a:t>
            </a:r>
          </a:p>
          <a:p>
            <a:endParaRPr lang="en-GB" sz="2400" dirty="0">
              <a:solidFill>
                <a:srgbClr val="0C3959"/>
              </a:solidFill>
              <a:latin typeface="Calibri" panose="020F0502020204030204" pitchFamily="34" charset="0"/>
              <a:cs typeface="Calibri" panose="020F0502020204030204" pitchFamily="34" charset="0"/>
            </a:endParaRPr>
          </a:p>
          <a:p>
            <a:r>
              <a:rPr lang="en-GB" sz="2400" b="1" dirty="0">
                <a:solidFill>
                  <a:srgbClr val="F57A1E"/>
                </a:solidFill>
                <a:latin typeface="Calibri" panose="020F0502020204030204" pitchFamily="34" charset="0"/>
                <a:cs typeface="Calibri" panose="020F0502020204030204" pitchFamily="34" charset="0"/>
              </a:rPr>
              <a:t>Other information shown to user during registration</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Privacy Notice </a:t>
            </a:r>
            <a:r>
              <a:rPr lang="en-GB" sz="2400" dirty="0">
                <a:solidFill>
                  <a:srgbClr val="0C3959"/>
                </a:solidFill>
                <a:latin typeface="Calibri" panose="020F0502020204030204" pitchFamily="34" charset="0"/>
                <a:cs typeface="Calibri" panose="020F0502020204030204" pitchFamily="34" charset="0"/>
              </a:rPr>
              <a:t>– information about processing &amp; user rights</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Service Level Agreements </a:t>
            </a:r>
            <a:r>
              <a:rPr lang="en-GB" sz="2400" dirty="0">
                <a:solidFill>
                  <a:srgbClr val="0C3959"/>
                </a:solidFill>
                <a:latin typeface="Calibri" panose="020F0502020204030204" pitchFamily="34" charset="0"/>
                <a:cs typeface="Calibri" panose="020F0502020204030204" pitchFamily="34" charset="0"/>
              </a:rPr>
              <a:t>– information about what user </a:t>
            </a:r>
            <a:br>
              <a:rPr lang="en-GB" sz="2400" dirty="0">
                <a:solidFill>
                  <a:srgbClr val="0C3959"/>
                </a:solidFill>
                <a:latin typeface="Calibri" panose="020F0502020204030204" pitchFamily="34" charset="0"/>
                <a:cs typeface="Calibri" panose="020F0502020204030204" pitchFamily="34" charset="0"/>
              </a:rPr>
            </a:br>
            <a:r>
              <a:rPr lang="en-GB" sz="2400" dirty="0">
                <a:solidFill>
                  <a:srgbClr val="0C3959"/>
                </a:solidFill>
                <a:latin typeface="Calibri" panose="020F0502020204030204" pitchFamily="34" charset="0"/>
                <a:cs typeface="Calibri" panose="020F0502020204030204" pitchFamily="34" charset="0"/>
              </a:rPr>
              <a:t>	can expect from the service in terms of ‘quality’</a:t>
            </a:r>
          </a:p>
          <a:p>
            <a:pPr marL="285750" indent="-285750">
              <a:buFont typeface="Arial" panose="020B0604020202020204" pitchFamily="34" charset="0"/>
              <a:buChar char="•"/>
            </a:pPr>
            <a:r>
              <a:rPr lang="en-GB" sz="2400" i="1" dirty="0">
                <a:solidFill>
                  <a:srgbClr val="0C3959"/>
                </a:solidFill>
                <a:latin typeface="Calibri" panose="020F0502020204030204" pitchFamily="34" charset="0"/>
                <a:cs typeface="Calibri" panose="020F0502020204030204" pitchFamily="34" charset="0"/>
              </a:rPr>
              <a:t>Terms of Service </a:t>
            </a:r>
            <a:r>
              <a:rPr lang="en-GB" sz="2400" dirty="0">
                <a:solidFill>
                  <a:srgbClr val="0C3959"/>
                </a:solidFill>
                <a:latin typeface="Calibri" panose="020F0502020204030204" pitchFamily="34" charset="0"/>
                <a:cs typeface="Calibri" panose="020F0502020204030204" pitchFamily="34" charset="0"/>
              </a:rPr>
              <a:t>– optional, with the ‘benefits’ to the user</a:t>
            </a:r>
          </a:p>
        </p:txBody>
      </p:sp>
      <p:sp>
        <p:nvSpPr>
          <p:cNvPr id="7" name="Rectangle 6"/>
          <p:cNvSpPr/>
          <p:nvPr/>
        </p:nvSpPr>
        <p:spPr>
          <a:xfrm>
            <a:off x="2179085" y="6445862"/>
            <a:ext cx="9078383" cy="369332"/>
          </a:xfrm>
          <a:prstGeom prst="rect">
            <a:avLst/>
          </a:prstGeom>
        </p:spPr>
        <p:txBody>
          <a:bodyPr wrap="none">
            <a:spAutoFit/>
          </a:bodyPr>
          <a:lstStyle/>
          <a:p>
            <a:r>
              <a:rPr lang="en-GB" dirty="0">
                <a:solidFill>
                  <a:srgbClr val="0C3959"/>
                </a:solidFill>
              </a:rPr>
              <a:t>https://wiki.geant.org/display/WISE/Baseline+Acceptable+Use+Policy+and+Conditions+of+Use</a:t>
            </a:r>
          </a:p>
        </p:txBody>
      </p:sp>
    </p:spTree>
    <p:extLst>
      <p:ext uri="{BB962C8B-B14F-4D97-AF65-F5344CB8AC3E}">
        <p14:creationId xmlns:p14="http://schemas.microsoft.com/office/powerpoint/2010/main" val="3091124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4831171"/>
            <a:ext cx="11544298" cy="496656"/>
          </a:xfrm>
        </p:spPr>
        <p:txBody>
          <a:bodyPr>
            <a:normAutofit fontScale="77500" lnSpcReduction="20000"/>
          </a:bodyPr>
          <a:lstStyle/>
          <a:p>
            <a:pPr marL="0" indent="0">
              <a:buNone/>
            </a:pPr>
            <a:r>
              <a:rPr lang="en-US" sz="2400" dirty="0"/>
              <a:t>Could we ensure that information is shared confidentially, and reputations protected?</a:t>
            </a:r>
          </a:p>
        </p:txBody>
      </p:sp>
      <p:sp>
        <p:nvSpPr>
          <p:cNvPr id="3" name="Slide Number Placeholder 2"/>
          <p:cNvSpPr>
            <a:spLocks noGrp="1"/>
          </p:cNvSpPr>
          <p:nvPr>
            <p:ph type="sldNum" sz="quarter" idx="12"/>
          </p:nvPr>
        </p:nvSpPr>
        <p:spPr/>
        <p:txBody>
          <a:bodyPr/>
          <a:lstStyle/>
          <a:p>
            <a:fld id="{6F576E6A-F32A-4612-884C-86870357C6B4}" type="slidenum">
              <a:rPr lang="en-GB" smtClean="0"/>
              <a:pPr/>
              <a:t>16</a:t>
            </a:fld>
            <a:endParaRPr lang="en-GB"/>
          </a:p>
        </p:txBody>
      </p:sp>
      <p:sp>
        <p:nvSpPr>
          <p:cNvPr id="4" name="Title 3"/>
          <p:cNvSpPr>
            <a:spLocks noGrp="1"/>
          </p:cNvSpPr>
          <p:nvPr>
            <p:ph type="title"/>
          </p:nvPr>
        </p:nvSpPr>
        <p:spPr/>
        <p:txBody>
          <a:bodyPr/>
          <a:lstStyle/>
          <a:p>
            <a:r>
              <a:rPr lang="en-US" dirty="0"/>
              <a:t>Security Incident Response in the Federated World</a:t>
            </a:r>
          </a:p>
        </p:txBody>
      </p:sp>
      <p:pic>
        <p:nvPicPr>
          <p:cNvPr id="6146"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1473835"/>
            <a:ext cx="5419725" cy="2352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2082" y="5281250"/>
            <a:ext cx="10810240" cy="523220"/>
          </a:xfrm>
          <a:prstGeom prst="rect">
            <a:avLst/>
          </a:prstGeom>
        </p:spPr>
        <p:txBody>
          <a:bodyPr wrap="square">
            <a:spAutoFit/>
          </a:bodyPr>
          <a:lstStyle/>
          <a:p>
            <a:pPr algn="ctr"/>
            <a:r>
              <a:rPr lang="en-US" sz="2800" b="1" dirty="0">
                <a:solidFill>
                  <a:srgbClr val="F57A1E"/>
                </a:solidFill>
                <a:latin typeface="Calibri" panose="020F0502020204030204" pitchFamily="34" charset="0"/>
                <a:cs typeface="Calibri" panose="020F0502020204030204" pitchFamily="34" charset="0"/>
              </a:rPr>
              <a:t>S</a:t>
            </a:r>
            <a:r>
              <a:rPr lang="en-US" sz="2800" b="1" dirty="0">
                <a:solidFill>
                  <a:srgbClr val="0C3959"/>
                </a:solidFill>
                <a:latin typeface="Calibri" panose="020F0502020204030204" pitchFamily="34" charset="0"/>
                <a:cs typeface="Calibri" panose="020F0502020204030204" pitchFamily="34" charset="0"/>
              </a:rPr>
              <a:t>ecurity </a:t>
            </a:r>
            <a:r>
              <a:rPr lang="en-US" sz="2800" b="1" dirty="0">
                <a:solidFill>
                  <a:srgbClr val="F57A1E"/>
                </a:solidFill>
                <a:latin typeface="Calibri" panose="020F0502020204030204" pitchFamily="34" charset="0"/>
                <a:cs typeface="Calibri" panose="020F0502020204030204" pitchFamily="34" charset="0"/>
              </a:rPr>
              <a:t>I</a:t>
            </a:r>
            <a:r>
              <a:rPr lang="en-US" sz="2800" b="1" dirty="0">
                <a:solidFill>
                  <a:srgbClr val="0C3959"/>
                </a:solidFill>
                <a:latin typeface="Calibri" panose="020F0502020204030204" pitchFamily="34" charset="0"/>
                <a:cs typeface="Calibri" panose="020F0502020204030204" pitchFamily="34" charset="0"/>
              </a:rPr>
              <a:t>ncident </a:t>
            </a:r>
            <a:r>
              <a:rPr lang="en-US" sz="2800" b="1" dirty="0">
                <a:solidFill>
                  <a:srgbClr val="F57A1E"/>
                </a:solidFill>
                <a:latin typeface="Calibri" panose="020F0502020204030204" pitchFamily="34" charset="0"/>
                <a:cs typeface="Calibri" panose="020F0502020204030204" pitchFamily="34" charset="0"/>
              </a:rPr>
              <a:t>R</a:t>
            </a:r>
            <a:r>
              <a:rPr lang="en-US" sz="2800" b="1" dirty="0">
                <a:solidFill>
                  <a:srgbClr val="0C3959"/>
                </a:solidFill>
                <a:latin typeface="Calibri" panose="020F0502020204030204" pitchFamily="34" charset="0"/>
                <a:cs typeface="Calibri" panose="020F0502020204030204" pitchFamily="34" charset="0"/>
              </a:rPr>
              <a:t>esponse </a:t>
            </a:r>
            <a:r>
              <a:rPr lang="en-US" sz="2800" b="1" dirty="0">
                <a:solidFill>
                  <a:srgbClr val="F57A1E"/>
                </a:solidFill>
                <a:latin typeface="Calibri" panose="020F0502020204030204" pitchFamily="34" charset="0"/>
                <a:cs typeface="Calibri" panose="020F0502020204030204" pitchFamily="34" charset="0"/>
              </a:rPr>
              <a:t>T</a:t>
            </a:r>
            <a:r>
              <a:rPr lang="en-US" sz="2800" b="1" dirty="0">
                <a:solidFill>
                  <a:srgbClr val="0C3959"/>
                </a:solidFill>
                <a:latin typeface="Calibri" panose="020F0502020204030204" pitchFamily="34" charset="0"/>
                <a:cs typeface="Calibri" panose="020F0502020204030204" pitchFamily="34" charset="0"/>
              </a:rPr>
              <a:t>rust Framework for </a:t>
            </a:r>
            <a:r>
              <a:rPr lang="en-US" sz="2800" b="1" dirty="0">
                <a:solidFill>
                  <a:srgbClr val="F57A1E"/>
                </a:solidFill>
                <a:latin typeface="Calibri" panose="020F0502020204030204" pitchFamily="34" charset="0"/>
                <a:cs typeface="Calibri" panose="020F0502020204030204" pitchFamily="34" charset="0"/>
              </a:rPr>
              <a:t>F</a:t>
            </a:r>
            <a:r>
              <a:rPr lang="en-US" sz="2800" b="1" dirty="0">
                <a:solidFill>
                  <a:srgbClr val="0C3959"/>
                </a:solidFill>
                <a:latin typeface="Calibri" panose="020F0502020204030204" pitchFamily="34" charset="0"/>
                <a:cs typeface="Calibri" panose="020F0502020204030204" pitchFamily="34" charset="0"/>
              </a:rPr>
              <a:t>ederated </a:t>
            </a:r>
            <a:r>
              <a:rPr lang="en-US" sz="2800" b="1" dirty="0">
                <a:solidFill>
                  <a:srgbClr val="F57A1E"/>
                </a:solidFill>
                <a:latin typeface="Calibri" panose="020F0502020204030204" pitchFamily="34" charset="0"/>
                <a:cs typeface="Calibri" panose="020F0502020204030204" pitchFamily="34" charset="0"/>
              </a:rPr>
              <a:t>I</a:t>
            </a:r>
            <a:r>
              <a:rPr lang="en-US" sz="2800" b="1" dirty="0">
                <a:solidFill>
                  <a:srgbClr val="0C3959"/>
                </a:solidFill>
                <a:latin typeface="Calibri" panose="020F0502020204030204" pitchFamily="34" charset="0"/>
                <a:cs typeface="Calibri" panose="020F0502020204030204" pitchFamily="34" charset="0"/>
              </a:rPr>
              <a:t>dentity</a:t>
            </a:r>
          </a:p>
        </p:txBody>
      </p:sp>
      <p:sp>
        <p:nvSpPr>
          <p:cNvPr id="7" name="TextBox 6"/>
          <p:cNvSpPr txBox="1"/>
          <p:nvPr/>
        </p:nvSpPr>
        <p:spPr>
          <a:xfrm>
            <a:off x="393577" y="5889849"/>
            <a:ext cx="11798423" cy="461665"/>
          </a:xfrm>
          <a:prstGeom prst="rect">
            <a:avLst/>
          </a:prstGeom>
          <a:noFill/>
        </p:spPr>
        <p:txBody>
          <a:bodyPr wrap="none" rtlCol="0">
            <a:spAutoFit/>
          </a:bodyPr>
          <a:lstStyle/>
          <a:p>
            <a:r>
              <a:rPr lang="en-US" sz="2400" b="1" dirty="0">
                <a:solidFill>
                  <a:srgbClr val="F57A1E"/>
                </a:solidFill>
                <a:latin typeface="Calibri" panose="020F0502020204030204" pitchFamily="34" charset="0"/>
                <a:cs typeface="Calibri" panose="020F0502020204030204" pitchFamily="34" charset="0"/>
              </a:rPr>
              <a:t>Sirtfi</a:t>
            </a:r>
            <a:r>
              <a:rPr lang="en-US" sz="2400" b="1" dirty="0">
                <a:solidFill>
                  <a:srgbClr val="0C3959"/>
                </a:solidFill>
                <a:latin typeface="Calibri" panose="020F0502020204030204" pitchFamily="34" charset="0"/>
                <a:cs typeface="Calibri" panose="020F0502020204030204" pitchFamily="34" charset="0"/>
              </a:rPr>
              <a:t> – </a:t>
            </a:r>
            <a:r>
              <a:rPr lang="en-US" sz="2400" i="1" dirty="0">
                <a:solidFill>
                  <a:srgbClr val="0C3959"/>
                </a:solidFill>
                <a:latin typeface="Calibri" panose="020F0502020204030204" pitchFamily="34" charset="0"/>
                <a:cs typeface="Calibri" panose="020F0502020204030204" pitchFamily="34" charset="0"/>
              </a:rPr>
              <a:t>based on Security for Collaborating Infrastructures (SCI) &amp; FIM4R Recommendations</a:t>
            </a:r>
          </a:p>
        </p:txBody>
      </p:sp>
      <p:sp>
        <p:nvSpPr>
          <p:cNvPr id="11" name="Content Placeholder 1"/>
          <p:cNvSpPr txBox="1">
            <a:spLocks/>
          </p:cNvSpPr>
          <p:nvPr/>
        </p:nvSpPr>
        <p:spPr>
          <a:xfrm>
            <a:off x="444502" y="1439334"/>
            <a:ext cx="8143444" cy="7459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many countries &amp; economic regions with an R&amp;E identity federation</a:t>
            </a:r>
            <a:endParaRPr lang="en-GB"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3" y="1816517"/>
            <a:ext cx="5534449" cy="2740870"/>
          </a:xfrm>
          <a:prstGeom prst="rect">
            <a:avLst/>
          </a:prstGeom>
        </p:spPr>
      </p:pic>
      <p:sp>
        <p:nvSpPr>
          <p:cNvPr id="13" name="Content Placeholder 1"/>
          <p:cNvSpPr txBox="1">
            <a:spLocks/>
          </p:cNvSpPr>
          <p:nvPr/>
        </p:nvSpPr>
        <p:spPr>
          <a:xfrm>
            <a:off x="4114004" y="3824549"/>
            <a:ext cx="3492221" cy="712358"/>
          </a:xfrm>
          <a:prstGeom prst="rect">
            <a:avLst/>
          </a:prstGeom>
          <a:solidFill>
            <a:srgbClr val="FFFFFF">
              <a:alpha val="89804"/>
            </a:srgbClr>
          </a:solidFill>
          <a:ln>
            <a:solidFill>
              <a:srgbClr val="F57A1E"/>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t>full of valuable resources </a:t>
            </a:r>
            <a:br>
              <a:rPr kumimoji="0" lang="en-US" sz="24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br>
            <a:r>
              <a:rPr kumimoji="0" lang="en-US" sz="24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cs typeface="Verdana" panose="020B0604030504040204" pitchFamily="34" charset="0"/>
              </a:rPr>
              <a:t>(data, network, services)</a:t>
            </a:r>
            <a:endParaRPr kumimoji="0" lang="en-GB" sz="24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cs typeface="Verdana" panose="020B0604030504040204" pitchFamily="34" charset="0"/>
            </a:endParaRPr>
          </a:p>
        </p:txBody>
      </p:sp>
      <p:pic>
        <p:nvPicPr>
          <p:cNvPr id="14" name="Picture 13"/>
          <p:cNvPicPr>
            <a:picLocks noChangeAspect="1"/>
          </p:cNvPicPr>
          <p:nvPr/>
        </p:nvPicPr>
        <p:blipFill>
          <a:blip r:embed="rId5"/>
          <a:stretch>
            <a:fillRect/>
          </a:stretch>
        </p:blipFill>
        <p:spPr>
          <a:xfrm>
            <a:off x="5206869" y="2372318"/>
            <a:ext cx="1706823" cy="1303642"/>
          </a:xfrm>
          <a:prstGeom prst="rect">
            <a:avLst/>
          </a:prstGeom>
        </p:spPr>
      </p:pic>
      <p:grpSp>
        <p:nvGrpSpPr>
          <p:cNvPr id="15" name="Group 14"/>
          <p:cNvGrpSpPr/>
          <p:nvPr/>
        </p:nvGrpSpPr>
        <p:grpSpPr>
          <a:xfrm>
            <a:off x="7711635" y="3549457"/>
            <a:ext cx="2529949" cy="1014147"/>
            <a:chOff x="1146073" y="1812828"/>
            <a:chExt cx="10652572" cy="4270156"/>
          </a:xfrm>
        </p:grpSpPr>
        <p:pic>
          <p:nvPicPr>
            <p:cNvPr id="16" name="Picture 15">
              <a:extLst>
                <a:ext uri="{FF2B5EF4-FFF2-40B4-BE49-F238E27FC236}">
                  <a16:creationId xmlns:a16="http://schemas.microsoft.com/office/drawing/2014/main" id="{3121A45F-252E-4C4C-BF8B-AC87357A27B0}"/>
                </a:ext>
              </a:extLst>
            </p:cNvPr>
            <p:cNvPicPr>
              <a:picLocks noChangeAspect="1"/>
            </p:cNvPicPr>
            <p:nvPr/>
          </p:nvPicPr>
          <p:blipFill>
            <a:blip r:embed="rId6"/>
            <a:stretch>
              <a:fillRect/>
            </a:stretch>
          </p:blipFill>
          <p:spPr>
            <a:xfrm>
              <a:off x="1146073" y="2158920"/>
              <a:ext cx="1524000" cy="800100"/>
            </a:xfrm>
            <a:prstGeom prst="rect">
              <a:avLst/>
            </a:prstGeom>
          </p:spPr>
        </p:pic>
        <p:pic>
          <p:nvPicPr>
            <p:cNvPr id="17" name="Picture 16">
              <a:extLst>
                <a:ext uri="{FF2B5EF4-FFF2-40B4-BE49-F238E27FC236}">
                  <a16:creationId xmlns:a16="http://schemas.microsoft.com/office/drawing/2014/main" id="{AD701285-E49C-D84C-B623-33347E2E51C9}"/>
                </a:ext>
              </a:extLst>
            </p:cNvPr>
            <p:cNvPicPr>
              <a:picLocks noChangeAspect="1"/>
            </p:cNvPicPr>
            <p:nvPr/>
          </p:nvPicPr>
          <p:blipFill>
            <a:blip r:embed="rId7"/>
            <a:stretch>
              <a:fillRect/>
            </a:stretch>
          </p:blipFill>
          <p:spPr>
            <a:xfrm>
              <a:off x="2692127" y="3518205"/>
              <a:ext cx="1676400" cy="774700"/>
            </a:xfrm>
            <a:prstGeom prst="rect">
              <a:avLst/>
            </a:prstGeom>
          </p:spPr>
        </p:pic>
        <p:pic>
          <p:nvPicPr>
            <p:cNvPr id="18" name="Picture 17">
              <a:extLst>
                <a:ext uri="{FF2B5EF4-FFF2-40B4-BE49-F238E27FC236}">
                  <a16:creationId xmlns:a16="http://schemas.microsoft.com/office/drawing/2014/main" id="{0A5A21C4-215A-2E44-9603-EEF3530473F6}"/>
                </a:ext>
              </a:extLst>
            </p:cNvPr>
            <p:cNvPicPr>
              <a:picLocks noChangeAspect="1"/>
            </p:cNvPicPr>
            <p:nvPr/>
          </p:nvPicPr>
          <p:blipFill>
            <a:blip r:embed="rId8"/>
            <a:stretch>
              <a:fillRect/>
            </a:stretch>
          </p:blipFill>
          <p:spPr>
            <a:xfrm>
              <a:off x="3091768" y="2241470"/>
              <a:ext cx="1511300" cy="635000"/>
            </a:xfrm>
            <a:prstGeom prst="rect">
              <a:avLst/>
            </a:prstGeom>
          </p:spPr>
        </p:pic>
        <p:pic>
          <p:nvPicPr>
            <p:cNvPr id="19" name="Picture 18">
              <a:extLst>
                <a:ext uri="{FF2B5EF4-FFF2-40B4-BE49-F238E27FC236}">
                  <a16:creationId xmlns:a16="http://schemas.microsoft.com/office/drawing/2014/main" id="{4C197DF7-F323-3F49-B4DB-0C8FF1B98A60}"/>
                </a:ext>
              </a:extLst>
            </p:cNvPr>
            <p:cNvPicPr>
              <a:picLocks noChangeAspect="1"/>
            </p:cNvPicPr>
            <p:nvPr/>
          </p:nvPicPr>
          <p:blipFill>
            <a:blip r:embed="rId9"/>
            <a:stretch>
              <a:fillRect/>
            </a:stretch>
          </p:blipFill>
          <p:spPr>
            <a:xfrm>
              <a:off x="1326468" y="4927284"/>
              <a:ext cx="1765300" cy="1155700"/>
            </a:xfrm>
            <a:prstGeom prst="rect">
              <a:avLst/>
            </a:prstGeom>
          </p:spPr>
        </p:pic>
        <p:pic>
          <p:nvPicPr>
            <p:cNvPr id="20" name="Picture 19">
              <a:extLst>
                <a:ext uri="{FF2B5EF4-FFF2-40B4-BE49-F238E27FC236}">
                  <a16:creationId xmlns:a16="http://schemas.microsoft.com/office/drawing/2014/main" id="{C0913A4E-9E86-BB4C-B82B-F3B9A6B15832}"/>
                </a:ext>
              </a:extLst>
            </p:cNvPr>
            <p:cNvPicPr>
              <a:picLocks noChangeAspect="1"/>
            </p:cNvPicPr>
            <p:nvPr/>
          </p:nvPicPr>
          <p:blipFill>
            <a:blip r:embed="rId10"/>
            <a:stretch>
              <a:fillRect/>
            </a:stretch>
          </p:blipFill>
          <p:spPr>
            <a:xfrm>
              <a:off x="4084865" y="5233327"/>
              <a:ext cx="1803400" cy="723900"/>
            </a:xfrm>
            <a:prstGeom prst="rect">
              <a:avLst/>
            </a:prstGeom>
          </p:spPr>
        </p:pic>
        <p:pic>
          <p:nvPicPr>
            <p:cNvPr id="21" name="Picture 20">
              <a:extLst>
                <a:ext uri="{FF2B5EF4-FFF2-40B4-BE49-F238E27FC236}">
                  <a16:creationId xmlns:a16="http://schemas.microsoft.com/office/drawing/2014/main" id="{50F24206-CC0A-0649-8E15-12F6665F8B9B}"/>
                </a:ext>
              </a:extLst>
            </p:cNvPr>
            <p:cNvPicPr>
              <a:picLocks noChangeAspect="1"/>
            </p:cNvPicPr>
            <p:nvPr/>
          </p:nvPicPr>
          <p:blipFill>
            <a:blip r:embed="rId11"/>
            <a:stretch>
              <a:fillRect/>
            </a:stretch>
          </p:blipFill>
          <p:spPr>
            <a:xfrm>
              <a:off x="1198785" y="3510135"/>
              <a:ext cx="1409700" cy="1270000"/>
            </a:xfrm>
            <a:prstGeom prst="rect">
              <a:avLst/>
            </a:prstGeom>
          </p:spPr>
        </p:pic>
        <p:pic>
          <p:nvPicPr>
            <p:cNvPr id="22" name="Picture 21">
              <a:extLst>
                <a:ext uri="{FF2B5EF4-FFF2-40B4-BE49-F238E27FC236}">
                  <a16:creationId xmlns:a16="http://schemas.microsoft.com/office/drawing/2014/main" id="{9855F60F-279F-0D40-BCC1-017DE154EBCF}"/>
                </a:ext>
              </a:extLst>
            </p:cNvPr>
            <p:cNvPicPr>
              <a:picLocks noChangeAspect="1"/>
            </p:cNvPicPr>
            <p:nvPr/>
          </p:nvPicPr>
          <p:blipFill>
            <a:blip r:embed="rId12"/>
            <a:stretch>
              <a:fillRect/>
            </a:stretch>
          </p:blipFill>
          <p:spPr>
            <a:xfrm>
              <a:off x="4951060" y="1812828"/>
              <a:ext cx="1346200" cy="1193800"/>
            </a:xfrm>
            <a:prstGeom prst="rect">
              <a:avLst/>
            </a:prstGeom>
          </p:spPr>
        </p:pic>
        <p:pic>
          <p:nvPicPr>
            <p:cNvPr id="23" name="Picture 22">
              <a:extLst>
                <a:ext uri="{FF2B5EF4-FFF2-40B4-BE49-F238E27FC236}">
                  <a16:creationId xmlns:a16="http://schemas.microsoft.com/office/drawing/2014/main" id="{017F8A2A-95F4-0F42-8CB4-A7B6824E289D}"/>
                </a:ext>
              </a:extLst>
            </p:cNvPr>
            <p:cNvPicPr>
              <a:picLocks noChangeAspect="1"/>
            </p:cNvPicPr>
            <p:nvPr/>
          </p:nvPicPr>
          <p:blipFill>
            <a:blip r:embed="rId13"/>
            <a:stretch>
              <a:fillRect/>
            </a:stretch>
          </p:blipFill>
          <p:spPr>
            <a:xfrm>
              <a:off x="4776854" y="3687389"/>
              <a:ext cx="1905000" cy="800100"/>
            </a:xfrm>
            <a:prstGeom prst="rect">
              <a:avLst/>
            </a:prstGeom>
          </p:spPr>
        </p:pic>
        <p:pic>
          <p:nvPicPr>
            <p:cNvPr id="24" name="Picture 23">
              <a:extLst>
                <a:ext uri="{FF2B5EF4-FFF2-40B4-BE49-F238E27FC236}">
                  <a16:creationId xmlns:a16="http://schemas.microsoft.com/office/drawing/2014/main" id="{D6046152-653E-7D4E-9FA1-B473C30C35A2}"/>
                </a:ext>
              </a:extLst>
            </p:cNvPr>
            <p:cNvPicPr>
              <a:picLocks noChangeAspect="1"/>
            </p:cNvPicPr>
            <p:nvPr/>
          </p:nvPicPr>
          <p:blipFill>
            <a:blip r:embed="rId14"/>
            <a:stretch>
              <a:fillRect/>
            </a:stretch>
          </p:blipFill>
          <p:spPr>
            <a:xfrm>
              <a:off x="9846955" y="2073896"/>
              <a:ext cx="1562100" cy="1092200"/>
            </a:xfrm>
            <a:prstGeom prst="rect">
              <a:avLst/>
            </a:prstGeom>
          </p:spPr>
        </p:pic>
        <p:pic>
          <p:nvPicPr>
            <p:cNvPr id="25" name="Picture 24">
              <a:extLst>
                <a:ext uri="{FF2B5EF4-FFF2-40B4-BE49-F238E27FC236}">
                  <a16:creationId xmlns:a16="http://schemas.microsoft.com/office/drawing/2014/main" id="{DD341BC8-BB2D-A84D-94AF-5380BC61E50F}"/>
                </a:ext>
              </a:extLst>
            </p:cNvPr>
            <p:cNvPicPr>
              <a:picLocks noChangeAspect="1"/>
            </p:cNvPicPr>
            <p:nvPr/>
          </p:nvPicPr>
          <p:blipFill>
            <a:blip r:embed="rId15"/>
            <a:stretch>
              <a:fillRect/>
            </a:stretch>
          </p:blipFill>
          <p:spPr>
            <a:xfrm>
              <a:off x="7698779" y="3459324"/>
              <a:ext cx="1447800" cy="876300"/>
            </a:xfrm>
            <a:prstGeom prst="rect">
              <a:avLst/>
            </a:prstGeom>
          </p:spPr>
        </p:pic>
        <p:pic>
          <p:nvPicPr>
            <p:cNvPr id="26" name="Picture 25">
              <a:extLst>
                <a:ext uri="{FF2B5EF4-FFF2-40B4-BE49-F238E27FC236}">
                  <a16:creationId xmlns:a16="http://schemas.microsoft.com/office/drawing/2014/main" id="{D95F5170-58B5-1F4E-845F-E7BB2B4914FC}"/>
                </a:ext>
              </a:extLst>
            </p:cNvPr>
            <p:cNvPicPr>
              <a:picLocks noChangeAspect="1"/>
            </p:cNvPicPr>
            <p:nvPr/>
          </p:nvPicPr>
          <p:blipFill>
            <a:blip r:embed="rId16"/>
            <a:stretch>
              <a:fillRect/>
            </a:stretch>
          </p:blipFill>
          <p:spPr>
            <a:xfrm>
              <a:off x="8708065" y="4676730"/>
              <a:ext cx="1498600" cy="1041400"/>
            </a:xfrm>
            <a:prstGeom prst="rect">
              <a:avLst/>
            </a:prstGeom>
          </p:spPr>
        </p:pic>
        <p:pic>
          <p:nvPicPr>
            <p:cNvPr id="27" name="Picture 26">
              <a:extLst>
                <a:ext uri="{FF2B5EF4-FFF2-40B4-BE49-F238E27FC236}">
                  <a16:creationId xmlns:a16="http://schemas.microsoft.com/office/drawing/2014/main" id="{E352F9FC-02B3-D141-AC30-48FB7856D44D}"/>
                </a:ext>
              </a:extLst>
            </p:cNvPr>
            <p:cNvPicPr>
              <a:picLocks noChangeAspect="1"/>
            </p:cNvPicPr>
            <p:nvPr/>
          </p:nvPicPr>
          <p:blipFill>
            <a:blip r:embed="rId17"/>
            <a:stretch>
              <a:fillRect/>
            </a:stretch>
          </p:blipFill>
          <p:spPr>
            <a:xfrm>
              <a:off x="9457365" y="3557292"/>
              <a:ext cx="2341280" cy="707675"/>
            </a:xfrm>
            <a:prstGeom prst="rect">
              <a:avLst/>
            </a:prstGeom>
          </p:spPr>
        </p:pic>
        <p:pic>
          <p:nvPicPr>
            <p:cNvPr id="28" name="Picture 27">
              <a:extLst>
                <a:ext uri="{FF2B5EF4-FFF2-40B4-BE49-F238E27FC236}">
                  <a16:creationId xmlns:a16="http://schemas.microsoft.com/office/drawing/2014/main" id="{1B8B62BE-6E7E-A94E-AD81-C3137ABCC9FE}"/>
                </a:ext>
              </a:extLst>
            </p:cNvPr>
            <p:cNvPicPr>
              <a:picLocks noChangeAspect="1"/>
            </p:cNvPicPr>
            <p:nvPr/>
          </p:nvPicPr>
          <p:blipFill>
            <a:blip r:embed="rId18"/>
            <a:stretch>
              <a:fillRect/>
            </a:stretch>
          </p:blipFill>
          <p:spPr>
            <a:xfrm>
              <a:off x="7698779" y="2193905"/>
              <a:ext cx="2085359" cy="906678"/>
            </a:xfrm>
            <a:prstGeom prst="rect">
              <a:avLst/>
            </a:prstGeom>
          </p:spPr>
        </p:pic>
      </p:grpSp>
      <p:pic>
        <p:nvPicPr>
          <p:cNvPr id="10" name="Content Placeholder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138303" y="2970730"/>
            <a:ext cx="913039" cy="785724"/>
          </a:xfrm>
          <a:prstGeom prst="rect">
            <a:avLst/>
          </a:prstGeom>
        </p:spPr>
      </p:pic>
    </p:spTree>
    <p:extLst>
      <p:ext uri="{BB962C8B-B14F-4D97-AF65-F5344CB8AC3E}">
        <p14:creationId xmlns:p14="http://schemas.microsoft.com/office/powerpoint/2010/main" val="260428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1149" y="1401015"/>
            <a:ext cx="5344772" cy="4055970"/>
          </a:xfrm>
          <a:prstGeom prst="rect">
            <a:avLst/>
          </a:prstGeom>
        </p:spPr>
      </p:pic>
      <p:sp>
        <p:nvSpPr>
          <p:cNvPr id="3" name="Slide Number Placeholder 2"/>
          <p:cNvSpPr>
            <a:spLocks noGrp="1"/>
          </p:cNvSpPr>
          <p:nvPr>
            <p:ph type="sldNum" sz="quarter" idx="12"/>
          </p:nvPr>
        </p:nvSpPr>
        <p:spPr/>
        <p:txBody>
          <a:bodyPr/>
          <a:lstStyle/>
          <a:p>
            <a:fld id="{6F576E6A-F32A-4612-884C-86870357C6B4}" type="slidenum">
              <a:rPr lang="en-GB" smtClean="0"/>
              <a:pPr/>
              <a:t>17</a:t>
            </a:fld>
            <a:endParaRPr lang="en-GB"/>
          </a:p>
        </p:txBody>
      </p:sp>
      <p:sp>
        <p:nvSpPr>
          <p:cNvPr id="5" name="Title 4"/>
          <p:cNvSpPr>
            <a:spLocks noGrp="1"/>
          </p:cNvSpPr>
          <p:nvPr>
            <p:ph type="title"/>
          </p:nvPr>
        </p:nvSpPr>
        <p:spPr/>
        <p:txBody>
          <a:bodyPr/>
          <a:lstStyle/>
          <a:p>
            <a:r>
              <a:rPr lang="en-US" dirty="0"/>
              <a:t>Operational security focus in the BPA: beyond just the IdPs</a:t>
            </a:r>
            <a:endParaRPr lang="en-GB" dirty="0"/>
          </a:p>
        </p:txBody>
      </p:sp>
      <p:sp>
        <p:nvSpPr>
          <p:cNvPr id="919" name="Rounded Rectangular Callout 918"/>
          <p:cNvSpPr/>
          <p:nvPr/>
        </p:nvSpPr>
        <p:spPr>
          <a:xfrm>
            <a:off x="8739154" y="2222500"/>
            <a:ext cx="2997200" cy="1422400"/>
          </a:xfrm>
          <a:prstGeom prst="wedgeRoundRectCallout">
            <a:avLst>
              <a:gd name="adj1" fmla="val -127993"/>
              <a:gd name="adj2" fmla="val 73647"/>
              <a:gd name="adj3" fmla="val 16667"/>
            </a:avLst>
          </a:prstGeom>
          <a:solidFill>
            <a:srgbClr val="FFFFFF"/>
          </a:solidFill>
          <a:ln>
            <a:noFill/>
          </a:ln>
          <a:effectLst>
            <a:glow rad="101600">
              <a:srgbClr val="0C3959">
                <a:alpha val="3019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AFBEC9"/>
                </a:solidFill>
              </a:rPr>
              <a:t>Store and manage ephemeral user credentials</a:t>
            </a:r>
          </a:p>
          <a:p>
            <a:pPr marL="285750" indent="-285750">
              <a:buFont typeface="Arial" panose="020B0604020202020204" pitchFamily="34" charset="0"/>
              <a:buChar char="•"/>
            </a:pPr>
            <a:r>
              <a:rPr lang="en-US" dirty="0">
                <a:solidFill>
                  <a:srgbClr val="FABD90"/>
                </a:solidFill>
              </a:rPr>
              <a:t>trusted credential stores</a:t>
            </a:r>
          </a:p>
          <a:p>
            <a:pPr marL="285750" indent="-285750">
              <a:buFont typeface="Arial" panose="020B0604020202020204" pitchFamily="34" charset="0"/>
              <a:buChar char="•"/>
            </a:pPr>
            <a:r>
              <a:rPr lang="en-US" dirty="0">
                <a:solidFill>
                  <a:srgbClr val="FABD90"/>
                </a:solidFill>
              </a:rPr>
              <a:t>protection at rest</a:t>
            </a:r>
            <a:endParaRPr lang="en-GB" dirty="0">
              <a:solidFill>
                <a:srgbClr val="FABD90"/>
              </a:solidFill>
            </a:endParaRPr>
          </a:p>
        </p:txBody>
      </p:sp>
      <p:sp>
        <p:nvSpPr>
          <p:cNvPr id="920" name="Rounded Rectangular Callout 919"/>
          <p:cNvSpPr/>
          <p:nvPr/>
        </p:nvSpPr>
        <p:spPr>
          <a:xfrm>
            <a:off x="128586" y="1508760"/>
            <a:ext cx="3262313" cy="3469750"/>
          </a:xfrm>
          <a:prstGeom prst="wedgeRoundRectCallout">
            <a:avLst>
              <a:gd name="adj1" fmla="val 68785"/>
              <a:gd name="adj2" fmla="val 39568"/>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C3959"/>
                </a:solidFill>
                <a:latin typeface="Calibri" panose="020F0502020204030204" pitchFamily="34" charset="0"/>
                <a:cs typeface="Calibri" panose="020F0502020204030204" pitchFamily="34" charset="0"/>
              </a:rPr>
              <a:t>Community membership management directories and attribute authorities</a:t>
            </a:r>
          </a:p>
          <a:p>
            <a:pPr marL="285750" indent="-285750">
              <a:buFont typeface="Arial" panose="020B0604020202020204" pitchFamily="34" charset="0"/>
              <a:buChar char="•"/>
            </a:pPr>
            <a:r>
              <a:rPr lang="en-US" sz="2000" dirty="0">
                <a:solidFill>
                  <a:srgbClr val="F57A1E"/>
                </a:solidFill>
                <a:latin typeface="Calibri" panose="020F0502020204030204" pitchFamily="34" charset="0"/>
                <a:cs typeface="Calibri" panose="020F0502020204030204" pitchFamily="34" charset="0"/>
              </a:rPr>
              <a:t>integrity of membership</a:t>
            </a:r>
          </a:p>
          <a:p>
            <a:pPr marL="285750" indent="-285750">
              <a:buFont typeface="Arial" panose="020B0604020202020204" pitchFamily="34" charset="0"/>
              <a:buChar char="•"/>
            </a:pPr>
            <a:r>
              <a:rPr lang="en-US" sz="2000" dirty="0">
                <a:solidFill>
                  <a:srgbClr val="F57A1E"/>
                </a:solidFill>
                <a:latin typeface="Calibri" panose="020F0502020204030204" pitchFamily="34" charset="0"/>
                <a:cs typeface="Calibri" panose="020F0502020204030204" pitchFamily="34" charset="0"/>
              </a:rPr>
              <a:t>identification, naming and traceability</a:t>
            </a:r>
          </a:p>
          <a:p>
            <a:pPr marL="285750" indent="-285750">
              <a:buFont typeface="Arial" panose="020B0604020202020204" pitchFamily="34" charset="0"/>
              <a:buChar char="•"/>
            </a:pPr>
            <a:r>
              <a:rPr lang="en-US" sz="2000" dirty="0">
                <a:solidFill>
                  <a:srgbClr val="F57A1E"/>
                </a:solidFill>
                <a:latin typeface="Calibri" panose="020F0502020204030204" pitchFamily="34" charset="0"/>
                <a:cs typeface="Calibri" panose="020F0502020204030204" pitchFamily="34" charset="0"/>
              </a:rPr>
              <a:t>site and service security</a:t>
            </a:r>
          </a:p>
          <a:p>
            <a:pPr marL="285750" indent="-285750">
              <a:buFont typeface="Arial" panose="020B0604020202020204" pitchFamily="34" charset="0"/>
              <a:buChar char="•"/>
            </a:pPr>
            <a:r>
              <a:rPr lang="en-US" sz="2000" dirty="0">
                <a:solidFill>
                  <a:srgbClr val="F57A1E"/>
                </a:solidFill>
                <a:latin typeface="Calibri" panose="020F0502020204030204" pitchFamily="34" charset="0"/>
                <a:cs typeface="Calibri" panose="020F0502020204030204" pitchFamily="34" charset="0"/>
              </a:rPr>
              <a:t>protection on the network</a:t>
            </a:r>
          </a:p>
          <a:p>
            <a:pPr marL="285750" indent="-285750">
              <a:buFont typeface="Arial" panose="020B0604020202020204" pitchFamily="34" charset="0"/>
              <a:buChar char="•"/>
            </a:pPr>
            <a:r>
              <a:rPr lang="en-US" sz="2000" dirty="0">
                <a:solidFill>
                  <a:srgbClr val="F57A1E"/>
                </a:solidFill>
                <a:latin typeface="Calibri" panose="020F0502020204030204" pitchFamily="34" charset="0"/>
                <a:cs typeface="Calibri" panose="020F0502020204030204" pitchFamily="34" charset="0"/>
              </a:rPr>
              <a:t>assertion integrity</a:t>
            </a:r>
            <a:endParaRPr lang="en-GB" sz="2000" dirty="0">
              <a:solidFill>
                <a:srgbClr val="F57A1E"/>
              </a:solidFill>
              <a:latin typeface="Calibri" panose="020F0502020204030204" pitchFamily="34" charset="0"/>
              <a:cs typeface="Calibri" panose="020F0502020204030204" pitchFamily="34" charset="0"/>
            </a:endParaRPr>
          </a:p>
        </p:txBody>
      </p:sp>
      <p:sp>
        <p:nvSpPr>
          <p:cNvPr id="921" name="TextBox 920"/>
          <p:cNvSpPr txBox="1"/>
          <p:nvPr/>
        </p:nvSpPr>
        <p:spPr>
          <a:xfrm>
            <a:off x="8967662" y="3746500"/>
            <a:ext cx="2540183" cy="923330"/>
          </a:xfrm>
          <a:prstGeom prst="rect">
            <a:avLst/>
          </a:prstGeom>
          <a:noFill/>
        </p:spPr>
        <p:txBody>
          <a:bodyPr wrap="none" rtlCol="0">
            <a:spAutoFit/>
          </a:bodyPr>
          <a:lstStyle/>
          <a:p>
            <a:r>
              <a:rPr lang="en-US" dirty="0">
                <a:solidFill>
                  <a:srgbClr val="AFBEC9"/>
                </a:solidFill>
              </a:rPr>
              <a:t>IGTF Guidelines on </a:t>
            </a:r>
            <a:br>
              <a:rPr lang="en-US" dirty="0">
                <a:solidFill>
                  <a:srgbClr val="AFBEC9"/>
                </a:solidFill>
              </a:rPr>
            </a:br>
            <a:r>
              <a:rPr lang="en-US" dirty="0">
                <a:solidFill>
                  <a:srgbClr val="AFBEC9"/>
                </a:solidFill>
              </a:rPr>
              <a:t>Trusted Credential Stores</a:t>
            </a:r>
            <a:br>
              <a:rPr lang="en-US" dirty="0">
                <a:solidFill>
                  <a:srgbClr val="AFBEC9"/>
                </a:solidFill>
              </a:rPr>
            </a:br>
            <a:r>
              <a:rPr lang="en-US" dirty="0">
                <a:solidFill>
                  <a:srgbClr val="AFBEC9"/>
                </a:solidFill>
              </a:rPr>
              <a:t>(</a:t>
            </a:r>
            <a:r>
              <a:rPr lang="en-US" i="1" dirty="0">
                <a:solidFill>
                  <a:srgbClr val="AFBEC9"/>
                </a:solidFill>
              </a:rPr>
              <a:t>pre-existing)</a:t>
            </a:r>
            <a:endParaRPr lang="en-GB" i="1" dirty="0">
              <a:solidFill>
                <a:srgbClr val="AFBEC9"/>
              </a:solidFill>
            </a:endParaRPr>
          </a:p>
        </p:txBody>
      </p:sp>
      <p:sp>
        <p:nvSpPr>
          <p:cNvPr id="922" name="TextBox 921"/>
          <p:cNvSpPr txBox="1"/>
          <p:nvPr/>
        </p:nvSpPr>
        <p:spPr>
          <a:xfrm>
            <a:off x="128587" y="5456249"/>
            <a:ext cx="5423195" cy="923330"/>
          </a:xfrm>
          <a:prstGeom prst="rect">
            <a:avLst/>
          </a:prstGeom>
          <a:noFill/>
        </p:spPr>
        <p:txBody>
          <a:bodyPr wrap="square" rtlCol="0">
            <a:spAutoFit/>
          </a:bodyPr>
          <a:lstStyle/>
          <a:p>
            <a:r>
              <a:rPr lang="en-GB" sz="1800" dirty="0">
                <a:solidFill>
                  <a:srgbClr val="0C3959"/>
                </a:solidFill>
                <a:latin typeface="Calibri" panose="020F0502020204030204" pitchFamily="34" charset="0"/>
                <a:cs typeface="Calibri" panose="020F0502020204030204" pitchFamily="34" charset="0"/>
              </a:rPr>
              <a:t>Guidelines for Secure Operation of Attribute Authorities and other issuers of access-granting statements </a:t>
            </a:r>
            <a:br>
              <a:rPr lang="en-GB" sz="1800" dirty="0">
                <a:solidFill>
                  <a:srgbClr val="0C3959"/>
                </a:solidFill>
                <a:latin typeface="Calibri" panose="020F0502020204030204" pitchFamily="34" charset="0"/>
                <a:cs typeface="Calibri" panose="020F0502020204030204" pitchFamily="34" charset="0"/>
              </a:rPr>
            </a:br>
            <a:r>
              <a:rPr lang="en-GB" sz="1800" i="1" dirty="0">
                <a:solidFill>
                  <a:srgbClr val="0C3959"/>
                </a:solidFill>
                <a:latin typeface="Calibri" panose="020F0502020204030204" pitchFamily="34" charset="0"/>
                <a:cs typeface="Calibri" panose="020F0502020204030204" pitchFamily="34" charset="0"/>
              </a:rPr>
              <a:t>(</a:t>
            </a:r>
            <a:r>
              <a:rPr lang="en-GB" sz="1800" b="1" i="1" dirty="0">
                <a:solidFill>
                  <a:srgbClr val="0C3959"/>
                </a:solidFill>
                <a:latin typeface="Calibri" panose="020F0502020204030204" pitchFamily="34" charset="0"/>
                <a:cs typeface="Calibri" panose="020F0502020204030204" pitchFamily="34" charset="0"/>
              </a:rPr>
              <a:t>AARC-I048</a:t>
            </a:r>
            <a:r>
              <a:rPr lang="en-GB" sz="1800" i="1" dirty="0">
                <a:solidFill>
                  <a:srgbClr val="0C3959"/>
                </a:solidFill>
                <a:latin typeface="Calibri" panose="020F0502020204030204" pitchFamily="34" charset="0"/>
                <a:cs typeface="Calibri" panose="020F0502020204030204" pitchFamily="34" charset="0"/>
              </a:rPr>
              <a:t>, in collaboration with IGTF AAOPS)</a:t>
            </a:r>
          </a:p>
        </p:txBody>
      </p:sp>
    </p:spTree>
    <p:extLst>
      <p:ext uri="{BB962C8B-B14F-4D97-AF65-F5344CB8AC3E}">
        <p14:creationId xmlns:p14="http://schemas.microsoft.com/office/powerpoint/2010/main" val="338063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271694"/>
            <a:ext cx="11358331" cy="1124694"/>
          </a:xfrm>
        </p:spPr>
        <p:txBody>
          <a:bodyPr>
            <a:normAutofit/>
          </a:bodyPr>
          <a:lstStyle/>
          <a:p>
            <a:pPr marL="0" indent="0">
              <a:buNone/>
            </a:pPr>
            <a:r>
              <a:rPr lang="en-US" dirty="0">
                <a:solidFill>
                  <a:srgbClr val="F57A1E"/>
                </a:solidFill>
                <a:latin typeface="Calibri" panose="020F0502020204030204" pitchFamily="34" charset="0"/>
                <a:cs typeface="Calibri" panose="020F0502020204030204" pitchFamily="34" charset="0"/>
              </a:rPr>
              <a:t>Acknowledging that only reviewers read deliverables, response process from DNA3.2 issued as …</a:t>
            </a:r>
            <a:endParaRPr lang="en-US" dirty="0">
              <a:latin typeface="Calibri" panose="020F0502020204030204" pitchFamily="34" charset="0"/>
              <a:cs typeface="Calibri" panose="020F0502020204030204" pitchFamily="34" charset="0"/>
            </a:endParaRPr>
          </a:p>
          <a:p>
            <a:pPr marL="0" indent="0" algn="ctr">
              <a:buNone/>
            </a:pPr>
            <a:r>
              <a:rPr lang="en-US" sz="2400" b="1" dirty="0">
                <a:latin typeface="Calibri" panose="020F0502020204030204" pitchFamily="34" charset="0"/>
                <a:cs typeface="Calibri" panose="020F0502020204030204" pitchFamily="34" charset="0"/>
              </a:rPr>
              <a:t>AARC-I051 </a:t>
            </a:r>
            <a:r>
              <a:rPr lang="en-GB" sz="2400" i="1" dirty="0">
                <a:latin typeface="Calibri" panose="020F0502020204030204" pitchFamily="34" charset="0"/>
                <a:cs typeface="Calibri" panose="020F0502020204030204" pitchFamily="34" charset="0"/>
              </a:rPr>
              <a:t>Guide to Federated Security Incident Response for Research Collaboration</a:t>
            </a:r>
            <a:endParaRPr lang="en-GB" i="1"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6F576E6A-F32A-4612-884C-86870357C6B4}" type="slidenum">
              <a:rPr lang="en-GB" smtClean="0">
                <a:latin typeface="Calibri" panose="020F0502020204030204" pitchFamily="34" charset="0"/>
                <a:cs typeface="Calibri" panose="020F0502020204030204" pitchFamily="34" charset="0"/>
              </a:rPr>
              <a:pPr/>
              <a:t>18</a:t>
            </a:fld>
            <a:endParaRPr lang="en-GB">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Preparing the ground for REFEDS Sirtfi procedures: AARC-I051</a:t>
            </a:r>
            <a:endParaRPr lang="en-GB"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8574354" y="2341620"/>
            <a:ext cx="2857968" cy="4059758"/>
          </a:xfrm>
          <a:prstGeom prst="rect">
            <a:avLst/>
          </a:prstGeom>
          <a:effectLst>
            <a:glow rad="101600">
              <a:srgbClr val="0C3959">
                <a:alpha val="60000"/>
              </a:srgbClr>
            </a:glow>
          </a:effectLst>
        </p:spPr>
      </p:pic>
      <p:sp>
        <p:nvSpPr>
          <p:cNvPr id="6" name="TextBox 5"/>
          <p:cNvSpPr txBox="1"/>
          <p:nvPr/>
        </p:nvSpPr>
        <p:spPr>
          <a:xfrm>
            <a:off x="455646" y="2603013"/>
            <a:ext cx="7748198" cy="3046988"/>
          </a:xfrm>
          <a:prstGeom prst="rect">
            <a:avLst/>
          </a:prstGeom>
          <a:solidFill>
            <a:schemeClr val="bg1"/>
          </a:solidFill>
          <a:effectLst>
            <a:glow rad="101600">
              <a:srgbClr val="F57A1E">
                <a:alpha val="60000"/>
              </a:srgbClr>
            </a:glow>
          </a:effectLst>
        </p:spPr>
        <p:txBody>
          <a:bodyPr wrap="square" rtlCol="0">
            <a:spAutoFit/>
          </a:bodyPr>
          <a:lstStyle/>
          <a:p>
            <a:r>
              <a:rPr lang="en-US" sz="1600" b="1" dirty="0">
                <a:solidFill>
                  <a:srgbClr val="0C3959"/>
                </a:solidFill>
                <a:latin typeface="Calibri" panose="020F0502020204030204" pitchFamily="34" charset="0"/>
                <a:cs typeface="Calibri" panose="020F0502020204030204" pitchFamily="34" charset="0"/>
              </a:rPr>
              <a:t>Be Prepared</a:t>
            </a:r>
          </a:p>
          <a:p>
            <a:pPr marL="285750" indent="-285750">
              <a:buFont typeface="Arial" panose="020B0604020202020204" pitchFamily="34" charset="0"/>
              <a:buChar char="•"/>
            </a:pPr>
            <a:r>
              <a:rPr lang="en-GB" sz="1600" dirty="0">
                <a:solidFill>
                  <a:srgbClr val="F57A1E"/>
                </a:solidFill>
                <a:latin typeface="Calibri" panose="020F0502020204030204" pitchFamily="34" charset="0"/>
                <a:cs typeface="Calibri" panose="020F0502020204030204" pitchFamily="34" charset="0"/>
              </a:rPr>
              <a:t>Federated Entities Should Support Sirtfi</a:t>
            </a:r>
          </a:p>
          <a:p>
            <a:pPr marL="285750" indent="-285750">
              <a:buFont typeface="Arial" panose="020B0604020202020204" pitchFamily="34" charset="0"/>
              <a:buChar char="•"/>
            </a:pPr>
            <a:r>
              <a:rPr lang="en-GB" sz="1600" dirty="0">
                <a:solidFill>
                  <a:srgbClr val="F57A1E"/>
                </a:solidFill>
                <a:latin typeface="Calibri" panose="020F0502020204030204" pitchFamily="34" charset="0"/>
                <a:cs typeface="Calibri" panose="020F0502020204030204" pitchFamily="34" charset="0"/>
              </a:rPr>
              <a:t>Community Proxies Should Adopt Interoperable Policies &amp; Procedures</a:t>
            </a:r>
          </a:p>
          <a:p>
            <a:pPr marL="285750" indent="-285750">
              <a:buFont typeface="Arial" panose="020B0604020202020204" pitchFamily="34" charset="0"/>
              <a:buChar char="•"/>
            </a:pPr>
            <a:r>
              <a:rPr lang="en-GB" sz="1600" dirty="0">
                <a:solidFill>
                  <a:srgbClr val="F57A1E"/>
                </a:solidFill>
                <a:latin typeface="Calibri" panose="020F0502020204030204" pitchFamily="34" charset="0"/>
                <a:cs typeface="Calibri" panose="020F0502020204030204" pitchFamily="34" charset="0"/>
              </a:rPr>
              <a:t>Federations and Interfederations Should Adopt Common Procedures</a:t>
            </a:r>
          </a:p>
          <a:p>
            <a:pPr marL="285750" indent="-285750">
              <a:buFont typeface="Arial" panose="020B0604020202020204" pitchFamily="34" charset="0"/>
              <a:buChar char="•"/>
            </a:pPr>
            <a:r>
              <a:rPr lang="en-US" sz="1600" dirty="0">
                <a:solidFill>
                  <a:srgbClr val="F57A1E"/>
                </a:solidFill>
                <a:latin typeface="Calibri" panose="020F0502020204030204" pitchFamily="34" charset="0"/>
                <a:cs typeface="Calibri" panose="020F0502020204030204" pitchFamily="34" charset="0"/>
              </a:rPr>
              <a:t>Leverage Templated Emails</a:t>
            </a:r>
          </a:p>
          <a:p>
            <a:pPr marL="285750" indent="-285750">
              <a:buFont typeface="Arial" panose="020B0604020202020204" pitchFamily="34" charset="0"/>
              <a:buChar char="•"/>
            </a:pPr>
            <a:r>
              <a:rPr lang="en-GB" sz="1600" dirty="0">
                <a:solidFill>
                  <a:srgbClr val="F57A1E"/>
                </a:solidFill>
                <a:latin typeface="Calibri" panose="020F0502020204030204" pitchFamily="34" charset="0"/>
                <a:cs typeface="Calibri" panose="020F0502020204030204" pitchFamily="34" charset="0"/>
              </a:rPr>
              <a:t>Establish Secure Communication Channels in Advance</a:t>
            </a:r>
            <a:endParaRPr lang="en-US" sz="1600" dirty="0">
              <a:solidFill>
                <a:srgbClr val="F57A1E"/>
              </a:solidFill>
              <a:latin typeface="Calibri" panose="020F0502020204030204" pitchFamily="34" charset="0"/>
              <a:cs typeface="Calibri" panose="020F0502020204030204" pitchFamily="34" charset="0"/>
            </a:endParaRPr>
          </a:p>
          <a:p>
            <a:r>
              <a:rPr lang="en-US" sz="1600" b="1" dirty="0">
                <a:solidFill>
                  <a:srgbClr val="0C3959"/>
                </a:solidFill>
                <a:latin typeface="Calibri" panose="020F0502020204030204" pitchFamily="34" charset="0"/>
                <a:cs typeface="Calibri" panose="020F0502020204030204" pitchFamily="34" charset="0"/>
              </a:rPr>
              <a:t>Act</a:t>
            </a:r>
          </a:p>
          <a:p>
            <a:pPr marL="285750" indent="-285750">
              <a:buFont typeface="Arial" panose="020B0604020202020204" pitchFamily="34" charset="0"/>
              <a:buChar char="•"/>
            </a:pPr>
            <a:r>
              <a:rPr lang="en-US" sz="1600" dirty="0">
                <a:solidFill>
                  <a:srgbClr val="F57A1E"/>
                </a:solidFill>
                <a:latin typeface="Calibri" panose="020F0502020204030204" pitchFamily="34" charset="0"/>
                <a:cs typeface="Calibri" panose="020F0502020204030204" pitchFamily="34" charset="0"/>
              </a:rPr>
              <a:t>Scope</a:t>
            </a:r>
          </a:p>
          <a:p>
            <a:pPr marL="285750" indent="-285750">
              <a:buFont typeface="Arial" panose="020B0604020202020204" pitchFamily="34" charset="0"/>
              <a:buChar char="•"/>
            </a:pPr>
            <a:r>
              <a:rPr lang="en-US" sz="1600" dirty="0">
                <a:solidFill>
                  <a:srgbClr val="F57A1E"/>
                </a:solidFill>
                <a:latin typeface="Calibri" panose="020F0502020204030204" pitchFamily="34" charset="0"/>
                <a:cs typeface="Calibri" panose="020F0502020204030204" pitchFamily="34" charset="0"/>
              </a:rPr>
              <a:t>Goals</a:t>
            </a:r>
          </a:p>
          <a:p>
            <a:pPr marL="285750" indent="-285750">
              <a:buFont typeface="Arial" panose="020B0604020202020204" pitchFamily="34" charset="0"/>
              <a:buChar char="•"/>
            </a:pPr>
            <a:r>
              <a:rPr lang="en-US" sz="1600" dirty="0">
                <a:solidFill>
                  <a:srgbClr val="F57A1E"/>
                </a:solidFill>
                <a:latin typeface="Calibri" panose="020F0502020204030204" pitchFamily="34" charset="0"/>
                <a:cs typeface="Calibri" panose="020F0502020204030204" pitchFamily="34" charset="0"/>
              </a:rPr>
              <a:t>Responsibilities</a:t>
            </a:r>
          </a:p>
          <a:p>
            <a:pPr marL="285750" indent="-285750">
              <a:buFont typeface="Arial" panose="020B0604020202020204" pitchFamily="34" charset="0"/>
              <a:buChar char="•"/>
            </a:pPr>
            <a:r>
              <a:rPr lang="en-US" sz="1600" b="1" dirty="0">
                <a:solidFill>
                  <a:srgbClr val="F57A1E"/>
                </a:solidFill>
                <a:latin typeface="Calibri" panose="020F0502020204030204" pitchFamily="34" charset="0"/>
                <a:cs typeface="Calibri" panose="020F0502020204030204" pitchFamily="34" charset="0"/>
              </a:rPr>
              <a:t>Procedures</a:t>
            </a:r>
            <a:r>
              <a:rPr lang="en-US" sz="1600" dirty="0">
                <a:solidFill>
                  <a:srgbClr val="F57A1E"/>
                </a:solidFill>
                <a:latin typeface="Calibri" panose="020F0502020204030204" pitchFamily="34" charset="0"/>
                <a:cs typeface="Calibri" panose="020F0502020204030204" pitchFamily="34" charset="0"/>
              </a:rPr>
              <a:t>: for IdPs &amp; SPs, for coordinators, for eduGAIN</a:t>
            </a:r>
          </a:p>
          <a:p>
            <a:r>
              <a:rPr lang="en-US" sz="1600" b="1" dirty="0">
                <a:solidFill>
                  <a:srgbClr val="0C3959"/>
                </a:solidFill>
                <a:latin typeface="Calibri" panose="020F0502020204030204" pitchFamily="34" charset="0"/>
                <a:cs typeface="Calibri" panose="020F0502020204030204" pitchFamily="34" charset="0"/>
              </a:rPr>
              <a:t>Report and Share</a:t>
            </a:r>
          </a:p>
        </p:txBody>
      </p:sp>
      <p:sp>
        <p:nvSpPr>
          <p:cNvPr id="7" name="Rectangle 6"/>
          <p:cNvSpPr/>
          <p:nvPr/>
        </p:nvSpPr>
        <p:spPr>
          <a:xfrm>
            <a:off x="3635217" y="6511615"/>
            <a:ext cx="3931974" cy="338554"/>
          </a:xfrm>
          <a:prstGeom prst="rect">
            <a:avLst/>
          </a:prstGeom>
        </p:spPr>
        <p:txBody>
          <a:bodyPr wrap="none">
            <a:spAutoFit/>
          </a:bodyPr>
          <a:lstStyle/>
          <a:p>
            <a:r>
              <a:rPr lang="en-GB" sz="1600" dirty="0">
                <a:solidFill>
                  <a:srgbClr val="0C3959"/>
                </a:solidFill>
                <a:latin typeface="Calibri" panose="020F0502020204030204" pitchFamily="34" charset="0"/>
                <a:cs typeface="Calibri" panose="020F0502020204030204" pitchFamily="34" charset="0"/>
              </a:rPr>
              <a:t>https://aarc-project.eu/guidelines/aarc-i051/</a:t>
            </a:r>
          </a:p>
        </p:txBody>
      </p:sp>
      <p:sp>
        <p:nvSpPr>
          <p:cNvPr id="8" name="TextBox 7"/>
          <p:cNvSpPr txBox="1"/>
          <p:nvPr/>
        </p:nvSpPr>
        <p:spPr>
          <a:xfrm>
            <a:off x="192619" y="5740403"/>
            <a:ext cx="7476727" cy="707886"/>
          </a:xfrm>
          <a:prstGeom prst="rect">
            <a:avLst/>
          </a:prstGeom>
          <a:noFill/>
        </p:spPr>
        <p:txBody>
          <a:bodyPr wrap="none" rtlCol="0">
            <a:spAutoFit/>
          </a:bodyPr>
          <a:lstStyle/>
          <a:p>
            <a:pPr algn="ctr"/>
            <a:r>
              <a:rPr lang="en-US" sz="2000" i="1" dirty="0">
                <a:solidFill>
                  <a:srgbClr val="0C3959"/>
                </a:solidFill>
                <a:latin typeface="Calibri" panose="020F0502020204030204" pitchFamily="34" charset="0"/>
                <a:cs typeface="Calibri" panose="020F0502020204030204" pitchFamily="34" charset="0"/>
              </a:rPr>
              <a:t>informational document and not a guideline since Sirtfi WG still needs </a:t>
            </a:r>
            <a:br>
              <a:rPr lang="en-US" sz="2000" i="1" dirty="0">
                <a:solidFill>
                  <a:srgbClr val="0C3959"/>
                </a:solidFill>
                <a:latin typeface="Calibri" panose="020F0502020204030204" pitchFamily="34" charset="0"/>
                <a:cs typeface="Calibri" panose="020F0502020204030204" pitchFamily="34" charset="0"/>
              </a:rPr>
            </a:br>
            <a:r>
              <a:rPr lang="en-US" sz="2000" i="1" dirty="0">
                <a:solidFill>
                  <a:srgbClr val="0C3959"/>
                </a:solidFill>
                <a:latin typeface="Calibri" panose="020F0502020204030204" pitchFamily="34" charset="0"/>
                <a:cs typeface="Calibri" panose="020F0502020204030204" pitchFamily="34" charset="0"/>
              </a:rPr>
              <a:t>to get global endorsement, yet we need practical guidance right now!</a:t>
            </a:r>
            <a:endParaRPr lang="en-GB" sz="2000" i="1" dirty="0">
              <a:solidFill>
                <a:srgbClr val="0C39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742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5920A7-D78F-F14D-9B48-BC270CAC83FC}"/>
              </a:ext>
            </a:extLst>
          </p:cNvPr>
          <p:cNvSpPr>
            <a:spLocks noGrp="1"/>
          </p:cNvSpPr>
          <p:nvPr>
            <p:ph type="sldNum" sz="quarter" idx="12"/>
          </p:nvPr>
        </p:nvSpPr>
        <p:spPr/>
        <p:txBody>
          <a:bodyPr/>
          <a:lstStyle/>
          <a:p>
            <a:fld id="{6F576E6A-F32A-4612-884C-86870357C6B4}" type="slidenum">
              <a:rPr lang="en-GB" smtClean="0"/>
              <a:t>19</a:t>
            </a:fld>
            <a:endParaRPr lang="en-GB"/>
          </a:p>
        </p:txBody>
      </p:sp>
      <p:sp>
        <p:nvSpPr>
          <p:cNvPr id="3" name="Title 2">
            <a:extLst>
              <a:ext uri="{FF2B5EF4-FFF2-40B4-BE49-F238E27FC236}">
                <a16:creationId xmlns:a16="http://schemas.microsoft.com/office/drawing/2014/main" id="{C274BB48-018C-864C-9905-AAFBBC57F4F2}"/>
              </a:ext>
            </a:extLst>
          </p:cNvPr>
          <p:cNvSpPr>
            <a:spLocks noGrp="1"/>
          </p:cNvSpPr>
          <p:nvPr>
            <p:ph type="title"/>
          </p:nvPr>
        </p:nvSpPr>
        <p:spPr/>
        <p:txBody>
          <a:bodyPr/>
          <a:lstStyle/>
          <a:p>
            <a:r>
              <a:rPr lang="en-US" dirty="0"/>
              <a:t>AARC Blueprint Architecture Implementations</a:t>
            </a:r>
          </a:p>
        </p:txBody>
      </p:sp>
      <p:sp>
        <p:nvSpPr>
          <p:cNvPr id="5" name="Slide Number Placeholder 3">
            <a:extLst>
              <a:ext uri="{FF2B5EF4-FFF2-40B4-BE49-F238E27FC236}">
                <a16:creationId xmlns:a16="http://schemas.microsoft.com/office/drawing/2014/main" id="{DC939CFA-B4B3-8E40-9386-6C8794E84641}"/>
              </a:ext>
            </a:extLst>
          </p:cNvPr>
          <p:cNvSpPr txBox="1">
            <a:spLocks/>
          </p:cNvSpPr>
          <p:nvPr/>
        </p:nvSpPr>
        <p:spPr>
          <a:xfrm>
            <a:off x="11439527" y="6523901"/>
            <a:ext cx="569600" cy="321399"/>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99DB5B91-B4E4-4EE4-BE5C-3E09032CE5EC}" type="slidenum">
              <a:rPr lang="en-GB" smtClean="0"/>
              <a:pPr defTabSz="914377"/>
              <a:t>19</a:t>
            </a:fld>
            <a:endParaRPr lang="en-GB" dirty="0"/>
          </a:p>
        </p:txBody>
      </p:sp>
      <p:pic>
        <p:nvPicPr>
          <p:cNvPr id="6" name="Picture 5">
            <a:extLst>
              <a:ext uri="{FF2B5EF4-FFF2-40B4-BE49-F238E27FC236}">
                <a16:creationId xmlns:a16="http://schemas.microsoft.com/office/drawing/2014/main" id="{FE9C9C3A-180D-104A-A16F-0914FEBF92C4}"/>
              </a:ext>
            </a:extLst>
          </p:cNvPr>
          <p:cNvPicPr>
            <a:picLocks noChangeAspect="1"/>
          </p:cNvPicPr>
          <p:nvPr/>
        </p:nvPicPr>
        <p:blipFill>
          <a:blip r:embed="rId2"/>
          <a:stretch>
            <a:fillRect/>
          </a:stretch>
        </p:blipFill>
        <p:spPr>
          <a:xfrm>
            <a:off x="1733939" y="1298846"/>
            <a:ext cx="8442335" cy="5225055"/>
          </a:xfrm>
          <a:prstGeom prst="rect">
            <a:avLst/>
          </a:prstGeom>
        </p:spPr>
      </p:pic>
      <p:sp>
        <p:nvSpPr>
          <p:cNvPr id="7" name="Oval 6">
            <a:extLst>
              <a:ext uri="{FF2B5EF4-FFF2-40B4-BE49-F238E27FC236}">
                <a16:creationId xmlns:a16="http://schemas.microsoft.com/office/drawing/2014/main" id="{3665724A-A682-9140-AE4A-F2950381FE2B}"/>
              </a:ext>
            </a:extLst>
          </p:cNvPr>
          <p:cNvSpPr/>
          <p:nvPr/>
        </p:nvSpPr>
        <p:spPr>
          <a:xfrm>
            <a:off x="4049555" y="4496390"/>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81E177-AA52-564B-A522-8FE77F35D270}"/>
              </a:ext>
            </a:extLst>
          </p:cNvPr>
          <p:cNvPicPr>
            <a:picLocks noChangeAspect="1"/>
          </p:cNvPicPr>
          <p:nvPr/>
        </p:nvPicPr>
        <p:blipFill rotWithShape="1">
          <a:blip r:embed="rId4"/>
          <a:srcRect l="2" r="47334"/>
          <a:stretch/>
        </p:blipFill>
        <p:spPr>
          <a:xfrm>
            <a:off x="2970391" y="5176696"/>
            <a:ext cx="1380022" cy="419256"/>
          </a:xfrm>
          <a:prstGeom prst="rect">
            <a:avLst/>
          </a:prstGeom>
        </p:spPr>
      </p:pic>
      <p:sp>
        <p:nvSpPr>
          <p:cNvPr id="9" name="Oval 8">
            <a:extLst>
              <a:ext uri="{FF2B5EF4-FFF2-40B4-BE49-F238E27FC236}">
                <a16:creationId xmlns:a16="http://schemas.microsoft.com/office/drawing/2014/main" id="{9FA9BC31-5329-B949-88F4-BEF118F83773}"/>
              </a:ext>
            </a:extLst>
          </p:cNvPr>
          <p:cNvSpPr/>
          <p:nvPr/>
        </p:nvSpPr>
        <p:spPr>
          <a:xfrm>
            <a:off x="7223760" y="2444496"/>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709152-6F37-774C-A956-186792F392B1}"/>
              </a:ext>
            </a:extLst>
          </p:cNvPr>
          <p:cNvPicPr>
            <a:picLocks noChangeAspect="1"/>
          </p:cNvPicPr>
          <p:nvPr/>
        </p:nvPicPr>
        <p:blipFill>
          <a:blip r:embed="rId5"/>
          <a:stretch>
            <a:fillRect/>
          </a:stretch>
        </p:blipFill>
        <p:spPr>
          <a:xfrm>
            <a:off x="8233966" y="2046903"/>
            <a:ext cx="807955" cy="607986"/>
          </a:xfrm>
          <a:prstGeom prst="rect">
            <a:avLst/>
          </a:prstGeom>
          <a:solidFill>
            <a:schemeClr val="tx2"/>
          </a:solidFill>
          <a:ln>
            <a:solidFill>
              <a:schemeClr val="accent1"/>
            </a:solidFill>
          </a:ln>
        </p:spPr>
      </p:pic>
      <p:sp>
        <p:nvSpPr>
          <p:cNvPr id="11" name="Oval 10">
            <a:extLst>
              <a:ext uri="{FF2B5EF4-FFF2-40B4-BE49-F238E27FC236}">
                <a16:creationId xmlns:a16="http://schemas.microsoft.com/office/drawing/2014/main" id="{E7858C7E-1421-0543-B7D4-D0DACE0EC0CE}"/>
              </a:ext>
            </a:extLst>
          </p:cNvPr>
          <p:cNvSpPr/>
          <p:nvPr/>
        </p:nvSpPr>
        <p:spPr>
          <a:xfrm>
            <a:off x="4033842" y="2350896"/>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73AED3-D676-EA40-931F-9C2218CD5FBF}"/>
              </a:ext>
            </a:extLst>
          </p:cNvPr>
          <p:cNvSpPr/>
          <p:nvPr/>
        </p:nvSpPr>
        <p:spPr>
          <a:xfrm>
            <a:off x="7274319" y="4444157"/>
            <a:ext cx="890016" cy="71932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E28737-55C0-FF41-850A-881D17E7CA3D}"/>
              </a:ext>
            </a:extLst>
          </p:cNvPr>
          <p:cNvPicPr>
            <a:picLocks noChangeAspect="1"/>
          </p:cNvPicPr>
          <p:nvPr/>
        </p:nvPicPr>
        <p:blipFill>
          <a:blip r:embed="rId6"/>
          <a:stretch>
            <a:fillRect/>
          </a:stretch>
        </p:blipFill>
        <p:spPr>
          <a:xfrm>
            <a:off x="2945923" y="1828800"/>
            <a:ext cx="1972289" cy="412198"/>
          </a:xfrm>
          <a:prstGeom prst="rect">
            <a:avLst/>
          </a:prstGeom>
        </p:spPr>
      </p:pic>
      <p:pic>
        <p:nvPicPr>
          <p:cNvPr id="13" name="Picture 12">
            <a:extLst>
              <a:ext uri="{FF2B5EF4-FFF2-40B4-BE49-F238E27FC236}">
                <a16:creationId xmlns:a16="http://schemas.microsoft.com/office/drawing/2014/main" id="{070AA901-F7D4-A84B-8919-4F6448BC812E}"/>
              </a:ext>
            </a:extLst>
          </p:cNvPr>
          <p:cNvPicPr>
            <a:picLocks noChangeAspect="1"/>
          </p:cNvPicPr>
          <p:nvPr/>
        </p:nvPicPr>
        <p:blipFill>
          <a:blip r:embed="rId7"/>
          <a:stretch>
            <a:fillRect/>
          </a:stretch>
        </p:blipFill>
        <p:spPr>
          <a:xfrm>
            <a:off x="8150086" y="4987932"/>
            <a:ext cx="3116193" cy="606142"/>
          </a:xfrm>
          <a:prstGeom prst="rect">
            <a:avLst/>
          </a:prstGeom>
        </p:spPr>
      </p:pic>
    </p:spTree>
    <p:extLst>
      <p:ext uri="{BB962C8B-B14F-4D97-AF65-F5344CB8AC3E}">
        <p14:creationId xmlns:p14="http://schemas.microsoft.com/office/powerpoint/2010/main" val="746016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50B9C8-F973-5D4A-8C69-698776955A4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2</a:t>
            </a:fld>
            <a:endParaRPr lang="en-GB"/>
          </a:p>
        </p:txBody>
      </p:sp>
      <p:sp>
        <p:nvSpPr>
          <p:cNvPr id="4" name="Title 3">
            <a:extLst>
              <a:ext uri="{FF2B5EF4-FFF2-40B4-BE49-F238E27FC236}">
                <a16:creationId xmlns:a16="http://schemas.microsoft.com/office/drawing/2014/main" id="{B2971031-0B44-2247-BAAC-12C8698D3C9C}"/>
              </a:ext>
            </a:extLst>
          </p:cNvPr>
          <p:cNvSpPr>
            <a:spLocks noGrp="1"/>
          </p:cNvSpPr>
          <p:nvPr>
            <p:ph type="title"/>
          </p:nvPr>
        </p:nvSpPr>
        <p:spPr>
          <a:xfrm>
            <a:off x="946712" y="1676400"/>
            <a:ext cx="9612000" cy="3933092"/>
          </a:xfrm>
        </p:spPr>
        <p:txBody>
          <a:bodyPr/>
          <a:lstStyle/>
          <a:p>
            <a:pPr algn="ctr"/>
            <a:r>
              <a:rPr lang="en-GB" sz="4800" b="0" dirty="0"/>
              <a:t>What was the AARC Project? </a:t>
            </a:r>
            <a:br>
              <a:rPr lang="en-GB" sz="4800" b="0" dirty="0"/>
            </a:br>
            <a:r>
              <a:rPr lang="en-GB" sz="4800" b="0" dirty="0"/>
              <a:t/>
            </a:r>
            <a:br>
              <a:rPr lang="en-GB" sz="4800" b="0" dirty="0"/>
            </a:br>
            <a:endParaRPr lang="en-US" dirty="0"/>
          </a:p>
        </p:txBody>
      </p:sp>
    </p:spTree>
    <p:extLst>
      <p:ext uri="{BB962C8B-B14F-4D97-AF65-F5344CB8AC3E}">
        <p14:creationId xmlns:p14="http://schemas.microsoft.com/office/powerpoint/2010/main" val="399972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56925-EBC7-EF46-9DFE-6D6FAFEF76D3}"/>
              </a:ext>
            </a:extLst>
          </p:cNvPr>
          <p:cNvSpPr>
            <a:spLocks noGrp="1"/>
          </p:cNvSpPr>
          <p:nvPr>
            <p:ph type="sldNum" sz="quarter" idx="12"/>
          </p:nvPr>
        </p:nvSpPr>
        <p:spPr/>
        <p:txBody>
          <a:bodyPr/>
          <a:lstStyle/>
          <a:p>
            <a:fld id="{6F576E6A-F32A-4612-884C-86870357C6B4}" type="slidenum">
              <a:rPr lang="en-GB" smtClean="0"/>
              <a:t>20</a:t>
            </a:fld>
            <a:endParaRPr lang="en-GB"/>
          </a:p>
        </p:txBody>
      </p:sp>
      <p:sp>
        <p:nvSpPr>
          <p:cNvPr id="3" name="Title 2">
            <a:extLst>
              <a:ext uri="{FF2B5EF4-FFF2-40B4-BE49-F238E27FC236}">
                <a16:creationId xmlns:a16="http://schemas.microsoft.com/office/drawing/2014/main" id="{F80E5DE7-B3D7-8A45-94F4-E6B6A50B4261}"/>
              </a:ext>
            </a:extLst>
          </p:cNvPr>
          <p:cNvSpPr>
            <a:spLocks noGrp="1"/>
          </p:cNvSpPr>
          <p:nvPr>
            <p:ph type="title"/>
          </p:nvPr>
        </p:nvSpPr>
        <p:spPr/>
        <p:txBody>
          <a:bodyPr/>
          <a:lstStyle/>
          <a:p>
            <a:r>
              <a:rPr lang="en-US" dirty="0"/>
              <a:t>Delivery Platforms in AARC2</a:t>
            </a:r>
          </a:p>
        </p:txBody>
      </p:sp>
      <p:sp>
        <p:nvSpPr>
          <p:cNvPr id="4" name="Oval 3">
            <a:extLst>
              <a:ext uri="{FF2B5EF4-FFF2-40B4-BE49-F238E27FC236}">
                <a16:creationId xmlns:a16="http://schemas.microsoft.com/office/drawing/2014/main" id="{2B778C36-27E8-2245-BC3F-0B1A7F9DB0F8}"/>
              </a:ext>
            </a:extLst>
          </p:cNvPr>
          <p:cNvSpPr/>
          <p:nvPr/>
        </p:nvSpPr>
        <p:spPr>
          <a:xfrm>
            <a:off x="8195841" y="1693557"/>
            <a:ext cx="3673581" cy="3193043"/>
          </a:xfrm>
          <a:prstGeom prst="ellipse">
            <a:avLst/>
          </a:prstGeom>
          <a:solidFill>
            <a:srgbClr val="003F5D">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A9FC2BE-E4DB-DE4E-BF74-2EB392EC0BC9}"/>
              </a:ext>
            </a:extLst>
          </p:cNvPr>
          <p:cNvSpPr/>
          <p:nvPr/>
        </p:nvSpPr>
        <p:spPr>
          <a:xfrm>
            <a:off x="1181722" y="1517145"/>
            <a:ext cx="6155527" cy="652723"/>
          </a:xfrm>
          <a:prstGeom prst="rect">
            <a:avLst/>
          </a:prstGeom>
          <a:solidFill>
            <a:schemeClr val="bg1">
              <a:lumMod val="8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103F6B"/>
                </a:solidFill>
              </a:rPr>
              <a:t>NA1 – Project Management &amp; Sustainability </a:t>
            </a:r>
          </a:p>
        </p:txBody>
      </p:sp>
      <p:sp>
        <p:nvSpPr>
          <p:cNvPr id="6" name="Rectangle 5">
            <a:extLst>
              <a:ext uri="{FF2B5EF4-FFF2-40B4-BE49-F238E27FC236}">
                <a16:creationId xmlns:a16="http://schemas.microsoft.com/office/drawing/2014/main" id="{01F0C42C-AD17-C142-BA10-B6C8E9A594E1}"/>
              </a:ext>
            </a:extLst>
          </p:cNvPr>
          <p:cNvSpPr/>
          <p:nvPr/>
        </p:nvSpPr>
        <p:spPr>
          <a:xfrm>
            <a:off x="1234633" y="2222792"/>
            <a:ext cx="1446283" cy="2687820"/>
          </a:xfrm>
          <a:prstGeom prst="rect">
            <a:avLst/>
          </a:prstGeom>
          <a:solidFill>
            <a:schemeClr val="bg1">
              <a:lumMod val="85000"/>
              <a:alpha val="3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200" dirty="0">
                <a:solidFill>
                  <a:srgbClr val="103F6B"/>
                </a:solidFill>
              </a:rPr>
              <a:t>NA2 – Training and Outreach </a:t>
            </a:r>
          </a:p>
        </p:txBody>
      </p:sp>
      <p:sp>
        <p:nvSpPr>
          <p:cNvPr id="7" name="Rectangle 6">
            <a:extLst>
              <a:ext uri="{FF2B5EF4-FFF2-40B4-BE49-F238E27FC236}">
                <a16:creationId xmlns:a16="http://schemas.microsoft.com/office/drawing/2014/main" id="{D4E482AA-3385-4640-B28B-D1B5168DD318}"/>
              </a:ext>
            </a:extLst>
          </p:cNvPr>
          <p:cNvSpPr/>
          <p:nvPr/>
        </p:nvSpPr>
        <p:spPr>
          <a:xfrm>
            <a:off x="2769104" y="2222792"/>
            <a:ext cx="1446283" cy="2687820"/>
          </a:xfrm>
          <a:prstGeom prst="rect">
            <a:avLst/>
          </a:prstGeom>
          <a:solidFill>
            <a:schemeClr val="bg1">
              <a:lumMod val="85000"/>
              <a:alpha val="3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200" dirty="0">
                <a:solidFill>
                  <a:srgbClr val="103F6B"/>
                </a:solidFill>
              </a:rPr>
              <a:t>NA3 – Policy &amp; Best Practice </a:t>
            </a:r>
            <a:r>
              <a:rPr lang="en-US" sz="2200" dirty="0" err="1">
                <a:solidFill>
                  <a:srgbClr val="103F6B"/>
                </a:solidFill>
              </a:rPr>
              <a:t>Harmonisation</a:t>
            </a:r>
            <a:r>
              <a:rPr lang="en-US" sz="2200" dirty="0">
                <a:solidFill>
                  <a:srgbClr val="103F6B"/>
                </a:solidFill>
              </a:rPr>
              <a:t> </a:t>
            </a:r>
          </a:p>
        </p:txBody>
      </p:sp>
      <p:sp>
        <p:nvSpPr>
          <p:cNvPr id="8" name="Rectangle 7">
            <a:extLst>
              <a:ext uri="{FF2B5EF4-FFF2-40B4-BE49-F238E27FC236}">
                <a16:creationId xmlns:a16="http://schemas.microsoft.com/office/drawing/2014/main" id="{BC293B87-701A-AF4B-8E0A-2B8E60F525D7}"/>
              </a:ext>
            </a:extLst>
          </p:cNvPr>
          <p:cNvSpPr/>
          <p:nvPr/>
        </p:nvSpPr>
        <p:spPr>
          <a:xfrm>
            <a:off x="1199359" y="5609896"/>
            <a:ext cx="6190801" cy="529234"/>
          </a:xfrm>
          <a:prstGeom prst="rect">
            <a:avLst/>
          </a:prstGeom>
          <a:solidFill>
            <a:srgbClr val="003F5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002060"/>
                </a:solidFill>
              </a:rPr>
              <a:t>Engagement Group for Infrastructures  </a:t>
            </a:r>
          </a:p>
        </p:txBody>
      </p:sp>
      <p:sp>
        <p:nvSpPr>
          <p:cNvPr id="9" name="Rectangle 8">
            <a:extLst>
              <a:ext uri="{FF2B5EF4-FFF2-40B4-BE49-F238E27FC236}">
                <a16:creationId xmlns:a16="http://schemas.microsoft.com/office/drawing/2014/main" id="{89C2B27D-744D-6446-B05B-95F4542519F4}"/>
              </a:ext>
            </a:extLst>
          </p:cNvPr>
          <p:cNvSpPr/>
          <p:nvPr/>
        </p:nvSpPr>
        <p:spPr>
          <a:xfrm>
            <a:off x="1181721" y="4963536"/>
            <a:ext cx="6190802" cy="534146"/>
          </a:xfrm>
          <a:prstGeom prst="rect">
            <a:avLst/>
          </a:prstGeom>
          <a:solidFill>
            <a:srgbClr val="003F5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002060"/>
                </a:solidFill>
              </a:rPr>
              <a:t>Community Engagement Forum  </a:t>
            </a:r>
          </a:p>
        </p:txBody>
      </p:sp>
      <p:sp>
        <p:nvSpPr>
          <p:cNvPr id="10" name="Rectangle 9">
            <a:extLst>
              <a:ext uri="{FF2B5EF4-FFF2-40B4-BE49-F238E27FC236}">
                <a16:creationId xmlns:a16="http://schemas.microsoft.com/office/drawing/2014/main" id="{06B96BFF-4B10-7343-8227-4169F2E5AF7F}"/>
              </a:ext>
            </a:extLst>
          </p:cNvPr>
          <p:cNvSpPr/>
          <p:nvPr/>
        </p:nvSpPr>
        <p:spPr>
          <a:xfrm>
            <a:off x="4314873" y="2216422"/>
            <a:ext cx="1446283" cy="2687820"/>
          </a:xfrm>
          <a:prstGeom prst="rect">
            <a:avLst/>
          </a:prstGeom>
          <a:solidFill>
            <a:schemeClr val="bg1">
              <a:lumMod val="85000"/>
              <a:alpha val="3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200" dirty="0">
                <a:solidFill>
                  <a:srgbClr val="103F6B"/>
                </a:solidFill>
              </a:rPr>
              <a:t>JRA1 – Integrated AAI development</a:t>
            </a:r>
          </a:p>
        </p:txBody>
      </p:sp>
      <p:sp>
        <p:nvSpPr>
          <p:cNvPr id="11" name="Rectangle 10">
            <a:extLst>
              <a:ext uri="{FF2B5EF4-FFF2-40B4-BE49-F238E27FC236}">
                <a16:creationId xmlns:a16="http://schemas.microsoft.com/office/drawing/2014/main" id="{2DF0F961-6C39-6D4F-AC69-1C702BCE0FEF}"/>
              </a:ext>
            </a:extLst>
          </p:cNvPr>
          <p:cNvSpPr/>
          <p:nvPr/>
        </p:nvSpPr>
        <p:spPr>
          <a:xfrm>
            <a:off x="5831711" y="2216422"/>
            <a:ext cx="1446283" cy="2687820"/>
          </a:xfrm>
          <a:prstGeom prst="rect">
            <a:avLst/>
          </a:prstGeom>
          <a:solidFill>
            <a:schemeClr val="bg1">
              <a:lumMod val="85000"/>
              <a:alpha val="30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dirty="0">
                <a:solidFill>
                  <a:srgbClr val="103F6B"/>
                </a:solidFill>
              </a:rPr>
              <a:t>SA1 – Use Cases, Pilots &amp; AAI Integration Support</a:t>
            </a:r>
          </a:p>
        </p:txBody>
      </p:sp>
      <p:sp>
        <p:nvSpPr>
          <p:cNvPr id="12" name="Rectangle 11">
            <a:extLst>
              <a:ext uri="{FF2B5EF4-FFF2-40B4-BE49-F238E27FC236}">
                <a16:creationId xmlns:a16="http://schemas.microsoft.com/office/drawing/2014/main" id="{6AAEF3A3-24C2-EE40-AC47-0A2E757D3C34}"/>
              </a:ext>
            </a:extLst>
          </p:cNvPr>
          <p:cNvSpPr/>
          <p:nvPr/>
        </p:nvSpPr>
        <p:spPr>
          <a:xfrm>
            <a:off x="288540" y="1517145"/>
            <a:ext cx="798655" cy="336945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200" dirty="0" err="1">
                <a:solidFill>
                  <a:srgbClr val="103F6B"/>
                </a:solidFill>
              </a:rPr>
              <a:t>Workpackages</a:t>
            </a:r>
            <a:endParaRPr lang="en-US" sz="2200" dirty="0">
              <a:solidFill>
                <a:srgbClr val="103F6B"/>
              </a:solidFill>
            </a:endParaRPr>
          </a:p>
        </p:txBody>
      </p:sp>
      <p:sp>
        <p:nvSpPr>
          <p:cNvPr id="13" name="Oval 12">
            <a:extLst>
              <a:ext uri="{FF2B5EF4-FFF2-40B4-BE49-F238E27FC236}">
                <a16:creationId xmlns:a16="http://schemas.microsoft.com/office/drawing/2014/main" id="{3F4996DA-034F-4A41-8767-F0216E7DC662}"/>
              </a:ext>
            </a:extLst>
          </p:cNvPr>
          <p:cNvSpPr/>
          <p:nvPr/>
        </p:nvSpPr>
        <p:spPr>
          <a:xfrm>
            <a:off x="8195839" y="1923805"/>
            <a:ext cx="3023488" cy="2776034"/>
          </a:xfrm>
          <a:prstGeom prst="ellipse">
            <a:avLst/>
          </a:prstGeom>
          <a:solidFill>
            <a:srgbClr val="003F5D">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a:t>
            </a:r>
          </a:p>
        </p:txBody>
      </p:sp>
      <p:sp>
        <p:nvSpPr>
          <p:cNvPr id="14" name="Oval 13">
            <a:extLst>
              <a:ext uri="{FF2B5EF4-FFF2-40B4-BE49-F238E27FC236}">
                <a16:creationId xmlns:a16="http://schemas.microsoft.com/office/drawing/2014/main" id="{D0410C59-F39D-3040-8E26-7EA425645502}"/>
              </a:ext>
            </a:extLst>
          </p:cNvPr>
          <p:cNvSpPr/>
          <p:nvPr/>
        </p:nvSpPr>
        <p:spPr>
          <a:xfrm>
            <a:off x="8195839" y="2592956"/>
            <a:ext cx="2472161" cy="1507989"/>
          </a:xfrm>
          <a:prstGeom prst="ellipse">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t>Research Communities Use Cases</a:t>
            </a:r>
          </a:p>
        </p:txBody>
      </p:sp>
      <p:sp>
        <p:nvSpPr>
          <p:cNvPr id="15" name="Left Arrow 14">
            <a:extLst>
              <a:ext uri="{FF2B5EF4-FFF2-40B4-BE49-F238E27FC236}">
                <a16:creationId xmlns:a16="http://schemas.microsoft.com/office/drawing/2014/main" id="{A4596776-C7B9-8944-86A2-246BE1034D6B}"/>
              </a:ext>
            </a:extLst>
          </p:cNvPr>
          <p:cNvSpPr/>
          <p:nvPr/>
        </p:nvSpPr>
        <p:spPr>
          <a:xfrm>
            <a:off x="7286447" y="3051922"/>
            <a:ext cx="864243" cy="599799"/>
          </a:xfrm>
          <a:prstGeom prst="leftArrow">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C98424-C242-5144-8FA1-932F9EF3E16F}"/>
              </a:ext>
            </a:extLst>
          </p:cNvPr>
          <p:cNvSpPr/>
          <p:nvPr/>
        </p:nvSpPr>
        <p:spPr>
          <a:xfrm>
            <a:off x="299839" y="4957165"/>
            <a:ext cx="798655" cy="1199600"/>
          </a:xfrm>
          <a:prstGeom prst="rect">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200" dirty="0"/>
              <a:t>Delivery Platforms</a:t>
            </a:r>
          </a:p>
        </p:txBody>
      </p:sp>
      <p:sp>
        <p:nvSpPr>
          <p:cNvPr id="17" name="Rectangle 16">
            <a:extLst>
              <a:ext uri="{FF2B5EF4-FFF2-40B4-BE49-F238E27FC236}">
                <a16:creationId xmlns:a16="http://schemas.microsoft.com/office/drawing/2014/main" id="{12C02DFC-336F-714B-960A-80FE902243E0}"/>
              </a:ext>
            </a:extLst>
          </p:cNvPr>
          <p:cNvSpPr/>
          <p:nvPr/>
        </p:nvSpPr>
        <p:spPr>
          <a:xfrm>
            <a:off x="8571879" y="4957165"/>
            <a:ext cx="3024377" cy="652731"/>
          </a:xfrm>
          <a:prstGeom prst="rect">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t>Research Communities</a:t>
            </a:r>
          </a:p>
        </p:txBody>
      </p:sp>
      <p:sp>
        <p:nvSpPr>
          <p:cNvPr id="18" name="Rectangle 17">
            <a:extLst>
              <a:ext uri="{FF2B5EF4-FFF2-40B4-BE49-F238E27FC236}">
                <a16:creationId xmlns:a16="http://schemas.microsoft.com/office/drawing/2014/main" id="{09BD472C-B12E-494E-BC44-0AE5F269AAEA}"/>
              </a:ext>
            </a:extLst>
          </p:cNvPr>
          <p:cNvSpPr/>
          <p:nvPr/>
        </p:nvSpPr>
        <p:spPr>
          <a:xfrm>
            <a:off x="8565540" y="5674081"/>
            <a:ext cx="3030716" cy="699010"/>
          </a:xfrm>
          <a:prstGeom prst="rect">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t>Research/e-Infrastructures</a:t>
            </a:r>
          </a:p>
        </p:txBody>
      </p:sp>
      <p:sp>
        <p:nvSpPr>
          <p:cNvPr id="19" name="Left-Right Arrow 18">
            <a:extLst>
              <a:ext uri="{FF2B5EF4-FFF2-40B4-BE49-F238E27FC236}">
                <a16:creationId xmlns:a16="http://schemas.microsoft.com/office/drawing/2014/main" id="{4A964904-3CEC-3A41-82A7-13E958707797}"/>
              </a:ext>
            </a:extLst>
          </p:cNvPr>
          <p:cNvSpPr/>
          <p:nvPr/>
        </p:nvSpPr>
        <p:spPr>
          <a:xfrm>
            <a:off x="7489647" y="5550594"/>
            <a:ext cx="952431" cy="564517"/>
          </a:xfrm>
          <a:prstGeom prst="leftRightArrow">
            <a:avLst/>
          </a:prstGeom>
          <a:solidFill>
            <a:srgbClr val="003F5D"/>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a:extLst>
              <a:ext uri="{FF2B5EF4-FFF2-40B4-BE49-F238E27FC236}">
                <a16:creationId xmlns:a16="http://schemas.microsoft.com/office/drawing/2014/main" id="{1045A242-1EA5-0341-ABD6-7EC7B72DC246}"/>
              </a:ext>
            </a:extLst>
          </p:cNvPr>
          <p:cNvSpPr/>
          <p:nvPr/>
        </p:nvSpPr>
        <p:spPr>
          <a:xfrm rot="10800000">
            <a:off x="7577837" y="4933156"/>
            <a:ext cx="864243" cy="599799"/>
          </a:xfrm>
          <a:prstGeom prst="leftArrow">
            <a:avLst/>
          </a:prstGeom>
          <a:solidFill>
            <a:srgbClr val="003F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3BF9EB3-2C21-544E-8123-39A28388B28F}"/>
              </a:ext>
            </a:extLst>
          </p:cNvPr>
          <p:cNvSpPr txBox="1"/>
          <p:nvPr/>
        </p:nvSpPr>
        <p:spPr>
          <a:xfrm>
            <a:off x="10403736" y="2943835"/>
            <a:ext cx="1840590" cy="769441"/>
          </a:xfrm>
          <a:prstGeom prst="rect">
            <a:avLst/>
          </a:prstGeom>
          <a:noFill/>
        </p:spPr>
        <p:txBody>
          <a:bodyPr wrap="square" rtlCol="0">
            <a:spAutoFit/>
          </a:bodyPr>
          <a:lstStyle/>
          <a:p>
            <a:pPr algn="ctr"/>
            <a:r>
              <a:rPr lang="en-US" sz="2200" dirty="0">
                <a:solidFill>
                  <a:srgbClr val="002060"/>
                </a:solidFill>
              </a:rPr>
              <a:t>Integration Use-cases</a:t>
            </a:r>
          </a:p>
        </p:txBody>
      </p:sp>
      <p:sp>
        <p:nvSpPr>
          <p:cNvPr id="22" name="Rectangle 21">
            <a:extLst>
              <a:ext uri="{FF2B5EF4-FFF2-40B4-BE49-F238E27FC236}">
                <a16:creationId xmlns:a16="http://schemas.microsoft.com/office/drawing/2014/main" id="{30FA05B9-E686-D240-8B1F-39E1E9385A63}"/>
              </a:ext>
            </a:extLst>
          </p:cNvPr>
          <p:cNvSpPr/>
          <p:nvPr/>
        </p:nvSpPr>
        <p:spPr>
          <a:xfrm>
            <a:off x="162807" y="5550594"/>
            <a:ext cx="11493180" cy="7961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E0EC095-1EBF-2448-9C8C-4747E2A8E242}"/>
              </a:ext>
            </a:extLst>
          </p:cNvPr>
          <p:cNvPicPr>
            <a:picLocks noChangeAspect="1"/>
          </p:cNvPicPr>
          <p:nvPr/>
        </p:nvPicPr>
        <p:blipFill rotWithShape="1">
          <a:blip r:embed="rId2"/>
          <a:srcRect l="14720" t="18477" r="16912" b="22282"/>
          <a:stretch/>
        </p:blipFill>
        <p:spPr>
          <a:xfrm>
            <a:off x="3283416" y="5532956"/>
            <a:ext cx="1545432" cy="1072341"/>
          </a:xfrm>
          <a:prstGeom prst="rect">
            <a:avLst/>
          </a:prstGeom>
        </p:spPr>
      </p:pic>
    </p:spTree>
    <p:extLst>
      <p:ext uri="{BB962C8B-B14F-4D97-AF65-F5344CB8AC3E}">
        <p14:creationId xmlns:p14="http://schemas.microsoft.com/office/powerpoint/2010/main" val="40384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61C8C6-1DFD-A64B-B6D6-ABC34025D59D}"/>
              </a:ext>
            </a:extLst>
          </p:cNvPr>
          <p:cNvSpPr>
            <a:spLocks noGrp="1"/>
          </p:cNvSpPr>
          <p:nvPr>
            <p:ph type="sldNum" sz="quarter" idx="12"/>
          </p:nvPr>
        </p:nvSpPr>
        <p:spPr/>
        <p:txBody>
          <a:bodyPr/>
          <a:lstStyle/>
          <a:p>
            <a:fld id="{6F576E6A-F32A-4612-884C-86870357C6B4}" type="slidenum">
              <a:rPr lang="en-GB" smtClean="0"/>
              <a:t>21</a:t>
            </a:fld>
            <a:endParaRPr lang="en-GB"/>
          </a:p>
        </p:txBody>
      </p:sp>
      <p:sp>
        <p:nvSpPr>
          <p:cNvPr id="3" name="Title 2">
            <a:extLst>
              <a:ext uri="{FF2B5EF4-FFF2-40B4-BE49-F238E27FC236}">
                <a16:creationId xmlns:a16="http://schemas.microsoft.com/office/drawing/2014/main" id="{1678CDAE-F4D7-2344-91C2-36AD37A97FB3}"/>
              </a:ext>
            </a:extLst>
          </p:cNvPr>
          <p:cNvSpPr>
            <a:spLocks noGrp="1"/>
          </p:cNvSpPr>
          <p:nvPr>
            <p:ph type="title"/>
          </p:nvPr>
        </p:nvSpPr>
        <p:spPr/>
        <p:txBody>
          <a:bodyPr/>
          <a:lstStyle/>
          <a:p>
            <a:r>
              <a:rPr lang="en-US" dirty="0"/>
              <a:t>AARC Engagement Group for </a:t>
            </a:r>
            <a:r>
              <a:rPr lang="en-US" dirty="0" err="1"/>
              <a:t>InfrastructureS</a:t>
            </a:r>
            <a:endParaRPr lang="en-US" dirty="0"/>
          </a:p>
        </p:txBody>
      </p:sp>
      <p:sp>
        <p:nvSpPr>
          <p:cNvPr id="4" name="Content Placeholder 1">
            <a:extLst>
              <a:ext uri="{FF2B5EF4-FFF2-40B4-BE49-F238E27FC236}">
                <a16:creationId xmlns:a16="http://schemas.microsoft.com/office/drawing/2014/main" id="{BC59AB72-00B2-B747-909E-AD7708DA8CEF}"/>
              </a:ext>
            </a:extLst>
          </p:cNvPr>
          <p:cNvSpPr txBox="1">
            <a:spLocks/>
          </p:cNvSpPr>
          <p:nvPr/>
        </p:nvSpPr>
        <p:spPr>
          <a:xfrm>
            <a:off x="6461004" y="1414517"/>
            <a:ext cx="5313850" cy="4918616"/>
          </a:xfrm>
          <a:prstGeom prst="rect">
            <a:avLst/>
          </a:prstGeom>
          <a:solidFill>
            <a:srgbClr val="D6DCE5"/>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000" dirty="0">
              <a:solidFill>
                <a:srgbClr val="FFC000"/>
              </a:solidFill>
            </a:endParaRPr>
          </a:p>
        </p:txBody>
      </p:sp>
      <p:pic>
        <p:nvPicPr>
          <p:cNvPr id="5" name="Picture 4">
            <a:extLst>
              <a:ext uri="{FF2B5EF4-FFF2-40B4-BE49-F238E27FC236}">
                <a16:creationId xmlns:a16="http://schemas.microsoft.com/office/drawing/2014/main" id="{5F1E2BEB-8277-0C40-A3FA-AA983DBB821E}"/>
              </a:ext>
            </a:extLst>
          </p:cNvPr>
          <p:cNvPicPr>
            <a:picLocks noChangeAspect="1"/>
          </p:cNvPicPr>
          <p:nvPr/>
        </p:nvPicPr>
        <p:blipFill>
          <a:blip r:embed="rId2"/>
          <a:stretch>
            <a:fillRect/>
          </a:stretch>
        </p:blipFill>
        <p:spPr>
          <a:xfrm>
            <a:off x="9680608" y="1573387"/>
            <a:ext cx="1208611" cy="998064"/>
          </a:xfrm>
          <a:prstGeom prst="rect">
            <a:avLst/>
          </a:prstGeom>
        </p:spPr>
      </p:pic>
      <p:pic>
        <p:nvPicPr>
          <p:cNvPr id="6" name="Picture 5">
            <a:extLst>
              <a:ext uri="{FF2B5EF4-FFF2-40B4-BE49-F238E27FC236}">
                <a16:creationId xmlns:a16="http://schemas.microsoft.com/office/drawing/2014/main" id="{B1B27DB0-43C3-C947-8C99-A5FA9DCECFD0}"/>
              </a:ext>
            </a:extLst>
          </p:cNvPr>
          <p:cNvPicPr>
            <a:picLocks noChangeAspect="1"/>
          </p:cNvPicPr>
          <p:nvPr/>
        </p:nvPicPr>
        <p:blipFill>
          <a:blip r:embed="rId3"/>
          <a:stretch>
            <a:fillRect/>
          </a:stretch>
        </p:blipFill>
        <p:spPr>
          <a:xfrm>
            <a:off x="6987377" y="1736246"/>
            <a:ext cx="1486583" cy="748543"/>
          </a:xfrm>
          <a:prstGeom prst="rect">
            <a:avLst/>
          </a:prstGeom>
        </p:spPr>
      </p:pic>
      <p:pic>
        <p:nvPicPr>
          <p:cNvPr id="7" name="Picture 6">
            <a:extLst>
              <a:ext uri="{FF2B5EF4-FFF2-40B4-BE49-F238E27FC236}">
                <a16:creationId xmlns:a16="http://schemas.microsoft.com/office/drawing/2014/main" id="{05BBEAB1-141F-DD40-B2FB-6D3D757D48E1}"/>
              </a:ext>
            </a:extLst>
          </p:cNvPr>
          <p:cNvPicPr>
            <a:picLocks noChangeAspect="1"/>
          </p:cNvPicPr>
          <p:nvPr/>
        </p:nvPicPr>
        <p:blipFill>
          <a:blip r:embed="rId4"/>
          <a:stretch>
            <a:fillRect/>
          </a:stretch>
        </p:blipFill>
        <p:spPr>
          <a:xfrm>
            <a:off x="6987377" y="2759237"/>
            <a:ext cx="1592073" cy="989330"/>
          </a:xfrm>
          <a:prstGeom prst="rect">
            <a:avLst/>
          </a:prstGeom>
          <a:noFill/>
        </p:spPr>
      </p:pic>
      <p:pic>
        <p:nvPicPr>
          <p:cNvPr id="8" name="Picture 7">
            <a:extLst>
              <a:ext uri="{FF2B5EF4-FFF2-40B4-BE49-F238E27FC236}">
                <a16:creationId xmlns:a16="http://schemas.microsoft.com/office/drawing/2014/main" id="{D1F70C30-46CA-784F-B39F-9E98673CE2B4}"/>
              </a:ext>
            </a:extLst>
          </p:cNvPr>
          <p:cNvPicPr>
            <a:picLocks noChangeAspect="1"/>
          </p:cNvPicPr>
          <p:nvPr/>
        </p:nvPicPr>
        <p:blipFill>
          <a:blip r:embed="rId5"/>
          <a:stretch>
            <a:fillRect/>
          </a:stretch>
        </p:blipFill>
        <p:spPr>
          <a:xfrm>
            <a:off x="6932899" y="3911598"/>
            <a:ext cx="1546479" cy="271619"/>
          </a:xfrm>
          <a:prstGeom prst="rect">
            <a:avLst/>
          </a:prstGeom>
          <a:noFill/>
        </p:spPr>
      </p:pic>
      <p:pic>
        <p:nvPicPr>
          <p:cNvPr id="9" name="Picture 8">
            <a:extLst>
              <a:ext uri="{FF2B5EF4-FFF2-40B4-BE49-F238E27FC236}">
                <a16:creationId xmlns:a16="http://schemas.microsoft.com/office/drawing/2014/main" id="{0FC68B36-2D65-3445-9694-77CFDC9ED80A}"/>
              </a:ext>
            </a:extLst>
          </p:cNvPr>
          <p:cNvPicPr>
            <a:picLocks noChangeAspect="1"/>
          </p:cNvPicPr>
          <p:nvPr/>
        </p:nvPicPr>
        <p:blipFill>
          <a:blip r:embed="rId6"/>
          <a:stretch>
            <a:fillRect/>
          </a:stretch>
        </p:blipFill>
        <p:spPr>
          <a:xfrm>
            <a:off x="7963127" y="4481509"/>
            <a:ext cx="2531353" cy="908859"/>
          </a:xfrm>
          <a:prstGeom prst="rect">
            <a:avLst/>
          </a:prstGeom>
        </p:spPr>
      </p:pic>
      <p:sp>
        <p:nvSpPr>
          <p:cNvPr id="10" name="Content Placeholder 1">
            <a:extLst>
              <a:ext uri="{FF2B5EF4-FFF2-40B4-BE49-F238E27FC236}">
                <a16:creationId xmlns:a16="http://schemas.microsoft.com/office/drawing/2014/main" id="{D87AF78C-63B7-DD43-9DCF-9B3EDABCA786}"/>
              </a:ext>
            </a:extLst>
          </p:cNvPr>
          <p:cNvSpPr txBox="1">
            <a:spLocks/>
          </p:cNvSpPr>
          <p:nvPr/>
        </p:nvSpPr>
        <p:spPr>
          <a:xfrm>
            <a:off x="150318" y="1414517"/>
            <a:ext cx="5543346" cy="4918615"/>
          </a:xfrm>
          <a:prstGeom prst="rect">
            <a:avLst/>
          </a:prstGeom>
          <a:solidFill>
            <a:srgbClr val="124E6A"/>
          </a:solidFill>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2400" dirty="0">
              <a:solidFill>
                <a:schemeClr val="bg1"/>
              </a:solidFill>
            </a:endParaRPr>
          </a:p>
          <a:p>
            <a:r>
              <a:rPr lang="en-GB" sz="2400" dirty="0">
                <a:solidFill>
                  <a:schemeClr val="bg1"/>
                </a:solidFill>
              </a:rPr>
              <a:t>Representatives from </a:t>
            </a:r>
            <a:r>
              <a:rPr lang="en-GB" sz="2400" dirty="0">
                <a:solidFill>
                  <a:srgbClr val="FFC000"/>
                </a:solidFill>
              </a:rPr>
              <a:t>research and e-Infrastructures</a:t>
            </a:r>
            <a:r>
              <a:rPr lang="en-GB" sz="2400" dirty="0">
                <a:solidFill>
                  <a:schemeClr val="bg1"/>
                </a:solidFill>
              </a:rPr>
              <a:t> who operate AAI services for the communities they support</a:t>
            </a:r>
          </a:p>
          <a:p>
            <a:r>
              <a:rPr lang="en-GB" sz="2400" dirty="0">
                <a:solidFill>
                  <a:schemeClr val="bg1"/>
                </a:solidFill>
              </a:rPr>
              <a:t>A </a:t>
            </a:r>
            <a:r>
              <a:rPr lang="en-GB" sz="2400" dirty="0">
                <a:solidFill>
                  <a:srgbClr val="FFC000"/>
                </a:solidFill>
              </a:rPr>
              <a:t>communication channel </a:t>
            </a:r>
            <a:r>
              <a:rPr lang="en-GB" sz="2400" dirty="0">
                <a:solidFill>
                  <a:schemeClr val="bg1"/>
                </a:solidFill>
              </a:rPr>
              <a:t>with and across the infrastructure providers</a:t>
            </a:r>
          </a:p>
          <a:p>
            <a:r>
              <a:rPr lang="en-GB" sz="2400" dirty="0">
                <a:solidFill>
                  <a:schemeClr val="bg1"/>
                </a:solidFill>
              </a:rPr>
              <a:t>Promote </a:t>
            </a:r>
            <a:r>
              <a:rPr lang="en-GB" sz="2400" dirty="0">
                <a:solidFill>
                  <a:srgbClr val="FFC000"/>
                </a:solidFill>
              </a:rPr>
              <a:t>a consistent vision </a:t>
            </a:r>
            <a:r>
              <a:rPr lang="en-GB" sz="2400" dirty="0">
                <a:solidFill>
                  <a:schemeClr val="bg1"/>
                </a:solidFill>
              </a:rPr>
              <a:t>for federated access</a:t>
            </a:r>
          </a:p>
          <a:p>
            <a:r>
              <a:rPr lang="en-GB" sz="2400" dirty="0">
                <a:solidFill>
                  <a:schemeClr val="bg1"/>
                </a:solidFill>
              </a:rPr>
              <a:t>Facilitate activities so that infrastructures</a:t>
            </a:r>
            <a:r>
              <a:rPr lang="en-GB" sz="2400" dirty="0">
                <a:solidFill>
                  <a:srgbClr val="FFC000"/>
                </a:solidFill>
              </a:rPr>
              <a:t> adopt and implement harmonised solutions </a:t>
            </a:r>
            <a:r>
              <a:rPr lang="en-GB" sz="2400" dirty="0">
                <a:solidFill>
                  <a:schemeClr val="bg1"/>
                </a:solidFill>
              </a:rPr>
              <a:t>and avoid ’re-inventing the wheel”</a:t>
            </a:r>
          </a:p>
        </p:txBody>
      </p:sp>
      <p:pic>
        <p:nvPicPr>
          <p:cNvPr id="11" name="Picture 10">
            <a:extLst>
              <a:ext uri="{FF2B5EF4-FFF2-40B4-BE49-F238E27FC236}">
                <a16:creationId xmlns:a16="http://schemas.microsoft.com/office/drawing/2014/main" id="{36FED810-2012-CE44-BBAE-5FB773815EF6}"/>
              </a:ext>
            </a:extLst>
          </p:cNvPr>
          <p:cNvPicPr>
            <a:picLocks noChangeAspect="1"/>
          </p:cNvPicPr>
          <p:nvPr/>
        </p:nvPicPr>
        <p:blipFill>
          <a:blip r:embed="rId7"/>
          <a:stretch>
            <a:fillRect/>
          </a:stretch>
        </p:blipFill>
        <p:spPr>
          <a:xfrm>
            <a:off x="9409108" y="3265561"/>
            <a:ext cx="1905000" cy="1384300"/>
          </a:xfrm>
          <a:prstGeom prst="rect">
            <a:avLst/>
          </a:prstGeom>
        </p:spPr>
      </p:pic>
      <p:pic>
        <p:nvPicPr>
          <p:cNvPr id="12" name="Picture 11">
            <a:extLst>
              <a:ext uri="{FF2B5EF4-FFF2-40B4-BE49-F238E27FC236}">
                <a16:creationId xmlns:a16="http://schemas.microsoft.com/office/drawing/2014/main" id="{8A3C13FF-C9B7-6349-9CC7-4803BCDAEB9A}"/>
              </a:ext>
            </a:extLst>
          </p:cNvPr>
          <p:cNvPicPr>
            <a:picLocks noChangeAspect="1"/>
          </p:cNvPicPr>
          <p:nvPr/>
        </p:nvPicPr>
        <p:blipFill>
          <a:blip r:embed="rId8"/>
          <a:stretch>
            <a:fillRect/>
          </a:stretch>
        </p:blipFill>
        <p:spPr>
          <a:xfrm>
            <a:off x="9255717" y="2470541"/>
            <a:ext cx="2084149" cy="668794"/>
          </a:xfrm>
          <a:prstGeom prst="rect">
            <a:avLst/>
          </a:prstGeom>
        </p:spPr>
      </p:pic>
      <p:pic>
        <p:nvPicPr>
          <p:cNvPr id="13" name="Picture 12">
            <a:extLst>
              <a:ext uri="{FF2B5EF4-FFF2-40B4-BE49-F238E27FC236}">
                <a16:creationId xmlns:a16="http://schemas.microsoft.com/office/drawing/2014/main" id="{0756B024-FA28-CC4B-B7DD-6DA2DE12F8FE}"/>
              </a:ext>
            </a:extLst>
          </p:cNvPr>
          <p:cNvPicPr>
            <a:picLocks noChangeAspect="1"/>
          </p:cNvPicPr>
          <p:nvPr/>
        </p:nvPicPr>
        <p:blipFill rotWithShape="1">
          <a:blip r:embed="rId9"/>
          <a:srcRect l="14720" t="18477" r="16912" b="22282"/>
          <a:stretch/>
        </p:blipFill>
        <p:spPr>
          <a:xfrm>
            <a:off x="8882233" y="115696"/>
            <a:ext cx="1545432" cy="1072341"/>
          </a:xfrm>
          <a:prstGeom prst="rect">
            <a:avLst/>
          </a:prstGeom>
        </p:spPr>
      </p:pic>
      <p:sp>
        <p:nvSpPr>
          <p:cNvPr id="14" name="TextBox 13">
            <a:extLst>
              <a:ext uri="{FF2B5EF4-FFF2-40B4-BE49-F238E27FC236}">
                <a16:creationId xmlns:a16="http://schemas.microsoft.com/office/drawing/2014/main" id="{8C3FCDA6-6611-DA40-AB7A-A73FB8B5A6B9}"/>
              </a:ext>
            </a:extLst>
          </p:cNvPr>
          <p:cNvSpPr txBox="1"/>
          <p:nvPr/>
        </p:nvSpPr>
        <p:spPr>
          <a:xfrm>
            <a:off x="6743566" y="5713755"/>
            <a:ext cx="4753032" cy="584775"/>
          </a:xfrm>
          <a:prstGeom prst="rect">
            <a:avLst/>
          </a:prstGeom>
          <a:noFill/>
        </p:spPr>
        <p:txBody>
          <a:bodyPr wrap="none" rtlCol="0">
            <a:spAutoFit/>
          </a:bodyPr>
          <a:lstStyle/>
          <a:p>
            <a:pPr algn="ctr"/>
            <a:r>
              <a:rPr lang="en-GB" sz="1600" b="1" dirty="0">
                <a:solidFill>
                  <a:schemeClr val="tx1">
                    <a:lumMod val="50000"/>
                    <a:lumOff val="50000"/>
                  </a:schemeClr>
                </a:solidFill>
              </a:rPr>
              <a:t>As more infrastructure are adopting the AARC results,</a:t>
            </a:r>
          </a:p>
          <a:p>
            <a:pPr algn="ctr"/>
            <a:r>
              <a:rPr lang="en-GB" sz="1600" b="1" dirty="0">
                <a:solidFill>
                  <a:schemeClr val="tx1">
                    <a:lumMod val="50000"/>
                    <a:lumOff val="50000"/>
                  </a:schemeClr>
                </a:solidFill>
              </a:rPr>
              <a:t>the membership of AEGIS will be expanding.</a:t>
            </a:r>
            <a:endParaRPr lang="en-US" sz="1600" b="1" dirty="0">
              <a:solidFill>
                <a:schemeClr val="tx1">
                  <a:lumMod val="50000"/>
                  <a:lumOff val="50000"/>
                </a:schemeClr>
              </a:solidFill>
            </a:endParaRPr>
          </a:p>
        </p:txBody>
      </p:sp>
    </p:spTree>
    <p:extLst>
      <p:ext uri="{BB962C8B-B14F-4D97-AF65-F5344CB8AC3E}">
        <p14:creationId xmlns:p14="http://schemas.microsoft.com/office/powerpoint/2010/main" val="294505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1E60BF-1B68-FA4B-8552-559A5CA7ACE2}"/>
              </a:ext>
            </a:extLst>
          </p:cNvPr>
          <p:cNvSpPr>
            <a:spLocks noGrp="1"/>
          </p:cNvSpPr>
          <p:nvPr>
            <p:ph type="sldNum" sz="quarter" idx="12"/>
          </p:nvPr>
        </p:nvSpPr>
        <p:spPr/>
        <p:txBody>
          <a:bodyPr/>
          <a:lstStyle/>
          <a:p>
            <a:fld id="{6F576E6A-F32A-4612-884C-86870357C6B4}" type="slidenum">
              <a:rPr lang="en-GB" smtClean="0"/>
              <a:pPr/>
              <a:t>22</a:t>
            </a:fld>
            <a:endParaRPr lang="en-GB"/>
          </a:p>
        </p:txBody>
      </p:sp>
      <p:sp>
        <p:nvSpPr>
          <p:cNvPr id="4" name="Title 3">
            <a:extLst>
              <a:ext uri="{FF2B5EF4-FFF2-40B4-BE49-F238E27FC236}">
                <a16:creationId xmlns:a16="http://schemas.microsoft.com/office/drawing/2014/main" id="{739A1533-0B73-274B-9E8D-7E70CB647D00}"/>
              </a:ext>
            </a:extLst>
          </p:cNvPr>
          <p:cNvSpPr>
            <a:spLocks noGrp="1"/>
          </p:cNvSpPr>
          <p:nvPr>
            <p:ph type="title"/>
          </p:nvPr>
        </p:nvSpPr>
        <p:spPr/>
        <p:txBody>
          <a:bodyPr/>
          <a:lstStyle/>
          <a:p>
            <a:r>
              <a:rPr lang="en-US" dirty="0"/>
              <a:t>AARC Recommendations in AEGIS (Y1)</a:t>
            </a:r>
          </a:p>
        </p:txBody>
      </p:sp>
      <p:graphicFrame>
        <p:nvGraphicFramePr>
          <p:cNvPr id="5" name="Table 4">
            <a:extLst>
              <a:ext uri="{FF2B5EF4-FFF2-40B4-BE49-F238E27FC236}">
                <a16:creationId xmlns:a16="http://schemas.microsoft.com/office/drawing/2014/main" id="{A9EBFD6F-57BE-9041-AF5D-25ACAF0262E3}"/>
              </a:ext>
            </a:extLst>
          </p:cNvPr>
          <p:cNvGraphicFramePr>
            <a:graphicFrameLocks noGrp="1"/>
          </p:cNvGraphicFramePr>
          <p:nvPr/>
        </p:nvGraphicFramePr>
        <p:xfrm>
          <a:off x="455646" y="1400212"/>
          <a:ext cx="11208848" cy="3466905"/>
        </p:xfrm>
        <a:graphic>
          <a:graphicData uri="http://schemas.openxmlformats.org/drawingml/2006/table">
            <a:tbl>
              <a:tblPr firstRow="1">
                <a:tableStyleId>{74C1A8A3-306A-4EB7-A6B1-4F7E0EB9C5D6}</a:tableStyleId>
              </a:tblPr>
              <a:tblGrid>
                <a:gridCol w="7190639">
                  <a:extLst>
                    <a:ext uri="{9D8B030D-6E8A-4147-A177-3AD203B41FA5}">
                      <a16:colId xmlns:a16="http://schemas.microsoft.com/office/drawing/2014/main" val="275248309"/>
                    </a:ext>
                  </a:extLst>
                </a:gridCol>
                <a:gridCol w="1326524">
                  <a:extLst>
                    <a:ext uri="{9D8B030D-6E8A-4147-A177-3AD203B41FA5}">
                      <a16:colId xmlns:a16="http://schemas.microsoft.com/office/drawing/2014/main" val="3847970214"/>
                    </a:ext>
                  </a:extLst>
                </a:gridCol>
                <a:gridCol w="1352282">
                  <a:extLst>
                    <a:ext uri="{9D8B030D-6E8A-4147-A177-3AD203B41FA5}">
                      <a16:colId xmlns:a16="http://schemas.microsoft.com/office/drawing/2014/main" val="3788600242"/>
                    </a:ext>
                  </a:extLst>
                </a:gridCol>
                <a:gridCol w="1339403">
                  <a:extLst>
                    <a:ext uri="{9D8B030D-6E8A-4147-A177-3AD203B41FA5}">
                      <a16:colId xmlns:a16="http://schemas.microsoft.com/office/drawing/2014/main" val="2939183834"/>
                    </a:ext>
                  </a:extLst>
                </a:gridCol>
              </a:tblGrid>
              <a:tr h="693381">
                <a:tc>
                  <a:txBody>
                    <a:bodyPr/>
                    <a:lstStyle/>
                    <a:p>
                      <a:r>
                        <a:rPr lang="en-US" sz="1800" dirty="0"/>
                        <a:t>Document</a:t>
                      </a:r>
                    </a:p>
                  </a:txBody>
                  <a:tcPr/>
                </a:tc>
                <a:tc>
                  <a:txBody>
                    <a:bodyPr/>
                    <a:lstStyle/>
                    <a:p>
                      <a:r>
                        <a:rPr lang="en-US" sz="1800" dirty="0"/>
                        <a:t>AARC Identifier</a:t>
                      </a:r>
                    </a:p>
                  </a:txBody>
                  <a:tcPr/>
                </a:tc>
                <a:tc>
                  <a:txBody>
                    <a:bodyPr/>
                    <a:lstStyle/>
                    <a:p>
                      <a:r>
                        <a:rPr lang="en-US" sz="1800" dirty="0"/>
                        <a:t>Date first presented</a:t>
                      </a:r>
                    </a:p>
                  </a:txBody>
                  <a:tcPr/>
                </a:tc>
                <a:tc>
                  <a:txBody>
                    <a:bodyPr/>
                    <a:lstStyle/>
                    <a:p>
                      <a:r>
                        <a:rPr lang="en-US" sz="1800" dirty="0"/>
                        <a:t>Date approved</a:t>
                      </a:r>
                    </a:p>
                  </a:txBody>
                  <a:tcPr/>
                </a:tc>
                <a:extLst>
                  <a:ext uri="{0D108BD9-81ED-4DB2-BD59-A6C34878D82A}">
                    <a16:rowId xmlns:a16="http://schemas.microsoft.com/office/drawing/2014/main" val="2751911258"/>
                  </a:ext>
                </a:extLst>
              </a:tr>
              <a:tr h="6933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Guidelines on expressing group membership and role information</a:t>
                      </a:r>
                    </a:p>
                  </a:txBody>
                  <a:tcPr anchor="ctr"/>
                </a:tc>
                <a:tc>
                  <a:txBody>
                    <a:bodyPr/>
                    <a:lstStyle/>
                    <a:p>
                      <a:r>
                        <a:rPr lang="en-US" sz="1800" dirty="0"/>
                        <a:t>AARC-G002</a:t>
                      </a:r>
                    </a:p>
                  </a:txBody>
                  <a:tcPr anchor="ctr"/>
                </a:tc>
                <a:tc>
                  <a:txBody>
                    <a:bodyPr/>
                    <a:lstStyle/>
                    <a:p>
                      <a:r>
                        <a:rPr lang="en-US" sz="1800" dirty="0"/>
                        <a:t>2017-11-13</a:t>
                      </a:r>
                    </a:p>
                  </a:txBody>
                  <a:tcPr anchor="ctr"/>
                </a:tc>
                <a:tc>
                  <a:txBody>
                    <a:bodyPr/>
                    <a:lstStyle/>
                    <a:p>
                      <a:r>
                        <a:rPr lang="en-US" sz="1800" dirty="0"/>
                        <a:t>2017-11-15</a:t>
                      </a:r>
                    </a:p>
                  </a:txBody>
                  <a:tcPr anchor="ctr"/>
                </a:tc>
                <a:extLst>
                  <a:ext uri="{0D108BD9-81ED-4DB2-BD59-A6C34878D82A}">
                    <a16:rowId xmlns:a16="http://schemas.microsoft.com/office/drawing/2014/main" val="1486737784"/>
                  </a:ext>
                </a:extLst>
              </a:tr>
              <a:tr h="6933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strike="sngStrike" baseline="0" dirty="0"/>
                        <a:t>Guidelines for uniquely identifying users across infrastructures </a:t>
                      </a:r>
                    </a:p>
                  </a:txBody>
                  <a:tcPr anchor="ctr"/>
                </a:tc>
                <a:tc>
                  <a:txBody>
                    <a:bodyPr/>
                    <a:lstStyle/>
                    <a:p>
                      <a:r>
                        <a:rPr lang="en-US" sz="1800" strike="sngStrike" baseline="0" dirty="0"/>
                        <a:t>AARC-G026</a:t>
                      </a:r>
                    </a:p>
                  </a:txBody>
                  <a:tcPr anchor="ctr"/>
                </a:tc>
                <a:tc>
                  <a:txBody>
                    <a:bodyPr/>
                    <a:lstStyle/>
                    <a:p>
                      <a:r>
                        <a:rPr lang="en-US" sz="1800" strike="sngStrike" baseline="0" dirty="0"/>
                        <a:t>2017-12-11</a:t>
                      </a:r>
                    </a:p>
                  </a:txBody>
                  <a:tcPr anchor="ctr"/>
                </a:tc>
                <a:tc>
                  <a:txBody>
                    <a:bodyPr/>
                    <a:lstStyle/>
                    <a:p>
                      <a:endParaRPr lang="en-US" sz="1800" strike="sngStrike" baseline="0" dirty="0"/>
                    </a:p>
                  </a:txBody>
                  <a:tcPr anchor="ctr"/>
                </a:tc>
                <a:extLst>
                  <a:ext uri="{0D108BD9-81ED-4DB2-BD59-A6C34878D82A}">
                    <a16:rowId xmlns:a16="http://schemas.microsoft.com/office/drawing/2014/main" val="3427420029"/>
                  </a:ext>
                </a:extLst>
              </a:tr>
              <a:tr h="6933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Exchange of specific assurance information between Infrastructure</a:t>
                      </a:r>
                    </a:p>
                  </a:txBody>
                  <a:tcPr anchor="ctr"/>
                </a:tc>
                <a:tc>
                  <a:txBody>
                    <a:bodyPr/>
                    <a:lstStyle/>
                    <a:p>
                      <a:r>
                        <a:rPr lang="en-US" sz="1800" dirty="0"/>
                        <a:t>AARC-G021</a:t>
                      </a:r>
                    </a:p>
                  </a:txBody>
                  <a:tcPr anchor="ctr"/>
                </a:tc>
                <a:tc>
                  <a:txBody>
                    <a:bodyPr/>
                    <a:lstStyle/>
                    <a:p>
                      <a:r>
                        <a:rPr lang="en-US" sz="1800" dirty="0"/>
                        <a:t>2018-03-12</a:t>
                      </a:r>
                    </a:p>
                  </a:txBody>
                  <a:tcPr anchor="ctr"/>
                </a:tc>
                <a:tc>
                  <a:txBody>
                    <a:bodyPr/>
                    <a:lstStyle/>
                    <a:p>
                      <a:r>
                        <a:rPr lang="en-US" sz="1800" dirty="0"/>
                        <a:t>2018-03-12</a:t>
                      </a:r>
                    </a:p>
                  </a:txBody>
                  <a:tcPr anchor="ctr"/>
                </a:tc>
                <a:extLst>
                  <a:ext uri="{0D108BD9-81ED-4DB2-BD59-A6C34878D82A}">
                    <a16:rowId xmlns:a16="http://schemas.microsoft.com/office/drawing/2014/main" val="2106529100"/>
                  </a:ext>
                </a:extLst>
              </a:tr>
              <a:tr h="6933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Step-up</a:t>
                      </a:r>
                    </a:p>
                  </a:txBody>
                  <a:tcPr anchor="ctr"/>
                </a:tc>
                <a:tc>
                  <a:txBody>
                    <a:bodyPr/>
                    <a:lstStyle/>
                    <a:p>
                      <a:r>
                        <a:rPr lang="en-US" sz="1800" dirty="0"/>
                        <a:t>AARC-G029</a:t>
                      </a:r>
                    </a:p>
                  </a:txBody>
                  <a:tcPr anchor="ctr"/>
                </a:tc>
                <a:tc>
                  <a:txBody>
                    <a:bodyPr/>
                    <a:lstStyle/>
                    <a:p>
                      <a:r>
                        <a:rPr lang="en-US" sz="1800" dirty="0"/>
                        <a:t>2018-03-12</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N/A</a:t>
                      </a:r>
                    </a:p>
                  </a:txBody>
                  <a:tcPr anchor="ctr"/>
                </a:tc>
                <a:extLst>
                  <a:ext uri="{0D108BD9-81ED-4DB2-BD59-A6C34878D82A}">
                    <a16:rowId xmlns:a16="http://schemas.microsoft.com/office/drawing/2014/main" val="2040251500"/>
                  </a:ext>
                </a:extLst>
              </a:tr>
            </a:tbl>
          </a:graphicData>
        </a:graphic>
      </p:graphicFrame>
    </p:spTree>
    <p:extLst>
      <p:ext uri="{BB962C8B-B14F-4D97-AF65-F5344CB8AC3E}">
        <p14:creationId xmlns:p14="http://schemas.microsoft.com/office/powerpoint/2010/main" val="1322133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1E60BF-1B68-FA4B-8552-559A5CA7ACE2}"/>
              </a:ext>
            </a:extLst>
          </p:cNvPr>
          <p:cNvSpPr>
            <a:spLocks noGrp="1"/>
          </p:cNvSpPr>
          <p:nvPr>
            <p:ph type="sldNum" sz="quarter" idx="12"/>
          </p:nvPr>
        </p:nvSpPr>
        <p:spPr/>
        <p:txBody>
          <a:bodyPr/>
          <a:lstStyle/>
          <a:p>
            <a:fld id="{6F576E6A-F32A-4612-884C-86870357C6B4}" type="slidenum">
              <a:rPr lang="en-GB" smtClean="0"/>
              <a:pPr/>
              <a:t>23</a:t>
            </a:fld>
            <a:endParaRPr lang="en-GB"/>
          </a:p>
        </p:txBody>
      </p:sp>
      <p:sp>
        <p:nvSpPr>
          <p:cNvPr id="4" name="Title 3">
            <a:extLst>
              <a:ext uri="{FF2B5EF4-FFF2-40B4-BE49-F238E27FC236}">
                <a16:creationId xmlns:a16="http://schemas.microsoft.com/office/drawing/2014/main" id="{739A1533-0B73-274B-9E8D-7E70CB647D00}"/>
              </a:ext>
            </a:extLst>
          </p:cNvPr>
          <p:cNvSpPr>
            <a:spLocks noGrp="1"/>
          </p:cNvSpPr>
          <p:nvPr>
            <p:ph type="title"/>
          </p:nvPr>
        </p:nvSpPr>
        <p:spPr/>
        <p:txBody>
          <a:bodyPr/>
          <a:lstStyle/>
          <a:p>
            <a:r>
              <a:rPr lang="en-US" dirty="0"/>
              <a:t>AARC Recommendations in AEGIS (Y2)</a:t>
            </a:r>
          </a:p>
        </p:txBody>
      </p:sp>
      <p:graphicFrame>
        <p:nvGraphicFramePr>
          <p:cNvPr id="2" name="Table 1">
            <a:extLst>
              <a:ext uri="{FF2B5EF4-FFF2-40B4-BE49-F238E27FC236}">
                <a16:creationId xmlns:a16="http://schemas.microsoft.com/office/drawing/2014/main" id="{44A885CD-0A60-D943-ADEC-13F1DB2C224E}"/>
              </a:ext>
            </a:extLst>
          </p:cNvPr>
          <p:cNvGraphicFramePr>
            <a:graphicFrameLocks noGrp="1"/>
          </p:cNvGraphicFramePr>
          <p:nvPr/>
        </p:nvGraphicFramePr>
        <p:xfrm>
          <a:off x="506186" y="1439863"/>
          <a:ext cx="10641454" cy="3779035"/>
        </p:xfrm>
        <a:graphic>
          <a:graphicData uri="http://schemas.openxmlformats.org/drawingml/2006/table">
            <a:tbl>
              <a:tblPr firstRow="1">
                <a:tableStyleId>{74C1A8A3-306A-4EB7-A6B1-4F7E0EB9C5D6}</a:tableStyleId>
              </a:tblPr>
              <a:tblGrid>
                <a:gridCol w="5432640">
                  <a:extLst>
                    <a:ext uri="{9D8B030D-6E8A-4147-A177-3AD203B41FA5}">
                      <a16:colId xmlns:a16="http://schemas.microsoft.com/office/drawing/2014/main" val="1181315446"/>
                    </a:ext>
                  </a:extLst>
                </a:gridCol>
                <a:gridCol w="1616528">
                  <a:extLst>
                    <a:ext uri="{9D8B030D-6E8A-4147-A177-3AD203B41FA5}">
                      <a16:colId xmlns:a16="http://schemas.microsoft.com/office/drawing/2014/main" val="1994163591"/>
                    </a:ext>
                  </a:extLst>
                </a:gridCol>
                <a:gridCol w="1779815">
                  <a:extLst>
                    <a:ext uri="{9D8B030D-6E8A-4147-A177-3AD203B41FA5}">
                      <a16:colId xmlns:a16="http://schemas.microsoft.com/office/drawing/2014/main" val="2820656863"/>
                    </a:ext>
                  </a:extLst>
                </a:gridCol>
                <a:gridCol w="1812471">
                  <a:extLst>
                    <a:ext uri="{9D8B030D-6E8A-4147-A177-3AD203B41FA5}">
                      <a16:colId xmlns:a16="http://schemas.microsoft.com/office/drawing/2014/main" val="2463980085"/>
                    </a:ext>
                  </a:extLst>
                </a:gridCol>
              </a:tblGrid>
              <a:tr h="709678">
                <a:tc>
                  <a:txBody>
                    <a:bodyPr/>
                    <a:lstStyle/>
                    <a:p>
                      <a:r>
                        <a:rPr lang="en-US" sz="1800" dirty="0"/>
                        <a:t>Document</a:t>
                      </a:r>
                    </a:p>
                  </a:txBody>
                  <a:tcPr/>
                </a:tc>
                <a:tc>
                  <a:txBody>
                    <a:bodyPr/>
                    <a:lstStyle/>
                    <a:p>
                      <a:r>
                        <a:rPr lang="en-US" sz="1800" dirty="0"/>
                        <a:t>AARC Identifier</a:t>
                      </a:r>
                    </a:p>
                  </a:txBody>
                  <a:tcPr/>
                </a:tc>
                <a:tc>
                  <a:txBody>
                    <a:bodyPr/>
                    <a:lstStyle/>
                    <a:p>
                      <a:r>
                        <a:rPr lang="en-US" sz="1800" dirty="0"/>
                        <a:t>Date first presented</a:t>
                      </a:r>
                    </a:p>
                  </a:txBody>
                  <a:tcPr/>
                </a:tc>
                <a:tc>
                  <a:txBody>
                    <a:bodyPr/>
                    <a:lstStyle/>
                    <a:p>
                      <a:r>
                        <a:rPr lang="en-US" sz="1800" dirty="0"/>
                        <a:t>Date approved</a:t>
                      </a:r>
                    </a:p>
                  </a:txBody>
                  <a:tcPr/>
                </a:tc>
                <a:extLst>
                  <a:ext uri="{0D108BD9-81ED-4DB2-BD59-A6C34878D82A}">
                    <a16:rowId xmlns:a16="http://schemas.microsoft.com/office/drawing/2014/main" val="2282219146"/>
                  </a:ext>
                </a:extLst>
              </a:tr>
              <a:tr h="709678">
                <a:tc>
                  <a:txBody>
                    <a:bodyPr/>
                    <a:lstStyle/>
                    <a:p>
                      <a:r>
                        <a:rPr lang="en-GB" sz="1800" dirty="0">
                          <a:effectLst/>
                        </a:rPr>
                        <a:t>Guidelines for evaluating the combined assurance of linked identities</a:t>
                      </a:r>
                      <a:endParaRPr lang="en-GB" sz="1800" dirty="0"/>
                    </a:p>
                  </a:txBody>
                  <a:tcPr marL="70968" marR="70968" marT="35484" marB="35484" anchor="ctr"/>
                </a:tc>
                <a:tc>
                  <a:txBody>
                    <a:bodyPr/>
                    <a:lstStyle/>
                    <a:p>
                      <a:r>
                        <a:rPr lang="en-GB" sz="1800">
                          <a:effectLst/>
                        </a:rPr>
                        <a:t>AARC-G031</a:t>
                      </a:r>
                      <a:endParaRPr lang="en-GB" sz="1800"/>
                    </a:p>
                  </a:txBody>
                  <a:tcPr marL="70968" marR="70968" marT="35484" marB="35484" anchor="ctr"/>
                </a:tc>
                <a:tc>
                  <a:txBody>
                    <a:bodyPr/>
                    <a:lstStyle/>
                    <a:p>
                      <a:r>
                        <a:rPr lang="en-GB" sz="1800">
                          <a:effectLst/>
                        </a:rPr>
                        <a:t>2018-05-14</a:t>
                      </a:r>
                      <a:endParaRPr lang="en-GB" sz="1800"/>
                    </a:p>
                  </a:txBody>
                  <a:tcPr marL="70968" marR="70968" marT="35484" marB="35484" anchor="ctr"/>
                </a:tc>
                <a:tc>
                  <a:txBody>
                    <a:bodyPr/>
                    <a:lstStyle/>
                    <a:p>
                      <a:r>
                        <a:rPr lang="en-GB" sz="1800">
                          <a:effectLst/>
                        </a:rPr>
                        <a:t>2018-07-09</a:t>
                      </a:r>
                      <a:endParaRPr lang="en-GB" sz="1800"/>
                    </a:p>
                  </a:txBody>
                  <a:tcPr marL="70968" marR="70968" marT="35484" marB="35484" anchor="ctr"/>
                </a:tc>
                <a:extLst>
                  <a:ext uri="{0D108BD9-81ED-4DB2-BD59-A6C34878D82A}">
                    <a16:rowId xmlns:a16="http://schemas.microsoft.com/office/drawing/2014/main" val="1052351717"/>
                  </a:ext>
                </a:extLst>
              </a:tr>
              <a:tr h="550000">
                <a:tc>
                  <a:txBody>
                    <a:bodyPr/>
                    <a:lstStyle/>
                    <a:p>
                      <a:r>
                        <a:rPr lang="en-GB" sz="1800" dirty="0">
                          <a:effectLst/>
                        </a:rPr>
                        <a:t>Specification for expressing resource capabilities</a:t>
                      </a:r>
                      <a:endParaRPr lang="en-GB" sz="1800" dirty="0"/>
                    </a:p>
                  </a:txBody>
                  <a:tcPr marL="70968" marR="70968" marT="35484" marB="35484" anchor="ctr"/>
                </a:tc>
                <a:tc>
                  <a:txBody>
                    <a:bodyPr/>
                    <a:lstStyle/>
                    <a:p>
                      <a:r>
                        <a:rPr lang="en-GB" sz="1800">
                          <a:effectLst/>
                        </a:rPr>
                        <a:t>AARC-G027</a:t>
                      </a:r>
                      <a:endParaRPr lang="en-GB" sz="1800"/>
                    </a:p>
                  </a:txBody>
                  <a:tcPr marL="70968" marR="70968" marT="35484" marB="35484" anchor="ctr"/>
                </a:tc>
                <a:tc>
                  <a:txBody>
                    <a:bodyPr/>
                    <a:lstStyle/>
                    <a:p>
                      <a:r>
                        <a:rPr lang="en-GB" sz="1800">
                          <a:effectLst/>
                        </a:rPr>
                        <a:t>2018-12-10</a:t>
                      </a:r>
                      <a:endParaRPr lang="en-GB" sz="1800"/>
                    </a:p>
                  </a:txBody>
                  <a:tcPr marL="70968" marR="70968" marT="35484" marB="35484" anchor="ctr"/>
                </a:tc>
                <a:tc>
                  <a:txBody>
                    <a:bodyPr/>
                    <a:lstStyle/>
                    <a:p>
                      <a:r>
                        <a:rPr lang="en-GB" sz="1800" dirty="0">
                          <a:effectLst/>
                        </a:rPr>
                        <a:t>2018-12-10</a:t>
                      </a:r>
                      <a:endParaRPr lang="en-GB" sz="1800" dirty="0"/>
                    </a:p>
                  </a:txBody>
                  <a:tcPr marL="70968" marR="70968" marT="35484" marB="35484" anchor="ctr"/>
                </a:tc>
                <a:extLst>
                  <a:ext uri="{0D108BD9-81ED-4DB2-BD59-A6C34878D82A}">
                    <a16:rowId xmlns:a16="http://schemas.microsoft.com/office/drawing/2014/main" val="3849413837"/>
                  </a:ext>
                </a:extLst>
              </a:tr>
              <a:tr h="709678">
                <a:tc>
                  <a:txBody>
                    <a:bodyPr/>
                    <a:lstStyle/>
                    <a:p>
                      <a:r>
                        <a:rPr lang="en-GB" sz="1800" u="none" strike="noStrike" dirty="0">
                          <a:effectLst/>
                        </a:rPr>
                        <a:t>Implementing scalable and consistent authorisation across multi-SP environments</a:t>
                      </a:r>
                      <a:endParaRPr lang="en-GB" sz="1800" dirty="0"/>
                    </a:p>
                  </a:txBody>
                  <a:tcPr marL="70968" marR="70968" marT="35484" marB="35484" anchor="ctr"/>
                </a:tc>
                <a:tc>
                  <a:txBody>
                    <a:bodyPr/>
                    <a:lstStyle/>
                    <a:p>
                      <a:r>
                        <a:rPr lang="en-GB" sz="1800" dirty="0">
                          <a:effectLst/>
                        </a:rPr>
                        <a:t>AARC-I047</a:t>
                      </a:r>
                      <a:endParaRPr lang="en-GB" sz="1800" dirty="0"/>
                    </a:p>
                  </a:txBody>
                  <a:tcPr marL="70968" marR="70968" marT="35484" marB="35484" anchor="ctr"/>
                </a:tc>
                <a:tc>
                  <a:txBody>
                    <a:bodyPr/>
                    <a:lstStyle/>
                    <a:p>
                      <a:r>
                        <a:rPr lang="en-GB" sz="1800" dirty="0">
                          <a:effectLst/>
                        </a:rPr>
                        <a:t>2019-03-11</a:t>
                      </a:r>
                      <a:endParaRPr lang="en-GB" sz="1800" dirty="0"/>
                    </a:p>
                  </a:txBody>
                  <a:tcPr marL="70968" marR="70968" marT="35484" marB="35484" anchor="ctr"/>
                </a:tc>
                <a:tc>
                  <a:txBody>
                    <a:bodyPr/>
                    <a:lstStyle/>
                    <a:p>
                      <a:r>
                        <a:rPr lang="en-GB" sz="1800" dirty="0"/>
                        <a:t>N/A</a:t>
                      </a:r>
                    </a:p>
                  </a:txBody>
                  <a:tcPr marL="70968" marR="70968" marT="35484" marB="35484" anchor="ctr"/>
                </a:tc>
                <a:extLst>
                  <a:ext uri="{0D108BD9-81ED-4DB2-BD59-A6C34878D82A}">
                    <a16:rowId xmlns:a16="http://schemas.microsoft.com/office/drawing/2014/main" val="936074081"/>
                  </a:ext>
                </a:extLst>
              </a:tr>
              <a:tr h="390323">
                <a:tc>
                  <a:txBody>
                    <a:bodyPr/>
                    <a:lstStyle/>
                    <a:p>
                      <a:r>
                        <a:rPr lang="en-GB" sz="1800" u="none" strike="noStrike" dirty="0">
                          <a:effectLst/>
                        </a:rPr>
                        <a:t>A specification for </a:t>
                      </a:r>
                      <a:r>
                        <a:rPr lang="en-GB" sz="1800" u="none" strike="noStrike" dirty="0" err="1">
                          <a:effectLst/>
                        </a:rPr>
                        <a:t>IdP</a:t>
                      </a:r>
                      <a:r>
                        <a:rPr lang="en-GB" sz="1800" u="none" strike="noStrike" dirty="0">
                          <a:effectLst/>
                        </a:rPr>
                        <a:t> hinting</a:t>
                      </a:r>
                      <a:endParaRPr lang="en-GB" sz="1800" dirty="0"/>
                    </a:p>
                  </a:txBody>
                  <a:tcPr marL="70968" marR="70968" marT="35484" marB="35484" anchor="ctr"/>
                </a:tc>
                <a:tc>
                  <a:txBody>
                    <a:bodyPr/>
                    <a:lstStyle/>
                    <a:p>
                      <a:r>
                        <a:rPr lang="en-GB" sz="1800" dirty="0">
                          <a:effectLst/>
                        </a:rPr>
                        <a:t>AARC-G049</a:t>
                      </a:r>
                      <a:endParaRPr lang="en-GB" sz="1800" dirty="0"/>
                    </a:p>
                  </a:txBody>
                  <a:tcPr marL="70968" marR="70968" marT="35484" marB="35484" anchor="ctr"/>
                </a:tc>
                <a:tc>
                  <a:txBody>
                    <a:bodyPr/>
                    <a:lstStyle/>
                    <a:p>
                      <a:r>
                        <a:rPr lang="en-GB" sz="1800" dirty="0">
                          <a:effectLst/>
                        </a:rPr>
                        <a:t>2019-03-11</a:t>
                      </a:r>
                      <a:endParaRPr lang="en-GB" sz="1800" dirty="0"/>
                    </a:p>
                  </a:txBody>
                  <a:tcPr marL="70968" marR="70968" marT="35484" marB="35484" anchor="ctr"/>
                </a:tc>
                <a:tc>
                  <a:txBody>
                    <a:bodyPr/>
                    <a:lstStyle/>
                    <a:p>
                      <a:r>
                        <a:rPr lang="en-GB" sz="1800" kern="1200" dirty="0">
                          <a:solidFill>
                            <a:schemeClr val="dk1"/>
                          </a:solidFill>
                          <a:effectLst/>
                          <a:latin typeface="+mn-lt"/>
                          <a:ea typeface="+mn-ea"/>
                          <a:cs typeface="+mn-cs"/>
                        </a:rPr>
                        <a:t>2019-03-11</a:t>
                      </a:r>
                      <a:endParaRPr lang="en-GB" sz="1800" dirty="0"/>
                    </a:p>
                  </a:txBody>
                  <a:tcPr marL="70968" marR="70968" marT="35484" marB="35484" anchor="ctr"/>
                </a:tc>
                <a:extLst>
                  <a:ext uri="{0D108BD9-81ED-4DB2-BD59-A6C34878D82A}">
                    <a16:rowId xmlns:a16="http://schemas.microsoft.com/office/drawing/2014/main" val="2826764913"/>
                  </a:ext>
                </a:extLst>
              </a:tr>
              <a:tr h="709678">
                <a:tc>
                  <a:txBody>
                    <a:bodyPr/>
                    <a:lstStyle/>
                    <a:p>
                      <a:r>
                        <a:rPr lang="en-GB" sz="1800" u="none" strike="noStrike" dirty="0">
                          <a:effectLst/>
                        </a:rPr>
                        <a:t>Guidelines for expressing affiliation information</a:t>
                      </a:r>
                      <a:endParaRPr lang="en-GB" sz="1800" dirty="0"/>
                    </a:p>
                  </a:txBody>
                  <a:tcPr marL="70968" marR="70968" marT="35484" marB="35484" anchor="ctr"/>
                </a:tc>
                <a:tc>
                  <a:txBody>
                    <a:bodyPr/>
                    <a:lstStyle/>
                    <a:p>
                      <a:r>
                        <a:rPr lang="en-GB" sz="1800" dirty="0">
                          <a:effectLst/>
                        </a:rPr>
                        <a:t>AARC-G025</a:t>
                      </a:r>
                      <a:endParaRPr lang="en-GB" sz="1800" dirty="0"/>
                    </a:p>
                  </a:txBody>
                  <a:tcPr marL="70968" marR="70968" marT="35484" marB="35484" anchor="ctr"/>
                </a:tc>
                <a:tc>
                  <a:txBody>
                    <a:bodyPr/>
                    <a:lstStyle/>
                    <a:p>
                      <a:r>
                        <a:rPr lang="en-GB" sz="1800" dirty="0">
                          <a:effectLst/>
                        </a:rPr>
                        <a:t>2019-03-11</a:t>
                      </a:r>
                      <a:endParaRPr lang="en-GB" sz="1800" dirty="0"/>
                    </a:p>
                  </a:txBody>
                  <a:tcPr marL="70968" marR="70968" marT="35484" marB="35484" anchor="ctr"/>
                </a:tc>
                <a:tc>
                  <a:txBody>
                    <a:bodyPr/>
                    <a:lstStyle/>
                    <a:p>
                      <a:r>
                        <a:rPr lang="en-GB" sz="1800" dirty="0">
                          <a:solidFill>
                            <a:srgbClr val="FF0000"/>
                          </a:solidFill>
                        </a:rPr>
                        <a:t>Pending (In June)</a:t>
                      </a:r>
                    </a:p>
                  </a:txBody>
                  <a:tcPr marL="70968" marR="70968" marT="35484" marB="35484" anchor="ctr"/>
                </a:tc>
                <a:extLst>
                  <a:ext uri="{0D108BD9-81ED-4DB2-BD59-A6C34878D82A}">
                    <a16:rowId xmlns:a16="http://schemas.microsoft.com/office/drawing/2014/main" val="1829905663"/>
                  </a:ext>
                </a:extLst>
              </a:tr>
            </a:tbl>
          </a:graphicData>
        </a:graphic>
      </p:graphicFrame>
    </p:spTree>
    <p:extLst>
      <p:ext uri="{BB962C8B-B14F-4D97-AF65-F5344CB8AC3E}">
        <p14:creationId xmlns:p14="http://schemas.microsoft.com/office/powerpoint/2010/main" val="385199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5E7352-E9FB-5A47-998C-5DBB5DC95D89}"/>
              </a:ext>
            </a:extLst>
          </p:cNvPr>
          <p:cNvSpPr>
            <a:spLocks noGrp="1"/>
          </p:cNvSpPr>
          <p:nvPr>
            <p:ph idx="1"/>
          </p:nvPr>
        </p:nvSpPr>
        <p:spPr>
          <a:xfrm>
            <a:off x="444502" y="1439333"/>
            <a:ext cx="7308848" cy="4737633"/>
          </a:xfrm>
        </p:spPr>
        <p:txBody>
          <a:bodyPr/>
          <a:lstStyle/>
          <a:p>
            <a:r>
              <a:rPr lang="en-US" sz="2400" dirty="0"/>
              <a:t>Uptake by all generic e-Infrastructure providers</a:t>
            </a:r>
          </a:p>
          <a:p>
            <a:r>
              <a:rPr lang="en-US" sz="2400" dirty="0"/>
              <a:t>Interest by infrastructure providers in US</a:t>
            </a:r>
          </a:p>
          <a:p>
            <a:r>
              <a:rPr lang="en-US" sz="2400" dirty="0"/>
              <a:t>Three (3) guideline documents endorsed and are under implementation in the production infrastructures</a:t>
            </a:r>
          </a:p>
          <a:p>
            <a:r>
              <a:rPr lang="en-US" sz="2400" dirty="0"/>
              <a:t>Explicitly mentioned in the EOSC-hub </a:t>
            </a:r>
            <a:r>
              <a:rPr lang="en-US" sz="2400"/>
              <a:t>– GN4-2/3 </a:t>
            </a:r>
            <a:r>
              <a:rPr lang="en-US" sz="2400" dirty="0"/>
              <a:t>Collaboration Agreement to support experts from e-Infrastructures to participate in the works of AEGIS</a:t>
            </a:r>
          </a:p>
          <a:p>
            <a:endParaRPr lang="en-US" dirty="0"/>
          </a:p>
        </p:txBody>
      </p:sp>
      <p:sp>
        <p:nvSpPr>
          <p:cNvPr id="3" name="Slide Number Placeholder 2">
            <a:extLst>
              <a:ext uri="{FF2B5EF4-FFF2-40B4-BE49-F238E27FC236}">
                <a16:creationId xmlns:a16="http://schemas.microsoft.com/office/drawing/2014/main" id="{79F6ECD0-CA49-9742-A89D-459572C1F423}"/>
              </a:ext>
            </a:extLst>
          </p:cNvPr>
          <p:cNvSpPr>
            <a:spLocks noGrp="1"/>
          </p:cNvSpPr>
          <p:nvPr>
            <p:ph type="sldNum" sz="quarter" idx="12"/>
          </p:nvPr>
        </p:nvSpPr>
        <p:spPr/>
        <p:txBody>
          <a:bodyPr/>
          <a:lstStyle/>
          <a:p>
            <a:fld id="{6F576E6A-F32A-4612-884C-86870357C6B4}" type="slidenum">
              <a:rPr lang="en-GB" smtClean="0"/>
              <a:pPr/>
              <a:t>24</a:t>
            </a:fld>
            <a:endParaRPr lang="en-GB"/>
          </a:p>
        </p:txBody>
      </p:sp>
      <p:sp>
        <p:nvSpPr>
          <p:cNvPr id="4" name="Title 3">
            <a:extLst>
              <a:ext uri="{FF2B5EF4-FFF2-40B4-BE49-F238E27FC236}">
                <a16:creationId xmlns:a16="http://schemas.microsoft.com/office/drawing/2014/main" id="{502C1961-5881-3548-B403-F18DDF39E27D}"/>
              </a:ext>
            </a:extLst>
          </p:cNvPr>
          <p:cNvSpPr>
            <a:spLocks noGrp="1"/>
          </p:cNvSpPr>
          <p:nvPr>
            <p:ph type="title"/>
          </p:nvPr>
        </p:nvSpPr>
        <p:spPr/>
        <p:txBody>
          <a:bodyPr/>
          <a:lstStyle/>
          <a:p>
            <a:endParaRPr lang="en-US" dirty="0"/>
          </a:p>
        </p:txBody>
      </p:sp>
      <p:pic>
        <p:nvPicPr>
          <p:cNvPr id="5" name="Content Placeholder 5">
            <a:extLst>
              <a:ext uri="{FF2B5EF4-FFF2-40B4-BE49-F238E27FC236}">
                <a16:creationId xmlns:a16="http://schemas.microsoft.com/office/drawing/2014/main" id="{5387CA4E-92D8-BC4C-906C-B846BD09DE7C}"/>
              </a:ext>
            </a:extLst>
          </p:cNvPr>
          <p:cNvPicPr>
            <a:picLocks noChangeAspect="1"/>
          </p:cNvPicPr>
          <p:nvPr/>
        </p:nvPicPr>
        <p:blipFill>
          <a:blip r:embed="rId2"/>
          <a:stretch>
            <a:fillRect/>
          </a:stretch>
        </p:blipFill>
        <p:spPr>
          <a:xfrm>
            <a:off x="7745290" y="1620168"/>
            <a:ext cx="3575239" cy="3228627"/>
          </a:xfrm>
          <a:prstGeom prst="rect">
            <a:avLst/>
          </a:prstGeom>
          <a:ln>
            <a:solidFill>
              <a:schemeClr val="tx1"/>
            </a:solidFill>
          </a:ln>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12075BF8-BB0A-4C4E-B627-FC3B18C799B2}"/>
              </a:ext>
            </a:extLst>
          </p:cNvPr>
          <p:cNvPicPr>
            <a:picLocks noChangeAspect="1"/>
          </p:cNvPicPr>
          <p:nvPr/>
        </p:nvPicPr>
        <p:blipFill>
          <a:blip r:embed="rId3"/>
          <a:stretch>
            <a:fillRect/>
          </a:stretch>
        </p:blipFill>
        <p:spPr>
          <a:xfrm>
            <a:off x="4400641" y="5048698"/>
            <a:ext cx="7203225" cy="1219007"/>
          </a:xfrm>
          <a:prstGeom prst="rect">
            <a:avLst/>
          </a:prstGeom>
          <a:ln w="57150">
            <a:solidFill>
              <a:srgbClr val="FF0000"/>
            </a:solidFill>
          </a:ln>
        </p:spPr>
      </p:pic>
    </p:spTree>
    <p:extLst>
      <p:ext uri="{BB962C8B-B14F-4D97-AF65-F5344CB8AC3E}">
        <p14:creationId xmlns:p14="http://schemas.microsoft.com/office/powerpoint/2010/main" val="368082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8D9EE4-C0D3-034D-A073-8115BF05E414}"/>
              </a:ext>
            </a:extLst>
          </p:cNvPr>
          <p:cNvSpPr>
            <a:spLocks noGrp="1"/>
          </p:cNvSpPr>
          <p:nvPr>
            <p:ph type="sldNum" sz="quarter" idx="12"/>
          </p:nvPr>
        </p:nvSpPr>
        <p:spPr/>
        <p:txBody>
          <a:bodyPr/>
          <a:lstStyle/>
          <a:p>
            <a:fld id="{6F576E6A-F32A-4612-884C-86870357C6B4}" type="slidenum">
              <a:rPr lang="en-GB" smtClean="0"/>
              <a:pPr/>
              <a:t>25</a:t>
            </a:fld>
            <a:endParaRPr lang="en-GB"/>
          </a:p>
        </p:txBody>
      </p:sp>
      <p:sp>
        <p:nvSpPr>
          <p:cNvPr id="4" name="Title 3">
            <a:extLst>
              <a:ext uri="{FF2B5EF4-FFF2-40B4-BE49-F238E27FC236}">
                <a16:creationId xmlns:a16="http://schemas.microsoft.com/office/drawing/2014/main" id="{9CB7482D-3B1F-9045-9FBC-4E9374CF60A2}"/>
              </a:ext>
            </a:extLst>
          </p:cNvPr>
          <p:cNvSpPr>
            <a:spLocks noGrp="1"/>
          </p:cNvSpPr>
          <p:nvPr>
            <p:ph type="title"/>
          </p:nvPr>
        </p:nvSpPr>
        <p:spPr/>
        <p:txBody>
          <a:bodyPr/>
          <a:lstStyle/>
          <a:p>
            <a:r>
              <a:rPr lang="en-US" dirty="0"/>
              <a:t>Implementation in the production infrastructures</a:t>
            </a:r>
          </a:p>
        </p:txBody>
      </p:sp>
      <p:graphicFrame>
        <p:nvGraphicFramePr>
          <p:cNvPr id="5" name="Table 4">
            <a:extLst>
              <a:ext uri="{FF2B5EF4-FFF2-40B4-BE49-F238E27FC236}">
                <a16:creationId xmlns:a16="http://schemas.microsoft.com/office/drawing/2014/main" id="{0A7A45E2-5834-0646-9925-9A69F9439742}"/>
              </a:ext>
            </a:extLst>
          </p:cNvPr>
          <p:cNvGraphicFramePr>
            <a:graphicFrameLocks noGrp="1"/>
          </p:cNvGraphicFramePr>
          <p:nvPr/>
        </p:nvGraphicFramePr>
        <p:xfrm>
          <a:off x="389167" y="1326387"/>
          <a:ext cx="11480540" cy="5217068"/>
        </p:xfrm>
        <a:graphic>
          <a:graphicData uri="http://schemas.openxmlformats.org/drawingml/2006/table">
            <a:tbl>
              <a:tblPr/>
              <a:tblGrid>
                <a:gridCol w="6483997">
                  <a:extLst>
                    <a:ext uri="{9D8B030D-6E8A-4147-A177-3AD203B41FA5}">
                      <a16:colId xmlns:a16="http://schemas.microsoft.com/office/drawing/2014/main" val="835404696"/>
                    </a:ext>
                  </a:extLst>
                </a:gridCol>
                <a:gridCol w="1338943">
                  <a:extLst>
                    <a:ext uri="{9D8B030D-6E8A-4147-A177-3AD203B41FA5}">
                      <a16:colId xmlns:a16="http://schemas.microsoft.com/office/drawing/2014/main" val="1130662215"/>
                    </a:ext>
                  </a:extLst>
                </a:gridCol>
                <a:gridCol w="1420585">
                  <a:extLst>
                    <a:ext uri="{9D8B030D-6E8A-4147-A177-3AD203B41FA5}">
                      <a16:colId xmlns:a16="http://schemas.microsoft.com/office/drawing/2014/main" val="630669312"/>
                    </a:ext>
                  </a:extLst>
                </a:gridCol>
                <a:gridCol w="1224643">
                  <a:extLst>
                    <a:ext uri="{9D8B030D-6E8A-4147-A177-3AD203B41FA5}">
                      <a16:colId xmlns:a16="http://schemas.microsoft.com/office/drawing/2014/main" val="714325600"/>
                    </a:ext>
                  </a:extLst>
                </a:gridCol>
                <a:gridCol w="1012372">
                  <a:extLst>
                    <a:ext uri="{9D8B030D-6E8A-4147-A177-3AD203B41FA5}">
                      <a16:colId xmlns:a16="http://schemas.microsoft.com/office/drawing/2014/main" val="2919740924"/>
                    </a:ext>
                  </a:extLst>
                </a:gridCol>
              </a:tblGrid>
              <a:tr h="522641">
                <a:tc>
                  <a:txBody>
                    <a:bodyPr/>
                    <a:lstStyle/>
                    <a:p>
                      <a:pPr fontAlgn="t"/>
                      <a:r>
                        <a:rPr lang="en-GB" sz="1300" dirty="0">
                          <a:effectLst/>
                        </a:rPr>
                        <a:t> </a:t>
                      </a:r>
                    </a:p>
                  </a:txBody>
                  <a:tcPr marL="88379" marR="88379" marT="88379" marB="88379">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EUDAT</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B2ACCESS</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EGI</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Check-in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GEANT</a:t>
                      </a:r>
                    </a:p>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eduTEAMS</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FFFFFF"/>
                          </a:solidFill>
                          <a:effectLst/>
                          <a:latin typeface="Arial" panose="020B0604020202020204" pitchFamily="34" charset="0"/>
                        </a:rPr>
                        <a:t>INDIGO</a:t>
                      </a:r>
                      <a:r>
                        <a:rPr lang="el-GR" sz="1300" b="1" i="0" u="none" strike="noStrike" dirty="0">
                          <a:solidFill>
                            <a:srgbClr val="FFFFFF"/>
                          </a:solidFill>
                          <a:effectLst/>
                          <a:latin typeface="Arial" panose="020B0604020202020204" pitchFamily="34" charset="0"/>
                        </a:rPr>
                        <a:t> </a:t>
                      </a:r>
                      <a:r>
                        <a:rPr lang="en-GB" sz="1300" b="1" i="0" u="none" strike="noStrike" dirty="0">
                          <a:solidFill>
                            <a:srgbClr val="FFFFFF"/>
                          </a:solidFill>
                          <a:effectLst/>
                          <a:latin typeface="Arial" panose="020B0604020202020204" pitchFamily="34" charset="0"/>
                        </a:rPr>
                        <a:t>IAM</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extLst>
                  <a:ext uri="{0D108BD9-81ED-4DB2-BD59-A6C34878D82A}">
                    <a16:rowId xmlns:a16="http://schemas.microsoft.com/office/drawing/2014/main" val="1759108658"/>
                  </a:ext>
                </a:extLst>
              </a:tr>
              <a:tr h="550443">
                <a:tc>
                  <a:txBody>
                    <a:bodyPr/>
                    <a:lstStyle/>
                    <a:p>
                      <a:pPr rtl="0" fontAlgn="ctr">
                        <a:spcBef>
                          <a:spcPts val="0"/>
                        </a:spcBef>
                        <a:spcAft>
                          <a:spcPts val="0"/>
                        </a:spcAft>
                      </a:pPr>
                      <a:r>
                        <a:rPr lang="en-GB" sz="1300" b="1" i="0" u="none" strike="noStrike">
                          <a:solidFill>
                            <a:srgbClr val="FFFFFF"/>
                          </a:solidFill>
                          <a:effectLst/>
                          <a:latin typeface="Arial" panose="020B0604020202020204" pitchFamily="34" charset="0"/>
                        </a:rPr>
                        <a:t>Alignment of user attribute/claim names</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rPr>
                        <a:t>✓</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rPr>
                        <a:t>✓</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a:solidFill>
                            <a:srgbClr val="B6D7A8"/>
                          </a:solidFill>
                          <a:effectLst/>
                          <a:latin typeface="Arial" panose="020B0604020202020204" pitchFamily="34" charset="0"/>
                        </a:rPr>
                        <a:t>✓</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sz="1300">
                          <a:effectLst/>
                        </a:rPr>
                        <a:t> </a:t>
                      </a: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701014306"/>
                  </a:ext>
                </a:extLst>
              </a:tr>
              <a:tr h="563527">
                <a:tc>
                  <a:txBody>
                    <a:bodyPr/>
                    <a:lstStyle/>
                    <a:p>
                      <a:pPr rtl="0" fontAlgn="ctr">
                        <a:spcBef>
                          <a:spcPts val="0"/>
                        </a:spcBef>
                        <a:spcAft>
                          <a:spcPts val="0"/>
                        </a:spcAft>
                      </a:pPr>
                      <a:r>
                        <a:rPr lang="en-GB" sz="1300" b="1" i="0" u="none" strike="noStrike" dirty="0">
                          <a:solidFill>
                            <a:srgbClr val="FFFFFF"/>
                          </a:solidFill>
                          <a:effectLst/>
                          <a:latin typeface="Arial" panose="020B0604020202020204" pitchFamily="34" charset="0"/>
                        </a:rPr>
                        <a:t>Alignment of VO/group membership and role information</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2800" b="0" i="0" u="none" strike="noStrike">
                          <a:solidFill>
                            <a:srgbClr val="B6D7A8"/>
                          </a:solidFill>
                          <a:effectLst/>
                          <a:latin typeface="Arial" panose="020B0604020202020204" pitchFamily="34" charset="0"/>
                        </a:rPr>
                        <a:t>✓</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a:solidFill>
                            <a:srgbClr val="B6D7A8"/>
                          </a:solidFill>
                          <a:effectLst/>
                          <a:latin typeface="Arial" panose="020B0604020202020204" pitchFamily="34" charset="0"/>
                        </a:rPr>
                        <a:t>✓</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dirty="0">
                          <a:solidFill>
                            <a:srgbClr val="B6D7A8"/>
                          </a:solidFill>
                          <a:effectLst/>
                          <a:latin typeface="Arial" panose="020B0604020202020204" pitchFamily="34" charset="0"/>
                        </a:rPr>
                        <a:t>✓</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sz="1300" dirty="0">
                          <a:effectLst/>
                        </a:rPr>
                        <a:t> </a:t>
                      </a: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823513484"/>
                  </a:ext>
                </a:extLst>
              </a:tr>
              <a:tr h="550443">
                <a:tc>
                  <a:txBody>
                    <a:bodyPr/>
                    <a:lstStyle/>
                    <a:p>
                      <a:pPr rtl="0" fontAlgn="ctr">
                        <a:spcBef>
                          <a:spcPts val="0"/>
                        </a:spcBef>
                        <a:spcAft>
                          <a:spcPts val="0"/>
                        </a:spcAft>
                      </a:pPr>
                      <a:r>
                        <a:rPr lang="en-GB" sz="1300" b="1" i="0" u="none" strike="noStrike">
                          <a:solidFill>
                            <a:srgbClr val="FFFFFF"/>
                          </a:solidFill>
                          <a:effectLst/>
                          <a:latin typeface="Arial" panose="020B0604020202020204" pitchFamily="34" charset="0"/>
                        </a:rPr>
                        <a:t>Alignment of resource capabilities information</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dirty="0">
                          <a:solidFill>
                            <a:srgbClr val="434343"/>
                          </a:solidFill>
                          <a:effectLst/>
                          <a:latin typeface="Arial" panose="020B0604020202020204" pitchFamily="34" charset="0"/>
                        </a:rPr>
                        <a:t>Jun 2019</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300" b="1" i="0" u="none" strike="noStrike" dirty="0">
                          <a:solidFill>
                            <a:srgbClr val="434343"/>
                          </a:solidFill>
                          <a:effectLst/>
                          <a:latin typeface="Arial" panose="020B0604020202020204" pitchFamily="34" charset="0"/>
                        </a:rPr>
                        <a:t>Jun 2019</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2800" b="0" i="0" u="none" strike="noStrike">
                          <a:solidFill>
                            <a:srgbClr val="B6D7A8"/>
                          </a:solidFill>
                          <a:effectLst/>
                          <a:latin typeface="Arial" panose="020B0604020202020204" pitchFamily="34" charset="0"/>
                        </a:rPr>
                        <a:t>✓</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sz="1300" dirty="0">
                          <a:effectLst/>
                        </a:rPr>
                        <a:t> </a:t>
                      </a: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1869297872"/>
                  </a:ext>
                </a:extLst>
              </a:tr>
              <a:tr h="442183">
                <a:tc>
                  <a:txBody>
                    <a:bodyPr/>
                    <a:lstStyle/>
                    <a:p>
                      <a:pPr rtl="0" fontAlgn="ctr">
                        <a:spcBef>
                          <a:spcPts val="0"/>
                        </a:spcBef>
                        <a:spcAft>
                          <a:spcPts val="0"/>
                        </a:spcAft>
                      </a:pPr>
                      <a:r>
                        <a:rPr lang="en-GB" sz="1300" b="1" i="0" u="none" strike="noStrike">
                          <a:solidFill>
                            <a:srgbClr val="FFFFFF"/>
                          </a:solidFill>
                          <a:effectLst/>
                          <a:latin typeface="Arial" panose="020B0604020202020204" pitchFamily="34" charset="0"/>
                        </a:rPr>
                        <a:t>Alignment of affiliation information</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0" i="0" u="none" strike="noStrike">
                          <a:solidFill>
                            <a:srgbClr val="000000"/>
                          </a:solidFill>
                          <a:effectLst/>
                          <a:latin typeface="Arial" panose="020B0604020202020204" pitchFamily="34" charset="0"/>
                        </a:rPr>
                        <a:t>?</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300" b="1" i="0" u="none" strike="noStrike" dirty="0">
                          <a:solidFill>
                            <a:srgbClr val="434343"/>
                          </a:solidFill>
                          <a:effectLst/>
                          <a:latin typeface="Arial" panose="020B0604020202020204" pitchFamily="34" charset="0"/>
                        </a:rPr>
                        <a:t>Sep 2019</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300" b="1" i="0" u="none" strike="noStrike" dirty="0">
                          <a:solidFill>
                            <a:srgbClr val="434343"/>
                          </a:solidFill>
                          <a:effectLst/>
                          <a:latin typeface="Arial" panose="020B0604020202020204" pitchFamily="34" charset="0"/>
                        </a:rPr>
                        <a:t>Sep 2019</a:t>
                      </a:r>
                      <a:endParaRPr lang="en-GB" sz="1300" dirty="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sz="1300" dirty="0">
                          <a:effectLst/>
                        </a:rPr>
                        <a:t> </a:t>
                      </a: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672994958"/>
                  </a:ext>
                </a:extLst>
              </a:tr>
              <a:tr h="448353">
                <a:tc>
                  <a:txBody>
                    <a:bodyPr/>
                    <a:lstStyle/>
                    <a:p>
                      <a:pPr rtl="0" fontAlgn="ctr">
                        <a:spcBef>
                          <a:spcPts val="0"/>
                        </a:spcBef>
                        <a:spcAft>
                          <a:spcPts val="0"/>
                        </a:spcAft>
                      </a:pPr>
                      <a:r>
                        <a:rPr lang="en-GB" sz="1300" b="1" i="0" u="none" strike="noStrike">
                          <a:solidFill>
                            <a:srgbClr val="FFFFFF"/>
                          </a:solidFill>
                          <a:effectLst/>
                          <a:latin typeface="Arial" panose="020B0604020202020204" pitchFamily="34" charset="0"/>
                        </a:rPr>
                        <a:t>Alignment of assurance information</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300" b="1" i="0" u="none" strike="noStrike">
                          <a:solidFill>
                            <a:srgbClr val="434343"/>
                          </a:solidFill>
                          <a:effectLst/>
                          <a:latin typeface="Arial" panose="020B0604020202020204" pitchFamily="34" charset="0"/>
                        </a:rPr>
                        <a:t>TBD</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300" b="1" i="0" u="none" strike="noStrike">
                          <a:solidFill>
                            <a:srgbClr val="434343"/>
                          </a:solidFill>
                          <a:effectLst/>
                          <a:latin typeface="Arial" panose="020B0604020202020204" pitchFamily="34" charset="0"/>
                        </a:rPr>
                        <a:t>TBD</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300" b="1" i="0" u="none" strike="noStrike">
                          <a:solidFill>
                            <a:srgbClr val="434343"/>
                          </a:solidFill>
                          <a:effectLst/>
                          <a:latin typeface="Arial" panose="020B0604020202020204" pitchFamily="34" charset="0"/>
                        </a:rPr>
                        <a:t>TBD</a:t>
                      </a:r>
                      <a:endParaRPr lang="en-GB" sz="1300">
                        <a:effectLst/>
                      </a:endParaRP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sz="1300" dirty="0">
                          <a:effectLst/>
                        </a:rPr>
                        <a:t> </a:t>
                      </a:r>
                    </a:p>
                  </a:txBody>
                  <a:tcPr marL="88379" marR="88379" marT="88379" marB="88379"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4118088121"/>
                  </a:ext>
                </a:extLst>
              </a:tr>
              <a:tr h="590778">
                <a:tc>
                  <a:txBody>
                    <a:bodyPr/>
                    <a:lstStyle/>
                    <a:p>
                      <a:pPr rtl="0" fontAlgn="ctr">
                        <a:spcBef>
                          <a:spcPts val="0"/>
                        </a:spcBef>
                        <a:spcAft>
                          <a:spcPts val="0"/>
                        </a:spcAft>
                      </a:pPr>
                      <a:r>
                        <a:rPr lang="en-GB" sz="1400" b="1" i="0" u="none" strike="noStrike" dirty="0">
                          <a:solidFill>
                            <a:srgbClr val="FFFFFF"/>
                          </a:solidFill>
                          <a:effectLst/>
                          <a:latin typeface="Arial" panose="020B0604020202020204" pitchFamily="34" charset="0"/>
                        </a:rPr>
                        <a:t>Alignment of privacy statements</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i="0" u="none" strike="noStrike" dirty="0">
                          <a:solidFill>
                            <a:srgbClr val="3C3C3C"/>
                          </a:solidFill>
                          <a:effectLst/>
                          <a:latin typeface="Arial" panose="020B0604020202020204" pitchFamily="34" charset="0"/>
                        </a:rPr>
                        <a:t>Jun 2019</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dirty="0">
                          <a:effectLst/>
                        </a:rPr>
                        <a:t> </a:t>
                      </a: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110584569"/>
                  </a:ext>
                </a:extLst>
              </a:tr>
              <a:tr h="590778">
                <a:tc>
                  <a:txBody>
                    <a:bodyPr/>
                    <a:lstStyle/>
                    <a:p>
                      <a:pPr rtl="0" fontAlgn="ctr">
                        <a:spcBef>
                          <a:spcPts val="0"/>
                        </a:spcBef>
                        <a:spcAft>
                          <a:spcPts val="0"/>
                        </a:spcAft>
                      </a:pPr>
                      <a:r>
                        <a:rPr lang="en-GB" sz="1400" b="1" i="0" u="none" strike="noStrike">
                          <a:solidFill>
                            <a:srgbClr val="FFFFFF"/>
                          </a:solidFill>
                          <a:effectLst/>
                          <a:latin typeface="Arial" panose="020B0604020202020204" pitchFamily="34" charset="0"/>
                        </a:rPr>
                        <a:t>Alignment of operational security and incident response policies</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dirty="0">
                          <a:effectLst/>
                        </a:rPr>
                        <a:t> </a:t>
                      </a: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3935363562"/>
                  </a:ext>
                </a:extLst>
              </a:tr>
              <a:tr h="590778">
                <a:tc>
                  <a:txBody>
                    <a:bodyPr/>
                    <a:lstStyle/>
                    <a:p>
                      <a:pPr rtl="0" fontAlgn="ctr">
                        <a:spcBef>
                          <a:spcPts val="0"/>
                        </a:spcBef>
                        <a:spcAft>
                          <a:spcPts val="0"/>
                        </a:spcAft>
                      </a:pPr>
                      <a:r>
                        <a:rPr lang="en-GB" sz="1400" b="1" i="0" u="none" strike="noStrike">
                          <a:solidFill>
                            <a:srgbClr val="FFFFFF"/>
                          </a:solidFill>
                          <a:effectLst/>
                          <a:latin typeface="Arial" panose="020B0604020202020204" pitchFamily="34" charset="0"/>
                        </a:rPr>
                        <a:t>Alignment of Acceptable Use Policies (AUPs)</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rgbClr val="1F497D"/>
                    </a:solidFill>
                  </a:tcPr>
                </a:tc>
                <a:tc>
                  <a:txBody>
                    <a:bodyPr/>
                    <a:lstStyle/>
                    <a:p>
                      <a:pPr algn="ctr" rtl="0" fontAlgn="ctr">
                        <a:spcBef>
                          <a:spcPts val="0"/>
                        </a:spcBef>
                        <a:spcAft>
                          <a:spcPts val="0"/>
                        </a:spcAft>
                      </a:pPr>
                      <a:r>
                        <a:rPr lang="en-GB" sz="1400" b="1" i="0" u="none" strike="noStrike" dirty="0">
                          <a:solidFill>
                            <a:srgbClr val="515151"/>
                          </a:solidFill>
                          <a:effectLst/>
                          <a:latin typeface="Arial" panose="020B0604020202020204" pitchFamily="34" charset="0"/>
                        </a:rPr>
                        <a:t>Jun 2019</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1400" b="1" i="0" u="none" strike="noStrike" dirty="0">
                          <a:solidFill>
                            <a:srgbClr val="515151"/>
                          </a:solidFill>
                          <a:effectLst/>
                          <a:latin typeface="Arial" panose="020B0604020202020204" pitchFamily="34" charset="0"/>
                        </a:rPr>
                        <a:t>Jun 2019</a:t>
                      </a:r>
                      <a:endParaRPr lang="en-GB" dirty="0">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GB" sz="3000" b="0" i="0" u="none" strike="noStrike">
                          <a:solidFill>
                            <a:srgbClr val="B6D7A8"/>
                          </a:solidFill>
                          <a:effectLst/>
                          <a:latin typeface="Arial" panose="020B0604020202020204" pitchFamily="34" charset="0"/>
                        </a:rPr>
                        <a:t>✓</a:t>
                      </a:r>
                      <a:endParaRPr lang="en-GB">
                        <a:effectLst/>
                      </a:endParaRP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tc>
                  <a:txBody>
                    <a:bodyPr/>
                    <a:lstStyle/>
                    <a:p>
                      <a:pPr fontAlgn="ctr"/>
                      <a:r>
                        <a:rPr lang="en-GB" dirty="0">
                          <a:effectLst/>
                        </a:rPr>
                        <a:t> </a:t>
                      </a:r>
                    </a:p>
                  </a:txBody>
                  <a:tcPr marL="95250" marR="95250" marT="95250" marB="95250" anchor="ctr">
                    <a:lnL w="9525" cap="flat" cmpd="sng" algn="ctr">
                      <a:solidFill>
                        <a:srgbClr val="1B216E"/>
                      </a:solidFill>
                      <a:prstDash val="solid"/>
                      <a:round/>
                      <a:headEnd type="none" w="med" len="med"/>
                      <a:tailEnd type="none" w="med" len="med"/>
                    </a:lnL>
                    <a:lnR w="9525" cap="flat" cmpd="sng" algn="ctr">
                      <a:solidFill>
                        <a:srgbClr val="1B216E"/>
                      </a:solidFill>
                      <a:prstDash val="solid"/>
                      <a:round/>
                      <a:headEnd type="none" w="med" len="med"/>
                      <a:tailEnd type="none" w="med" len="med"/>
                    </a:lnR>
                    <a:lnT w="9525" cap="flat" cmpd="sng" algn="ctr">
                      <a:solidFill>
                        <a:srgbClr val="1B216E"/>
                      </a:solidFill>
                      <a:prstDash val="solid"/>
                      <a:round/>
                      <a:headEnd type="none" w="med" len="med"/>
                      <a:tailEnd type="none" w="med" len="med"/>
                    </a:lnT>
                    <a:lnB w="9525" cap="flat" cmpd="sng" algn="ctr">
                      <a:solidFill>
                        <a:srgbClr val="1B216E"/>
                      </a:solidFill>
                      <a:prstDash val="solid"/>
                      <a:round/>
                      <a:headEnd type="none" w="med" len="med"/>
                      <a:tailEnd type="none" w="med" len="med"/>
                    </a:lnB>
                    <a:solidFill>
                      <a:schemeClr val="bg1"/>
                    </a:solidFill>
                  </a:tcPr>
                </a:tc>
                <a:extLst>
                  <a:ext uri="{0D108BD9-81ED-4DB2-BD59-A6C34878D82A}">
                    <a16:rowId xmlns:a16="http://schemas.microsoft.com/office/drawing/2014/main" val="2694539315"/>
                  </a:ext>
                </a:extLst>
              </a:tr>
            </a:tbl>
          </a:graphicData>
        </a:graphic>
      </p:graphicFrame>
    </p:spTree>
    <p:extLst>
      <p:ext uri="{BB962C8B-B14F-4D97-AF65-F5344CB8AC3E}">
        <p14:creationId xmlns:p14="http://schemas.microsoft.com/office/powerpoint/2010/main" val="2312043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B04AB2-5C7D-B24E-B14E-44FB53214B0C}"/>
              </a:ext>
            </a:extLst>
          </p:cNvPr>
          <p:cNvSpPr>
            <a:spLocks noGrp="1"/>
          </p:cNvSpPr>
          <p:nvPr>
            <p:ph type="sldNum" sz="quarter" idx="12"/>
          </p:nvPr>
        </p:nvSpPr>
        <p:spPr/>
        <p:txBody>
          <a:bodyPr/>
          <a:lstStyle/>
          <a:p>
            <a:fld id="{6F576E6A-F32A-4612-884C-86870357C6B4}" type="slidenum">
              <a:rPr lang="en-GB" smtClean="0"/>
              <a:pPr/>
              <a:t>26</a:t>
            </a:fld>
            <a:endParaRPr lang="en-GB"/>
          </a:p>
        </p:txBody>
      </p:sp>
      <p:sp>
        <p:nvSpPr>
          <p:cNvPr id="4" name="Title 3">
            <a:extLst>
              <a:ext uri="{FF2B5EF4-FFF2-40B4-BE49-F238E27FC236}">
                <a16:creationId xmlns:a16="http://schemas.microsoft.com/office/drawing/2014/main" id="{6D7D9D04-67A6-3E41-B43B-87C231ED37E3}"/>
              </a:ext>
            </a:extLst>
          </p:cNvPr>
          <p:cNvSpPr>
            <a:spLocks noGrp="1"/>
          </p:cNvSpPr>
          <p:nvPr>
            <p:ph type="title"/>
          </p:nvPr>
        </p:nvSpPr>
        <p:spPr/>
        <p:txBody>
          <a:bodyPr/>
          <a:lstStyle/>
          <a:p>
            <a:r>
              <a:rPr lang="en-US" dirty="0"/>
              <a:t>Sustainability</a:t>
            </a:r>
          </a:p>
        </p:txBody>
      </p:sp>
      <p:pic>
        <p:nvPicPr>
          <p:cNvPr id="5" name="Picture 4">
            <a:extLst>
              <a:ext uri="{FF2B5EF4-FFF2-40B4-BE49-F238E27FC236}">
                <a16:creationId xmlns:a16="http://schemas.microsoft.com/office/drawing/2014/main" id="{FCBCFD26-E571-B94D-B316-FE26DD73BF31}"/>
              </a:ext>
            </a:extLst>
          </p:cNvPr>
          <p:cNvPicPr>
            <a:picLocks noChangeAspect="1"/>
          </p:cNvPicPr>
          <p:nvPr/>
        </p:nvPicPr>
        <p:blipFill>
          <a:blip r:embed="rId2"/>
          <a:stretch>
            <a:fillRect/>
          </a:stretch>
        </p:blipFill>
        <p:spPr>
          <a:xfrm>
            <a:off x="6435525" y="1296040"/>
            <a:ext cx="4404792" cy="4926320"/>
          </a:xfrm>
          <a:prstGeom prst="rect">
            <a:avLst/>
          </a:prstGeom>
        </p:spPr>
      </p:pic>
      <p:sp>
        <p:nvSpPr>
          <p:cNvPr id="6" name="Rectangle 5">
            <a:extLst>
              <a:ext uri="{FF2B5EF4-FFF2-40B4-BE49-F238E27FC236}">
                <a16:creationId xmlns:a16="http://schemas.microsoft.com/office/drawing/2014/main" id="{C86E6D6D-7A46-4344-B037-4604826BD7E1}"/>
              </a:ext>
            </a:extLst>
          </p:cNvPr>
          <p:cNvSpPr/>
          <p:nvPr/>
        </p:nvSpPr>
        <p:spPr>
          <a:xfrm>
            <a:off x="328325" y="1400212"/>
            <a:ext cx="5640354" cy="2132960"/>
          </a:xfrm>
          <a:prstGeom prst="rect">
            <a:avLst/>
          </a:prstGeom>
          <a:solidFill>
            <a:srgbClr val="003F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7A1971-0968-D946-8CE3-2AC91426E9F1}"/>
              </a:ext>
            </a:extLst>
          </p:cNvPr>
          <p:cNvSpPr/>
          <p:nvPr/>
        </p:nvSpPr>
        <p:spPr>
          <a:xfrm>
            <a:off x="328325" y="3516129"/>
            <a:ext cx="5640354" cy="2132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CE6A2B-C74E-5044-B1FD-2BB0C5D14B7F}"/>
              </a:ext>
            </a:extLst>
          </p:cNvPr>
          <p:cNvSpPr txBox="1"/>
          <p:nvPr/>
        </p:nvSpPr>
        <p:spPr>
          <a:xfrm>
            <a:off x="414652" y="2202436"/>
            <a:ext cx="1610634" cy="369332"/>
          </a:xfrm>
          <a:prstGeom prst="rect">
            <a:avLst/>
          </a:prstGeom>
          <a:noFill/>
        </p:spPr>
        <p:txBody>
          <a:bodyPr wrap="none" rtlCol="0">
            <a:spAutoFit/>
          </a:bodyPr>
          <a:lstStyle/>
          <a:p>
            <a:r>
              <a:rPr lang="en-US" dirty="0" err="1">
                <a:solidFill>
                  <a:schemeClr val="bg1"/>
                </a:solidFill>
              </a:rPr>
              <a:t>aarc-project.eu</a:t>
            </a:r>
            <a:endParaRPr lang="en-US" dirty="0">
              <a:solidFill>
                <a:schemeClr val="bg1"/>
              </a:solidFill>
            </a:endParaRPr>
          </a:p>
        </p:txBody>
      </p:sp>
      <p:sp>
        <p:nvSpPr>
          <p:cNvPr id="9" name="TextBox 8">
            <a:extLst>
              <a:ext uri="{FF2B5EF4-FFF2-40B4-BE49-F238E27FC236}">
                <a16:creationId xmlns:a16="http://schemas.microsoft.com/office/drawing/2014/main" id="{BF207D22-7203-9A49-9CD5-224A29621FBF}"/>
              </a:ext>
            </a:extLst>
          </p:cNvPr>
          <p:cNvSpPr txBox="1"/>
          <p:nvPr/>
        </p:nvSpPr>
        <p:spPr>
          <a:xfrm>
            <a:off x="414652" y="4292867"/>
            <a:ext cx="2065374" cy="369332"/>
          </a:xfrm>
          <a:prstGeom prst="rect">
            <a:avLst/>
          </a:prstGeom>
          <a:noFill/>
        </p:spPr>
        <p:txBody>
          <a:bodyPr wrap="none" rtlCol="0">
            <a:spAutoFit/>
          </a:bodyPr>
          <a:lstStyle/>
          <a:p>
            <a:r>
              <a:rPr lang="en-US" dirty="0" err="1">
                <a:solidFill>
                  <a:schemeClr val="bg1"/>
                </a:solidFill>
              </a:rPr>
              <a:t>aarc-community.org</a:t>
            </a:r>
            <a:endParaRPr lang="en-US" dirty="0">
              <a:solidFill>
                <a:schemeClr val="bg1"/>
              </a:solidFill>
            </a:endParaRPr>
          </a:p>
        </p:txBody>
      </p:sp>
      <p:grpSp>
        <p:nvGrpSpPr>
          <p:cNvPr id="12" name="Group 11">
            <a:extLst>
              <a:ext uri="{FF2B5EF4-FFF2-40B4-BE49-F238E27FC236}">
                <a16:creationId xmlns:a16="http://schemas.microsoft.com/office/drawing/2014/main" id="{D8A69C8D-27C7-3F4E-8B21-1D50CADC7EF4}"/>
              </a:ext>
            </a:extLst>
          </p:cNvPr>
          <p:cNvGrpSpPr/>
          <p:nvPr/>
        </p:nvGrpSpPr>
        <p:grpSpPr>
          <a:xfrm>
            <a:off x="4069494" y="1887438"/>
            <a:ext cx="1192193" cy="914870"/>
            <a:chOff x="4051139" y="1776180"/>
            <a:chExt cx="1192193" cy="914870"/>
          </a:xfrm>
        </p:grpSpPr>
        <p:sp>
          <p:nvSpPr>
            <p:cNvPr id="11" name="Rounded Rectangle 10">
              <a:extLst>
                <a:ext uri="{FF2B5EF4-FFF2-40B4-BE49-F238E27FC236}">
                  <a16:creationId xmlns:a16="http://schemas.microsoft.com/office/drawing/2014/main" id="{5B1AB810-5D3D-3F46-85AA-B72C1A71AE46}"/>
                </a:ext>
              </a:extLst>
            </p:cNvPr>
            <p:cNvSpPr/>
            <p:nvPr/>
          </p:nvSpPr>
          <p:spPr>
            <a:xfrm>
              <a:off x="4051139" y="1776180"/>
              <a:ext cx="1192193" cy="9148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ttps://aarc-community.org/wp-content/uploads/2017/08/Aegis-Logo-300x240.png">
              <a:extLst>
                <a:ext uri="{FF2B5EF4-FFF2-40B4-BE49-F238E27FC236}">
                  <a16:creationId xmlns:a16="http://schemas.microsoft.com/office/drawing/2014/main" id="{C32DE9DB-E3F0-CA4D-B671-5FB320D70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19526" r="16177" b="19714"/>
            <a:stretch/>
          </p:blipFill>
          <p:spPr bwMode="auto">
            <a:xfrm>
              <a:off x="4191553" y="1881529"/>
              <a:ext cx="932757" cy="6752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92563897-5330-B647-8823-CAE71E91D7FA}"/>
              </a:ext>
            </a:extLst>
          </p:cNvPr>
          <p:cNvGrpSpPr/>
          <p:nvPr/>
        </p:nvGrpSpPr>
        <p:grpSpPr>
          <a:xfrm>
            <a:off x="4069494" y="4085300"/>
            <a:ext cx="1192193" cy="914870"/>
            <a:chOff x="4051139" y="1776180"/>
            <a:chExt cx="1192193" cy="914870"/>
          </a:xfrm>
        </p:grpSpPr>
        <p:sp>
          <p:nvSpPr>
            <p:cNvPr id="16" name="Rounded Rectangle 15">
              <a:extLst>
                <a:ext uri="{FF2B5EF4-FFF2-40B4-BE49-F238E27FC236}">
                  <a16:creationId xmlns:a16="http://schemas.microsoft.com/office/drawing/2014/main" id="{5DC2FE87-CB26-C64F-A9FC-91B98A09877F}"/>
                </a:ext>
              </a:extLst>
            </p:cNvPr>
            <p:cNvSpPr/>
            <p:nvPr/>
          </p:nvSpPr>
          <p:spPr>
            <a:xfrm>
              <a:off x="4051139" y="1776180"/>
              <a:ext cx="1192193" cy="9148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https://aarc-community.org/wp-content/uploads/2017/08/Aegis-Logo-300x240.png">
              <a:extLst>
                <a:ext uri="{FF2B5EF4-FFF2-40B4-BE49-F238E27FC236}">
                  <a16:creationId xmlns:a16="http://schemas.microsoft.com/office/drawing/2014/main" id="{0D983265-582E-BA46-93B4-1857309D5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19526" r="16177" b="19714"/>
            <a:stretch/>
          </p:blipFill>
          <p:spPr bwMode="auto">
            <a:xfrm>
              <a:off x="4191553" y="1881529"/>
              <a:ext cx="932757" cy="6752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cxnSp>
        <p:nvCxnSpPr>
          <p:cNvPr id="14" name="Straight Arrow Connector 13">
            <a:extLst>
              <a:ext uri="{FF2B5EF4-FFF2-40B4-BE49-F238E27FC236}">
                <a16:creationId xmlns:a16="http://schemas.microsoft.com/office/drawing/2014/main" id="{D12768C2-2523-3A4D-955A-C297A9810E6E}"/>
              </a:ext>
            </a:extLst>
          </p:cNvPr>
          <p:cNvCxnSpPr>
            <a:cxnSpLocks/>
            <a:stCxn id="11" idx="2"/>
          </p:cNvCxnSpPr>
          <p:nvPr/>
        </p:nvCxnSpPr>
        <p:spPr>
          <a:xfrm flipH="1">
            <a:off x="4665589" y="2802308"/>
            <a:ext cx="2" cy="116019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726F233-2508-104D-A426-303152EB4E50}"/>
              </a:ext>
            </a:extLst>
          </p:cNvPr>
          <p:cNvCxnSpPr>
            <a:cxnSpLocks/>
            <a:stCxn id="8" idx="2"/>
          </p:cNvCxnSpPr>
          <p:nvPr/>
        </p:nvCxnSpPr>
        <p:spPr>
          <a:xfrm flipH="1">
            <a:off x="1213702" y="2571768"/>
            <a:ext cx="6267" cy="176362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192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045BD1B-10CF-C744-800D-6A94AC0C2680}"/>
              </a:ext>
            </a:extLst>
          </p:cNvPr>
          <p:cNvSpPr/>
          <p:nvPr/>
        </p:nvSpPr>
        <p:spPr>
          <a:xfrm>
            <a:off x="827103" y="4576956"/>
            <a:ext cx="10101550" cy="1451413"/>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9BA35C5-CD32-D54F-80B2-7958CEF6AF6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27</a:t>
            </a:fld>
            <a:endParaRPr lang="en-GB"/>
          </a:p>
        </p:txBody>
      </p:sp>
      <p:sp>
        <p:nvSpPr>
          <p:cNvPr id="4" name="Title 3">
            <a:extLst>
              <a:ext uri="{FF2B5EF4-FFF2-40B4-BE49-F238E27FC236}">
                <a16:creationId xmlns:a16="http://schemas.microsoft.com/office/drawing/2014/main" id="{9E4FC651-2028-4440-81E3-02FC67E61D89}"/>
              </a:ext>
            </a:extLst>
          </p:cNvPr>
          <p:cNvSpPr>
            <a:spLocks noGrp="1"/>
          </p:cNvSpPr>
          <p:nvPr>
            <p:ph type="title"/>
          </p:nvPr>
        </p:nvSpPr>
        <p:spPr/>
        <p:txBody>
          <a:bodyPr/>
          <a:lstStyle/>
          <a:p>
            <a:r>
              <a:rPr lang="en-US" dirty="0"/>
              <a:t>AARC work continues </a:t>
            </a:r>
          </a:p>
        </p:txBody>
      </p:sp>
      <p:sp>
        <p:nvSpPr>
          <p:cNvPr id="7" name="Rectangle 6">
            <a:extLst>
              <a:ext uri="{FF2B5EF4-FFF2-40B4-BE49-F238E27FC236}">
                <a16:creationId xmlns:a16="http://schemas.microsoft.com/office/drawing/2014/main" id="{23FE31F1-33EB-A346-A7BA-1DED159FD707}"/>
              </a:ext>
            </a:extLst>
          </p:cNvPr>
          <p:cNvSpPr/>
          <p:nvPr/>
        </p:nvSpPr>
        <p:spPr>
          <a:xfrm>
            <a:off x="801655" y="1561051"/>
            <a:ext cx="10101550" cy="1583186"/>
          </a:xfrm>
          <a:prstGeom prst="rect">
            <a:avLst/>
          </a:prstGeom>
          <a:solidFill>
            <a:srgbClr val="003F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6DE636-E778-F043-8B45-C97A67C29AB5}"/>
              </a:ext>
            </a:extLst>
          </p:cNvPr>
          <p:cNvSpPr/>
          <p:nvPr/>
        </p:nvSpPr>
        <p:spPr>
          <a:xfrm>
            <a:off x="827103" y="3226388"/>
            <a:ext cx="10101550" cy="2779664"/>
          </a:xfrm>
          <a:prstGeom prst="rect">
            <a:avLst/>
          </a:prstGeom>
          <a:gradFill flip="none" rotWithShape="1">
            <a:gsLst>
              <a:gs pos="0">
                <a:schemeClr val="accent1">
                  <a:lumMod val="40000"/>
                  <a:lumOff val="60000"/>
                </a:schemeClr>
              </a:gs>
              <a:gs pos="62000">
                <a:schemeClr val="accent1">
                  <a:lumMod val="95000"/>
                  <a:lumOff val="5000"/>
                </a:schemeClr>
              </a:gs>
              <a:gs pos="100000">
                <a:schemeClr val="accent1">
                  <a:lumMod val="60000"/>
                </a:schemeClr>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E23C6E5-9CE4-F045-BD46-45C9C51D338B}"/>
              </a:ext>
            </a:extLst>
          </p:cNvPr>
          <p:cNvSpPr txBox="1"/>
          <p:nvPr/>
        </p:nvSpPr>
        <p:spPr>
          <a:xfrm>
            <a:off x="827702" y="2202436"/>
            <a:ext cx="2095445" cy="461665"/>
          </a:xfrm>
          <a:prstGeom prst="rect">
            <a:avLst/>
          </a:prstGeom>
          <a:noFill/>
        </p:spPr>
        <p:txBody>
          <a:bodyPr wrap="none" rtlCol="0">
            <a:spAutoFit/>
          </a:bodyPr>
          <a:lstStyle/>
          <a:p>
            <a:r>
              <a:rPr lang="en-US" sz="2400" dirty="0" err="1">
                <a:solidFill>
                  <a:schemeClr val="bg1"/>
                </a:solidFill>
                <a:latin typeface="Calibri" panose="020F0502020204030204" pitchFamily="34" charset="0"/>
                <a:cs typeface="Calibri" panose="020F0502020204030204" pitchFamily="34" charset="0"/>
              </a:rPr>
              <a:t>aarc-project.eu</a:t>
            </a:r>
            <a:endParaRPr lang="en-US" sz="2400"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5D5D0C0-EDCE-F544-90C1-8C079991B72B}"/>
              </a:ext>
            </a:extLst>
          </p:cNvPr>
          <p:cNvSpPr txBox="1"/>
          <p:nvPr/>
        </p:nvSpPr>
        <p:spPr>
          <a:xfrm>
            <a:off x="799263" y="3521788"/>
            <a:ext cx="2775119" cy="461665"/>
          </a:xfrm>
          <a:prstGeom prst="rect">
            <a:avLst/>
          </a:prstGeom>
          <a:noFill/>
        </p:spPr>
        <p:txBody>
          <a:bodyPr wrap="none" rtlCol="0">
            <a:spAutoFit/>
          </a:bodyPr>
          <a:lstStyle/>
          <a:p>
            <a:r>
              <a:rPr lang="en-US" sz="2400" b="1" dirty="0" err="1">
                <a:solidFill>
                  <a:schemeClr val="bg1"/>
                </a:solidFill>
                <a:latin typeface="Calibri" panose="020F0502020204030204" pitchFamily="34" charset="0"/>
                <a:cs typeface="Calibri" panose="020F0502020204030204" pitchFamily="34" charset="0"/>
              </a:rPr>
              <a:t>aarc-community.org</a:t>
            </a:r>
            <a:endParaRPr lang="en-US" sz="2400" b="1" dirty="0">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0883DB17-CD00-5847-9ABF-872C61EDD01A}"/>
              </a:ext>
            </a:extLst>
          </p:cNvPr>
          <p:cNvGrpSpPr/>
          <p:nvPr/>
        </p:nvGrpSpPr>
        <p:grpSpPr>
          <a:xfrm>
            <a:off x="3520842" y="3587480"/>
            <a:ext cx="1041674" cy="729866"/>
            <a:chOff x="4051139" y="1776180"/>
            <a:chExt cx="1192193" cy="914870"/>
          </a:xfrm>
        </p:grpSpPr>
        <p:sp>
          <p:nvSpPr>
            <p:cNvPr id="15" name="Rounded Rectangle 14">
              <a:extLst>
                <a:ext uri="{FF2B5EF4-FFF2-40B4-BE49-F238E27FC236}">
                  <a16:creationId xmlns:a16="http://schemas.microsoft.com/office/drawing/2014/main" id="{F547E874-BF21-1D41-A922-B4CA65C245C1}"/>
                </a:ext>
              </a:extLst>
            </p:cNvPr>
            <p:cNvSpPr/>
            <p:nvPr/>
          </p:nvSpPr>
          <p:spPr>
            <a:xfrm>
              <a:off x="4051139" y="1776180"/>
              <a:ext cx="1192193" cy="9148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https://aarc-community.org/wp-content/uploads/2017/08/Aegis-Logo-300x240.png">
              <a:extLst>
                <a:ext uri="{FF2B5EF4-FFF2-40B4-BE49-F238E27FC236}">
                  <a16:creationId xmlns:a16="http://schemas.microsoft.com/office/drawing/2014/main" id="{449F8305-91DB-9846-8EA8-4117695E6C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19526" r="16177" b="19714"/>
            <a:stretch/>
          </p:blipFill>
          <p:spPr bwMode="auto">
            <a:xfrm>
              <a:off x="4191553" y="1881529"/>
              <a:ext cx="932757" cy="6752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cxnSp>
        <p:nvCxnSpPr>
          <p:cNvPr id="18" name="Straight Arrow Connector 17">
            <a:extLst>
              <a:ext uri="{FF2B5EF4-FFF2-40B4-BE49-F238E27FC236}">
                <a16:creationId xmlns:a16="http://schemas.microsoft.com/office/drawing/2014/main" id="{B6435B87-AA00-034A-B710-11958816D68A}"/>
              </a:ext>
            </a:extLst>
          </p:cNvPr>
          <p:cNvCxnSpPr>
            <a:cxnSpLocks/>
            <a:stCxn id="9" idx="2"/>
          </p:cNvCxnSpPr>
          <p:nvPr/>
        </p:nvCxnSpPr>
        <p:spPr>
          <a:xfrm flipH="1">
            <a:off x="1875424" y="2664101"/>
            <a:ext cx="1" cy="100858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4845A0F-0A4A-754E-A4BA-9A06FC198617}"/>
              </a:ext>
            </a:extLst>
          </p:cNvPr>
          <p:cNvCxnSpPr>
            <a:cxnSpLocks/>
            <a:stCxn id="20" idx="4"/>
          </p:cNvCxnSpPr>
          <p:nvPr/>
        </p:nvCxnSpPr>
        <p:spPr>
          <a:xfrm flipH="1">
            <a:off x="3731219" y="2722381"/>
            <a:ext cx="10462" cy="83305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B93963A-DC9C-E443-944B-A8EC424C6C82}"/>
              </a:ext>
            </a:extLst>
          </p:cNvPr>
          <p:cNvCxnSpPr>
            <a:cxnSpLocks/>
            <a:stCxn id="17" idx="2"/>
          </p:cNvCxnSpPr>
          <p:nvPr/>
        </p:nvCxnSpPr>
        <p:spPr>
          <a:xfrm flipH="1">
            <a:off x="4980386" y="2885200"/>
            <a:ext cx="42579" cy="180635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B5EBB8D-D348-6A4F-BF25-071B91B8B987}"/>
              </a:ext>
            </a:extLst>
          </p:cNvPr>
          <p:cNvGrpSpPr/>
          <p:nvPr/>
        </p:nvGrpSpPr>
        <p:grpSpPr>
          <a:xfrm>
            <a:off x="5140905" y="3559214"/>
            <a:ext cx="970901" cy="763362"/>
            <a:chOff x="4051139" y="1776180"/>
            <a:chExt cx="1192193" cy="914870"/>
          </a:xfrm>
        </p:grpSpPr>
        <p:sp>
          <p:nvSpPr>
            <p:cNvPr id="35" name="Rounded Rectangle 34">
              <a:extLst>
                <a:ext uri="{FF2B5EF4-FFF2-40B4-BE49-F238E27FC236}">
                  <a16:creationId xmlns:a16="http://schemas.microsoft.com/office/drawing/2014/main" id="{00DEE1BE-C9BA-774F-9F69-5F6DD00E0A7A}"/>
                </a:ext>
              </a:extLst>
            </p:cNvPr>
            <p:cNvSpPr/>
            <p:nvPr/>
          </p:nvSpPr>
          <p:spPr>
            <a:xfrm>
              <a:off x="4051139" y="1776180"/>
              <a:ext cx="1192193" cy="9148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4" descr="https://aarc-community.org/wp-content/uploads/2017/08/Aegis-Logo-300x240.png">
              <a:extLst>
                <a:ext uri="{FF2B5EF4-FFF2-40B4-BE49-F238E27FC236}">
                  <a16:creationId xmlns:a16="http://schemas.microsoft.com/office/drawing/2014/main" id="{042531CA-C430-8F4C-A643-C56CE0A724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19526" r="16177" b="19714"/>
            <a:stretch/>
          </p:blipFill>
          <p:spPr bwMode="auto">
            <a:xfrm>
              <a:off x="4191553" y="1898073"/>
              <a:ext cx="932757" cy="6752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5319CE7F-8E6F-C845-A163-FFB75F4A6180}"/>
              </a:ext>
            </a:extLst>
          </p:cNvPr>
          <p:cNvPicPr>
            <a:picLocks noChangeAspect="1"/>
          </p:cNvPicPr>
          <p:nvPr/>
        </p:nvPicPr>
        <p:blipFill>
          <a:blip r:embed="rId4"/>
          <a:stretch>
            <a:fillRect/>
          </a:stretch>
        </p:blipFill>
        <p:spPr>
          <a:xfrm>
            <a:off x="5812142" y="4175207"/>
            <a:ext cx="996187" cy="777567"/>
          </a:xfrm>
          <a:prstGeom prst="rect">
            <a:avLst/>
          </a:prstGeom>
        </p:spPr>
      </p:pic>
      <p:pic>
        <p:nvPicPr>
          <p:cNvPr id="39" name="Picture 38">
            <a:extLst>
              <a:ext uri="{FF2B5EF4-FFF2-40B4-BE49-F238E27FC236}">
                <a16:creationId xmlns:a16="http://schemas.microsoft.com/office/drawing/2014/main" id="{AC0A8AB6-8FE8-E143-8BFD-483459D41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503" y="3623859"/>
            <a:ext cx="1143266" cy="405043"/>
          </a:xfrm>
          <a:prstGeom prst="rect">
            <a:avLst/>
          </a:prstGeom>
        </p:spPr>
      </p:pic>
      <p:pic>
        <p:nvPicPr>
          <p:cNvPr id="40" name="Picture 39">
            <a:extLst>
              <a:ext uri="{FF2B5EF4-FFF2-40B4-BE49-F238E27FC236}">
                <a16:creationId xmlns:a16="http://schemas.microsoft.com/office/drawing/2014/main" id="{A3F9E7BF-8C37-1441-B70F-95FA52B948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5438" y="5468207"/>
            <a:ext cx="1590513" cy="438506"/>
          </a:xfrm>
          <a:prstGeom prst="rect">
            <a:avLst/>
          </a:prstGeom>
        </p:spPr>
      </p:pic>
      <p:pic>
        <p:nvPicPr>
          <p:cNvPr id="47" name="Picture 46">
            <a:extLst>
              <a:ext uri="{FF2B5EF4-FFF2-40B4-BE49-F238E27FC236}">
                <a16:creationId xmlns:a16="http://schemas.microsoft.com/office/drawing/2014/main" id="{00986496-217A-6048-8CC7-D34DFED0D216}"/>
              </a:ext>
            </a:extLst>
          </p:cNvPr>
          <p:cNvPicPr>
            <a:picLocks noChangeAspect="1"/>
          </p:cNvPicPr>
          <p:nvPr/>
        </p:nvPicPr>
        <p:blipFill>
          <a:blip r:embed="rId7"/>
          <a:stretch>
            <a:fillRect/>
          </a:stretch>
        </p:blipFill>
        <p:spPr>
          <a:xfrm>
            <a:off x="9194800" y="1842796"/>
            <a:ext cx="865420" cy="917373"/>
          </a:xfrm>
          <a:prstGeom prst="rect">
            <a:avLst/>
          </a:prstGeom>
        </p:spPr>
      </p:pic>
      <p:pic>
        <p:nvPicPr>
          <p:cNvPr id="38" name="Picture 37">
            <a:extLst>
              <a:ext uri="{FF2B5EF4-FFF2-40B4-BE49-F238E27FC236}">
                <a16:creationId xmlns:a16="http://schemas.microsoft.com/office/drawing/2014/main" id="{9A38BF18-526F-BD4F-95E3-CFF04B32F7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2516" y="4728576"/>
            <a:ext cx="1200509" cy="555216"/>
          </a:xfrm>
          <a:prstGeom prst="rect">
            <a:avLst/>
          </a:prstGeom>
        </p:spPr>
      </p:pic>
      <p:sp>
        <p:nvSpPr>
          <p:cNvPr id="62" name="TextBox 61">
            <a:extLst>
              <a:ext uri="{FF2B5EF4-FFF2-40B4-BE49-F238E27FC236}">
                <a16:creationId xmlns:a16="http://schemas.microsoft.com/office/drawing/2014/main" id="{A4E95F26-179E-4B46-B654-C87E01D59034}"/>
              </a:ext>
            </a:extLst>
          </p:cNvPr>
          <p:cNvSpPr txBox="1"/>
          <p:nvPr/>
        </p:nvSpPr>
        <p:spPr>
          <a:xfrm>
            <a:off x="882924" y="4613068"/>
            <a:ext cx="1909497" cy="461665"/>
          </a:xfrm>
          <a:prstGeom prst="rect">
            <a:avLst/>
          </a:prstGeom>
          <a:noFill/>
        </p:spPr>
        <p:txBody>
          <a:bodyPr wrap="none" rtlCol="0">
            <a:spAutoFit/>
          </a:bodyPr>
          <a:lstStyle/>
          <a:p>
            <a:r>
              <a:rPr lang="en-US" sz="2400" b="1" dirty="0">
                <a:solidFill>
                  <a:srgbClr val="103F6B"/>
                </a:solidFill>
                <a:latin typeface="Calibri" panose="020F0502020204030204" pitchFamily="34" charset="0"/>
                <a:cs typeface="Calibri" panose="020F0502020204030204" pitchFamily="34" charset="0"/>
              </a:rPr>
              <a:t>Other venues</a:t>
            </a:r>
          </a:p>
        </p:txBody>
      </p:sp>
      <p:cxnSp>
        <p:nvCxnSpPr>
          <p:cNvPr id="67" name="Straight Arrow Connector 66">
            <a:extLst>
              <a:ext uri="{FF2B5EF4-FFF2-40B4-BE49-F238E27FC236}">
                <a16:creationId xmlns:a16="http://schemas.microsoft.com/office/drawing/2014/main" id="{35C81CA6-BB26-7A4A-B31B-241C648D769C}"/>
              </a:ext>
            </a:extLst>
          </p:cNvPr>
          <p:cNvCxnSpPr>
            <a:cxnSpLocks/>
          </p:cNvCxnSpPr>
          <p:nvPr/>
        </p:nvCxnSpPr>
        <p:spPr>
          <a:xfrm>
            <a:off x="8321004" y="2888780"/>
            <a:ext cx="0" cy="67521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CBB3CCC-BDE0-0E48-B6E6-15E2D110C8F4}"/>
              </a:ext>
            </a:extLst>
          </p:cNvPr>
          <p:cNvSpPr txBox="1"/>
          <p:nvPr/>
        </p:nvSpPr>
        <p:spPr>
          <a:xfrm>
            <a:off x="8099427" y="3521787"/>
            <a:ext cx="1960793" cy="461665"/>
          </a:xfrm>
          <a:prstGeom prst="rect">
            <a:avLst/>
          </a:prstGeom>
          <a:noFill/>
        </p:spPr>
        <p:txBody>
          <a:bodyPr wrap="none" rtlCol="0">
            <a:spAutoFit/>
          </a:bodyPr>
          <a:lstStyle/>
          <a:p>
            <a:r>
              <a:rPr lang="en-US" sz="2400" b="1" dirty="0" err="1">
                <a:solidFill>
                  <a:schemeClr val="bg1"/>
                </a:solidFill>
                <a:latin typeface="Calibri" panose="020F0502020204030204" pitchFamily="34" charset="0"/>
                <a:cs typeface="Calibri" panose="020F0502020204030204" pitchFamily="34" charset="0"/>
              </a:rPr>
              <a:t>AARCinAction</a:t>
            </a:r>
            <a:endParaRPr lang="en-US" sz="2400" b="1" dirty="0">
              <a:solidFill>
                <a:schemeClr val="bg1"/>
              </a:solidFill>
              <a:latin typeface="Calibri" panose="020F0502020204030204" pitchFamily="34" charset="0"/>
              <a:cs typeface="Calibri" panose="020F0502020204030204" pitchFamily="34" charset="0"/>
            </a:endParaRPr>
          </a:p>
        </p:txBody>
      </p:sp>
      <p:cxnSp>
        <p:nvCxnSpPr>
          <p:cNvPr id="70" name="Straight Arrow Connector 69">
            <a:extLst>
              <a:ext uri="{FF2B5EF4-FFF2-40B4-BE49-F238E27FC236}">
                <a16:creationId xmlns:a16="http://schemas.microsoft.com/office/drawing/2014/main" id="{76507840-50A0-2B42-83AC-CBD25616FC2D}"/>
              </a:ext>
            </a:extLst>
          </p:cNvPr>
          <p:cNvCxnSpPr>
            <a:cxnSpLocks/>
          </p:cNvCxnSpPr>
          <p:nvPr/>
        </p:nvCxnSpPr>
        <p:spPr>
          <a:xfrm>
            <a:off x="9485487" y="2936377"/>
            <a:ext cx="0" cy="67521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7D638853-3542-FD4F-9564-E306DBFAF0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2761" y="5210385"/>
            <a:ext cx="663941" cy="731799"/>
          </a:xfrm>
          <a:prstGeom prst="rect">
            <a:avLst/>
          </a:prstGeom>
        </p:spPr>
      </p:pic>
      <p:pic>
        <p:nvPicPr>
          <p:cNvPr id="72" name="Picture 71">
            <a:extLst>
              <a:ext uri="{FF2B5EF4-FFF2-40B4-BE49-F238E27FC236}">
                <a16:creationId xmlns:a16="http://schemas.microsoft.com/office/drawing/2014/main" id="{48D67B22-A95F-A34F-AAAC-2C878B51A5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0389" y="4577690"/>
            <a:ext cx="982786" cy="428494"/>
          </a:xfrm>
          <a:prstGeom prst="rect">
            <a:avLst/>
          </a:prstGeom>
        </p:spPr>
      </p:pic>
      <p:grpSp>
        <p:nvGrpSpPr>
          <p:cNvPr id="11" name="Group 10">
            <a:extLst>
              <a:ext uri="{FF2B5EF4-FFF2-40B4-BE49-F238E27FC236}">
                <a16:creationId xmlns:a16="http://schemas.microsoft.com/office/drawing/2014/main" id="{AC5B60AE-38AE-F64B-88AA-7F2B90876E0E}"/>
              </a:ext>
            </a:extLst>
          </p:cNvPr>
          <p:cNvGrpSpPr/>
          <p:nvPr/>
        </p:nvGrpSpPr>
        <p:grpSpPr>
          <a:xfrm>
            <a:off x="7664853" y="1803893"/>
            <a:ext cx="1236103" cy="1054847"/>
            <a:chOff x="8156877" y="-98462"/>
            <a:chExt cx="1559144" cy="1578456"/>
          </a:xfrm>
        </p:grpSpPr>
        <p:sp>
          <p:nvSpPr>
            <p:cNvPr id="6" name="Oval 5">
              <a:extLst>
                <a:ext uri="{FF2B5EF4-FFF2-40B4-BE49-F238E27FC236}">
                  <a16:creationId xmlns:a16="http://schemas.microsoft.com/office/drawing/2014/main" id="{33B5B959-0C5B-6644-8A8B-F98055E86F32}"/>
                </a:ext>
              </a:extLst>
            </p:cNvPr>
            <p:cNvSpPr/>
            <p:nvPr/>
          </p:nvSpPr>
          <p:spPr>
            <a:xfrm>
              <a:off x="8156877" y="-98462"/>
              <a:ext cx="1559144" cy="15784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BF07A3-C14C-E94A-8BB3-676090A31257}"/>
                </a:ext>
              </a:extLst>
            </p:cNvPr>
            <p:cNvPicPr>
              <a:picLocks noChangeAspect="1"/>
            </p:cNvPicPr>
            <p:nvPr/>
          </p:nvPicPr>
          <p:blipFill>
            <a:blip r:embed="rId11"/>
            <a:stretch>
              <a:fillRect/>
            </a:stretch>
          </p:blipFill>
          <p:spPr>
            <a:xfrm>
              <a:off x="8394744" y="155324"/>
              <a:ext cx="1094138" cy="1094138"/>
            </a:xfrm>
            <a:prstGeom prst="rect">
              <a:avLst/>
            </a:prstGeom>
          </p:spPr>
        </p:pic>
      </p:grpSp>
      <p:grpSp>
        <p:nvGrpSpPr>
          <p:cNvPr id="23" name="Group 22">
            <a:extLst>
              <a:ext uri="{FF2B5EF4-FFF2-40B4-BE49-F238E27FC236}">
                <a16:creationId xmlns:a16="http://schemas.microsoft.com/office/drawing/2014/main" id="{505FA026-36F3-9E47-9814-8556B2666575}"/>
              </a:ext>
            </a:extLst>
          </p:cNvPr>
          <p:cNvGrpSpPr/>
          <p:nvPr/>
        </p:nvGrpSpPr>
        <p:grpSpPr>
          <a:xfrm>
            <a:off x="2979479" y="1563557"/>
            <a:ext cx="1524406" cy="1411861"/>
            <a:chOff x="4185658" y="-877064"/>
            <a:chExt cx="1581963" cy="1572803"/>
          </a:xfrm>
        </p:grpSpPr>
        <p:sp>
          <p:nvSpPr>
            <p:cNvPr id="13" name="Oval 12">
              <a:extLst>
                <a:ext uri="{FF2B5EF4-FFF2-40B4-BE49-F238E27FC236}">
                  <a16:creationId xmlns:a16="http://schemas.microsoft.com/office/drawing/2014/main" id="{1F3A0B46-06D8-A241-8098-E15F69A37CEE}"/>
                </a:ext>
              </a:extLst>
            </p:cNvPr>
            <p:cNvSpPr/>
            <p:nvPr/>
          </p:nvSpPr>
          <p:spPr>
            <a:xfrm>
              <a:off x="4185658" y="-877064"/>
              <a:ext cx="1581963" cy="15728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FB333EA-EEDE-6D4C-A915-5E0FFE77A787}"/>
                </a:ext>
              </a:extLst>
            </p:cNvPr>
            <p:cNvSpPr/>
            <p:nvPr/>
          </p:nvSpPr>
          <p:spPr>
            <a:xfrm>
              <a:off x="4433894" y="-595183"/>
              <a:ext cx="1085490" cy="100904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5134C95-E93D-2949-AECE-F7D83F78AE4B}"/>
              </a:ext>
            </a:extLst>
          </p:cNvPr>
          <p:cNvGrpSpPr/>
          <p:nvPr/>
        </p:nvGrpSpPr>
        <p:grpSpPr>
          <a:xfrm>
            <a:off x="4635025" y="2267389"/>
            <a:ext cx="775880" cy="617811"/>
            <a:chOff x="5261646" y="483958"/>
            <a:chExt cx="1166419" cy="981312"/>
          </a:xfrm>
        </p:grpSpPr>
        <p:sp>
          <p:nvSpPr>
            <p:cNvPr id="17" name="Rectangle 16">
              <a:extLst>
                <a:ext uri="{FF2B5EF4-FFF2-40B4-BE49-F238E27FC236}">
                  <a16:creationId xmlns:a16="http://schemas.microsoft.com/office/drawing/2014/main" id="{0A9CE12F-40CE-844C-9875-FAA71F01397A}"/>
                </a:ext>
              </a:extLst>
            </p:cNvPr>
            <p:cNvSpPr/>
            <p:nvPr/>
          </p:nvSpPr>
          <p:spPr>
            <a:xfrm>
              <a:off x="5261646" y="483958"/>
              <a:ext cx="1166419" cy="9813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995686D1-2BC7-5440-80C9-B2956F5EA2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8308" y="676525"/>
              <a:ext cx="960134" cy="665693"/>
            </a:xfrm>
            <a:prstGeom prst="rect">
              <a:avLst/>
            </a:prstGeom>
            <a:solidFill>
              <a:schemeClr val="bg2">
                <a:lumMod val="20000"/>
                <a:lumOff val="80000"/>
              </a:schemeClr>
            </a:solidFill>
          </p:spPr>
        </p:pic>
      </p:grpSp>
      <p:pic>
        <p:nvPicPr>
          <p:cNvPr id="50" name="Picture 49">
            <a:extLst>
              <a:ext uri="{FF2B5EF4-FFF2-40B4-BE49-F238E27FC236}">
                <a16:creationId xmlns:a16="http://schemas.microsoft.com/office/drawing/2014/main" id="{254FE8D2-C40B-614F-83D9-47B330A672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3052" y="2250097"/>
            <a:ext cx="812186" cy="649749"/>
          </a:xfrm>
          <a:prstGeom prst="rect">
            <a:avLst/>
          </a:prstGeom>
          <a:effectLst/>
        </p:spPr>
      </p:pic>
      <p:cxnSp>
        <p:nvCxnSpPr>
          <p:cNvPr id="51" name="Straight Arrow Connector 50">
            <a:extLst>
              <a:ext uri="{FF2B5EF4-FFF2-40B4-BE49-F238E27FC236}">
                <a16:creationId xmlns:a16="http://schemas.microsoft.com/office/drawing/2014/main" id="{2A83A9A7-D4B1-9D41-999D-2D448D1251EE}"/>
              </a:ext>
            </a:extLst>
          </p:cNvPr>
          <p:cNvCxnSpPr>
            <a:cxnSpLocks/>
            <a:stCxn id="50" idx="2"/>
            <a:endCxn id="39" idx="0"/>
          </p:cNvCxnSpPr>
          <p:nvPr/>
        </p:nvCxnSpPr>
        <p:spPr>
          <a:xfrm>
            <a:off x="6129145" y="2899846"/>
            <a:ext cx="643991" cy="724013"/>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A16FDE8-65BE-FA45-9C15-A5908FF85C76}"/>
              </a:ext>
            </a:extLst>
          </p:cNvPr>
          <p:cNvCxnSpPr>
            <a:cxnSpLocks/>
            <a:endCxn id="35" idx="0"/>
          </p:cNvCxnSpPr>
          <p:nvPr/>
        </p:nvCxnSpPr>
        <p:spPr>
          <a:xfrm flipH="1">
            <a:off x="5626356" y="1619521"/>
            <a:ext cx="22332" cy="1939693"/>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675CB46-F2DD-7340-880A-B3871929D8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92890" y="1341403"/>
            <a:ext cx="1171957" cy="755912"/>
          </a:xfrm>
          <a:prstGeom prst="rect">
            <a:avLst/>
          </a:prstGeom>
        </p:spPr>
      </p:pic>
      <p:sp>
        <p:nvSpPr>
          <p:cNvPr id="56" name="TextBox 55">
            <a:extLst>
              <a:ext uri="{FF2B5EF4-FFF2-40B4-BE49-F238E27FC236}">
                <a16:creationId xmlns:a16="http://schemas.microsoft.com/office/drawing/2014/main" id="{56A9F584-6E2F-7443-97CA-2E84B76C7965}"/>
              </a:ext>
            </a:extLst>
          </p:cNvPr>
          <p:cNvSpPr txBox="1"/>
          <p:nvPr/>
        </p:nvSpPr>
        <p:spPr>
          <a:xfrm>
            <a:off x="8130504" y="3962431"/>
            <a:ext cx="2223686" cy="461665"/>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a:t>
            </a:r>
            <a:r>
              <a:rPr lang="en-US" sz="2400" b="1" dirty="0" err="1">
                <a:solidFill>
                  <a:schemeClr val="bg1"/>
                </a:solidFill>
                <a:latin typeface="Calibri" panose="020F0502020204030204" pitchFamily="34" charset="0"/>
                <a:cs typeface="Calibri" panose="020F0502020204030204" pitchFamily="34" charset="0"/>
              </a:rPr>
              <a:t>startwithAARC</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395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3763166" y="4113541"/>
            <a:ext cx="4445400" cy="37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dirty="0" err="1">
                <a:solidFill>
                  <a:schemeClr val="lt1"/>
                </a:solidFill>
                <a:latin typeface="Calibri"/>
                <a:ea typeface="Calibri"/>
                <a:cs typeface="Calibri"/>
                <a:sym typeface="Calibri"/>
              </a:rPr>
              <a:t>Licia.Florio@geant.org</a:t>
            </a:r>
            <a:endParaRPr sz="1800" b="0" i="0" u="none" strike="noStrike" cap="none" dirty="0">
              <a:solidFill>
                <a:schemeClr val="lt1"/>
              </a:solidFill>
              <a:latin typeface="Calibri"/>
              <a:ea typeface="Calibri"/>
              <a:cs typeface="Calibri"/>
              <a:sym typeface="Calibri"/>
            </a:endParaRPr>
          </a:p>
          <a:p>
            <a:pPr marL="0" marR="0" lvl="0" indent="0" algn="ctr" rtl="0">
              <a:lnSpc>
                <a:spcPct val="90000"/>
              </a:lnSpc>
              <a:spcBef>
                <a:spcPts val="750"/>
              </a:spcBef>
              <a:spcAft>
                <a:spcPts val="0"/>
              </a:spcAft>
              <a:buClr>
                <a:schemeClr val="lt1"/>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495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3</a:t>
            </a:fld>
            <a:endParaRPr lang="en-GB"/>
          </a:p>
        </p:txBody>
      </p:sp>
      <p:sp>
        <p:nvSpPr>
          <p:cNvPr id="4" name="Title 3"/>
          <p:cNvSpPr>
            <a:spLocks noGrp="1"/>
          </p:cNvSpPr>
          <p:nvPr>
            <p:ph type="title"/>
          </p:nvPr>
        </p:nvSpPr>
        <p:spPr/>
        <p:txBody>
          <a:bodyPr/>
          <a:lstStyle/>
          <a:p>
            <a:r>
              <a:rPr lang="en-GB" dirty="0"/>
              <a:t>Partners </a:t>
            </a:r>
          </a:p>
        </p:txBody>
      </p:sp>
      <p:cxnSp>
        <p:nvCxnSpPr>
          <p:cNvPr id="5" name="Straight Connector 4"/>
          <p:cNvCxnSpPr/>
          <p:nvPr/>
        </p:nvCxnSpPr>
        <p:spPr>
          <a:xfrm>
            <a:off x="1864361" y="1916063"/>
            <a:ext cx="9897609" cy="0"/>
          </a:xfrm>
          <a:prstGeom prst="line">
            <a:avLst/>
          </a:prstGeom>
          <a:ln>
            <a:solidFill>
              <a:srgbClr val="F57A1E"/>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7640371" y="5515112"/>
            <a:ext cx="1182284" cy="591142"/>
          </a:xfrm>
          <a:prstGeom prst="rect">
            <a:avLst/>
          </a:prstGeom>
        </p:spPr>
      </p:pic>
      <p:grpSp>
        <p:nvGrpSpPr>
          <p:cNvPr id="29" name="Group 28">
            <a:extLst>
              <a:ext uri="{FF2B5EF4-FFF2-40B4-BE49-F238E27FC236}">
                <a16:creationId xmlns:a16="http://schemas.microsoft.com/office/drawing/2014/main" id="{6E5E12E9-2A71-6946-8616-E718FCB00A6B}"/>
              </a:ext>
            </a:extLst>
          </p:cNvPr>
          <p:cNvGrpSpPr/>
          <p:nvPr/>
        </p:nvGrpSpPr>
        <p:grpSpPr>
          <a:xfrm>
            <a:off x="455646" y="1782713"/>
            <a:ext cx="11522994" cy="4249125"/>
            <a:chOff x="455646" y="1782713"/>
            <a:chExt cx="11522994" cy="4249125"/>
          </a:xfrm>
        </p:grpSpPr>
        <p:pic>
          <p:nvPicPr>
            <p:cNvPr id="1026" name="Picture 2" descr="https://aarc-project.eu/wp-content/uploads/2017/06/INAF-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284" y="2898175"/>
              <a:ext cx="1474612" cy="9830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5646" y="2243878"/>
              <a:ext cx="1019882" cy="445040"/>
            </a:xfrm>
            <a:prstGeom prst="rect">
              <a:avLst/>
            </a:prstGeom>
          </p:spPr>
        </p:pic>
        <p:pic>
          <p:nvPicPr>
            <p:cNvPr id="7" name="Picture 6"/>
            <p:cNvPicPr>
              <a:picLocks noChangeAspect="1"/>
            </p:cNvPicPr>
            <p:nvPr/>
          </p:nvPicPr>
          <p:blipFill>
            <a:blip r:embed="rId6"/>
            <a:stretch>
              <a:fillRect/>
            </a:stretch>
          </p:blipFill>
          <p:spPr>
            <a:xfrm>
              <a:off x="4133026" y="3111628"/>
              <a:ext cx="768728" cy="751912"/>
            </a:xfrm>
            <a:prstGeom prst="rect">
              <a:avLst/>
            </a:prstGeom>
          </p:spPr>
        </p:pic>
        <p:pic>
          <p:nvPicPr>
            <p:cNvPr id="9" name="Picture 8"/>
            <p:cNvPicPr>
              <a:picLocks noChangeAspect="1"/>
            </p:cNvPicPr>
            <p:nvPr/>
          </p:nvPicPr>
          <p:blipFill>
            <a:blip r:embed="rId7"/>
            <a:stretch>
              <a:fillRect/>
            </a:stretch>
          </p:blipFill>
          <p:spPr>
            <a:xfrm>
              <a:off x="1850940" y="2221457"/>
              <a:ext cx="951159" cy="534501"/>
            </a:xfrm>
            <a:prstGeom prst="rect">
              <a:avLst/>
            </a:prstGeom>
          </p:spPr>
        </p:pic>
        <p:pic>
          <p:nvPicPr>
            <p:cNvPr id="10" name="Picture 9"/>
            <p:cNvPicPr>
              <a:picLocks noChangeAspect="1"/>
            </p:cNvPicPr>
            <p:nvPr/>
          </p:nvPicPr>
          <p:blipFill>
            <a:blip r:embed="rId8"/>
            <a:stretch>
              <a:fillRect/>
            </a:stretch>
          </p:blipFill>
          <p:spPr>
            <a:xfrm>
              <a:off x="1850940" y="3505286"/>
              <a:ext cx="1190200" cy="556006"/>
            </a:xfrm>
            <a:prstGeom prst="rect">
              <a:avLst/>
            </a:prstGeom>
          </p:spPr>
        </p:pic>
        <p:pic>
          <p:nvPicPr>
            <p:cNvPr id="11" name="Picture 10"/>
            <p:cNvPicPr>
              <a:picLocks noChangeAspect="1"/>
            </p:cNvPicPr>
            <p:nvPr/>
          </p:nvPicPr>
          <p:blipFill>
            <a:blip r:embed="rId9"/>
            <a:stretch>
              <a:fillRect/>
            </a:stretch>
          </p:blipFill>
          <p:spPr>
            <a:xfrm>
              <a:off x="1735307" y="4255693"/>
              <a:ext cx="1182424" cy="447999"/>
            </a:xfrm>
            <a:prstGeom prst="rect">
              <a:avLst/>
            </a:prstGeom>
          </p:spPr>
        </p:pic>
        <p:pic>
          <p:nvPicPr>
            <p:cNvPr id="12" name="Picture 11"/>
            <p:cNvPicPr>
              <a:picLocks noChangeAspect="1"/>
            </p:cNvPicPr>
            <p:nvPr/>
          </p:nvPicPr>
          <p:blipFill>
            <a:blip r:embed="rId10"/>
            <a:stretch>
              <a:fillRect/>
            </a:stretch>
          </p:blipFill>
          <p:spPr>
            <a:xfrm>
              <a:off x="5389277" y="3835909"/>
              <a:ext cx="778032" cy="718205"/>
            </a:xfrm>
            <a:prstGeom prst="rect">
              <a:avLst/>
            </a:prstGeom>
          </p:spPr>
        </p:pic>
        <p:pic>
          <p:nvPicPr>
            <p:cNvPr id="13" name="Picture 12"/>
            <p:cNvPicPr>
              <a:picLocks noChangeAspect="1"/>
            </p:cNvPicPr>
            <p:nvPr/>
          </p:nvPicPr>
          <p:blipFill>
            <a:blip r:embed="rId11"/>
            <a:stretch>
              <a:fillRect/>
            </a:stretch>
          </p:blipFill>
          <p:spPr>
            <a:xfrm>
              <a:off x="9923042" y="4100081"/>
              <a:ext cx="696756" cy="759224"/>
            </a:xfrm>
            <a:prstGeom prst="rect">
              <a:avLst/>
            </a:prstGeom>
          </p:spPr>
        </p:pic>
        <p:pic>
          <p:nvPicPr>
            <p:cNvPr id="14" name="Picture 13"/>
            <p:cNvPicPr>
              <a:picLocks noChangeAspect="1"/>
            </p:cNvPicPr>
            <p:nvPr/>
          </p:nvPicPr>
          <p:blipFill>
            <a:blip r:embed="rId12"/>
            <a:stretch>
              <a:fillRect/>
            </a:stretch>
          </p:blipFill>
          <p:spPr>
            <a:xfrm>
              <a:off x="9801272" y="3620589"/>
              <a:ext cx="1341858" cy="285337"/>
            </a:xfrm>
            <a:prstGeom prst="rect">
              <a:avLst/>
            </a:prstGeom>
          </p:spPr>
        </p:pic>
        <p:pic>
          <p:nvPicPr>
            <p:cNvPr id="15" name="Picture 14" descr="surfnet.gif"/>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73512" y="3551407"/>
              <a:ext cx="1016880" cy="423700"/>
            </a:xfrm>
            <a:prstGeom prst="rect">
              <a:avLst/>
            </a:prstGeom>
          </p:spPr>
        </p:pic>
        <p:pic>
          <p:nvPicPr>
            <p:cNvPr id="16" name="Picture 15" descr="CESnet.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7540" y="4320680"/>
              <a:ext cx="1031875" cy="454880"/>
            </a:xfrm>
            <a:prstGeom prst="rect">
              <a:avLst/>
            </a:prstGeom>
          </p:spPr>
        </p:pic>
        <p:pic>
          <p:nvPicPr>
            <p:cNvPr id="17" name="Picture 8" descr="ogo_fzj"/>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1528" y="2245752"/>
              <a:ext cx="1333500" cy="408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n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3478" y="5050163"/>
              <a:ext cx="944099" cy="581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f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5233" y="2237233"/>
              <a:ext cx="1337932" cy="522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artner02-FOM-nikhe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39256" y="3724492"/>
              <a:ext cx="941037" cy="9410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36603" y="5624169"/>
              <a:ext cx="664669" cy="373029"/>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76466" y="5498921"/>
              <a:ext cx="543005" cy="530973"/>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98371" y="5422128"/>
              <a:ext cx="609710" cy="609710"/>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71790" y="3323353"/>
              <a:ext cx="1100876" cy="594473"/>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31578" y="3967782"/>
              <a:ext cx="941088" cy="580338"/>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78278" y="4793314"/>
              <a:ext cx="920093" cy="478448"/>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72666" y="2108541"/>
              <a:ext cx="1188760" cy="511167"/>
            </a:xfrm>
            <a:prstGeom prst="rect">
              <a:avLst/>
            </a:prstGeom>
          </p:spPr>
        </p:pic>
        <p:pic>
          <p:nvPicPr>
            <p:cNvPr id="1028" name="Picture 4" descr="https://aarc-project.eu/wp-content/uploads/2017/06/BBMRI-300x95.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40371" y="2769486"/>
              <a:ext cx="2160901" cy="6842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5E0F946-0C42-1B49-9A50-24938561267D}"/>
                </a:ext>
              </a:extLst>
            </p:cNvPr>
            <p:cNvPicPr>
              <a:picLocks noChangeAspect="1"/>
            </p:cNvPicPr>
            <p:nvPr/>
          </p:nvPicPr>
          <p:blipFill>
            <a:blip r:embed="rId27"/>
            <a:stretch>
              <a:fillRect/>
            </a:stretch>
          </p:blipFill>
          <p:spPr>
            <a:xfrm>
              <a:off x="8553199" y="3967782"/>
              <a:ext cx="951765" cy="951765"/>
            </a:xfrm>
            <a:prstGeom prst="rect">
              <a:avLst/>
            </a:prstGeom>
          </p:spPr>
        </p:pic>
        <p:sp>
          <p:nvSpPr>
            <p:cNvPr id="2" name="Rectangle 1">
              <a:extLst>
                <a:ext uri="{FF2B5EF4-FFF2-40B4-BE49-F238E27FC236}">
                  <a16:creationId xmlns:a16="http://schemas.microsoft.com/office/drawing/2014/main" id="{A41198E7-383A-1549-903F-B8B0A75C43F4}"/>
                </a:ext>
              </a:extLst>
            </p:cNvPr>
            <p:cNvSpPr/>
            <p:nvPr/>
          </p:nvSpPr>
          <p:spPr>
            <a:xfrm>
              <a:off x="1735307" y="1782713"/>
              <a:ext cx="10243333" cy="19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4356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CFEE91-7447-CD4A-894B-594E0863B2C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4</a:t>
            </a:fld>
            <a:endParaRPr lang="en-GB"/>
          </a:p>
        </p:txBody>
      </p:sp>
      <p:sp>
        <p:nvSpPr>
          <p:cNvPr id="4" name="Title 3">
            <a:extLst>
              <a:ext uri="{FF2B5EF4-FFF2-40B4-BE49-F238E27FC236}">
                <a16:creationId xmlns:a16="http://schemas.microsoft.com/office/drawing/2014/main" id="{F6B1F97F-E08F-734C-A754-0E0A0C9DFCC0}"/>
              </a:ext>
            </a:extLst>
          </p:cNvPr>
          <p:cNvSpPr>
            <a:spLocks noGrp="1"/>
          </p:cNvSpPr>
          <p:nvPr>
            <p:ph type="title"/>
          </p:nvPr>
        </p:nvSpPr>
        <p:spPr/>
        <p:txBody>
          <a:bodyPr/>
          <a:lstStyle/>
          <a:p>
            <a:endParaRPr lang="en-US"/>
          </a:p>
        </p:txBody>
      </p:sp>
      <p:sp>
        <p:nvSpPr>
          <p:cNvPr id="11" name="Rounded Rectangle 10">
            <a:extLst>
              <a:ext uri="{FF2B5EF4-FFF2-40B4-BE49-F238E27FC236}">
                <a16:creationId xmlns:a16="http://schemas.microsoft.com/office/drawing/2014/main" id="{389E29A5-4A21-AC4D-A2BC-28F1B56A193C}"/>
              </a:ext>
            </a:extLst>
          </p:cNvPr>
          <p:cNvSpPr/>
          <p:nvPr/>
        </p:nvSpPr>
        <p:spPr>
          <a:xfrm>
            <a:off x="761319" y="1400349"/>
            <a:ext cx="4061211" cy="4526280"/>
          </a:xfrm>
          <a:prstGeom prst="roundRect">
            <a:avLst/>
          </a:prstGeom>
          <a:solidFill>
            <a:srgbClr val="0A21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Aft>
                <a:spcPts val="2400"/>
              </a:spcAft>
            </a:pPr>
            <a:r>
              <a:rPr lang="en-GB" sz="3600" dirty="0">
                <a:solidFill>
                  <a:schemeClr val="bg1"/>
                </a:solidFill>
                <a:latin typeface="Calibri" panose="020F0502020204030204" pitchFamily="34" charset="0"/>
                <a:cs typeface="Calibri" panose="020F0502020204030204" pitchFamily="34" charset="0"/>
              </a:rPr>
              <a:t>Identity Federations /</a:t>
            </a:r>
            <a:r>
              <a:rPr lang="en-GB" sz="3600" dirty="0" err="1">
                <a:solidFill>
                  <a:schemeClr val="bg1"/>
                </a:solidFill>
                <a:latin typeface="Calibri" panose="020F0502020204030204" pitchFamily="34" charset="0"/>
                <a:cs typeface="Calibri" panose="020F0502020204030204" pitchFamily="34" charset="0"/>
              </a:rPr>
              <a:t>eduGAIN</a:t>
            </a:r>
            <a:endParaRPr lang="en-GB" sz="3600" dirty="0">
              <a:solidFill>
                <a:schemeClr val="bg1"/>
              </a:solidFill>
              <a:latin typeface="Calibri" panose="020F0502020204030204" pitchFamily="34" charset="0"/>
              <a:cs typeface="Calibri" panose="020F0502020204030204" pitchFamily="34" charset="0"/>
            </a:endParaRPr>
          </a:p>
          <a:p>
            <a:pPr fontAlgn="base">
              <a:spcAft>
                <a:spcPts val="2400"/>
              </a:spcAft>
            </a:pPr>
            <a:endParaRPr lang="en-GB" sz="3600" dirty="0">
              <a:solidFill>
                <a:srgbClr val="003F5F"/>
              </a:solidFill>
              <a:latin typeface="Arial Rounded MT Bold" panose="020F0704030504030204" pitchFamily="34" charset="77"/>
            </a:endParaRPr>
          </a:p>
        </p:txBody>
      </p:sp>
      <p:sp>
        <p:nvSpPr>
          <p:cNvPr id="12" name="Rounded Rectangle 11">
            <a:extLst>
              <a:ext uri="{FF2B5EF4-FFF2-40B4-BE49-F238E27FC236}">
                <a16:creationId xmlns:a16="http://schemas.microsoft.com/office/drawing/2014/main" id="{6D8B234D-2975-0749-A4A4-FAFC3495CF8F}"/>
              </a:ext>
            </a:extLst>
          </p:cNvPr>
          <p:cNvSpPr/>
          <p:nvPr/>
        </p:nvSpPr>
        <p:spPr>
          <a:xfrm>
            <a:off x="7456489" y="1400348"/>
            <a:ext cx="3986391" cy="4526280"/>
          </a:xfrm>
          <a:prstGeom prst="roundRect">
            <a:avLst/>
          </a:prstGeom>
          <a:solidFill>
            <a:srgbClr val="0A2136">
              <a:alpha val="9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Aft>
                <a:spcPts val="2400"/>
              </a:spcAft>
            </a:pPr>
            <a:r>
              <a:rPr lang="en-GB" sz="3600" dirty="0">
                <a:solidFill>
                  <a:schemeClr val="bg1"/>
                </a:solidFill>
                <a:latin typeface="Calibri" panose="020F0502020204030204" pitchFamily="34" charset="0"/>
                <a:cs typeface="Calibri" panose="020F0502020204030204" pitchFamily="34" charset="0"/>
              </a:rPr>
              <a:t>Research   collaborations</a:t>
            </a:r>
          </a:p>
        </p:txBody>
      </p:sp>
      <p:pic>
        <p:nvPicPr>
          <p:cNvPr id="5" name="Picture 4">
            <a:extLst>
              <a:ext uri="{FF2B5EF4-FFF2-40B4-BE49-F238E27FC236}">
                <a16:creationId xmlns:a16="http://schemas.microsoft.com/office/drawing/2014/main" id="{178F54A8-A3DD-0548-949B-38F548F07D22}"/>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4059059" y="2609359"/>
            <a:ext cx="3657924" cy="2108257"/>
          </a:xfrm>
          <a:prstGeom prst="rect">
            <a:avLst/>
          </a:prstGeom>
        </p:spPr>
      </p:pic>
    </p:spTree>
    <p:extLst>
      <p:ext uri="{BB962C8B-B14F-4D97-AF65-F5344CB8AC3E}">
        <p14:creationId xmlns:p14="http://schemas.microsoft.com/office/powerpoint/2010/main" val="58290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265B02-DD61-8442-9603-D55811E4293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5</a:t>
            </a:fld>
            <a:endParaRPr lang="en-GB"/>
          </a:p>
        </p:txBody>
      </p:sp>
      <p:sp>
        <p:nvSpPr>
          <p:cNvPr id="4" name="Title 3">
            <a:extLst>
              <a:ext uri="{FF2B5EF4-FFF2-40B4-BE49-F238E27FC236}">
                <a16:creationId xmlns:a16="http://schemas.microsoft.com/office/drawing/2014/main" id="{687B8A9F-3426-9B4E-9798-665876000E1D}"/>
              </a:ext>
            </a:extLst>
          </p:cNvPr>
          <p:cNvSpPr>
            <a:spLocks noGrp="1"/>
          </p:cNvSpPr>
          <p:nvPr>
            <p:ph type="title"/>
          </p:nvPr>
        </p:nvSpPr>
        <p:spPr>
          <a:xfrm>
            <a:off x="511443" y="-50807"/>
            <a:ext cx="9209657" cy="1325700"/>
          </a:xfrm>
        </p:spPr>
        <p:txBody>
          <a:bodyPr/>
          <a:lstStyle/>
          <a:p>
            <a:r>
              <a:rPr lang="en-US" dirty="0"/>
              <a:t>It all started 4 years ago  with AARC1 </a:t>
            </a:r>
          </a:p>
        </p:txBody>
      </p:sp>
      <p:pic>
        <p:nvPicPr>
          <p:cNvPr id="7" name="Picture 6">
            <a:extLst>
              <a:ext uri="{FF2B5EF4-FFF2-40B4-BE49-F238E27FC236}">
                <a16:creationId xmlns:a16="http://schemas.microsoft.com/office/drawing/2014/main" id="{F1005576-4EC2-3742-B36D-BBDC6FDF4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372" y="1351639"/>
            <a:ext cx="6425184" cy="4827761"/>
          </a:xfrm>
          <a:prstGeom prst="rect">
            <a:avLst/>
          </a:prstGeom>
        </p:spPr>
      </p:pic>
      <p:pic>
        <p:nvPicPr>
          <p:cNvPr id="6" name="Picture 5">
            <a:extLst>
              <a:ext uri="{FF2B5EF4-FFF2-40B4-BE49-F238E27FC236}">
                <a16:creationId xmlns:a16="http://schemas.microsoft.com/office/drawing/2014/main" id="{002E655D-DD1B-A04E-8AD9-C56C7EA1BA1F}"/>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6889304" y="2251333"/>
            <a:ext cx="1093446" cy="1093446"/>
          </a:xfrm>
          <a:prstGeom prst="rect">
            <a:avLst/>
          </a:prstGeom>
        </p:spPr>
      </p:pic>
      <p:sp>
        <p:nvSpPr>
          <p:cNvPr id="8" name="Rounded Rectangle 7">
            <a:extLst>
              <a:ext uri="{FF2B5EF4-FFF2-40B4-BE49-F238E27FC236}">
                <a16:creationId xmlns:a16="http://schemas.microsoft.com/office/drawing/2014/main" id="{AF2C9EA6-87A0-4B4F-818C-FDB42DA55CD1}"/>
              </a:ext>
            </a:extLst>
          </p:cNvPr>
          <p:cNvSpPr/>
          <p:nvPr/>
        </p:nvSpPr>
        <p:spPr>
          <a:xfrm>
            <a:off x="1055060" y="1502379"/>
            <a:ext cx="4061211" cy="4526280"/>
          </a:xfrm>
          <a:prstGeom prst="roundRect">
            <a:avLst/>
          </a:prstGeom>
          <a:solidFill>
            <a:srgbClr val="0A2136">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0">
              <a:lnSpc>
                <a:spcPct val="90000"/>
              </a:lnSpc>
              <a:spcBef>
                <a:spcPts val="750"/>
              </a:spcBef>
              <a:buClr>
                <a:srgbClr val="004360"/>
              </a:buClr>
              <a:buSzPts val="2200"/>
            </a:pPr>
            <a:r>
              <a:rPr lang="en-US" sz="2400" dirty="0">
                <a:solidFill>
                  <a:srgbClr val="FFFFFF"/>
                </a:solidFill>
                <a:latin typeface="Calibri"/>
                <a:cs typeface="Calibri"/>
                <a:sym typeface="Wingdings" pitchFamily="2" charset="2"/>
              </a:rPr>
              <a:t>It was an ambitious goal:</a:t>
            </a:r>
          </a:p>
          <a:p>
            <a:pPr marL="88900" lvl="0">
              <a:lnSpc>
                <a:spcPct val="90000"/>
              </a:lnSpc>
              <a:spcBef>
                <a:spcPts val="750"/>
              </a:spcBef>
              <a:buClr>
                <a:srgbClr val="004360"/>
              </a:buClr>
              <a:buSzPts val="2200"/>
            </a:pPr>
            <a:endParaRPr lang="en-US" sz="2400" dirty="0">
              <a:solidFill>
                <a:srgbClr val="FFFFFF"/>
              </a:solidFill>
              <a:latin typeface="Calibri" panose="020F0502020204030204" pitchFamily="34" charset="0"/>
              <a:cs typeface="Calibri" panose="020F0502020204030204" pitchFamily="34" charset="0"/>
              <a:sym typeface="Wingdings" pitchFamily="2" charset="2"/>
            </a:endParaRPr>
          </a:p>
          <a:p>
            <a:pPr marL="88900" lvl="0">
              <a:lnSpc>
                <a:spcPct val="90000"/>
              </a:lnSpc>
              <a:spcBef>
                <a:spcPts val="750"/>
              </a:spcBef>
              <a:buClr>
                <a:srgbClr val="004360"/>
              </a:buClr>
              <a:buSzPts val="2200"/>
            </a:pPr>
            <a:r>
              <a:rPr lang="en-US" sz="2400" dirty="0">
                <a:solidFill>
                  <a:srgbClr val="FFFFFF"/>
                </a:solidFill>
                <a:latin typeface="Calibri" panose="020F0502020204030204" pitchFamily="34" charset="0"/>
                <a:cs typeface="Calibri" panose="020F0502020204030204" pitchFamily="34" charset="0"/>
                <a:sym typeface="Wingdings" pitchFamily="2" charset="2"/>
              </a:rPr>
              <a:t>“Federated access” </a:t>
            </a:r>
          </a:p>
          <a:p>
            <a:pPr marL="88900" lvl="0">
              <a:lnSpc>
                <a:spcPct val="90000"/>
              </a:lnSpc>
              <a:spcBef>
                <a:spcPts val="750"/>
              </a:spcBef>
              <a:buClr>
                <a:srgbClr val="004360"/>
              </a:buClr>
              <a:buSzPts val="2200"/>
            </a:pPr>
            <a:endParaRPr lang="en-US" sz="2400" dirty="0">
              <a:solidFill>
                <a:srgbClr val="FFFFFF"/>
              </a:solidFill>
              <a:latin typeface="Calibri" panose="020F0502020204030204" pitchFamily="34" charset="0"/>
              <a:cs typeface="Calibri" panose="020F0502020204030204" pitchFamily="34" charset="0"/>
              <a:sym typeface="Wingdings" pitchFamily="2" charset="2"/>
            </a:endParaRPr>
          </a:p>
          <a:p>
            <a:pPr marL="88900" lvl="0">
              <a:lnSpc>
                <a:spcPct val="90000"/>
              </a:lnSpc>
              <a:spcBef>
                <a:spcPts val="750"/>
              </a:spcBef>
              <a:buClr>
                <a:srgbClr val="004360"/>
              </a:buClr>
              <a:buSzPts val="2200"/>
            </a:pPr>
            <a:r>
              <a:rPr lang="en-US" sz="2400" dirty="0">
                <a:solidFill>
                  <a:srgbClr val="FFFFFF"/>
                </a:solidFill>
                <a:latin typeface="Calibri" panose="020F0502020204030204" pitchFamily="34" charset="0"/>
                <a:cs typeface="Calibri" panose="020F0502020204030204" pitchFamily="34" charset="0"/>
                <a:sym typeface="Wingdings" pitchFamily="2" charset="2"/>
              </a:rPr>
              <a:t>“Serve science in general</a:t>
            </a:r>
            <a:r>
              <a:rPr lang="en-US" sz="2400" dirty="0">
                <a:solidFill>
                  <a:srgbClr val="FFFFFF"/>
                </a:solidFill>
                <a:latin typeface="Calibri" panose="020F0502020204030204" pitchFamily="34" charset="0"/>
                <a:cs typeface="Calibri" panose="020F0502020204030204" pitchFamily="34" charset="0"/>
                <a:sym typeface="Calibri"/>
              </a:rPr>
              <a:t>”</a:t>
            </a:r>
          </a:p>
          <a:p>
            <a:pPr marL="88900" lvl="0">
              <a:lnSpc>
                <a:spcPct val="90000"/>
              </a:lnSpc>
              <a:spcBef>
                <a:spcPts val="750"/>
              </a:spcBef>
              <a:buClr>
                <a:srgbClr val="004360"/>
              </a:buClr>
              <a:buSzPts val="2200"/>
            </a:pPr>
            <a:endParaRPr lang="en-US" sz="2400" dirty="0">
              <a:solidFill>
                <a:srgbClr val="FFFFFF"/>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52608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1734D0C-3AA2-4540-BAC3-3EBCB654A2C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6563A3D-44B3-1D49-BAAF-42F817136DC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6</a:t>
            </a:fld>
            <a:endParaRPr lang="en-GB"/>
          </a:p>
        </p:txBody>
      </p:sp>
      <p:sp>
        <p:nvSpPr>
          <p:cNvPr id="4" name="Title 3">
            <a:extLst>
              <a:ext uri="{FF2B5EF4-FFF2-40B4-BE49-F238E27FC236}">
                <a16:creationId xmlns:a16="http://schemas.microsoft.com/office/drawing/2014/main" id="{A9233E3E-0A9F-5043-9559-4BD68C6E19A1}"/>
              </a:ext>
            </a:extLst>
          </p:cNvPr>
          <p:cNvSpPr>
            <a:spLocks noGrp="1"/>
          </p:cNvSpPr>
          <p:nvPr>
            <p:ph type="title"/>
          </p:nvPr>
        </p:nvSpPr>
        <p:spPr>
          <a:xfrm>
            <a:off x="564134" y="0"/>
            <a:ext cx="9612000" cy="1325700"/>
          </a:xfrm>
        </p:spPr>
        <p:txBody>
          <a:bodyPr/>
          <a:lstStyle/>
          <a:p>
            <a:r>
              <a:rPr lang="en-US" sz="4800" dirty="0">
                <a:solidFill>
                  <a:schemeClr val="bg1"/>
                </a:solidFill>
              </a:rPr>
              <a:t>What we knew  </a:t>
            </a:r>
          </a:p>
        </p:txBody>
      </p:sp>
      <p:pic>
        <p:nvPicPr>
          <p:cNvPr id="6" name="Picture 5">
            <a:extLst>
              <a:ext uri="{FF2B5EF4-FFF2-40B4-BE49-F238E27FC236}">
                <a16:creationId xmlns:a16="http://schemas.microsoft.com/office/drawing/2014/main" id="{FEB82DED-6448-2744-BC8A-EEF7A5BB83AF}"/>
              </a:ext>
            </a:extLst>
          </p:cNvPr>
          <p:cNvPicPr>
            <a:picLocks noChangeAspect="1"/>
          </p:cNvPicPr>
          <p:nvPr/>
        </p:nvPicPr>
        <p:blipFill>
          <a:blip r:embed="rId4"/>
          <a:stretch>
            <a:fillRect/>
          </a:stretch>
        </p:blipFill>
        <p:spPr>
          <a:xfrm>
            <a:off x="3751637" y="1574016"/>
            <a:ext cx="3558539" cy="5035668"/>
          </a:xfrm>
          <a:prstGeom prst="rect">
            <a:avLst/>
          </a:prstGeom>
        </p:spPr>
      </p:pic>
      <p:pic>
        <p:nvPicPr>
          <p:cNvPr id="7" name="Picture 6">
            <a:extLst>
              <a:ext uri="{FF2B5EF4-FFF2-40B4-BE49-F238E27FC236}">
                <a16:creationId xmlns:a16="http://schemas.microsoft.com/office/drawing/2014/main" id="{3F7E6222-ACD2-B645-80A6-D5BFF5C81090}"/>
              </a:ext>
            </a:extLst>
          </p:cNvPr>
          <p:cNvPicPr>
            <a:picLocks noChangeAspect="1"/>
          </p:cNvPicPr>
          <p:nvPr/>
        </p:nvPicPr>
        <p:blipFill rotWithShape="1">
          <a:blip r:embed="rId5">
            <a:alphaModFix amt="92000"/>
          </a:blip>
          <a:srcRect l="-1" t="1" r="-1" b="2083"/>
          <a:stretch/>
        </p:blipFill>
        <p:spPr>
          <a:xfrm>
            <a:off x="7430014" y="1574016"/>
            <a:ext cx="4002298" cy="5035668"/>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86403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2FBF1A-2E1B-8642-812D-68E440EAFD93}"/>
              </a:ext>
            </a:extLst>
          </p:cNvPr>
          <p:cNvPicPr>
            <a:picLocks noChangeAspect="1"/>
          </p:cNvPicPr>
          <p:nvPr/>
        </p:nvPicPr>
        <p:blipFill>
          <a:blip r:embed="rId3"/>
          <a:stretch>
            <a:fillRect/>
          </a:stretch>
        </p:blipFill>
        <p:spPr>
          <a:xfrm>
            <a:off x="1" y="-1"/>
            <a:ext cx="12191999" cy="6858000"/>
          </a:xfrm>
          <a:prstGeom prst="rect">
            <a:avLst/>
          </a:prstGeom>
        </p:spPr>
      </p:pic>
      <p:sp>
        <p:nvSpPr>
          <p:cNvPr id="3" name="Slide Number Placeholder 2">
            <a:extLst>
              <a:ext uri="{FF2B5EF4-FFF2-40B4-BE49-F238E27FC236}">
                <a16:creationId xmlns:a16="http://schemas.microsoft.com/office/drawing/2014/main" id="{558E72DD-147E-3E40-972B-C66B9AF6955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GB" smtClean="0"/>
              <a:t>7</a:t>
            </a:fld>
            <a:endParaRPr lang="en-GB"/>
          </a:p>
        </p:txBody>
      </p:sp>
      <p:grpSp>
        <p:nvGrpSpPr>
          <p:cNvPr id="14" name="Group 13">
            <a:extLst>
              <a:ext uri="{FF2B5EF4-FFF2-40B4-BE49-F238E27FC236}">
                <a16:creationId xmlns:a16="http://schemas.microsoft.com/office/drawing/2014/main" id="{2CE683A8-F0D9-7E4C-8AB5-1EB737A6402C}"/>
              </a:ext>
            </a:extLst>
          </p:cNvPr>
          <p:cNvGrpSpPr/>
          <p:nvPr/>
        </p:nvGrpSpPr>
        <p:grpSpPr>
          <a:xfrm>
            <a:off x="486935" y="2133600"/>
            <a:ext cx="2769095" cy="2752460"/>
            <a:chOff x="4835665" y="2027211"/>
            <a:chExt cx="1828800" cy="1828800"/>
          </a:xfrm>
        </p:grpSpPr>
        <p:sp>
          <p:nvSpPr>
            <p:cNvPr id="15" name="Oval 14">
              <a:extLst>
                <a:ext uri="{FF2B5EF4-FFF2-40B4-BE49-F238E27FC236}">
                  <a16:creationId xmlns:a16="http://schemas.microsoft.com/office/drawing/2014/main" id="{747BC476-6F01-E14A-8AC1-B7D1CB343969}"/>
                </a:ext>
              </a:extLst>
            </p:cNvPr>
            <p:cNvSpPr/>
            <p:nvPr/>
          </p:nvSpPr>
          <p:spPr>
            <a:xfrm>
              <a:off x="4835665" y="2027211"/>
              <a:ext cx="1828800" cy="1828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3A1BA98-7383-7F4B-A39B-70270F865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185" y="2734463"/>
              <a:ext cx="1645920" cy="428100"/>
            </a:xfrm>
            <a:prstGeom prst="rect">
              <a:avLst/>
            </a:prstGeom>
          </p:spPr>
        </p:pic>
      </p:grpSp>
      <p:sp>
        <p:nvSpPr>
          <p:cNvPr id="18" name="T1.1: Requirements and technical outline for a European eID for Higher Education oforEHiducation">
            <a:extLst>
              <a:ext uri="{FF2B5EF4-FFF2-40B4-BE49-F238E27FC236}">
                <a16:creationId xmlns:a16="http://schemas.microsoft.com/office/drawing/2014/main" id="{603D223C-BA42-C64D-9D63-62BFB9B4D11B}"/>
              </a:ext>
            </a:extLst>
          </p:cNvPr>
          <p:cNvSpPr/>
          <p:nvPr/>
        </p:nvSpPr>
        <p:spPr>
          <a:xfrm>
            <a:off x="3256030" y="1518802"/>
            <a:ext cx="6096001" cy="1041237"/>
          </a:xfrm>
          <a:prstGeom prst="roundRect">
            <a:avLst>
              <a:gd name="adj" fmla="val 20640"/>
            </a:avLst>
          </a:prstGeom>
          <a:solidFill>
            <a:schemeClr val="accent1">
              <a:lumMod val="20000"/>
              <a:lumOff val="80000"/>
              <a:alpha val="75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t"/>
          <a:lstStyle>
            <a:lvl1pPr algn="l">
              <a:defRPr sz="2000" b="0">
                <a:solidFill>
                  <a:srgbClr val="FFFFFF"/>
                </a:solidFill>
                <a:latin typeface="+mn-lt"/>
                <a:ea typeface="+mn-ea"/>
                <a:cs typeface="+mn-cs"/>
                <a:sym typeface="Helvetica Neue Medium"/>
              </a:defRPr>
            </a:lvl1pPr>
          </a:lstStyle>
          <a:p>
            <a:pPr algn="ctr">
              <a:spcAft>
                <a:spcPts val="3600"/>
              </a:spcAft>
            </a:pPr>
            <a:r>
              <a:rPr lang="en-US" sz="2800" b="1" dirty="0">
                <a:solidFill>
                  <a:srgbClr val="1C4161"/>
                </a:solidFill>
                <a:latin typeface="Calibri" panose="020F0502020204030204" pitchFamily="34" charset="0"/>
                <a:cs typeface="Calibri" panose="020F0502020204030204" pitchFamily="34" charset="0"/>
              </a:rPr>
              <a:t>Access</a:t>
            </a:r>
            <a:r>
              <a:rPr lang="en-US" sz="2800" dirty="0">
                <a:solidFill>
                  <a:srgbClr val="1C4161"/>
                </a:solidFill>
                <a:latin typeface="Calibri" panose="020F0502020204030204" pitchFamily="34" charset="0"/>
                <a:cs typeface="Calibri" panose="020F0502020204030204" pitchFamily="34" charset="0"/>
              </a:rPr>
              <a:t> services </a:t>
            </a:r>
            <a:r>
              <a:rPr lang="en-US" sz="2800" b="1" dirty="0">
                <a:solidFill>
                  <a:srgbClr val="1C4161"/>
                </a:solidFill>
                <a:latin typeface="Calibri" panose="020F0502020204030204" pitchFamily="34" charset="0"/>
                <a:cs typeface="Calibri" panose="020F0502020204030204" pitchFamily="34" charset="0"/>
              </a:rPr>
              <a:t>based on role(s)</a:t>
            </a:r>
            <a:endParaRPr lang="en-GB" sz="2800" dirty="0">
              <a:solidFill>
                <a:srgbClr val="0A2136"/>
              </a:solidFill>
              <a:latin typeface="Calibri" panose="020F0502020204030204" pitchFamily="34" charset="0"/>
              <a:cs typeface="Calibri" panose="020F0502020204030204" pitchFamily="34" charset="0"/>
            </a:endParaRPr>
          </a:p>
        </p:txBody>
      </p:sp>
      <p:sp>
        <p:nvSpPr>
          <p:cNvPr id="19" name="T1.1: Requirements and technical outline for a European eID for Higher Education oforEHiducation">
            <a:extLst>
              <a:ext uri="{FF2B5EF4-FFF2-40B4-BE49-F238E27FC236}">
                <a16:creationId xmlns:a16="http://schemas.microsoft.com/office/drawing/2014/main" id="{2C52F428-3860-FE43-AF77-3E281DD31E06}"/>
              </a:ext>
            </a:extLst>
          </p:cNvPr>
          <p:cNvSpPr/>
          <p:nvPr/>
        </p:nvSpPr>
        <p:spPr>
          <a:xfrm>
            <a:off x="3754073" y="2788762"/>
            <a:ext cx="6347190" cy="1101765"/>
          </a:xfrm>
          <a:prstGeom prst="roundRect">
            <a:avLst>
              <a:gd name="adj" fmla="val 20640"/>
            </a:avLst>
          </a:prstGeom>
          <a:solidFill>
            <a:schemeClr val="accent1">
              <a:lumMod val="20000"/>
              <a:lumOff val="80000"/>
              <a:alpha val="86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t"/>
          <a:lstStyle>
            <a:lvl1pPr algn="l">
              <a:defRPr sz="2000" b="0">
                <a:solidFill>
                  <a:srgbClr val="FFFFFF"/>
                </a:solidFill>
                <a:latin typeface="+mn-lt"/>
                <a:ea typeface="+mn-ea"/>
                <a:cs typeface="+mn-cs"/>
                <a:sym typeface="Helvetica Neue Medium"/>
              </a:defRPr>
            </a:lvl1pPr>
          </a:lstStyle>
          <a:p>
            <a:pPr algn="ctr">
              <a:spcAft>
                <a:spcPts val="3600"/>
              </a:spcAft>
            </a:pPr>
            <a:r>
              <a:rPr lang="en-US" sz="2800" dirty="0">
                <a:solidFill>
                  <a:srgbClr val="1C4161"/>
                </a:solidFill>
                <a:latin typeface="Calibri" panose="020F0502020204030204" pitchFamily="34" charset="0"/>
                <a:cs typeface="Calibri" panose="020F0502020204030204" pitchFamily="34" charset="0"/>
              </a:rPr>
              <a:t>One </a:t>
            </a:r>
            <a:r>
              <a:rPr lang="en-US" sz="2800" b="1" dirty="0">
                <a:solidFill>
                  <a:srgbClr val="1C4161"/>
                </a:solidFill>
                <a:latin typeface="Calibri" panose="020F0502020204030204" pitchFamily="34" charset="0"/>
                <a:cs typeface="Calibri" panose="020F0502020204030204" pitchFamily="34" charset="0"/>
              </a:rPr>
              <a:t>persistent</a:t>
            </a:r>
            <a:r>
              <a:rPr lang="en-US" sz="2800" dirty="0">
                <a:solidFill>
                  <a:srgbClr val="1C4161"/>
                </a:solidFill>
                <a:latin typeface="Calibri" panose="020F0502020204030204" pitchFamily="34" charset="0"/>
                <a:cs typeface="Calibri" panose="020F0502020204030204" pitchFamily="34" charset="0"/>
              </a:rPr>
              <a:t> Identifier across community’s services </a:t>
            </a:r>
            <a:endParaRPr lang="en-GB" sz="2800" dirty="0">
              <a:solidFill>
                <a:srgbClr val="0A2136"/>
              </a:solidFill>
              <a:latin typeface="Calibri" panose="020F0502020204030204" pitchFamily="34" charset="0"/>
              <a:cs typeface="Calibri" panose="020F0502020204030204" pitchFamily="34" charset="0"/>
            </a:endParaRPr>
          </a:p>
        </p:txBody>
      </p:sp>
      <p:sp>
        <p:nvSpPr>
          <p:cNvPr id="20" name="T1.1: Requirements and technical outline for a European eID for Higher Education oforEHiducation">
            <a:extLst>
              <a:ext uri="{FF2B5EF4-FFF2-40B4-BE49-F238E27FC236}">
                <a16:creationId xmlns:a16="http://schemas.microsoft.com/office/drawing/2014/main" id="{7C5828A5-0CA2-F346-906E-1C0FDF3288B3}"/>
              </a:ext>
            </a:extLst>
          </p:cNvPr>
          <p:cNvSpPr/>
          <p:nvPr/>
        </p:nvSpPr>
        <p:spPr>
          <a:xfrm>
            <a:off x="4400189" y="4213407"/>
            <a:ext cx="6358299" cy="1131773"/>
          </a:xfrm>
          <a:prstGeom prst="roundRect">
            <a:avLst>
              <a:gd name="adj" fmla="val 20640"/>
            </a:avLst>
          </a:prstGeom>
          <a:solidFill>
            <a:schemeClr val="accent1">
              <a:lumMod val="20000"/>
              <a:lumOff val="80000"/>
              <a:alpha val="86000"/>
            </a:schemeClr>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594" tIns="178594" rIns="178594" bIns="178594" anchor="t"/>
          <a:lstStyle>
            <a:lvl1pPr algn="l">
              <a:defRPr sz="2000" b="0">
                <a:solidFill>
                  <a:srgbClr val="FFFFFF"/>
                </a:solidFill>
                <a:latin typeface="+mn-lt"/>
                <a:ea typeface="+mn-ea"/>
                <a:cs typeface="+mn-cs"/>
                <a:sym typeface="Helvetica Neue Medium"/>
              </a:defRPr>
            </a:lvl1pPr>
          </a:lstStyle>
          <a:p>
            <a:pPr algn="ctr">
              <a:lnSpc>
                <a:spcPct val="150000"/>
              </a:lnSpc>
              <a:spcAft>
                <a:spcPts val="3600"/>
              </a:spcAft>
            </a:pPr>
            <a:r>
              <a:rPr lang="en-US" sz="2800" dirty="0">
                <a:solidFill>
                  <a:srgbClr val="1C4161"/>
                </a:solidFill>
                <a:latin typeface="Calibri" panose="020F0502020204030204" pitchFamily="34" charset="0"/>
                <a:cs typeface="Calibri" panose="020F0502020204030204" pitchFamily="34" charset="0"/>
              </a:rPr>
              <a:t>Easy way to connect to </a:t>
            </a:r>
            <a:r>
              <a:rPr lang="en-US" sz="2800" dirty="0" err="1">
                <a:solidFill>
                  <a:srgbClr val="1C4161"/>
                </a:solidFill>
                <a:latin typeface="Calibri" panose="020F0502020204030204" pitchFamily="34" charset="0"/>
                <a:cs typeface="Calibri" panose="020F0502020204030204" pitchFamily="34" charset="0"/>
              </a:rPr>
              <a:t>eduGAIN</a:t>
            </a:r>
            <a:endParaRPr lang="en-GB" sz="2800" dirty="0">
              <a:solidFill>
                <a:srgbClr val="0A2136"/>
              </a:solidFill>
              <a:latin typeface="Calibri" panose="020F0502020204030204" pitchFamily="34" charset="0"/>
              <a:cs typeface="Calibri" panose="020F0502020204030204" pitchFamily="34" charset="0"/>
            </a:endParaRPr>
          </a:p>
        </p:txBody>
      </p:sp>
      <p:pic>
        <p:nvPicPr>
          <p:cNvPr id="21" name="Shape 113">
            <a:extLst>
              <a:ext uri="{FF2B5EF4-FFF2-40B4-BE49-F238E27FC236}">
                <a16:creationId xmlns:a16="http://schemas.microsoft.com/office/drawing/2014/main" id="{E214393F-0705-1C4F-8FD3-B33160FF80DD}"/>
              </a:ext>
            </a:extLst>
          </p:cNvPr>
          <p:cNvPicPr preferRelativeResize="0"/>
          <p:nvPr/>
        </p:nvPicPr>
        <p:blipFill rotWithShape="1">
          <a:blip r:embed="rId5">
            <a:alphaModFix/>
            <a:lum bright="70000" contrast="-70000"/>
          </a:blip>
          <a:srcRect/>
          <a:stretch/>
        </p:blipFill>
        <p:spPr>
          <a:xfrm>
            <a:off x="10320036" y="273267"/>
            <a:ext cx="1482776" cy="1339714"/>
          </a:xfrm>
          <a:prstGeom prst="rect">
            <a:avLst/>
          </a:prstGeom>
          <a:noFill/>
          <a:ln>
            <a:noFill/>
          </a:ln>
        </p:spPr>
      </p:pic>
    </p:spTree>
    <p:extLst>
      <p:ext uri="{BB962C8B-B14F-4D97-AF65-F5344CB8AC3E}">
        <p14:creationId xmlns:p14="http://schemas.microsoft.com/office/powerpoint/2010/main" val="415094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0939D-6A5E-F84E-B0D9-334B28D86579}"/>
              </a:ext>
            </a:extLst>
          </p:cNvPr>
          <p:cNvPicPr>
            <a:picLocks noChangeAspect="1"/>
          </p:cNvPicPr>
          <p:nvPr/>
        </p:nvPicPr>
        <p:blipFill>
          <a:blip r:embed="rId3">
            <a:alphaModFix amt="93000"/>
            <a:extLst>
              <a:ext uri="{28A0092B-C50C-407E-A947-70E740481C1C}">
                <a14:useLocalDpi xmlns:a14="http://schemas.microsoft.com/office/drawing/2010/main"/>
              </a:ext>
            </a:extLst>
          </a:blip>
          <a:stretch>
            <a:fillRect/>
          </a:stretch>
        </p:blipFill>
        <p:spPr>
          <a:xfrm>
            <a:off x="2234780" y="216525"/>
            <a:ext cx="8835139" cy="6665078"/>
          </a:xfrm>
          <a:prstGeom prst="rect">
            <a:avLst/>
          </a:prstGeom>
        </p:spPr>
      </p:pic>
      <p:grpSp>
        <p:nvGrpSpPr>
          <p:cNvPr id="9" name="Group 8">
            <a:extLst>
              <a:ext uri="{FF2B5EF4-FFF2-40B4-BE49-F238E27FC236}">
                <a16:creationId xmlns:a16="http://schemas.microsoft.com/office/drawing/2014/main" id="{BC09DDCE-DD10-AC49-9905-722A0156D3A3}"/>
              </a:ext>
            </a:extLst>
          </p:cNvPr>
          <p:cNvGrpSpPr/>
          <p:nvPr/>
        </p:nvGrpSpPr>
        <p:grpSpPr>
          <a:xfrm>
            <a:off x="10901466" y="283112"/>
            <a:ext cx="1033460" cy="988476"/>
            <a:chOff x="3533775" y="1473200"/>
            <a:chExt cx="3895725" cy="3517900"/>
          </a:xfrm>
        </p:grpSpPr>
        <p:pic>
          <p:nvPicPr>
            <p:cNvPr id="10" name="Picture 1" descr="page1image25046656">
              <a:extLst>
                <a:ext uri="{FF2B5EF4-FFF2-40B4-BE49-F238E27FC236}">
                  <a16:creationId xmlns:a16="http://schemas.microsoft.com/office/drawing/2014/main" id="{89BDF4D6-546F-2A4B-9ADC-96A554A40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900" y="1473200"/>
              <a:ext cx="1333500"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ge1image25050496">
              <a:extLst>
                <a:ext uri="{FF2B5EF4-FFF2-40B4-BE49-F238E27FC236}">
                  <a16:creationId xmlns:a16="http://schemas.microsoft.com/office/drawing/2014/main" id="{C264DAD3-31A1-094F-84F2-7D3CD55BF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819400"/>
              <a:ext cx="2667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page1image25047232">
              <a:extLst>
                <a:ext uri="{FF2B5EF4-FFF2-40B4-BE49-F238E27FC236}">
                  <a16:creationId xmlns:a16="http://schemas.microsoft.com/office/drawing/2014/main" id="{99FE580C-A76E-9F47-91B8-B5B5A8A3E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775" y="2959100"/>
              <a:ext cx="22860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age1image25042240">
              <a:extLst>
                <a:ext uri="{FF2B5EF4-FFF2-40B4-BE49-F238E27FC236}">
                  <a16:creationId xmlns:a16="http://schemas.microsoft.com/office/drawing/2014/main" id="{323B2AF2-5CCE-0E48-970F-AD3B772246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2692400"/>
              <a:ext cx="6604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page1image25050112">
              <a:extLst>
                <a:ext uri="{FF2B5EF4-FFF2-40B4-BE49-F238E27FC236}">
                  <a16:creationId xmlns:a16="http://schemas.microsoft.com/office/drawing/2014/main" id="{F35835D4-17CB-0E4E-859E-702A10789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8700" y="2679700"/>
              <a:ext cx="558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age1image25038592">
              <a:extLst>
                <a:ext uri="{FF2B5EF4-FFF2-40B4-BE49-F238E27FC236}">
                  <a16:creationId xmlns:a16="http://schemas.microsoft.com/office/drawing/2014/main" id="{9B21B023-5A9D-3948-AE6C-D7F673BC12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200" y="2692400"/>
              <a:ext cx="7239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page1image25050880">
              <a:extLst>
                <a:ext uri="{FF2B5EF4-FFF2-40B4-BE49-F238E27FC236}">
                  <a16:creationId xmlns:a16="http://schemas.microsoft.com/office/drawing/2014/main" id="{5352FB54-1C05-3E44-A4DB-E043921A65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7700" y="2692400"/>
              <a:ext cx="723900" cy="7874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8932DCF5-1BB8-1542-B4EB-1B59D8D38E8F}"/>
              </a:ext>
            </a:extLst>
          </p:cNvPr>
          <p:cNvPicPr>
            <a:picLocks noChangeAspect="1"/>
          </p:cNvPicPr>
          <p:nvPr/>
        </p:nvPicPr>
        <p:blipFill>
          <a:blip r:embed="rId11"/>
          <a:stretch>
            <a:fillRect/>
          </a:stretch>
        </p:blipFill>
        <p:spPr>
          <a:xfrm>
            <a:off x="12184" y="-14497"/>
            <a:ext cx="12192000" cy="6858000"/>
          </a:xfrm>
          <a:prstGeom prst="rect">
            <a:avLst/>
          </a:prstGeom>
        </p:spPr>
      </p:pic>
      <p:sp>
        <p:nvSpPr>
          <p:cNvPr id="21" name="Title 3">
            <a:extLst>
              <a:ext uri="{FF2B5EF4-FFF2-40B4-BE49-F238E27FC236}">
                <a16:creationId xmlns:a16="http://schemas.microsoft.com/office/drawing/2014/main" id="{690BAF02-A656-9149-AE5C-8CF738ACFE03}"/>
              </a:ext>
            </a:extLst>
          </p:cNvPr>
          <p:cNvSpPr txBox="1">
            <a:spLocks/>
          </p:cNvSpPr>
          <p:nvPr/>
        </p:nvSpPr>
        <p:spPr>
          <a:xfrm>
            <a:off x="284196" y="78622"/>
            <a:ext cx="9612000" cy="77942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latin typeface="Calibri" panose="020F0502020204030204" pitchFamily="34" charset="0"/>
                <a:cs typeface="Calibri" panose="020F0502020204030204" pitchFamily="34" charset="0"/>
              </a:rPr>
              <a:t>Key Result: AARC BPA </a:t>
            </a:r>
          </a:p>
        </p:txBody>
      </p:sp>
      <p:pic>
        <p:nvPicPr>
          <p:cNvPr id="23" name="Picture 22">
            <a:extLst>
              <a:ext uri="{FF2B5EF4-FFF2-40B4-BE49-F238E27FC236}">
                <a16:creationId xmlns:a16="http://schemas.microsoft.com/office/drawing/2014/main" id="{849AF952-B5BD-7843-9C1B-30742C4DB095}"/>
              </a:ext>
            </a:extLst>
          </p:cNvPr>
          <p:cNvPicPr>
            <a:picLocks noChangeAspect="1"/>
          </p:cNvPicPr>
          <p:nvPr/>
        </p:nvPicPr>
        <p:blipFill>
          <a:blip r:embed="rId12"/>
          <a:stretch>
            <a:fillRect/>
          </a:stretch>
        </p:blipFill>
        <p:spPr>
          <a:xfrm>
            <a:off x="1237586" y="-14497"/>
            <a:ext cx="10283786" cy="6522203"/>
          </a:xfrm>
          <a:prstGeom prst="rect">
            <a:avLst/>
          </a:prstGeom>
        </p:spPr>
      </p:pic>
      <p:sp>
        <p:nvSpPr>
          <p:cNvPr id="17" name="GEANT">
            <a:extLst>
              <a:ext uri="{FF2B5EF4-FFF2-40B4-BE49-F238E27FC236}">
                <a16:creationId xmlns:a16="http://schemas.microsoft.com/office/drawing/2014/main" id="{E5C977F9-9211-904B-A491-AD94E1CA4F68}"/>
              </a:ext>
            </a:extLst>
          </p:cNvPr>
          <p:cNvSpPr/>
          <p:nvPr/>
        </p:nvSpPr>
        <p:spPr>
          <a:xfrm>
            <a:off x="-360734" y="4092564"/>
            <a:ext cx="3146137" cy="3028197"/>
          </a:xfrm>
          <a:prstGeom prst="ellipse">
            <a:avLst/>
          </a:prstGeom>
          <a:solidFill>
            <a:srgbClr val="103F6B">
              <a:alpha val="46000"/>
            </a:srgbClr>
          </a:solidFill>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800" b="0">
                <a:solidFill>
                  <a:srgbClr val="FFFFFF"/>
                </a:solidFill>
                <a:latin typeface="+mn-lt"/>
                <a:ea typeface="+mn-ea"/>
                <a:cs typeface="+mn-cs"/>
                <a:sym typeface="Helvetica Neue Medium"/>
              </a:defRPr>
            </a:lvl1pPr>
          </a:lstStyle>
          <a:p>
            <a:endParaRPr dirty="0"/>
          </a:p>
        </p:txBody>
      </p:sp>
      <p:pic>
        <p:nvPicPr>
          <p:cNvPr id="24" name="Picture 23">
            <a:extLst>
              <a:ext uri="{FF2B5EF4-FFF2-40B4-BE49-F238E27FC236}">
                <a16:creationId xmlns:a16="http://schemas.microsoft.com/office/drawing/2014/main" id="{B8882F51-7CF9-6146-A8DF-E3DF989230CF}"/>
              </a:ext>
            </a:extLst>
          </p:cNvPr>
          <p:cNvPicPr>
            <a:picLocks noChangeAspect="1"/>
          </p:cNvPicPr>
          <p:nvPr/>
        </p:nvPicPr>
        <p:blipFill>
          <a:blip r:embed="rId13"/>
          <a:stretch>
            <a:fillRect/>
          </a:stretch>
        </p:blipFill>
        <p:spPr>
          <a:xfrm>
            <a:off x="632972" y="5092679"/>
            <a:ext cx="1158724" cy="1088261"/>
          </a:xfrm>
          <a:prstGeom prst="rect">
            <a:avLst/>
          </a:prstGeom>
        </p:spPr>
      </p:pic>
    </p:spTree>
    <p:extLst>
      <p:ext uri="{BB962C8B-B14F-4D97-AF65-F5344CB8AC3E}">
        <p14:creationId xmlns:p14="http://schemas.microsoft.com/office/powerpoint/2010/main" val="9701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B5B5B-0194-3B46-9D6A-6B31FE6878D5}"/>
              </a:ext>
            </a:extLst>
          </p:cNvPr>
          <p:cNvSpPr>
            <a:spLocks noGrp="1"/>
          </p:cNvSpPr>
          <p:nvPr>
            <p:ph idx="1"/>
          </p:nvPr>
        </p:nvSpPr>
        <p:spPr>
          <a:xfrm>
            <a:off x="5618646" y="1439333"/>
            <a:ext cx="5849457" cy="4737633"/>
          </a:xfrm>
        </p:spPr>
        <p:txBody>
          <a:bodyPr>
            <a:normAutofit fontScale="92500" lnSpcReduction="10000"/>
          </a:bodyPr>
          <a:lstStyle/>
          <a:p>
            <a:pPr marL="0" indent="0">
              <a:buNone/>
            </a:pPr>
            <a:r>
              <a:rPr lang="en-US" b="1" dirty="0">
                <a:solidFill>
                  <a:schemeClr val="accent2"/>
                </a:solidFill>
              </a:rPr>
              <a:t>“Community-first”</a:t>
            </a:r>
            <a:r>
              <a:rPr lang="en-US" b="1" dirty="0"/>
              <a:t> BPA approach</a:t>
            </a:r>
          </a:p>
          <a:p>
            <a:endParaRPr lang="en-US" dirty="0"/>
          </a:p>
          <a:p>
            <a:pPr lvl="1"/>
            <a:r>
              <a:rPr lang="en-US" dirty="0"/>
              <a:t>Researchers sign in using their institutional (</a:t>
            </a:r>
            <a:r>
              <a:rPr lang="en-US" dirty="0" err="1"/>
              <a:t>eduGAIN</a:t>
            </a:r>
            <a:r>
              <a:rPr lang="en-US" dirty="0"/>
              <a:t>), social or community-managed IdP via their Research Community AAI </a:t>
            </a:r>
          </a:p>
          <a:p>
            <a:pPr marL="342900" lvl="1" indent="0">
              <a:buNone/>
            </a:pPr>
            <a:endParaRPr lang="en-US" dirty="0"/>
          </a:p>
          <a:p>
            <a:pPr lvl="1"/>
            <a:r>
              <a:rPr lang="en-US" dirty="0"/>
              <a:t>Community-specific services are connected to a single Community AAI</a:t>
            </a:r>
          </a:p>
          <a:p>
            <a:pPr marL="342900" lvl="1" indent="0">
              <a:buNone/>
            </a:pPr>
            <a:endParaRPr lang="en-US" dirty="0"/>
          </a:p>
          <a:p>
            <a:pPr lvl="1"/>
            <a:r>
              <a:rPr lang="en-US" dirty="0"/>
              <a:t>Generic services (e.g. </a:t>
            </a:r>
            <a:r>
              <a:rPr lang="en-US" dirty="0" err="1"/>
              <a:t>RCauth.eu</a:t>
            </a:r>
            <a:r>
              <a:rPr lang="en-US" dirty="0"/>
              <a:t> Online CA) can be connected to more than one Community AAI proxies</a:t>
            </a:r>
          </a:p>
          <a:p>
            <a:pPr lvl="1"/>
            <a:endParaRPr lang="en-US" dirty="0"/>
          </a:p>
          <a:p>
            <a:pPr lvl="1"/>
            <a:r>
              <a:rPr lang="en-US" dirty="0"/>
              <a:t>e-Infra services are connected to a single e-infra SP proxy service gateway, e.g. B2ACCESS, Check-in, Identity Hub, </a:t>
            </a:r>
            <a:r>
              <a:rPr lang="en-US" dirty="0" err="1"/>
              <a:t>etc</a:t>
            </a:r>
            <a:endParaRPr lang="en-US" dirty="0"/>
          </a:p>
          <a:p>
            <a:endParaRPr lang="en-US" dirty="0"/>
          </a:p>
          <a:p>
            <a:pPr marL="571500" lvl="1" indent="0">
              <a:buNone/>
            </a:pPr>
            <a:r>
              <a:rPr lang="en-US" dirty="0"/>
              <a:t>https://</a:t>
            </a:r>
            <a:r>
              <a:rPr lang="en-US" dirty="0" err="1"/>
              <a:t>aarc-project.eu</a:t>
            </a:r>
            <a:r>
              <a:rPr lang="en-US" dirty="0"/>
              <a:t>/wp-content/uploads/2019/05/AARC2-DJRA1.4_v2-FINAL.pdf</a:t>
            </a:r>
          </a:p>
        </p:txBody>
      </p:sp>
      <p:sp>
        <p:nvSpPr>
          <p:cNvPr id="3" name="Slide Number Placeholder 2">
            <a:extLst>
              <a:ext uri="{FF2B5EF4-FFF2-40B4-BE49-F238E27FC236}">
                <a16:creationId xmlns:a16="http://schemas.microsoft.com/office/drawing/2014/main" id="{F3C91B3C-66D5-8F4A-94C5-43A665E1562C}"/>
              </a:ext>
            </a:extLst>
          </p:cNvPr>
          <p:cNvSpPr>
            <a:spLocks noGrp="1"/>
          </p:cNvSpPr>
          <p:nvPr>
            <p:ph type="sldNum" sz="quarter" idx="12"/>
          </p:nvPr>
        </p:nvSpPr>
        <p:spPr/>
        <p:txBody>
          <a:bodyPr/>
          <a:lstStyle/>
          <a:p>
            <a:fld id="{6F576E6A-F32A-4612-884C-86870357C6B4}" type="slidenum">
              <a:rPr lang="en-GB" smtClean="0"/>
              <a:pPr/>
              <a:t>9</a:t>
            </a:fld>
            <a:endParaRPr lang="en-GB"/>
          </a:p>
        </p:txBody>
      </p:sp>
      <p:sp>
        <p:nvSpPr>
          <p:cNvPr id="4" name="Title 3">
            <a:extLst>
              <a:ext uri="{FF2B5EF4-FFF2-40B4-BE49-F238E27FC236}">
                <a16:creationId xmlns:a16="http://schemas.microsoft.com/office/drawing/2014/main" id="{E6875E3F-6477-4144-A2AA-A4FE34A183E9}"/>
              </a:ext>
            </a:extLst>
          </p:cNvPr>
          <p:cNvSpPr>
            <a:spLocks noGrp="1"/>
          </p:cNvSpPr>
          <p:nvPr>
            <p:ph type="title"/>
          </p:nvPr>
        </p:nvSpPr>
        <p:spPr/>
        <p:txBody>
          <a:bodyPr/>
          <a:lstStyle/>
          <a:p>
            <a:r>
              <a:rPr lang="en-GB" dirty="0"/>
              <a:t>Evolution of the Blueprint Architecture</a:t>
            </a:r>
          </a:p>
        </p:txBody>
      </p:sp>
      <p:sp>
        <p:nvSpPr>
          <p:cNvPr id="6" name="Slide Number Placeholder 2">
            <a:extLst>
              <a:ext uri="{FF2B5EF4-FFF2-40B4-BE49-F238E27FC236}">
                <a16:creationId xmlns:a16="http://schemas.microsoft.com/office/drawing/2014/main" id="{6CFA1565-51E8-984E-8418-8550BDEF2E9D}"/>
              </a:ext>
            </a:extLst>
          </p:cNvPr>
          <p:cNvSpPr txBox="1">
            <a:spLocks/>
          </p:cNvSpPr>
          <p:nvPr/>
        </p:nvSpPr>
        <p:spPr>
          <a:xfrm>
            <a:off x="11061812" y="6406019"/>
            <a:ext cx="741021" cy="27487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576E6A-F32A-4612-884C-86870357C6B4}" type="slidenum">
              <a:rPr lang="en-GB" smtClean="0"/>
              <a:pPr/>
              <a:t>9</a:t>
            </a:fld>
            <a:endParaRPr lang="en-GB"/>
          </a:p>
        </p:txBody>
      </p:sp>
      <p:pic>
        <p:nvPicPr>
          <p:cNvPr id="7" name="Picture 6">
            <a:extLst>
              <a:ext uri="{FF2B5EF4-FFF2-40B4-BE49-F238E27FC236}">
                <a16:creationId xmlns:a16="http://schemas.microsoft.com/office/drawing/2014/main" id="{2BAD28C7-E63C-0548-8B98-576115E5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8" name="Picture 7">
            <a:extLst>
              <a:ext uri="{FF2B5EF4-FFF2-40B4-BE49-F238E27FC236}">
                <a16:creationId xmlns:a16="http://schemas.microsoft.com/office/drawing/2014/main" id="{45DF052C-E77B-4949-9717-D3AD616BE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0" name="Picture 9">
            <a:extLst>
              <a:ext uri="{FF2B5EF4-FFF2-40B4-BE49-F238E27FC236}">
                <a16:creationId xmlns:a16="http://schemas.microsoft.com/office/drawing/2014/main" id="{D6176514-1EE4-434E-8480-2D9C9268B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1" name="Picture 10">
            <a:extLst>
              <a:ext uri="{FF2B5EF4-FFF2-40B4-BE49-F238E27FC236}">
                <a16:creationId xmlns:a16="http://schemas.microsoft.com/office/drawing/2014/main" id="{AB5BD8B2-4BC9-484C-A407-F3E31001C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0" y="1108800"/>
            <a:ext cx="6235200" cy="5220022"/>
          </a:xfrm>
          <a:prstGeom prst="rect">
            <a:avLst/>
          </a:prstGeom>
        </p:spPr>
      </p:pic>
      <p:pic>
        <p:nvPicPr>
          <p:cNvPr id="13" name="Picture 12">
            <a:extLst>
              <a:ext uri="{FF2B5EF4-FFF2-40B4-BE49-F238E27FC236}">
                <a16:creationId xmlns:a16="http://schemas.microsoft.com/office/drawing/2014/main" id="{2424D348-AD8A-0748-BA95-DB522CD98F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9529" y="4311218"/>
            <a:ext cx="824588" cy="637300"/>
          </a:xfrm>
          <a:prstGeom prst="rect">
            <a:avLst/>
          </a:prstGeom>
        </p:spPr>
      </p:pic>
      <p:pic>
        <p:nvPicPr>
          <p:cNvPr id="14" name="Picture 13">
            <a:extLst>
              <a:ext uri="{FF2B5EF4-FFF2-40B4-BE49-F238E27FC236}">
                <a16:creationId xmlns:a16="http://schemas.microsoft.com/office/drawing/2014/main" id="{B9D4705F-732F-EE4C-84DB-CFE6F5BC4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4117" y="4311218"/>
            <a:ext cx="824588" cy="637300"/>
          </a:xfrm>
          <a:prstGeom prst="rect">
            <a:avLst/>
          </a:prstGeom>
        </p:spPr>
      </p:pic>
      <p:pic>
        <p:nvPicPr>
          <p:cNvPr id="15" name="Picture 14">
            <a:extLst>
              <a:ext uri="{FF2B5EF4-FFF2-40B4-BE49-F238E27FC236}">
                <a16:creationId xmlns:a16="http://schemas.microsoft.com/office/drawing/2014/main" id="{255E9C68-1C33-1E4F-9357-6718AB34E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409" y="4311218"/>
            <a:ext cx="824588" cy="637300"/>
          </a:xfrm>
          <a:prstGeom prst="rect">
            <a:avLst/>
          </a:prstGeom>
        </p:spPr>
      </p:pic>
      <p:pic>
        <p:nvPicPr>
          <p:cNvPr id="16" name="Picture 15">
            <a:extLst>
              <a:ext uri="{FF2B5EF4-FFF2-40B4-BE49-F238E27FC236}">
                <a16:creationId xmlns:a16="http://schemas.microsoft.com/office/drawing/2014/main" id="{D00D3F21-C1E5-E649-B2A9-9F8BF317A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2272" y="3043609"/>
            <a:ext cx="824588" cy="637300"/>
          </a:xfrm>
          <a:prstGeom prst="rect">
            <a:avLst/>
          </a:prstGeom>
        </p:spPr>
      </p:pic>
    </p:spTree>
    <p:extLst>
      <p:ext uri="{BB962C8B-B14F-4D97-AF65-F5344CB8AC3E}">
        <p14:creationId xmlns:p14="http://schemas.microsoft.com/office/powerpoint/2010/main" val="26644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xit" presetSubtype="0" fill="hold" nodeType="with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ANT Associatio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ANT Associatio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14423</TotalTime>
  <Words>1364</Words>
  <Application>Microsoft Office PowerPoint</Application>
  <PresentationFormat>Widescreen</PresentationFormat>
  <Paragraphs>295</Paragraphs>
  <Slides>28</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 Rounded MT Bold</vt:lpstr>
      <vt:lpstr>Calibri</vt:lpstr>
      <vt:lpstr>Helvetica Neue Medium</vt:lpstr>
      <vt:lpstr>Verdana</vt:lpstr>
      <vt:lpstr>Wingdings</vt:lpstr>
      <vt:lpstr>GEANT Association</vt:lpstr>
      <vt:lpstr>GEANT Association</vt:lpstr>
      <vt:lpstr>PowerPoint Presentation</vt:lpstr>
      <vt:lpstr>What was the AARC Project?   </vt:lpstr>
      <vt:lpstr>Partners </vt:lpstr>
      <vt:lpstr>PowerPoint Presentation</vt:lpstr>
      <vt:lpstr>It all started 4 years ago  with AARC1 </vt:lpstr>
      <vt:lpstr>What we knew  </vt:lpstr>
      <vt:lpstr>PowerPoint Presentation</vt:lpstr>
      <vt:lpstr>PowerPoint Presentation</vt:lpstr>
      <vt:lpstr>Evolution of the Blueprint Architecture</vt:lpstr>
      <vt:lpstr>Making the proxy behave: infrastructure and community policy support</vt:lpstr>
      <vt:lpstr>The evolved role for policy and best practices for the AARC Community</vt:lpstr>
      <vt:lpstr>A policy framework for service providers groups and proxies in the BPA</vt:lpstr>
      <vt:lpstr>Policy Development Kit </vt:lpstr>
      <vt:lpstr>Templates and guidance on how to implement</vt:lpstr>
      <vt:lpstr>Baseline AUP at WISE SCI</vt:lpstr>
      <vt:lpstr>Security Incident Response in the Federated World</vt:lpstr>
      <vt:lpstr>Operational security focus in the BPA: beyond just the IdPs</vt:lpstr>
      <vt:lpstr>Preparing the ground for REFEDS Sirtfi procedures: AARC-I051</vt:lpstr>
      <vt:lpstr>AARC Blueprint Architecture Implementations</vt:lpstr>
      <vt:lpstr>Delivery Platforms in AARC2</vt:lpstr>
      <vt:lpstr>AARC Engagement Group for InfrastructureS</vt:lpstr>
      <vt:lpstr>AARC Recommendations in AEGIS (Y1)</vt:lpstr>
      <vt:lpstr>AARC Recommendations in AEGIS (Y2)</vt:lpstr>
      <vt:lpstr>PowerPoint Presentation</vt:lpstr>
      <vt:lpstr>Implementation in the production infrastructures</vt:lpstr>
      <vt:lpstr>Sustainability</vt:lpstr>
      <vt:lpstr>AARC work continues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Biancini</dc:creator>
  <cp:lastModifiedBy>davidg</cp:lastModifiedBy>
  <cp:revision>133</cp:revision>
  <dcterms:modified xsi:type="dcterms:W3CDTF">2019-06-17T11:49:52Z</dcterms:modified>
</cp:coreProperties>
</file>