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6"/>
  </p:notesMasterIdLst>
  <p:sldIdLst>
    <p:sldId id="278" r:id="rId5"/>
    <p:sldId id="287" r:id="rId6"/>
    <p:sldId id="288" r:id="rId7"/>
    <p:sldId id="289" r:id="rId8"/>
    <p:sldId id="290" r:id="rId9"/>
    <p:sldId id="285" r:id="rId10"/>
    <p:sldId id="292" r:id="rId11"/>
    <p:sldId id="291" r:id="rId12"/>
    <p:sldId id="283" r:id="rId13"/>
    <p:sldId id="286" r:id="rId14"/>
    <p:sldId id="282" r:id="rId15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556"/>
    <a:srgbClr val="003F5D"/>
    <a:srgbClr val="1C4161"/>
    <a:srgbClr val="004361"/>
    <a:srgbClr val="003F5E"/>
    <a:srgbClr val="013F5E"/>
    <a:srgbClr val="FFFFFF"/>
    <a:srgbClr val="0043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7" d="100"/>
          <a:sy n="97" d="100"/>
        </p:scale>
        <p:origin x="-917" y="-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8A83-A817-41E3-A602-3B517E18334E}" type="datetimeFigureOut">
              <a:rPr lang="en-GB" smtClean="0"/>
              <a:t>14/06/2015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110B-1C27-4A5B-8007-E6BF4BB6C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3094772"/>
            <a:ext cx="9186861" cy="3779897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930191" y="2448121"/>
            <a:ext cx="5096933" cy="375289"/>
          </a:xfrm>
        </p:spPr>
        <p:txBody>
          <a:bodyPr/>
          <a:lstStyle>
            <a:lvl1pPr marL="0" indent="0">
              <a:buNone/>
              <a:defRPr b="1" baseline="0"/>
            </a:lvl1pPr>
          </a:lstStyle>
          <a:p>
            <a:pPr lvl="0"/>
            <a:r>
              <a:rPr lang="en-US" dirty="0" smtClean="0"/>
              <a:t>Presenter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30191" y="4552754"/>
            <a:ext cx="5003270" cy="43634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Event, Location</a:t>
            </a:r>
            <a:endParaRPr lang="en-GB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64168" y="272717"/>
            <a:ext cx="9023685" cy="1195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72258" y="770731"/>
            <a:ext cx="1834330" cy="977860"/>
          </a:xfrm>
          <a:prstGeom prst="rect">
            <a:avLst/>
          </a:prstGeom>
        </p:spPr>
      </p:pic>
      <p:sp>
        <p:nvSpPr>
          <p:cNvPr id="12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930191" y="1830667"/>
            <a:ext cx="5012795" cy="503459"/>
          </a:xfrm>
        </p:spPr>
        <p:txBody>
          <a:bodyPr>
            <a:normAutofit/>
          </a:bodyPr>
          <a:lstStyle>
            <a:lvl1pPr marL="0" indent="0">
              <a:buNone/>
              <a:defRPr sz="2600"/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30191" y="1331495"/>
            <a:ext cx="5012795" cy="473242"/>
          </a:xfrm>
        </p:spPr>
        <p:txBody>
          <a:bodyPr>
            <a:noAutofit/>
          </a:bodyPr>
          <a:lstStyle>
            <a:lvl1pPr marL="0" indent="0">
              <a:buNone/>
              <a:defRPr sz="3200" b="1"/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930191" y="4921723"/>
            <a:ext cx="5003270" cy="42831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930191" y="2821101"/>
            <a:ext cx="5096933" cy="347215"/>
          </a:xfrm>
        </p:spPr>
        <p:txBody>
          <a:bodyPr/>
          <a:lstStyle>
            <a:lvl1pPr marL="0" indent="0">
              <a:buNone/>
              <a:defRPr b="0" baseline="0"/>
            </a:lvl1pPr>
          </a:lstStyle>
          <a:p>
            <a:pPr lvl="0"/>
            <a:r>
              <a:rPr lang="en-US" dirty="0" smtClean="0"/>
              <a:t>Role in Project, GÉANT Project (if applicable)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930191" y="3166006"/>
            <a:ext cx="6613609" cy="347215"/>
          </a:xfrm>
        </p:spPr>
        <p:txBody>
          <a:bodyPr/>
          <a:lstStyle>
            <a:lvl1pPr marL="0" indent="0">
              <a:buNone/>
              <a:defRPr b="0" baseline="0"/>
            </a:lvl1pPr>
          </a:lstStyle>
          <a:p>
            <a:pPr lvl="0"/>
            <a:r>
              <a:rPr lang="en-US" dirty="0" smtClean="0"/>
              <a:t>Role in Organisation, Organisation Name (if Applicable)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15094" y="3682167"/>
            <a:ext cx="914400" cy="190399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en-US" dirty="0" smtClean="0"/>
              <a:t>Logo (optional)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4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1716834"/>
            <a:ext cx="4629150" cy="414421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716834"/>
            <a:ext cx="3236119" cy="415215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3" y="74646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18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extBox 1"/>
          <p:cNvSpPr txBox="1"/>
          <p:nvPr userDrawn="1"/>
        </p:nvSpPr>
        <p:spPr>
          <a:xfrm>
            <a:off x="489285" y="304799"/>
            <a:ext cx="55533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003F5D"/>
                </a:solidFill>
              </a:rPr>
              <a:t>Style</a:t>
            </a:r>
            <a:r>
              <a:rPr lang="en-GB" sz="2400" b="1" baseline="0" dirty="0" smtClean="0">
                <a:solidFill>
                  <a:srgbClr val="003F5D"/>
                </a:solidFill>
              </a:rPr>
              <a:t> Guide</a:t>
            </a:r>
          </a:p>
          <a:p>
            <a:r>
              <a:rPr lang="en-GB" sz="2400" baseline="0" dirty="0" smtClean="0">
                <a:solidFill>
                  <a:srgbClr val="ED1556"/>
                </a:solidFill>
              </a:rPr>
              <a:t>A Guide to Using the New GÉANT Template</a:t>
            </a:r>
            <a:endParaRPr lang="en-GB" sz="2400" dirty="0">
              <a:solidFill>
                <a:srgbClr val="ED1556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85273" y="1331499"/>
            <a:ext cx="761224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3F5D"/>
                </a:solidFill>
              </a:rPr>
              <a:t>This template is for use both to</a:t>
            </a:r>
            <a:r>
              <a:rPr lang="en-GB" baseline="0" dirty="0" smtClean="0">
                <a:solidFill>
                  <a:srgbClr val="003F5D"/>
                </a:solidFill>
              </a:rPr>
              <a:t> present information on behalf of the GÉANT Project (GN4-1) and for the organisation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aseline="0" dirty="0" smtClean="0">
              <a:solidFill>
                <a:srgbClr val="003F5D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aseline="0" dirty="0" smtClean="0">
                <a:solidFill>
                  <a:srgbClr val="003F5D"/>
                </a:solidFill>
              </a:rPr>
              <a:t>Font is Calibri and will auto-size. Avoid using a font size less than 18pt.  Main font colour is Teal, </a:t>
            </a:r>
            <a:r>
              <a:rPr lang="en-GB" baseline="0" dirty="0" smtClean="0">
                <a:solidFill>
                  <a:srgbClr val="ED1556"/>
                </a:solidFill>
              </a:rPr>
              <a:t>Subtitle colour is Crimson and should be used sparingly. </a:t>
            </a:r>
            <a:r>
              <a:rPr lang="en-GB" baseline="0" dirty="0" smtClean="0">
                <a:solidFill>
                  <a:srgbClr val="003F5D"/>
                </a:solidFill>
              </a:rPr>
              <a:t>If the colours are not shown in PowerPoint use the colour picker to select the correct colour from the logo or these samples</a:t>
            </a:r>
            <a:endParaRPr lang="en-GB" baseline="0" dirty="0" smtClean="0">
              <a:solidFill>
                <a:srgbClr val="ED155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aseline="0" dirty="0" smtClean="0">
              <a:solidFill>
                <a:srgbClr val="ED155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aseline="0" dirty="0" smtClean="0">
                <a:solidFill>
                  <a:srgbClr val="003F5D"/>
                </a:solidFill>
              </a:rPr>
              <a:t>The title slide has space for the speaker’s own organisation logo which should be no larger than the main GÉANT logo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aseline="0" dirty="0" smtClean="0">
              <a:solidFill>
                <a:srgbClr val="003F5D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aseline="0" dirty="0" smtClean="0">
                <a:solidFill>
                  <a:srgbClr val="003F5D"/>
                </a:solidFill>
              </a:rPr>
              <a:t>There are two end slide versions: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aseline="0" dirty="0" smtClean="0">
                <a:solidFill>
                  <a:srgbClr val="003F5D"/>
                </a:solidFill>
              </a:rPr>
              <a:t>One for Project (GN4-1) presentations which includes EU logo, copyright, and funding statement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aseline="0" dirty="0" smtClean="0">
                <a:solidFill>
                  <a:srgbClr val="003F5D"/>
                </a:solidFill>
              </a:rPr>
              <a:t>One for when presenting on behalf of the organisation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baseline="0" dirty="0" smtClean="0">
                <a:solidFill>
                  <a:srgbClr val="003F5D"/>
                </a:solidFill>
              </a:rPr>
              <a:t> 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GB" baseline="0" dirty="0" smtClean="0">
                <a:solidFill>
                  <a:srgbClr val="003F5D"/>
                </a:solidFill>
              </a:rPr>
              <a:t>If in doubt contact your line manager for clarification on which version to use</a:t>
            </a:r>
            <a:endParaRPr lang="en-GB" dirty="0">
              <a:solidFill>
                <a:srgbClr val="003F5D"/>
              </a:solidFill>
            </a:endParaRPr>
          </a:p>
        </p:txBody>
      </p:sp>
      <p:sp>
        <p:nvSpPr>
          <p:cNvPr id="5" name="Oval 4"/>
          <p:cNvSpPr/>
          <p:nvPr userDrawn="1"/>
        </p:nvSpPr>
        <p:spPr>
          <a:xfrm>
            <a:off x="6448923" y="3046373"/>
            <a:ext cx="545432" cy="529390"/>
          </a:xfrm>
          <a:prstGeom prst="ellipse">
            <a:avLst/>
          </a:prstGeom>
          <a:solidFill>
            <a:srgbClr val="003F5D"/>
          </a:solidFill>
          <a:ln>
            <a:solidFill>
              <a:srgbClr val="003F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 userDrawn="1"/>
        </p:nvSpPr>
        <p:spPr>
          <a:xfrm>
            <a:off x="5694943" y="3046373"/>
            <a:ext cx="545432" cy="529390"/>
          </a:xfrm>
          <a:prstGeom prst="ellipse">
            <a:avLst/>
          </a:prstGeom>
          <a:solidFill>
            <a:srgbClr val="ED1556"/>
          </a:solidFill>
          <a:ln>
            <a:solidFill>
              <a:srgbClr val="ED15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045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for GN4 related present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-8021"/>
            <a:ext cx="9144000" cy="6858000"/>
          </a:xfrm>
          <a:prstGeom prst="rect">
            <a:avLst/>
          </a:prstGeom>
          <a:solidFill>
            <a:srgbClr val="1C41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857250"/>
            <a:ext cx="9144000" cy="5143500"/>
          </a:xfrm>
          <a:prstGeom prst="rect">
            <a:avLst/>
          </a:prstGeom>
          <a:solidFill>
            <a:srgbClr val="1C41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3" name="Rectangle 12"/>
          <p:cNvSpPr/>
          <p:nvPr userDrawn="1"/>
        </p:nvSpPr>
        <p:spPr>
          <a:xfrm>
            <a:off x="1941584" y="1024187"/>
            <a:ext cx="5602848" cy="3984690"/>
          </a:xfrm>
          <a:prstGeom prst="rect">
            <a:avLst/>
          </a:prstGeom>
          <a:blipFill dpi="0" rotWithShape="1">
            <a:blip r:embed="rId2">
              <a:alphaModFix amt="12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4" name="Title 3"/>
          <p:cNvSpPr txBox="1">
            <a:spLocks/>
          </p:cNvSpPr>
          <p:nvPr userDrawn="1"/>
        </p:nvSpPr>
        <p:spPr>
          <a:xfrm>
            <a:off x="0" y="2970258"/>
            <a:ext cx="9144000" cy="58922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 baseline="0">
                <a:solidFill>
                  <a:srgbClr val="004361"/>
                </a:solidFill>
                <a:latin typeface="Calibri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en-GB" sz="2100" b="0" dirty="0">
                <a:solidFill>
                  <a:schemeClr val="bg1"/>
                </a:solidFill>
              </a:rPr>
              <a:t>Thank </a:t>
            </a:r>
            <a:r>
              <a:rPr lang="en-GB" sz="2100" b="0" dirty="0" smtClean="0">
                <a:solidFill>
                  <a:schemeClr val="bg1"/>
                </a:solidFill>
              </a:rPr>
              <a:t>you</a:t>
            </a:r>
            <a:endParaRPr lang="en-GB" sz="2100" b="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>
            <a:off x="3002547" y="5294836"/>
            <a:ext cx="3115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solidFill>
                  <a:schemeClr val="bg1"/>
                </a:solidFill>
              </a:rPr>
              <a:t>Networks </a:t>
            </a:r>
            <a:r>
              <a:rPr lang="en-GB" sz="1200" baseline="0" dirty="0" smtClean="0">
                <a:solidFill>
                  <a:schemeClr val="bg1"/>
                </a:solidFill>
              </a:rPr>
              <a:t>∙ Services ∙ People        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dirty="0" smtClean="0">
                <a:solidFill>
                  <a:schemeClr val="bg1"/>
                </a:solidFill>
              </a:rPr>
              <a:t>www.geant.org</a:t>
            </a:r>
          </a:p>
          <a:p>
            <a:pPr algn="ctr"/>
            <a:r>
              <a:rPr lang="en-GB" sz="1200" i="0" baseline="0" dirty="0" smtClean="0">
                <a:solidFill>
                  <a:schemeClr val="bg1"/>
                </a:solidFill>
              </a:rPr>
              <a:t> </a:t>
            </a:r>
            <a:endParaRPr lang="en-GB" sz="1200" i="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678947" y="6224432"/>
            <a:ext cx="778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8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GEANT Limited on behalf of the GN4 Phase 1 project (GN4-1).</a:t>
            </a:r>
          </a:p>
          <a:p>
            <a:pPr algn="l"/>
            <a:r>
              <a:rPr lang="en-GB" sz="8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The research leading to these results has received funding from the European Union’s Horizon 2020 research and innovation programme under Grant Agreement No. 691567 (GN4-1).</a:t>
            </a:r>
            <a:endParaRPr lang="en-GB" sz="800" dirty="0">
              <a:solidFill>
                <a:schemeClr val="bg1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799" y="4773547"/>
            <a:ext cx="1219200" cy="529760"/>
          </a:xfrm>
          <a:prstGeom prst="rect">
            <a:avLst/>
          </a:prstGeom>
        </p:spPr>
      </p:pic>
      <p:sp>
        <p:nvSpPr>
          <p:cNvPr id="15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2070100" y="3559174"/>
            <a:ext cx="5003800" cy="428625"/>
          </a:xfrm>
        </p:spPr>
        <p:txBody>
          <a:bodyPr>
            <a:noAutofit/>
          </a:bodyPr>
          <a:lstStyle>
            <a:lvl1pPr marL="0" indent="0" algn="ctr">
              <a:buNone/>
              <a:defRPr sz="2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Optional “Any Questions?” Text here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674018" y="4222361"/>
            <a:ext cx="3795964" cy="263127"/>
          </a:xfrm>
        </p:spPr>
        <p:txBody>
          <a:bodyPr>
            <a:normAutofit/>
          </a:bodyPr>
          <a:lstStyle>
            <a:lvl1pPr marL="0" indent="0" algn="ctr">
              <a:buNone/>
              <a:defRPr sz="9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Presenter email</a:t>
            </a:r>
            <a:endParaRPr lang="en-GB" dirty="0"/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41313" y="241300"/>
            <a:ext cx="8510812" cy="3342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This end slide to be used for all GN4-1 Presentations</a:t>
            </a:r>
            <a:endParaRPr lang="en-GB" dirty="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72" y="6246377"/>
            <a:ext cx="433675" cy="294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516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for non project present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C41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857250"/>
            <a:ext cx="9144000" cy="5143500"/>
          </a:xfrm>
          <a:prstGeom prst="rect">
            <a:avLst/>
          </a:prstGeom>
          <a:solidFill>
            <a:srgbClr val="1C41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3" name="Rectangle 12"/>
          <p:cNvSpPr/>
          <p:nvPr userDrawn="1"/>
        </p:nvSpPr>
        <p:spPr>
          <a:xfrm>
            <a:off x="1941584" y="1024187"/>
            <a:ext cx="5602848" cy="3984690"/>
          </a:xfrm>
          <a:prstGeom prst="rect">
            <a:avLst/>
          </a:prstGeom>
          <a:blipFill dpi="0" rotWithShape="1">
            <a:blip r:embed="rId2">
              <a:alphaModFix amt="12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4" name="Title 3"/>
          <p:cNvSpPr txBox="1">
            <a:spLocks/>
          </p:cNvSpPr>
          <p:nvPr userDrawn="1"/>
        </p:nvSpPr>
        <p:spPr>
          <a:xfrm>
            <a:off x="0" y="2970258"/>
            <a:ext cx="9144000" cy="58922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 baseline="0">
                <a:solidFill>
                  <a:srgbClr val="004361"/>
                </a:solidFill>
                <a:latin typeface="Calibri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en-GB" sz="2100" b="0" dirty="0">
                <a:solidFill>
                  <a:schemeClr val="bg1"/>
                </a:solidFill>
              </a:rPr>
              <a:t>Thank </a:t>
            </a:r>
            <a:r>
              <a:rPr lang="en-GB" sz="2100" b="0" dirty="0" smtClean="0">
                <a:solidFill>
                  <a:schemeClr val="bg1"/>
                </a:solidFill>
              </a:rPr>
              <a:t>you</a:t>
            </a:r>
            <a:endParaRPr lang="en-GB" sz="2100" b="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>
            <a:off x="3002547" y="5623697"/>
            <a:ext cx="3115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solidFill>
                  <a:schemeClr val="bg1"/>
                </a:solidFill>
              </a:rPr>
              <a:t>Networks </a:t>
            </a:r>
            <a:r>
              <a:rPr lang="en-GB" sz="1200" baseline="0" dirty="0" smtClean="0">
                <a:solidFill>
                  <a:schemeClr val="bg1"/>
                </a:solidFill>
              </a:rPr>
              <a:t>∙ Services ∙ People        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dirty="0" smtClean="0">
                <a:solidFill>
                  <a:schemeClr val="bg1"/>
                </a:solidFill>
              </a:rPr>
              <a:t>www.geant.org</a:t>
            </a:r>
          </a:p>
          <a:p>
            <a:pPr algn="ctr"/>
            <a:r>
              <a:rPr lang="en-GB" sz="1200" i="0" baseline="0" dirty="0" smtClean="0">
                <a:solidFill>
                  <a:schemeClr val="bg1"/>
                </a:solidFill>
              </a:rPr>
              <a:t> </a:t>
            </a:r>
            <a:endParaRPr lang="en-GB" sz="1200" i="0" dirty="0">
              <a:solidFill>
                <a:schemeClr val="bg1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799" y="5102408"/>
            <a:ext cx="1219200" cy="529760"/>
          </a:xfrm>
          <a:prstGeom prst="rect">
            <a:avLst/>
          </a:prstGeom>
        </p:spPr>
      </p:pic>
      <p:sp>
        <p:nvSpPr>
          <p:cNvPr id="11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2070100" y="3559174"/>
            <a:ext cx="5003800" cy="428625"/>
          </a:xfrm>
        </p:spPr>
        <p:txBody>
          <a:bodyPr>
            <a:noAutofit/>
          </a:bodyPr>
          <a:lstStyle>
            <a:lvl1pPr marL="0" indent="0" algn="ctr">
              <a:buNone/>
              <a:defRPr sz="2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Optional “Any Questions?” Text here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2674019" y="4227842"/>
            <a:ext cx="3795964" cy="263127"/>
          </a:xfrm>
        </p:spPr>
        <p:txBody>
          <a:bodyPr>
            <a:normAutofit/>
          </a:bodyPr>
          <a:lstStyle>
            <a:lvl1pPr marL="0" indent="0" algn="ctr">
              <a:buNone/>
              <a:defRPr sz="9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Presenter email</a:t>
            </a:r>
            <a:endParaRPr lang="en-GB" dirty="0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341313" y="241300"/>
            <a:ext cx="8510812" cy="3342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This end slide to be used for all GÉANT Organisation Presentations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33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3" y="74646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39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825625"/>
            <a:ext cx="417195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87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951" y="1681163"/>
            <a:ext cx="413623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1951" y="2489201"/>
            <a:ext cx="4164806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41733" y="74646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48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:33 Text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6" y="1524000"/>
            <a:ext cx="5898092" cy="4652963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3" y="74646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6239933" y="153246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6451593" y="1532467"/>
            <a:ext cx="2" cy="468206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5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341733" y="74646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07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41733" y="74646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1676400"/>
            <a:ext cx="9144000" cy="2165684"/>
          </a:xfrm>
          <a:prstGeom prst="rect">
            <a:avLst/>
          </a:prstGeom>
          <a:solidFill>
            <a:srgbClr val="004361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52928" y="4083050"/>
            <a:ext cx="8406062" cy="21813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50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41733" y="74646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3858126"/>
            <a:ext cx="9144000" cy="2165684"/>
          </a:xfrm>
          <a:prstGeom prst="rect">
            <a:avLst/>
          </a:prstGeom>
          <a:solidFill>
            <a:srgbClr val="004361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36215" y="1524586"/>
            <a:ext cx="8486943" cy="21009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25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651518"/>
            <a:ext cx="4629150" cy="42095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642188"/>
            <a:ext cx="3236119" cy="4226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3" y="74646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03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0201" y="203200"/>
            <a:ext cx="6780516" cy="927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br>
              <a:rPr lang="en-US" dirty="0" smtClean="0"/>
            </a:br>
            <a:r>
              <a:rPr lang="en-US" dirty="0" smtClean="0"/>
              <a:t>subtitle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3375" y="1524000"/>
            <a:ext cx="8181975" cy="465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6359" y="6406016"/>
            <a:ext cx="555766" cy="274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26875" y="6413247"/>
            <a:ext cx="8362562" cy="0"/>
          </a:xfrm>
          <a:prstGeom prst="line">
            <a:avLst/>
          </a:prstGeom>
          <a:ln w="12700" cap="rnd">
            <a:solidFill>
              <a:srgbClr val="ED1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55599" y="6457890"/>
            <a:ext cx="3115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 smtClean="0">
                <a:solidFill>
                  <a:srgbClr val="003F5E"/>
                </a:solidFill>
              </a:rPr>
              <a:t>Networks </a:t>
            </a:r>
            <a:r>
              <a:rPr lang="en-GB" sz="1000" baseline="0" dirty="0" smtClean="0">
                <a:solidFill>
                  <a:srgbClr val="003F5E"/>
                </a:solidFill>
              </a:rPr>
              <a:t>∙ Services ∙ People           </a:t>
            </a:r>
            <a:r>
              <a:rPr lang="en-GB" sz="1000" b="0" i="1" dirty="0" smtClean="0">
                <a:solidFill>
                  <a:srgbClr val="004361"/>
                </a:solidFill>
              </a:rPr>
              <a:t>www.geant.org</a:t>
            </a:r>
          </a:p>
          <a:p>
            <a:r>
              <a:rPr lang="en-GB" sz="1000" baseline="0" dirty="0" smtClean="0">
                <a:solidFill>
                  <a:srgbClr val="003F5E"/>
                </a:solidFill>
              </a:rPr>
              <a:t> </a:t>
            </a:r>
            <a:endParaRPr lang="en-GB" sz="1000" dirty="0">
              <a:solidFill>
                <a:srgbClr val="003F5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987" y="219648"/>
            <a:ext cx="1691439" cy="75992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90" y="1015675"/>
            <a:ext cx="8678778" cy="314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2" r:id="rId3"/>
    <p:sldLayoutId id="2147483653" r:id="rId4"/>
    <p:sldLayoutId id="2147483660" r:id="rId5"/>
    <p:sldLayoutId id="2147483654" r:id="rId6"/>
    <p:sldLayoutId id="2147483655" r:id="rId7"/>
    <p:sldLayoutId id="2147483659" r:id="rId8"/>
    <p:sldLayoutId id="2147483656" r:id="rId9"/>
    <p:sldLayoutId id="2147483657" r:id="rId10"/>
    <p:sldLayoutId id="2147483663" r:id="rId11"/>
    <p:sldLayoutId id="2147483661" r:id="rId12"/>
    <p:sldLayoutId id="2147483662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3F5E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gicert.com/secure/saml/org-map/" TargetMode="External"/><Relationship Id="rId2" Type="http://schemas.openxmlformats.org/officeDocument/2006/relationships/hyperlink" Target="http://www.digicert.com/sso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cs-personal-portal.terena.org/" TargetMode="External"/><Relationship Id="rId4" Type="http://schemas.openxmlformats.org/officeDocument/2006/relationships/hyperlink" Target="https://tcs-escience-portal.terena.org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846053" y="3391096"/>
            <a:ext cx="5096933" cy="375289"/>
          </a:xfrm>
        </p:spPr>
        <p:txBody>
          <a:bodyPr/>
          <a:lstStyle/>
          <a:p>
            <a:r>
              <a:rPr lang="en-GB" dirty="0" smtClean="0"/>
              <a:t>David </a:t>
            </a:r>
            <a:r>
              <a:rPr lang="en-GB" dirty="0" err="1" smtClean="0"/>
              <a:t>Groep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TCS TNC2015 Workshop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846053" y="2773642"/>
            <a:ext cx="5012795" cy="503459"/>
          </a:xfrm>
        </p:spPr>
        <p:txBody>
          <a:bodyPr/>
          <a:lstStyle/>
          <a:p>
            <a:r>
              <a:rPr lang="en-GB" dirty="0" smtClean="0"/>
              <a:t>https://www.digicert.com/sso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930191" y="1331494"/>
            <a:ext cx="5012795" cy="499173"/>
          </a:xfrm>
        </p:spPr>
        <p:txBody>
          <a:bodyPr/>
          <a:lstStyle/>
          <a:p>
            <a:r>
              <a:rPr lang="en-GB" dirty="0" smtClean="0"/>
              <a:t>TCS SAML demo background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 smtClean="0"/>
              <a:t>June 16, 2015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846053" y="3764076"/>
            <a:ext cx="5096933" cy="347215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TCS PMA and Nikhef</a:t>
            </a:r>
            <a:endParaRPr lang="en-GB" dirty="0"/>
          </a:p>
        </p:txBody>
      </p:sp>
      <p:pic>
        <p:nvPicPr>
          <p:cNvPr id="2050" name="Picture 2" descr="H:\Home\davidg\Nikhef\AdminFormalities\Logo2014\nikhef-logo-final\logo-nikhef-2015-compact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961" y="4106918"/>
            <a:ext cx="829191" cy="360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H:\Home\davidg\Template\Logos\digicert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172" y="1934037"/>
            <a:ext cx="1838544" cy="64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052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Convert browser-exported PKCS#12 to combined PEM </a:t>
            </a:r>
            <a:r>
              <a:rPr lang="en-US" dirty="0" err="1" smtClean="0"/>
              <a:t>cert+key</a:t>
            </a:r>
            <a:r>
              <a:rPr lang="en-US" dirty="0" smtClean="0"/>
              <a:t> file</a:t>
            </a:r>
            <a:br>
              <a:rPr lang="en-US" dirty="0" smtClean="0"/>
            </a:br>
            <a:r>
              <a:rPr lang="en-US" sz="1800" b="1" dirty="0" err="1" smtClean="0">
                <a:solidFill>
                  <a:srgbClr val="ED155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openssl</a:t>
            </a:r>
            <a:r>
              <a:rPr lang="en-US" sz="1800" b="1" dirty="0" smtClean="0">
                <a:solidFill>
                  <a:srgbClr val="ED155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pkcs12 -in tcsg3-demo-davidg-20150616.p12 -out tcsg3-demo-davidg-20150616.crt+key</a:t>
            </a:r>
          </a:p>
          <a:p>
            <a:r>
              <a:rPr lang="en-US" dirty="0" smtClean="0"/>
              <a:t>Just the public cert</a:t>
            </a:r>
            <a:br>
              <a:rPr lang="en-US" dirty="0" smtClean="0"/>
            </a:br>
            <a:r>
              <a:rPr lang="en-US" sz="1800" b="1" dirty="0" err="1">
                <a:solidFill>
                  <a:srgbClr val="ED155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openssl</a:t>
            </a:r>
            <a:r>
              <a:rPr lang="en-US" sz="1800" b="1" dirty="0">
                <a:solidFill>
                  <a:srgbClr val="ED155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pkcs12 -in tcsg3-demo-davidg-20150616.p12 </a:t>
            </a:r>
            <a:r>
              <a:rPr lang="en-US" sz="1800" b="1" dirty="0" smtClean="0">
                <a:solidFill>
                  <a:srgbClr val="ED155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800" b="1" dirty="0" err="1" smtClean="0">
                <a:solidFill>
                  <a:srgbClr val="ED155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nokeys</a:t>
            </a:r>
            <a:r>
              <a:rPr lang="en-US" sz="1800" b="1" dirty="0" smtClean="0">
                <a:solidFill>
                  <a:srgbClr val="ED155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-out tcsg3-demo-davidg-20150616.crt</a:t>
            </a:r>
          </a:p>
          <a:p>
            <a:endParaRPr lang="en-US" dirty="0"/>
          </a:p>
          <a:p>
            <a:r>
              <a:rPr lang="en-US" dirty="0" smtClean="0"/>
              <a:t>Convert key and cert file to PKCS#12</a:t>
            </a:r>
            <a:br>
              <a:rPr lang="en-US" dirty="0" smtClean="0"/>
            </a:br>
            <a:r>
              <a:rPr lang="en-US" sz="1800" b="1" dirty="0" err="1" smtClean="0">
                <a:solidFill>
                  <a:srgbClr val="ED155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openssl</a:t>
            </a:r>
            <a:r>
              <a:rPr lang="en-US" sz="1800" b="1" dirty="0" smtClean="0">
                <a:solidFill>
                  <a:srgbClr val="ED155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pkcs12 -export -name “TCSG3 Premium Client David </a:t>
            </a:r>
            <a:r>
              <a:rPr lang="en-US" sz="1800" b="1" dirty="0" err="1" smtClean="0">
                <a:solidFill>
                  <a:srgbClr val="ED155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Groep</a:t>
            </a:r>
            <a:r>
              <a:rPr lang="en-US" sz="1800" b="1" dirty="0" smtClean="0">
                <a:solidFill>
                  <a:srgbClr val="ED155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 -</a:t>
            </a:r>
            <a:r>
              <a:rPr lang="en-US" sz="1800" b="1" dirty="0" err="1" smtClean="0">
                <a:solidFill>
                  <a:srgbClr val="ED155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keyin</a:t>
            </a:r>
            <a:r>
              <a:rPr lang="en-US" sz="1800" b="1" dirty="0" smtClean="0">
                <a:solidFill>
                  <a:srgbClr val="ED155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tcsg3-demo-davidg-20150616.key -in </a:t>
            </a:r>
            <a:r>
              <a:rPr lang="en-US" sz="1800" b="1" dirty="0" err="1" smtClean="0">
                <a:solidFill>
                  <a:srgbClr val="ED155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david_groep_davidg_nikhef_nl</a:t>
            </a:r>
            <a:r>
              <a:rPr lang="en-US" sz="1800" b="1" dirty="0" smtClean="0">
                <a:solidFill>
                  <a:srgbClr val="ED155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/david_groep_davidg_nikhef_nl.crt -out tcsg3-demo-davidg-20150616.p12</a:t>
            </a:r>
          </a:p>
          <a:p>
            <a:r>
              <a:rPr lang="en-US" dirty="0" smtClean="0"/>
              <a:t>Just show a PKCS#12 file</a:t>
            </a:r>
            <a:br>
              <a:rPr lang="en-US" dirty="0" smtClean="0"/>
            </a:br>
            <a:r>
              <a:rPr lang="en-US" sz="1800" b="1" dirty="0" err="1">
                <a:solidFill>
                  <a:srgbClr val="ED155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openssl</a:t>
            </a:r>
            <a:r>
              <a:rPr lang="en-US" sz="1800" b="1" dirty="0">
                <a:solidFill>
                  <a:srgbClr val="ED155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pkcs12 -in </a:t>
            </a:r>
            <a:r>
              <a:rPr lang="en-US" sz="1800" b="1" dirty="0" smtClean="0">
                <a:solidFill>
                  <a:srgbClr val="ED155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tcsg3-demo-davidg-20150616.p12 -info -</a:t>
            </a:r>
            <a:r>
              <a:rPr lang="en-US" sz="1800" b="1" dirty="0" err="1" smtClean="0">
                <a:solidFill>
                  <a:srgbClr val="ED155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nokeys</a:t>
            </a:r>
            <a:endParaRPr lang="en-US" b="1" dirty="0">
              <a:solidFill>
                <a:srgbClr val="ED155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commands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17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https://www.digicert.com/</a:t>
            </a:r>
            <a:r>
              <a:rPr lang="en-US" b="1" dirty="0" smtClean="0"/>
              <a:t>sso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davidg@nikhef.nl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73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SAML Issuance via the </a:t>
            </a:r>
            <a:r>
              <a:rPr lang="en-US" dirty="0" err="1" smtClean="0"/>
              <a:t>DigiCert</a:t>
            </a:r>
            <a:r>
              <a:rPr lang="en-US" dirty="0" smtClean="0"/>
              <a:t> SSO portal</a:t>
            </a:r>
            <a:endParaRPr lang="en-US" dirty="0"/>
          </a:p>
        </p:txBody>
      </p:sp>
      <p:pic>
        <p:nvPicPr>
          <p:cNvPr id="5" name="Content Placeholder 4" descr="personal--ca-with-federation_kaal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7989" y="1524000"/>
            <a:ext cx="6092747" cy="46529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23337" y="6125254"/>
            <a:ext cx="34543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/>
              <a:t>Graphic courtesy Jan Meijer, </a:t>
            </a:r>
            <a:r>
              <a:rPr lang="en-US" sz="1400" dirty="0" err="1" smtClean="0"/>
              <a:t>Uninett</a:t>
            </a:r>
            <a:r>
              <a:rPr lang="en-US" sz="1400" dirty="0" smtClean="0"/>
              <a:t>, 2009(!)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2781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Scope: </a:t>
            </a:r>
            <a:r>
              <a:rPr lang="en-US" b="1" dirty="0" smtClean="0"/>
              <a:t>client certificates </a:t>
            </a:r>
            <a:r>
              <a:rPr lang="en-US" dirty="0" smtClean="0"/>
              <a:t>(and client certificates only, sorry!)</a:t>
            </a:r>
          </a:p>
          <a:p>
            <a:r>
              <a:rPr lang="en-US" dirty="0" smtClean="0"/>
              <a:t>We no longer need a intermediary portal such as Djangora</a:t>
            </a:r>
            <a:endParaRPr lang="en-US" dirty="0"/>
          </a:p>
          <a:p>
            <a:r>
              <a:rPr lang="en-US" dirty="0" err="1" smtClean="0"/>
              <a:t>DigiCert</a:t>
            </a:r>
            <a:r>
              <a:rPr lang="en-US" dirty="0" smtClean="0"/>
              <a:t> itself is a SAML2Int Service Provider</a:t>
            </a:r>
            <a:br>
              <a:rPr lang="en-US" dirty="0" smtClean="0"/>
            </a:br>
            <a:r>
              <a:rPr lang="en-US" sz="500" dirty="0" smtClean="0"/>
              <a:t/>
            </a:r>
            <a:br>
              <a:rPr lang="en-US" sz="500" dirty="0" smtClean="0"/>
            </a:br>
            <a:r>
              <a:rPr lang="en-US" b="1" dirty="0" smtClean="0"/>
              <a:t>&lt;</a:t>
            </a:r>
            <a:r>
              <a:rPr lang="en-US" b="1" dirty="0" err="1" smtClean="0"/>
              <a:t>md:EntityDescriptor</a:t>
            </a:r>
            <a:r>
              <a:rPr lang="en-US" b="1" dirty="0" smtClean="0"/>
              <a:t> </a:t>
            </a:r>
            <a:r>
              <a:rPr lang="en-US" b="1" dirty="0" err="1" smtClean="0"/>
              <a:t>entityID</a:t>
            </a:r>
            <a:r>
              <a:rPr lang="en-US" b="1" dirty="0" smtClean="0"/>
              <a:t>="https</a:t>
            </a:r>
            <a:r>
              <a:rPr lang="en-US" b="1" dirty="0"/>
              <a:t>://</a:t>
            </a:r>
            <a:r>
              <a:rPr lang="en-US" b="1" dirty="0" smtClean="0"/>
              <a:t>www.digicert.com/sso"&gt;</a:t>
            </a:r>
          </a:p>
          <a:p>
            <a:r>
              <a:rPr lang="en-US" dirty="0" smtClean="0"/>
              <a:t>visible to Federations and IdPs via the eduGAIN meta-data</a:t>
            </a:r>
          </a:p>
          <a:p>
            <a:r>
              <a:rPr lang="en-US" dirty="0" err="1" smtClean="0"/>
              <a:t>DigiCert</a:t>
            </a:r>
            <a:r>
              <a:rPr lang="en-US" dirty="0" smtClean="0"/>
              <a:t> will know about all IdPs in eduGAIN (via eduID.at)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SSO SAML portal now natively hosted by </a:t>
            </a:r>
            <a:r>
              <a:rPr lang="en-US" dirty="0" err="1" smtClean="0"/>
              <a:t>DigiCert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072" y="3941385"/>
            <a:ext cx="4974113" cy="2314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140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Supported products</a:t>
            </a:r>
          </a:p>
          <a:p>
            <a:r>
              <a:rPr lang="en-US" b="1" dirty="0"/>
              <a:t>Client Premium </a:t>
            </a:r>
            <a:r>
              <a:rPr lang="en-US" dirty="0"/>
              <a:t>– email signing and authentication</a:t>
            </a:r>
          </a:p>
          <a:p>
            <a:r>
              <a:rPr lang="en-US" b="1" dirty="0"/>
              <a:t>Grid Premium</a:t>
            </a:r>
            <a:r>
              <a:rPr lang="en-US" dirty="0"/>
              <a:t> – authentication with guaranteed unique subject name (DN)</a:t>
            </a:r>
          </a:p>
          <a:p>
            <a:r>
              <a:rPr lang="en-US" b="1" dirty="0"/>
              <a:t>Grid Robot Name </a:t>
            </a:r>
            <a:r>
              <a:rPr lang="en-US" dirty="0"/>
              <a:t>– authentication for M2M </a:t>
            </a:r>
            <a:r>
              <a:rPr lang="en-US" dirty="0" smtClean="0"/>
              <a:t>communication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Intentionally unsupported client products</a:t>
            </a:r>
          </a:p>
          <a:p>
            <a:r>
              <a:rPr lang="en-US" dirty="0" smtClean="0"/>
              <a:t>Email Security Plus – </a:t>
            </a:r>
            <a:r>
              <a:rPr lang="en-US" i="1" dirty="0" smtClean="0"/>
              <a:t>this is a key-escrowing product that is only useful for managed deployment, is potentially dangerous, and the escrow isn’t available anyway …</a:t>
            </a:r>
            <a:endParaRPr lang="en-US" dirty="0" smtClean="0"/>
          </a:p>
          <a:p>
            <a:r>
              <a:rPr lang="en-US" dirty="0" smtClean="0"/>
              <a:t>Digital Signature Plus – </a:t>
            </a:r>
            <a:r>
              <a:rPr lang="en-US" i="1" dirty="0" smtClean="0"/>
              <a:t>this is just a dumbed down version of Premium</a:t>
            </a:r>
          </a:p>
          <a:p>
            <a:r>
              <a:rPr lang="en-US" dirty="0" smtClean="0"/>
              <a:t>Grid Robot Email – </a:t>
            </a:r>
            <a:r>
              <a:rPr lang="en-US" i="1" dirty="0" smtClean="0"/>
              <a:t>the product has additional policy requirements that are unlikely to be satisfied by arbitrary users</a:t>
            </a:r>
          </a:p>
          <a:p>
            <a:r>
              <a:rPr lang="en-US" dirty="0" smtClean="0"/>
              <a:t>Grid Robot FQDN – </a:t>
            </a:r>
            <a:r>
              <a:rPr lang="en-US" i="1" dirty="0" smtClean="0"/>
              <a:t>the product additional requires DCV-like validation that cannot be done at the user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Supported 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45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3375" y="1350573"/>
            <a:ext cx="8181975" cy="50738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Who can get </a:t>
            </a:r>
            <a:r>
              <a:rPr lang="en-US" dirty="0" smtClean="0"/>
              <a:t>client </a:t>
            </a:r>
            <a:r>
              <a:rPr lang="en-US" smtClean="0"/>
              <a:t>certs via Federated </a:t>
            </a:r>
            <a:r>
              <a:rPr lang="en-US" dirty="0" smtClean="0"/>
              <a:t>SSO? </a:t>
            </a:r>
            <a:r>
              <a:rPr lang="en-US" dirty="0"/>
              <a:t>Users of all IdPs that </a:t>
            </a:r>
            <a:r>
              <a:rPr lang="en-US" dirty="0" smtClean="0"/>
              <a:t>are</a:t>
            </a:r>
            <a:endParaRPr lang="en-US" dirty="0"/>
          </a:p>
          <a:p>
            <a:r>
              <a:rPr lang="en-US" dirty="0" smtClean="0"/>
              <a:t>part </a:t>
            </a:r>
            <a:r>
              <a:rPr lang="en-US" dirty="0"/>
              <a:t>of an subscriber that has signed up to TCS via their </a:t>
            </a:r>
            <a:r>
              <a:rPr lang="en-US" dirty="0" smtClean="0"/>
              <a:t>NREN</a:t>
            </a:r>
          </a:p>
          <a:p>
            <a:r>
              <a:rPr lang="en-US" dirty="0"/>
              <a:t>h</a:t>
            </a:r>
            <a:r>
              <a:rPr lang="en-US" dirty="0" smtClean="0"/>
              <a:t>ave their </a:t>
            </a:r>
            <a:r>
              <a:rPr lang="en-US" dirty="0" err="1" smtClean="0"/>
              <a:t>IdP</a:t>
            </a:r>
            <a:r>
              <a:rPr lang="en-US" dirty="0" smtClean="0"/>
              <a:t> data published in the eduGAIN meta-data</a:t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i="1" dirty="0" smtClean="0"/>
              <a:t>are you ready? look for your own </a:t>
            </a:r>
            <a:r>
              <a:rPr lang="en-US" i="1" dirty="0" err="1" smtClean="0"/>
              <a:t>entityID</a:t>
            </a:r>
            <a:r>
              <a:rPr lang="en-US" i="1" dirty="0" smtClean="0"/>
              <a:t> in http://mds.edugain.org/ … like </a:t>
            </a:r>
            <a:br>
              <a:rPr lang="en-US" i="1" dirty="0" smtClean="0"/>
            </a:br>
            <a:r>
              <a:rPr lang="en-US" i="1" dirty="0" smtClean="0"/>
              <a:t>  </a:t>
            </a:r>
            <a:r>
              <a:rPr lang="en-US" sz="17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700" b="1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md:EntityDescriptor</a:t>
            </a:r>
            <a:r>
              <a:rPr lang="en-US" sz="17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entityID</a:t>
            </a:r>
            <a:r>
              <a:rPr lang="en-US" sz="17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="https://sso.nikhef.nl/</a:t>
            </a:r>
            <a:r>
              <a:rPr lang="en-US" sz="1700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sso</a:t>
            </a:r>
            <a:r>
              <a:rPr lang="en-US" sz="17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/"&gt;</a:t>
            </a:r>
            <a:endParaRPr lang="en-US" b="1" i="1" dirty="0"/>
          </a:p>
          <a:p>
            <a:r>
              <a:rPr lang="en-US" dirty="0" smtClean="0"/>
              <a:t>where </a:t>
            </a:r>
            <a:r>
              <a:rPr lang="en-US" dirty="0"/>
              <a:t>the subscriber has </a:t>
            </a:r>
            <a:endParaRPr lang="en-US" dirty="0" smtClean="0"/>
          </a:p>
          <a:p>
            <a:pPr lvl="1"/>
            <a:r>
              <a:rPr lang="en-US" sz="2000" dirty="0" smtClean="0"/>
              <a:t>registered and validated at </a:t>
            </a:r>
            <a:r>
              <a:rPr lang="en-US" sz="2000" dirty="0"/>
              <a:t>least one </a:t>
            </a:r>
            <a:r>
              <a:rPr lang="en-US" sz="2000" dirty="0" err="1"/>
              <a:t>organisation</a:t>
            </a:r>
            <a:r>
              <a:rPr lang="en-US" sz="2000" dirty="0"/>
              <a:t>, and </a:t>
            </a:r>
            <a:r>
              <a:rPr lang="en-US" sz="2000" dirty="0" smtClean="0"/>
              <a:t>has</a:t>
            </a:r>
          </a:p>
          <a:p>
            <a:pPr lvl="1"/>
            <a:r>
              <a:rPr lang="en-US" sz="2000" dirty="0" smtClean="0"/>
              <a:t>a SAML2Int </a:t>
            </a:r>
            <a:r>
              <a:rPr lang="en-US" sz="2000" dirty="0" err="1"/>
              <a:t>IdP</a:t>
            </a:r>
            <a:r>
              <a:rPr lang="en-US" sz="2000" dirty="0"/>
              <a:t> that releases </a:t>
            </a:r>
            <a:r>
              <a:rPr lang="en-US" sz="2000" dirty="0" err="1"/>
              <a:t>schacHomeOrganisation</a:t>
            </a:r>
            <a:r>
              <a:rPr lang="en-US" sz="2000" dirty="0"/>
              <a:t>, and </a:t>
            </a:r>
            <a:r>
              <a:rPr lang="en-US" sz="2000" dirty="0" smtClean="0"/>
              <a:t>that is</a:t>
            </a:r>
          </a:p>
          <a:p>
            <a:pPr lvl="1"/>
            <a:r>
              <a:rPr lang="en-US" sz="2000" dirty="0" smtClean="0"/>
              <a:t>linked </a:t>
            </a:r>
            <a:r>
              <a:rPr lang="en-US" sz="2000" dirty="0"/>
              <a:t>to that </a:t>
            </a:r>
            <a:r>
              <a:rPr lang="en-US" sz="2000" dirty="0" err="1"/>
              <a:t>organisation</a:t>
            </a:r>
            <a:r>
              <a:rPr lang="en-US" sz="2000" dirty="0"/>
              <a:t> via the </a:t>
            </a:r>
            <a:r>
              <a:rPr lang="en-US" sz="2000" dirty="0" err="1"/>
              <a:t>CertCentral</a:t>
            </a:r>
            <a:r>
              <a:rPr lang="en-US" sz="2000" dirty="0"/>
              <a:t> portal by an admin</a:t>
            </a:r>
          </a:p>
          <a:p>
            <a:r>
              <a:rPr lang="en-US" dirty="0" smtClean="0"/>
              <a:t>and </a:t>
            </a:r>
            <a:r>
              <a:rPr lang="en-US" dirty="0"/>
              <a:t>the </a:t>
            </a:r>
            <a:r>
              <a:rPr lang="en-US" dirty="0" smtClean="0"/>
              <a:t>requesting user </a:t>
            </a:r>
            <a:r>
              <a:rPr lang="en-US" dirty="0"/>
              <a:t>has the proper </a:t>
            </a:r>
            <a:r>
              <a:rPr lang="en-US" dirty="0" err="1" smtClean="0"/>
              <a:t>eduPersonEntitlement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ED1556"/>
                </a:solidFill>
              </a:rPr>
              <a:t>Important </a:t>
            </a:r>
            <a:r>
              <a:rPr lang="en-US" dirty="0" smtClean="0">
                <a:solidFill>
                  <a:srgbClr val="ED1556"/>
                </a:solidFill>
              </a:rPr>
              <a:t>changes compared to the ‘2009-series TCS’</a:t>
            </a:r>
            <a:endParaRPr lang="en-US" dirty="0">
              <a:solidFill>
                <a:srgbClr val="ED1556"/>
              </a:solidFill>
            </a:endParaRPr>
          </a:p>
          <a:p>
            <a:r>
              <a:rPr lang="en-US" dirty="0" smtClean="0"/>
              <a:t>there </a:t>
            </a:r>
            <a:r>
              <a:rPr lang="en-US" dirty="0"/>
              <a:t>is </a:t>
            </a:r>
            <a:r>
              <a:rPr lang="en-US" b="1" dirty="0"/>
              <a:t>no sematic difference </a:t>
            </a:r>
            <a:r>
              <a:rPr lang="en-US" dirty="0"/>
              <a:t>between ‘personal’ and ‘</a:t>
            </a:r>
            <a:r>
              <a:rPr lang="en-US" dirty="0" smtClean="0"/>
              <a:t>e-science</a:t>
            </a:r>
            <a:r>
              <a:rPr lang="en-US" dirty="0"/>
              <a:t>’ anymore</a:t>
            </a:r>
            <a:r>
              <a:rPr lang="en-US" dirty="0" smtClean="0"/>
              <a:t>!</a:t>
            </a:r>
            <a:br>
              <a:rPr lang="en-US" dirty="0" smtClean="0"/>
            </a:br>
            <a:r>
              <a:rPr lang="en-US" i="1" dirty="0" smtClean="0"/>
              <a:t>i.e. whichever of the two entitlement you have, you can order all products</a:t>
            </a:r>
            <a:br>
              <a:rPr lang="en-US" i="1" dirty="0" smtClean="0"/>
            </a:br>
            <a:r>
              <a:rPr lang="en-US" i="1" dirty="0" smtClean="0"/>
              <a:t>since the validation requirements are </a:t>
            </a:r>
            <a:r>
              <a:rPr lang="en-US" b="1" i="1" dirty="0" smtClean="0"/>
              <a:t>exactly the same</a:t>
            </a:r>
            <a:r>
              <a:rPr lang="en-US" i="1" dirty="0" smtClean="0"/>
              <a:t> anyway!</a:t>
            </a:r>
            <a:endParaRPr lang="en-US" dirty="0"/>
          </a:p>
          <a:p>
            <a:r>
              <a:rPr lang="en-US" dirty="0"/>
              <a:t>eScience </a:t>
            </a:r>
            <a:r>
              <a:rPr lang="en-US" dirty="0" smtClean="0"/>
              <a:t>robot machine-to-machine user-named </a:t>
            </a:r>
            <a:r>
              <a:rPr lang="en-US" dirty="0"/>
              <a:t>certificates </a:t>
            </a:r>
            <a:r>
              <a:rPr lang="en-US" dirty="0" smtClean="0"/>
              <a:t>available now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the </a:t>
            </a:r>
            <a:r>
              <a:rPr lang="en-US" dirty="0" smtClean="0"/>
              <a:t>SAML SSO service enabled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7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3375" y="1524000"/>
            <a:ext cx="8471666" cy="4652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In order to link the </a:t>
            </a:r>
            <a:r>
              <a:rPr lang="en-GB" dirty="0" err="1" smtClean="0"/>
              <a:t>IdP</a:t>
            </a:r>
            <a:r>
              <a:rPr lang="en-GB" dirty="0" smtClean="0"/>
              <a:t> to a specific </a:t>
            </a:r>
            <a:r>
              <a:rPr lang="en-GB" dirty="0" err="1" smtClean="0"/>
              <a:t>organisiation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500" dirty="0" smtClean="0"/>
              <a:t/>
            </a:r>
            <a:br>
              <a:rPr lang="en-GB" sz="500" dirty="0" smtClean="0"/>
            </a:br>
            <a:r>
              <a:rPr lang="en-GB" dirty="0" smtClean="0"/>
              <a:t>    … </a:t>
            </a:r>
            <a:r>
              <a:rPr lang="en-GB" i="1" dirty="0" smtClean="0"/>
              <a:t>remember</a:t>
            </a:r>
            <a:r>
              <a:rPr lang="en-GB" i="1" dirty="0"/>
              <a:t>: one or more organisations are part of a single </a:t>
            </a:r>
            <a:r>
              <a:rPr lang="en-GB" i="1" dirty="0" smtClean="0"/>
              <a:t>Division</a:t>
            </a:r>
            <a:endParaRPr lang="en-GB" dirty="0" smtClean="0"/>
          </a:p>
          <a:p>
            <a:r>
              <a:rPr lang="en-GB" i="1" dirty="0" err="1" smtClean="0">
                <a:solidFill>
                  <a:srgbClr val="ED1556"/>
                </a:solidFill>
              </a:rPr>
              <a:t>schacHomeOrganisation</a:t>
            </a:r>
            <a:r>
              <a:rPr lang="en-GB" b="1" dirty="0" smtClean="0">
                <a:solidFill>
                  <a:srgbClr val="ED1556"/>
                </a:solidFill>
              </a:rPr>
              <a:t> </a:t>
            </a:r>
            <a:r>
              <a:rPr lang="en-GB" dirty="0" smtClean="0"/>
              <a:t>– verified by the federation, please…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rgbClr val="ED1556"/>
                </a:solidFill>
              </a:rPr>
              <a:t>Release the usual attributes about the requester (‘same’ as for previous TCS):</a:t>
            </a:r>
            <a:endParaRPr lang="en-GB" b="1" dirty="0">
              <a:solidFill>
                <a:srgbClr val="ED1556"/>
              </a:solidFill>
            </a:endParaRPr>
          </a:p>
          <a:p>
            <a:r>
              <a:rPr lang="en-GB" dirty="0" smtClean="0"/>
              <a:t>Basically release the “Research &amp; Scholarship” attribute set</a:t>
            </a:r>
          </a:p>
          <a:p>
            <a:r>
              <a:rPr lang="en-GB" dirty="0" smtClean="0"/>
              <a:t>For eligible entities should be ‘true’ values as required by the TCS G3 CPS</a:t>
            </a:r>
          </a:p>
          <a:p>
            <a:r>
              <a:rPr lang="en-GB" i="1" dirty="0" err="1" smtClean="0"/>
              <a:t>displayName</a:t>
            </a:r>
            <a:r>
              <a:rPr lang="en-GB" dirty="0" smtClean="0"/>
              <a:t> –	reasonable representation of the </a:t>
            </a:r>
            <a:r>
              <a:rPr lang="en-GB" b="1" dirty="0" smtClean="0"/>
              <a:t>real name</a:t>
            </a:r>
            <a:r>
              <a:rPr lang="en-GB" dirty="0" smtClean="0"/>
              <a:t>, </a:t>
            </a:r>
            <a:br>
              <a:rPr lang="en-GB" dirty="0" smtClean="0"/>
            </a:br>
            <a:r>
              <a:rPr lang="en-GB" dirty="0" smtClean="0"/>
              <a:t>		i.e. it should not be user-modifiable without validation</a:t>
            </a:r>
            <a:br>
              <a:rPr lang="en-GB" dirty="0" smtClean="0"/>
            </a:br>
            <a:r>
              <a:rPr lang="en-GB" dirty="0" smtClean="0"/>
              <a:t>		if absent: </a:t>
            </a:r>
            <a:r>
              <a:rPr lang="en-GB" i="1" dirty="0" err="1" smtClean="0"/>
              <a:t>commonName</a:t>
            </a:r>
            <a:r>
              <a:rPr lang="en-GB" dirty="0" smtClean="0"/>
              <a:t>, if absent: </a:t>
            </a:r>
            <a:r>
              <a:rPr lang="en-GB" i="1" dirty="0" err="1" smtClean="0"/>
              <a:t>givenName</a:t>
            </a:r>
            <a:r>
              <a:rPr lang="en-GB" dirty="0" smtClean="0"/>
              <a:t>+” “+</a:t>
            </a:r>
            <a:r>
              <a:rPr lang="en-GB" i="1" dirty="0" err="1" smtClean="0"/>
              <a:t>sn</a:t>
            </a:r>
            <a:endParaRPr lang="en-GB" i="1" dirty="0" smtClean="0"/>
          </a:p>
          <a:p>
            <a:r>
              <a:rPr lang="en-GB" i="1" dirty="0" smtClean="0"/>
              <a:t>mail </a:t>
            </a:r>
            <a:r>
              <a:rPr lang="en-GB" dirty="0" smtClean="0"/>
              <a:t>(e-mail address) – a (single for now) verified address </a:t>
            </a:r>
            <a:r>
              <a:rPr lang="en-GB" b="1" dirty="0" smtClean="0"/>
              <a:t>from the </a:t>
            </a:r>
            <a:r>
              <a:rPr lang="en-GB" b="1" dirty="0" err="1" smtClean="0"/>
              <a:t>IdM</a:t>
            </a:r>
            <a:endParaRPr lang="en-GB" b="1" dirty="0" smtClean="0"/>
          </a:p>
          <a:p>
            <a:r>
              <a:rPr lang="en-GB" i="1" dirty="0" err="1" smtClean="0">
                <a:solidFill>
                  <a:srgbClr val="ED1556"/>
                </a:solidFill>
              </a:rPr>
              <a:t>eduPersonEntitlement</a:t>
            </a:r>
            <a:r>
              <a:rPr lang="en-GB" dirty="0" smtClean="0">
                <a:solidFill>
                  <a:srgbClr val="ED1556"/>
                </a:solidFill>
              </a:rPr>
              <a:t> </a:t>
            </a:r>
            <a:r>
              <a:rPr lang="en-GB" dirty="0" smtClean="0"/>
              <a:t>to define (a subset of) eligible requesters in </a:t>
            </a:r>
            <a:r>
              <a:rPr lang="en-GB" dirty="0" err="1" smtClean="0"/>
              <a:t>IdM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urn:mace:terena.org:tcs:personal-user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urn:mace:terena.org:tcs:escience-user</a:t>
            </a:r>
            <a:endParaRPr lang="en-GB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 that should come from the </a:t>
            </a:r>
            <a:r>
              <a:rPr lang="en-US" dirty="0" err="1" smtClean="0"/>
              <a:t>IdP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75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http://www.digicert.com/sso</a:t>
            </a:r>
            <a:r>
              <a:rPr lang="en-US" dirty="0" smtClean="0"/>
              <a:t> (for requesters)</a:t>
            </a:r>
          </a:p>
          <a:p>
            <a:endParaRPr lang="en-US" dirty="0" smtClean="0"/>
          </a:p>
          <a:p>
            <a:r>
              <a:rPr lang="en-US" dirty="0">
                <a:hlinkClick r:id="rId3"/>
              </a:rPr>
              <a:t>https://www.digicert.com/secure/saml/org-map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(for Org-Division admins)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In due time (by July 1</a:t>
            </a:r>
            <a:r>
              <a:rPr lang="en-US" baseline="30000" dirty="0" smtClean="0"/>
              <a:t>st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>
                <a:hlinkClick r:id="rId4"/>
              </a:rPr>
              <a:t>https://tcs-escience-portal.terena.org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tcs-personal-portal.terena.org/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will start to contain text that informs users about the new service location</a:t>
            </a:r>
          </a:p>
          <a:p>
            <a:r>
              <a:rPr lang="en-US" dirty="0" smtClean="0"/>
              <a:t>the actual URLs will remain (since external things link to it)</a:t>
            </a:r>
          </a:p>
          <a:p>
            <a:r>
              <a:rPr lang="en-US" dirty="0" smtClean="0"/>
              <a:t>If you have your own custom URLs, these should be pointed to a server that hosts a similar page (or does a HTTP redirect to the above URL)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for the real 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32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 released (for me …)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18" y="1354959"/>
            <a:ext cx="7677150" cy="482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60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3375" y="1524000"/>
            <a:ext cx="8181975" cy="107731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Example CSR, manually generated via any tool, e.g.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openssl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-new -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tcsg3-demo-davidg-20150616.key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-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out tcsg3-demo-davidg-20150616.req -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subj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'/CN=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davidg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CSR based requests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74544" y="2546138"/>
            <a:ext cx="6274672" cy="2862322"/>
          </a:xfrm>
          <a:prstGeom prst="rect">
            <a:avLst/>
          </a:prstGeom>
          <a:noFill/>
          <a:ln>
            <a:solidFill>
              <a:srgbClr val="003F5D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urier" pitchFamily="49" charset="0"/>
              </a:rPr>
              <a:t>-----BEGIN CERTIFICATE REQUEST-----</a:t>
            </a:r>
          </a:p>
          <a:p>
            <a:r>
              <a:rPr lang="en-US" sz="1200" b="1" dirty="0">
                <a:latin typeface="Courier" pitchFamily="49" charset="0"/>
              </a:rPr>
              <a:t>MIICVjCCAT4CAQAwETEPMA0GA1UEAwwGZGF2aWRnMIIBIjANBgkqhkiG9w0BAQEF</a:t>
            </a:r>
          </a:p>
          <a:p>
            <a:r>
              <a:rPr lang="en-US" sz="1200" b="1" dirty="0">
                <a:latin typeface="Courier" pitchFamily="49" charset="0"/>
              </a:rPr>
              <a:t>AAOCAQ8AMIIBCgKCAQEAorosOf16RiM0SeDbbDvbfUydDsxxyyyIprznCdazW6W8</a:t>
            </a:r>
          </a:p>
          <a:p>
            <a:r>
              <a:rPr lang="en-US" sz="1200" b="1" dirty="0">
                <a:latin typeface="Courier" pitchFamily="49" charset="0"/>
              </a:rPr>
              <a:t>5aaVBB9eGsPbSqOdT2ivaa/TLROqIw4qqob11546aPunOfA+OAdzAY/</a:t>
            </a:r>
            <a:r>
              <a:rPr lang="en-US" sz="1200" b="1" dirty="0" err="1">
                <a:latin typeface="Courier" pitchFamily="49" charset="0"/>
              </a:rPr>
              <a:t>IihgDWauz</a:t>
            </a:r>
            <a:endParaRPr lang="en-US" sz="1200" b="1" dirty="0">
              <a:latin typeface="Courier" pitchFamily="49" charset="0"/>
            </a:endParaRPr>
          </a:p>
          <a:p>
            <a:r>
              <a:rPr lang="en-US" sz="1200" b="1" dirty="0">
                <a:latin typeface="Courier" pitchFamily="49" charset="0"/>
              </a:rPr>
              <a:t>1P8CKWTxCJF0tBzWO3+xTE9nVtV7jYkArbMSnLm0mOnOMR4na1+msMCAdMhey0CP</a:t>
            </a:r>
          </a:p>
          <a:p>
            <a:r>
              <a:rPr lang="en-US" sz="1200" b="1" dirty="0">
                <a:latin typeface="Courier" pitchFamily="49" charset="0"/>
              </a:rPr>
              <a:t>ZKqJulZOQIevcnw9qmVGa2KuBffNeZQRRJxHANM10gKM6kH5eig70eX02ULkQmH2</a:t>
            </a:r>
          </a:p>
          <a:p>
            <a:r>
              <a:rPr lang="en-US" sz="1200" b="1" dirty="0">
                <a:latin typeface="Courier" pitchFamily="49" charset="0"/>
              </a:rPr>
              <a:t>Thlokb+mggCqLErtv4egBFJgALqDcsIyMKzBUgJH+gPLFXX0eOFNV3aInc6LOsVI</a:t>
            </a:r>
          </a:p>
          <a:p>
            <a:r>
              <a:rPr lang="en-US" sz="1200" b="1" dirty="0">
                <a:latin typeface="Courier" pitchFamily="49" charset="0"/>
              </a:rPr>
              <a:t>ABd6qPCgTgDtQ1WZrjgY/OEoDZ02P5OX2lmND1/t7wIDAQABoAAwDQYJKoZIhvcN</a:t>
            </a:r>
          </a:p>
          <a:p>
            <a:r>
              <a:rPr lang="en-US" sz="1200" b="1" dirty="0">
                <a:latin typeface="Courier" pitchFamily="49" charset="0"/>
              </a:rPr>
              <a:t>AQELBQADggEBAHMktNZHws4efB+Nd077SBQszauY+pazrrLHUFpfQzCfcto7sAV1</a:t>
            </a:r>
          </a:p>
          <a:p>
            <a:r>
              <a:rPr lang="en-US" sz="1200" b="1" dirty="0" err="1">
                <a:latin typeface="Courier" pitchFamily="49" charset="0"/>
              </a:rPr>
              <a:t>FDzLkQoTaPqpxF</a:t>
            </a:r>
            <a:r>
              <a:rPr lang="en-US" sz="1200" b="1" dirty="0">
                <a:latin typeface="Courier" pitchFamily="49" charset="0"/>
              </a:rPr>
              <a:t>/KPfi0XDolXQ8ELd2wf9hvOMbGjF9s6voNOTXiaoGCaKIdl6Ap</a:t>
            </a:r>
          </a:p>
          <a:p>
            <a:r>
              <a:rPr lang="en-US" sz="1200" b="1" dirty="0">
                <a:latin typeface="Courier" pitchFamily="49" charset="0"/>
              </a:rPr>
              <a:t>IdNrZKtHCeCOdIkU4wbTxINHyi9tFycvWWbwBISJyAAVAHt4ebvm7tXl9wwbZuSt</a:t>
            </a:r>
          </a:p>
          <a:p>
            <a:r>
              <a:rPr lang="en-US" sz="1200" b="1" dirty="0">
                <a:latin typeface="Courier" pitchFamily="49" charset="0"/>
              </a:rPr>
              <a:t>rMQwBJ0w3Trrud2whiYNBu1xS8JVU9JqP7QsfdpPM4NR5oqqxgU/FPBEW/</a:t>
            </a:r>
            <a:r>
              <a:rPr lang="en-US" sz="1200" b="1" dirty="0" err="1">
                <a:latin typeface="Courier" pitchFamily="49" charset="0"/>
              </a:rPr>
              <a:t>PCmPuL</a:t>
            </a:r>
            <a:endParaRPr lang="en-US" sz="1200" b="1" dirty="0">
              <a:latin typeface="Courier" pitchFamily="49" charset="0"/>
            </a:endParaRPr>
          </a:p>
          <a:p>
            <a:r>
              <a:rPr lang="en-US" sz="1200" b="1" dirty="0">
                <a:latin typeface="Courier" pitchFamily="49" charset="0"/>
              </a:rPr>
              <a:t>YFOg9g6+/Dr54vBJjcnFGCvf470ptDheVD99RdhYI8biEkflk3TG0nG7676/F4o4</a:t>
            </a:r>
          </a:p>
          <a:p>
            <a:r>
              <a:rPr lang="en-US" sz="1200" b="1" dirty="0">
                <a:latin typeface="Courier" pitchFamily="49" charset="0"/>
              </a:rPr>
              <a:t>LG8mV3czTzeFT6O148tlSFJ0eb/45MJwbmM=</a:t>
            </a:r>
          </a:p>
          <a:p>
            <a:r>
              <a:rPr lang="en-US" sz="1200" b="1" dirty="0">
                <a:latin typeface="Courier" pitchFamily="49" charset="0"/>
              </a:rPr>
              <a:t>-----END CERTIFICATE REQUEST-</a:t>
            </a:r>
            <a:r>
              <a:rPr lang="en-US" sz="1200" b="1" dirty="0" smtClean="0">
                <a:latin typeface="Courier" pitchFamily="49" charset="0"/>
              </a:rPr>
              <a:t>----</a:t>
            </a:r>
            <a:endParaRPr lang="en-US" sz="1200" b="1" dirty="0">
              <a:latin typeface="Courier" pitchFamily="49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85775" y="5525816"/>
            <a:ext cx="8181975" cy="9222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3F5E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result will be </a:t>
            </a:r>
            <a:r>
              <a:rPr lang="en-US" b="1" dirty="0" smtClean="0"/>
              <a:t>sent back by email </a:t>
            </a:r>
            <a:r>
              <a:rPr lang="en-US" dirty="0" smtClean="0"/>
              <a:t>immediately</a:t>
            </a:r>
          </a:p>
          <a:p>
            <a:r>
              <a:rPr lang="en-US" dirty="0" smtClean="0"/>
              <a:t>Login again (sorry) to see it in your list of orders and download on-line</a:t>
            </a:r>
          </a:p>
        </p:txBody>
      </p:sp>
    </p:spTree>
    <p:extLst>
      <p:ext uri="{BB962C8B-B14F-4D97-AF65-F5344CB8AC3E}">
        <p14:creationId xmlns:p14="http://schemas.microsoft.com/office/powerpoint/2010/main" val="207282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ant-org-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10D0992E-CCCF-45DB-AB26-A4F50B75E4D6}" vid="{C2252C9B-28CB-4431-8278-C26B15A769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659A5F6485DA47BC28F389B3825E8D" ma:contentTypeVersion="0" ma:contentTypeDescription="Create a new document." ma:contentTypeScope="" ma:versionID="4d502413b4053c5b1dff63403de2493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c4616042e3e0b0e1463e599a383c76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2C07721-32FF-48B6-9D36-E09F4CC3A6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AA3960-760A-4B61-8C8B-DBF90F37C8C8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E97C649-A5AC-43C3-9B67-9737259F30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Geant-org-template</Template>
  <TotalTime>454</TotalTime>
  <Words>437</Words>
  <Application>Microsoft Office PowerPoint</Application>
  <PresentationFormat>On-screen Show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Geant-org-template</vt:lpstr>
      <vt:lpstr>PowerPoint Presentation</vt:lpstr>
      <vt:lpstr>SAML Issuance via the DigiCert SSO portal</vt:lpstr>
      <vt:lpstr>SSO SAML portal now natively hosted by DigiCert</vt:lpstr>
      <vt:lpstr>Supported products</vt:lpstr>
      <vt:lpstr>How to get the SAML SSO service enabled</vt:lpstr>
      <vt:lpstr>Attributes that should come from the IdP</vt:lpstr>
      <vt:lpstr>Now for the real demo</vt:lpstr>
      <vt:lpstr>Attributes released (for me …)</vt:lpstr>
      <vt:lpstr>CSR based requests</vt:lpstr>
      <vt:lpstr>Conversion commands</vt:lpstr>
      <vt:lpstr>PowerPoint Presentation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DavidG</dc:creator>
  <cp:lastModifiedBy>DavidG</cp:lastModifiedBy>
  <cp:revision>48</cp:revision>
  <cp:lastPrinted>2015-05-01T10:30:08Z</cp:lastPrinted>
  <dcterms:created xsi:type="dcterms:W3CDTF">2015-06-14T10:23:17Z</dcterms:created>
  <dcterms:modified xsi:type="dcterms:W3CDTF">2015-06-14T18:01:21Z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0x010100A2659A5F6485DA47BC28F389B3825E8D</vt:lpwstr>
  </property>
</Properties>
</file>