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tif" ContentType="image/tif"/>
  <Default Extension="gif" ContentType="image/gif"/>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11" r:id="rId3"/>
    <p:sldMasterId id="2147483726" r:id="rId4"/>
  </p:sldMasterIdLst>
  <p:notesMasterIdLst>
    <p:notesMasterId r:id="rId25"/>
  </p:notesMasterIdLst>
  <p:handoutMasterIdLst>
    <p:handoutMasterId r:id="rId26"/>
  </p:handoutMasterIdLst>
  <p:sldIdLst>
    <p:sldId id="256" r:id="rId5"/>
    <p:sldId id="273" r:id="rId6"/>
    <p:sldId id="274" r:id="rId7"/>
    <p:sldId id="279" r:id="rId8"/>
    <p:sldId id="277" r:id="rId9"/>
    <p:sldId id="295" r:id="rId10"/>
    <p:sldId id="276" r:id="rId11"/>
    <p:sldId id="275" r:id="rId12"/>
    <p:sldId id="272" r:id="rId13"/>
    <p:sldId id="293" r:id="rId14"/>
    <p:sldId id="289" r:id="rId15"/>
    <p:sldId id="290" r:id="rId16"/>
    <p:sldId id="294" r:id="rId17"/>
    <p:sldId id="278" r:id="rId18"/>
    <p:sldId id="287" r:id="rId19"/>
    <p:sldId id="291" r:id="rId20"/>
    <p:sldId id="285" r:id="rId21"/>
    <p:sldId id="286" r:id="rId22"/>
    <p:sldId id="292" r:id="rId23"/>
    <p:sldId id="271" r:id="rId24"/>
  </p:sldIdLst>
  <p:sldSz cx="9144000" cy="5143500" type="screen16x9"/>
  <p:notesSz cx="6858000" cy="91440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a:srgbClr val="6F2575"/>
    <a:srgbClr val="FFFFFF"/>
    <a:srgbClr val="E3D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24" autoAdjust="0"/>
    <p:restoredTop sz="83893" autoAdjust="0"/>
  </p:normalViewPr>
  <p:slideViewPr>
    <p:cSldViewPr snapToGrid="0" snapToObjects="1">
      <p:cViewPr varScale="1">
        <p:scale>
          <a:sx n="96" d="100"/>
          <a:sy n="96" d="100"/>
        </p:scale>
        <p:origin x="1326"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0F9629-7C64-4BA9-A2CE-AE5E4C4B8FEF}" type="doc">
      <dgm:prSet loTypeId="urn:microsoft.com/office/officeart/2005/8/layout/arrow2" loCatId="process" qsTypeId="urn:microsoft.com/office/officeart/2005/8/quickstyle/simple5" qsCatId="simple" csTypeId="urn:microsoft.com/office/officeart/2005/8/colors/accent5_3" csCatId="accent5" phldr="1"/>
      <dgm:spPr/>
    </dgm:pt>
    <dgm:pt modelId="{E125BA7E-1E65-4103-AC37-2161109A9CC1}">
      <dgm:prSet/>
      <dgm:spPr/>
      <dgm:t>
        <a:bodyPr/>
        <a:lstStyle/>
        <a:p>
          <a:endParaRPr lang="en-US"/>
        </a:p>
      </dgm:t>
    </dgm:pt>
    <dgm:pt modelId="{0ECA86ED-2F84-4AD1-A4AB-417D0FD66AFA}" type="parTrans" cxnId="{307C6775-DDB7-4048-BB11-EFB1A5FBB98B}">
      <dgm:prSet/>
      <dgm:spPr/>
      <dgm:t>
        <a:bodyPr/>
        <a:lstStyle/>
        <a:p>
          <a:endParaRPr lang="en-US"/>
        </a:p>
      </dgm:t>
    </dgm:pt>
    <dgm:pt modelId="{86538E2B-2EFC-4A13-AC56-3AE536FA775B}" type="sibTrans" cxnId="{307C6775-DDB7-4048-BB11-EFB1A5FBB98B}">
      <dgm:prSet/>
      <dgm:spPr/>
      <dgm:t>
        <a:bodyPr/>
        <a:lstStyle/>
        <a:p>
          <a:endParaRPr lang="en-US"/>
        </a:p>
      </dgm:t>
    </dgm:pt>
    <dgm:pt modelId="{21EE3F6A-52C7-4ED2-AD68-39FA2D22F82C}">
      <dgm:prSet/>
      <dgm:spPr/>
      <dgm:t>
        <a:bodyPr/>
        <a:lstStyle/>
        <a:p>
          <a:endParaRPr lang="en-US"/>
        </a:p>
      </dgm:t>
    </dgm:pt>
    <dgm:pt modelId="{092EA153-C4CB-4A78-A696-5B8D2FC82E17}" type="parTrans" cxnId="{4B9942A6-5F18-45F5-9868-579B9E596F24}">
      <dgm:prSet/>
      <dgm:spPr/>
      <dgm:t>
        <a:bodyPr/>
        <a:lstStyle/>
        <a:p>
          <a:endParaRPr lang="en-US"/>
        </a:p>
      </dgm:t>
    </dgm:pt>
    <dgm:pt modelId="{E1D391B8-134E-4F8F-A871-717C6DBAA342}" type="sibTrans" cxnId="{4B9942A6-5F18-45F5-9868-579B9E596F24}">
      <dgm:prSet/>
      <dgm:spPr/>
      <dgm:t>
        <a:bodyPr/>
        <a:lstStyle/>
        <a:p>
          <a:endParaRPr lang="en-US"/>
        </a:p>
      </dgm:t>
    </dgm:pt>
    <dgm:pt modelId="{9BA09653-66FC-4BB0-8DFB-367AFCDCBD92}" type="pres">
      <dgm:prSet presAssocID="{040F9629-7C64-4BA9-A2CE-AE5E4C4B8FEF}" presName="arrowDiagram" presStyleCnt="0">
        <dgm:presLayoutVars>
          <dgm:chMax val="5"/>
          <dgm:dir/>
          <dgm:resizeHandles val="exact"/>
        </dgm:presLayoutVars>
      </dgm:prSet>
      <dgm:spPr/>
    </dgm:pt>
    <dgm:pt modelId="{01334992-67BB-423D-B618-A3D4B1DAA474}" type="pres">
      <dgm:prSet presAssocID="{040F9629-7C64-4BA9-A2CE-AE5E4C4B8FEF}" presName="arrow" presStyleLbl="bgShp" presStyleIdx="0" presStyleCnt="1" custScaleX="111375" custLinFactNeighborX="-8895" custLinFactNeighborY="3304"/>
      <dgm:spPr/>
    </dgm:pt>
    <dgm:pt modelId="{652170F0-ADCF-4308-9D28-739E84F630F2}" type="pres">
      <dgm:prSet presAssocID="{040F9629-7C64-4BA9-A2CE-AE5E4C4B8FEF}" presName="arrowDiagram2" presStyleCnt="0"/>
      <dgm:spPr/>
    </dgm:pt>
    <dgm:pt modelId="{DBFF27EF-91EF-484D-A5D2-013CF4F2FDF6}" type="pres">
      <dgm:prSet presAssocID="{21EE3F6A-52C7-4ED2-AD68-39FA2D22F82C}" presName="bullet2a" presStyleLbl="node1" presStyleIdx="0" presStyleCnt="2"/>
      <dgm:spPr/>
    </dgm:pt>
    <dgm:pt modelId="{72DCA6C4-7E62-49E3-956E-55253CBDD7CF}" type="pres">
      <dgm:prSet presAssocID="{21EE3F6A-52C7-4ED2-AD68-39FA2D22F82C}" presName="textBox2a" presStyleLbl="revTx" presStyleIdx="0" presStyleCnt="2">
        <dgm:presLayoutVars>
          <dgm:bulletEnabled val="1"/>
        </dgm:presLayoutVars>
      </dgm:prSet>
      <dgm:spPr/>
      <dgm:t>
        <a:bodyPr/>
        <a:lstStyle/>
        <a:p>
          <a:endParaRPr lang="en-US"/>
        </a:p>
      </dgm:t>
    </dgm:pt>
    <dgm:pt modelId="{37D3513C-4059-48E2-8692-9F77B63C1DE4}" type="pres">
      <dgm:prSet presAssocID="{E125BA7E-1E65-4103-AC37-2161109A9CC1}" presName="bullet2b" presStyleLbl="node1" presStyleIdx="1" presStyleCnt="2"/>
      <dgm:spPr/>
    </dgm:pt>
    <dgm:pt modelId="{55754CAA-7512-47A1-8CC0-4BD945161D81}" type="pres">
      <dgm:prSet presAssocID="{E125BA7E-1E65-4103-AC37-2161109A9CC1}" presName="textBox2b" presStyleLbl="revTx" presStyleIdx="1" presStyleCnt="2">
        <dgm:presLayoutVars>
          <dgm:bulletEnabled val="1"/>
        </dgm:presLayoutVars>
      </dgm:prSet>
      <dgm:spPr/>
      <dgm:t>
        <a:bodyPr/>
        <a:lstStyle/>
        <a:p>
          <a:endParaRPr lang="en-US"/>
        </a:p>
      </dgm:t>
    </dgm:pt>
  </dgm:ptLst>
  <dgm:cxnLst>
    <dgm:cxn modelId="{93DD96D4-430E-4604-8D3F-0A88A63A6FBA}" type="presOf" srcId="{E125BA7E-1E65-4103-AC37-2161109A9CC1}" destId="{55754CAA-7512-47A1-8CC0-4BD945161D81}" srcOrd="0" destOrd="0" presId="urn:microsoft.com/office/officeart/2005/8/layout/arrow2"/>
    <dgm:cxn modelId="{DBFB9278-16D8-4CDA-B7E2-4CFFFCFBD513}" type="presOf" srcId="{040F9629-7C64-4BA9-A2CE-AE5E4C4B8FEF}" destId="{9BA09653-66FC-4BB0-8DFB-367AFCDCBD92}" srcOrd="0" destOrd="0" presId="urn:microsoft.com/office/officeart/2005/8/layout/arrow2"/>
    <dgm:cxn modelId="{307C6775-DDB7-4048-BB11-EFB1A5FBB98B}" srcId="{040F9629-7C64-4BA9-A2CE-AE5E4C4B8FEF}" destId="{E125BA7E-1E65-4103-AC37-2161109A9CC1}" srcOrd="1" destOrd="0" parTransId="{0ECA86ED-2F84-4AD1-A4AB-417D0FD66AFA}" sibTransId="{86538E2B-2EFC-4A13-AC56-3AE536FA775B}"/>
    <dgm:cxn modelId="{4B9942A6-5F18-45F5-9868-579B9E596F24}" srcId="{040F9629-7C64-4BA9-A2CE-AE5E4C4B8FEF}" destId="{21EE3F6A-52C7-4ED2-AD68-39FA2D22F82C}" srcOrd="0" destOrd="0" parTransId="{092EA153-C4CB-4A78-A696-5B8D2FC82E17}" sibTransId="{E1D391B8-134E-4F8F-A871-717C6DBAA342}"/>
    <dgm:cxn modelId="{E3949C3F-46F9-4613-89D4-97B5C0F99F10}" type="presOf" srcId="{21EE3F6A-52C7-4ED2-AD68-39FA2D22F82C}" destId="{72DCA6C4-7E62-49E3-956E-55253CBDD7CF}" srcOrd="0" destOrd="0" presId="urn:microsoft.com/office/officeart/2005/8/layout/arrow2"/>
    <dgm:cxn modelId="{56C94280-5F5F-419C-B786-E62B2B0B618F}" type="presParOf" srcId="{9BA09653-66FC-4BB0-8DFB-367AFCDCBD92}" destId="{01334992-67BB-423D-B618-A3D4B1DAA474}" srcOrd="0" destOrd="0" presId="urn:microsoft.com/office/officeart/2005/8/layout/arrow2"/>
    <dgm:cxn modelId="{3B5F6BE2-09E6-4E26-9225-4FB850FC248F}" type="presParOf" srcId="{9BA09653-66FC-4BB0-8DFB-367AFCDCBD92}" destId="{652170F0-ADCF-4308-9D28-739E84F630F2}" srcOrd="1" destOrd="0" presId="urn:microsoft.com/office/officeart/2005/8/layout/arrow2"/>
    <dgm:cxn modelId="{AC93B1CC-F4F3-441D-96FA-574DB0E34531}" type="presParOf" srcId="{652170F0-ADCF-4308-9D28-739E84F630F2}" destId="{DBFF27EF-91EF-484D-A5D2-013CF4F2FDF6}" srcOrd="0" destOrd="0" presId="urn:microsoft.com/office/officeart/2005/8/layout/arrow2"/>
    <dgm:cxn modelId="{C7B7FA4E-7F2E-4772-8815-DFD09F0EB74D}" type="presParOf" srcId="{652170F0-ADCF-4308-9D28-739E84F630F2}" destId="{72DCA6C4-7E62-49E3-956E-55253CBDD7CF}" srcOrd="1" destOrd="0" presId="urn:microsoft.com/office/officeart/2005/8/layout/arrow2"/>
    <dgm:cxn modelId="{78BC735C-8A62-4E77-A626-76019515E536}" type="presParOf" srcId="{652170F0-ADCF-4308-9D28-739E84F630F2}" destId="{37D3513C-4059-48E2-8692-9F77B63C1DE4}" srcOrd="2" destOrd="0" presId="urn:microsoft.com/office/officeart/2005/8/layout/arrow2"/>
    <dgm:cxn modelId="{8C0EC624-50B8-4412-AAE9-86522A7ED72E}" type="presParOf" srcId="{652170F0-ADCF-4308-9D28-739E84F630F2}" destId="{55754CAA-7512-47A1-8CC0-4BD945161D81}"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334992-67BB-423D-B618-A3D4B1DAA474}">
      <dsp:nvSpPr>
        <dsp:cNvPr id="0" name=""/>
        <dsp:cNvSpPr/>
      </dsp:nvSpPr>
      <dsp:spPr>
        <a:xfrm>
          <a:off x="531377" y="0"/>
          <a:ext cx="6968208" cy="3910330"/>
        </a:xfrm>
        <a:prstGeom prst="swooshArrow">
          <a:avLst>
            <a:gd name="adj1" fmla="val 25000"/>
            <a:gd name="adj2" fmla="val 25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BFF27EF-91EF-484D-A5D2-013CF4F2FDF6}">
      <dsp:nvSpPr>
        <dsp:cNvPr id="0" name=""/>
        <dsp:cNvSpPr/>
      </dsp:nvSpPr>
      <dsp:spPr>
        <a:xfrm>
          <a:off x="2898378" y="2131129"/>
          <a:ext cx="218978" cy="218978"/>
        </a:xfrm>
        <a:prstGeom prst="ellipse">
          <a:avLst/>
        </a:prstGeom>
        <a:gradFill rotWithShape="0">
          <a:gsLst>
            <a:gs pos="0">
              <a:schemeClr val="accent5">
                <a:shade val="80000"/>
                <a:hueOff val="0"/>
                <a:satOff val="0"/>
                <a:lumOff val="0"/>
                <a:alphaOff val="0"/>
                <a:tint val="100000"/>
                <a:shade val="100000"/>
                <a:satMod val="129999"/>
              </a:schemeClr>
            </a:gs>
            <a:gs pos="100000">
              <a:schemeClr val="accent5">
                <a:shade val="8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3">
          <a:scrgbClr r="0" g="0" b="0"/>
        </a:effectRef>
        <a:fontRef idx="minor">
          <a:schemeClr val="lt1"/>
        </a:fontRef>
      </dsp:style>
    </dsp:sp>
    <dsp:sp modelId="{72DCA6C4-7E62-49E3-956E-55253CBDD7CF}">
      <dsp:nvSpPr>
        <dsp:cNvPr id="0" name=""/>
        <dsp:cNvSpPr/>
      </dsp:nvSpPr>
      <dsp:spPr>
        <a:xfrm>
          <a:off x="3007868" y="2240619"/>
          <a:ext cx="2033371" cy="166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032" tIns="0" rIns="0" bIns="0" numCol="1" spcCol="1270" anchor="t" anchorCtr="0">
          <a:noAutofit/>
        </a:bodyPr>
        <a:lstStyle/>
        <a:p>
          <a:pPr lvl="0" algn="l" defTabSz="2889250">
            <a:lnSpc>
              <a:spcPct val="90000"/>
            </a:lnSpc>
            <a:spcBef>
              <a:spcPct val="0"/>
            </a:spcBef>
            <a:spcAft>
              <a:spcPct val="35000"/>
            </a:spcAft>
          </a:pPr>
          <a:endParaRPr lang="en-US" sz="6500" kern="1200"/>
        </a:p>
      </dsp:txBody>
      <dsp:txXfrm>
        <a:off x="3007868" y="2240619"/>
        <a:ext cx="2033371" cy="1669710"/>
      </dsp:txXfrm>
    </dsp:sp>
    <dsp:sp modelId="{37D3513C-4059-48E2-8692-9F77B63C1DE4}">
      <dsp:nvSpPr>
        <dsp:cNvPr id="0" name=""/>
        <dsp:cNvSpPr/>
      </dsp:nvSpPr>
      <dsp:spPr>
        <a:xfrm>
          <a:off x="4916109" y="1133995"/>
          <a:ext cx="375391" cy="375391"/>
        </a:xfrm>
        <a:prstGeom prst="ellipse">
          <a:avLst/>
        </a:prstGeom>
        <a:gradFill rotWithShape="0">
          <a:gsLst>
            <a:gs pos="0">
              <a:schemeClr val="accent5">
                <a:shade val="80000"/>
                <a:hueOff val="-601299"/>
                <a:satOff val="-67268"/>
                <a:lumOff val="38427"/>
                <a:alphaOff val="0"/>
                <a:tint val="100000"/>
                <a:shade val="100000"/>
                <a:satMod val="129999"/>
              </a:schemeClr>
            </a:gs>
            <a:gs pos="100000">
              <a:schemeClr val="accent5">
                <a:shade val="80000"/>
                <a:hueOff val="-601299"/>
                <a:satOff val="-67268"/>
                <a:lumOff val="38427"/>
                <a:alphaOff val="0"/>
                <a:tint val="50000"/>
                <a:shade val="100000"/>
                <a:satMod val="350000"/>
              </a:schemeClr>
            </a:gs>
          </a:gsLst>
          <a:lin ang="16200000" scaled="0"/>
        </a:gradFill>
        <a:ln>
          <a:noFill/>
        </a:ln>
        <a:effectLst/>
      </dsp:spPr>
      <dsp:style>
        <a:lnRef idx="0">
          <a:scrgbClr r="0" g="0" b="0"/>
        </a:lnRef>
        <a:fillRef idx="3">
          <a:scrgbClr r="0" g="0" b="0"/>
        </a:fillRef>
        <a:effectRef idx="3">
          <a:scrgbClr r="0" g="0" b="0"/>
        </a:effectRef>
        <a:fontRef idx="minor">
          <a:schemeClr val="lt1"/>
        </a:fontRef>
      </dsp:style>
    </dsp:sp>
    <dsp:sp modelId="{55754CAA-7512-47A1-8CC0-4BD945161D81}">
      <dsp:nvSpPr>
        <dsp:cNvPr id="0" name=""/>
        <dsp:cNvSpPr/>
      </dsp:nvSpPr>
      <dsp:spPr>
        <a:xfrm>
          <a:off x="5103804" y="1321691"/>
          <a:ext cx="2033371" cy="2588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912" tIns="0" rIns="0" bIns="0" numCol="1" spcCol="1270" anchor="t" anchorCtr="0">
          <a:noAutofit/>
        </a:bodyPr>
        <a:lstStyle/>
        <a:p>
          <a:pPr lvl="0" algn="l" defTabSz="2889250">
            <a:lnSpc>
              <a:spcPct val="90000"/>
            </a:lnSpc>
            <a:spcBef>
              <a:spcPct val="0"/>
            </a:spcBef>
            <a:spcAft>
              <a:spcPct val="35000"/>
            </a:spcAft>
          </a:pPr>
          <a:endParaRPr lang="en-US" sz="6500" kern="1200"/>
        </a:p>
      </dsp:txBody>
      <dsp:txXfrm>
        <a:off x="5103804" y="1321691"/>
        <a:ext cx="2033371" cy="258863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vl1pPr>
          </a:lstStyle>
          <a:p>
            <a:endParaRPr lang="en-GB"/>
          </a:p>
        </p:txBody>
      </p:sp>
      <p:sp>
        <p:nvSpPr>
          <p:cNvPr id="3" name="Date Placeholder 2"/>
          <p:cNvSpPr>
            <a:spLocks noGrp="1"/>
          </p:cNvSpPr>
          <p:nvPr>
            <p:ph type="dt" sz="quarter" idx="1"/>
          </p:nvPr>
        </p:nvSpPr>
        <p:spPr>
          <a:xfrm>
            <a:off x="3884614" y="0"/>
            <a:ext cx="2971800" cy="458788"/>
          </a:xfrm>
          <a:prstGeom prst="rect">
            <a:avLst/>
          </a:prstGeom>
        </p:spPr>
        <p:txBody>
          <a:bodyPr vert="horz" lIns="91436" tIns="45719" rIns="91436" bIns="45719" rtlCol="0"/>
          <a:lstStyle>
            <a:lvl1pPr algn="r">
              <a:defRPr sz="1200"/>
            </a:lvl1pPr>
          </a:lstStyle>
          <a:p>
            <a:fld id="{0FC8E9CF-6ECB-41C1-8DD6-9BF6F92CECC7}" type="datetimeFigureOut">
              <a:rPr lang="en-GB" smtClean="0"/>
              <a:t>09/07/2022</a:t>
            </a:fld>
            <a:endParaRPr lang="en-GB"/>
          </a:p>
        </p:txBody>
      </p:sp>
      <p:sp>
        <p:nvSpPr>
          <p:cNvPr id="4" name="Footer Placeholder 3"/>
          <p:cNvSpPr>
            <a:spLocks noGrp="1"/>
          </p:cNvSpPr>
          <p:nvPr>
            <p:ph type="ftr" sz="quarter" idx="2"/>
          </p:nvPr>
        </p:nvSpPr>
        <p:spPr>
          <a:xfrm>
            <a:off x="0" y="8685214"/>
            <a:ext cx="2971800" cy="458787"/>
          </a:xfrm>
          <a:prstGeom prst="rect">
            <a:avLst/>
          </a:prstGeom>
        </p:spPr>
        <p:txBody>
          <a:bodyPr vert="horz" lIns="91436" tIns="45719" rIns="91436" bIns="45719" rtlCol="0" anchor="b"/>
          <a:lstStyle>
            <a:lvl1pPr algn="l">
              <a:defRPr sz="1200"/>
            </a:lvl1pPr>
          </a:lstStyle>
          <a:p>
            <a:endParaRPr lang="en-GB"/>
          </a:p>
        </p:txBody>
      </p:sp>
      <p:sp>
        <p:nvSpPr>
          <p:cNvPr id="5" name="Slide Number Placeholder 4"/>
          <p:cNvSpPr>
            <a:spLocks noGrp="1"/>
          </p:cNvSpPr>
          <p:nvPr>
            <p:ph type="sldNum" sz="quarter" idx="3"/>
          </p:nvPr>
        </p:nvSpPr>
        <p:spPr>
          <a:xfrm>
            <a:off x="3884614" y="8685214"/>
            <a:ext cx="2971800" cy="458787"/>
          </a:xfrm>
          <a:prstGeom prst="rect">
            <a:avLst/>
          </a:prstGeom>
        </p:spPr>
        <p:txBody>
          <a:bodyPr vert="horz" lIns="91436" tIns="45719" rIns="91436" bIns="45719"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381000" y="685800"/>
            <a:ext cx="6096000" cy="3429000"/>
          </a:xfrm>
          <a:prstGeom prst="rect">
            <a:avLst/>
          </a:prstGeom>
        </p:spPr>
        <p:txBody>
          <a:bodyPr lIns="91436" tIns="45719" rIns="91436" bIns="45719"/>
          <a:lstStyle/>
          <a:p>
            <a:endParaRPr/>
          </a:p>
        </p:txBody>
      </p:sp>
      <p:sp>
        <p:nvSpPr>
          <p:cNvPr id="613" name="Shape 613"/>
          <p:cNvSpPr>
            <a:spLocks noGrp="1"/>
          </p:cNvSpPr>
          <p:nvPr>
            <p:ph type="body" sz="quarter" idx="1"/>
          </p:nvPr>
        </p:nvSpPr>
        <p:spPr>
          <a:xfrm>
            <a:off x="914400" y="4343400"/>
            <a:ext cx="5029200" cy="4114800"/>
          </a:xfrm>
          <a:prstGeom prst="rect">
            <a:avLst/>
          </a:prstGeom>
        </p:spPr>
        <p:txBody>
          <a:bodyPr lIns="91436" tIns="45719" rIns="91436" bIns="45719"/>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866317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443">
              <a:defRPr/>
            </a:pPr>
            <a:r>
              <a:rPr lang="en-GB" dirty="0" smtClean="0"/>
              <a:t>infrastructure is a prerequisite for keeping data ‘alive’</a:t>
            </a:r>
          </a:p>
          <a:p>
            <a:pPr defTabSz="171443">
              <a:defRPr/>
            </a:pPr>
            <a:endParaRPr lang="en-GB" dirty="0" smtClean="0"/>
          </a:p>
          <a:p>
            <a:pPr defTabSz="171443">
              <a:defRPr/>
            </a:pPr>
            <a:r>
              <a:rPr lang="en-GB" dirty="0" smtClean="0"/>
              <a:t>and it’s all about collaboration and doing that in national infrastructure ‘coordinated by SURF’ is the most effective way of preventing lock-in (to cloud vendors, countries, or … again publishers! – think of </a:t>
            </a:r>
            <a:r>
              <a:rPr lang="en-GB" dirty="0" err="1" smtClean="0"/>
              <a:t>Mendelay</a:t>
            </a:r>
            <a:r>
              <a:rPr lang="en-GB" dirty="0" smtClean="0"/>
              <a:t>, PURE, &amp;c …)</a:t>
            </a:r>
          </a:p>
          <a:p>
            <a:endParaRPr lang="en-GB" dirty="0" smtClean="0"/>
          </a:p>
          <a:p>
            <a:r>
              <a:rPr lang="en-GB" dirty="0" smtClean="0"/>
              <a:t>DNI national federated HTC infrastructure</a:t>
            </a:r>
          </a:p>
          <a:p>
            <a:r>
              <a:rPr lang="en-GB" dirty="0" smtClean="0"/>
              <a:t>Yoda</a:t>
            </a:r>
          </a:p>
          <a:p>
            <a:r>
              <a:rPr lang="en-GB" dirty="0" smtClean="0"/>
              <a:t>T2 network</a:t>
            </a:r>
          </a:p>
          <a:p>
            <a:r>
              <a:rPr lang="en-GB" dirty="0" smtClean="0"/>
              <a:t>DCC network</a:t>
            </a:r>
          </a:p>
          <a:p>
            <a:endParaRPr lang="en-GB" dirty="0" smtClean="0"/>
          </a:p>
        </p:txBody>
      </p:sp>
    </p:spTree>
    <p:extLst>
      <p:ext uri="{BB962C8B-B14F-4D97-AF65-F5344CB8AC3E}">
        <p14:creationId xmlns:p14="http://schemas.microsoft.com/office/powerpoint/2010/main" val="2607626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87" indent="-342887">
              <a:buFont typeface="Arial" panose="020B0604020202020204" pitchFamily="34" charset="0"/>
              <a:buChar char="•"/>
            </a:pPr>
            <a:r>
              <a:rPr lang="en-US" dirty="0" smtClean="0"/>
              <a:t>MENSEN, </a:t>
            </a:r>
            <a:r>
              <a:rPr lang="en-US" dirty="0" err="1" smtClean="0"/>
              <a:t>mensen</a:t>
            </a:r>
            <a:endParaRPr lang="en-GB" dirty="0" smtClean="0"/>
          </a:p>
          <a:p>
            <a:pPr marL="342887" indent="-342887">
              <a:buFont typeface="Arial" panose="020B0604020202020204" pitchFamily="34" charset="0"/>
              <a:buChar char="•"/>
            </a:pPr>
            <a:r>
              <a:rPr lang="en-GB" dirty="0" smtClean="0"/>
              <a:t>TDCCs:</a:t>
            </a:r>
            <a:r>
              <a:rPr lang="en-GB" baseline="0" dirty="0" smtClean="0"/>
              <a:t> </a:t>
            </a:r>
            <a:r>
              <a:rPr lang="en-GB" dirty="0" smtClean="0"/>
              <a:t>software and infrastructure to bring data to life</a:t>
            </a:r>
          </a:p>
          <a:p>
            <a:pPr marL="342887" indent="-342887">
              <a:buFont typeface="Arial" panose="020B0604020202020204" pitchFamily="34" charset="0"/>
              <a:buChar char="•"/>
            </a:pPr>
            <a:r>
              <a:rPr lang="en-GB" dirty="0" err="1" smtClean="0"/>
              <a:t>alleen</a:t>
            </a:r>
            <a:r>
              <a:rPr lang="en-GB" dirty="0" smtClean="0"/>
              <a:t> maar NPOS, </a:t>
            </a:r>
            <a:r>
              <a:rPr lang="en-GB" dirty="0" err="1" smtClean="0"/>
              <a:t>en</a:t>
            </a:r>
            <a:r>
              <a:rPr lang="en-GB" dirty="0" smtClean="0"/>
              <a:t> ‘</a:t>
            </a:r>
            <a:r>
              <a:rPr lang="en-GB" dirty="0" err="1" smtClean="0"/>
              <a:t>dode</a:t>
            </a:r>
            <a:r>
              <a:rPr lang="en-GB" dirty="0" smtClean="0"/>
              <a:t>’ data, is </a:t>
            </a:r>
            <a:r>
              <a:rPr lang="en-GB" dirty="0" err="1" smtClean="0"/>
              <a:t>niet</a:t>
            </a:r>
            <a:r>
              <a:rPr lang="en-GB" dirty="0" smtClean="0"/>
              <a:t> </a:t>
            </a:r>
            <a:r>
              <a:rPr lang="en-GB" dirty="0" err="1" smtClean="0"/>
              <a:t>genoeg</a:t>
            </a:r>
            <a:r>
              <a:rPr lang="en-GB" dirty="0" smtClean="0"/>
              <a:t>:</a:t>
            </a:r>
          </a:p>
          <a:p>
            <a:pPr marL="461946" lvl="1" indent="-342887">
              <a:buFont typeface="Arial" panose="020B0604020202020204" pitchFamily="34" charset="0"/>
              <a:buChar char="•"/>
            </a:pPr>
            <a:r>
              <a:rPr lang="en-GB" dirty="0" err="1" smtClean="0"/>
              <a:t>ook</a:t>
            </a:r>
            <a:r>
              <a:rPr lang="en-GB" dirty="0" smtClean="0"/>
              <a:t> nog HPC/HTC</a:t>
            </a:r>
            <a:r>
              <a:rPr lang="en-GB" baseline="0" dirty="0" smtClean="0"/>
              <a:t> resources </a:t>
            </a:r>
            <a:r>
              <a:rPr lang="en-GB" baseline="0" dirty="0" err="1" smtClean="0"/>
              <a:t>nodig</a:t>
            </a:r>
            <a:r>
              <a:rPr lang="en-GB" baseline="0" dirty="0" smtClean="0"/>
              <a:t> – </a:t>
            </a:r>
            <a:r>
              <a:rPr lang="en-GB" baseline="0" dirty="0" err="1" smtClean="0"/>
              <a:t>en</a:t>
            </a:r>
            <a:r>
              <a:rPr lang="en-GB" baseline="0" dirty="0" smtClean="0"/>
              <a:t> het network om data </a:t>
            </a:r>
            <a:r>
              <a:rPr lang="en-GB" baseline="0" dirty="0" err="1" smtClean="0"/>
              <a:t>te</a:t>
            </a:r>
            <a:r>
              <a:rPr lang="en-GB" baseline="0" dirty="0" smtClean="0"/>
              <a:t> </a:t>
            </a:r>
            <a:r>
              <a:rPr lang="en-GB" baseline="0" dirty="0" err="1" smtClean="0"/>
              <a:t>versturen</a:t>
            </a:r>
            <a:endParaRPr lang="en-GB" dirty="0" smtClean="0"/>
          </a:p>
          <a:p>
            <a:pPr marL="461946" lvl="1" indent="-342887">
              <a:buFont typeface="Arial" panose="020B0604020202020204" pitchFamily="34" charset="0"/>
              <a:buChar char="•"/>
            </a:pPr>
            <a:r>
              <a:rPr lang="en-GB" dirty="0" smtClean="0"/>
              <a:t>+ </a:t>
            </a:r>
            <a:r>
              <a:rPr lang="en-GB" dirty="0" err="1" smtClean="0"/>
              <a:t>ook</a:t>
            </a:r>
            <a:r>
              <a:rPr lang="en-GB" dirty="0" smtClean="0"/>
              <a:t> nog open science sharing</a:t>
            </a:r>
            <a:r>
              <a:rPr lang="en-GB" baseline="0" dirty="0" smtClean="0"/>
              <a:t> van expertise </a:t>
            </a:r>
            <a:r>
              <a:rPr lang="en-GB" baseline="0" dirty="0" err="1" smtClean="0"/>
              <a:t>en</a:t>
            </a:r>
            <a:r>
              <a:rPr lang="en-GB" baseline="0" dirty="0" smtClean="0"/>
              <a:t> best practices</a:t>
            </a:r>
            <a:endParaRPr lang="en-GB" dirty="0" smtClean="0"/>
          </a:p>
          <a:p>
            <a:pPr marL="461946" lvl="1" indent="-342887">
              <a:buFont typeface="Arial" panose="020B0604020202020204" pitchFamily="34" charset="0"/>
              <a:buChar char="•"/>
            </a:pPr>
            <a:r>
              <a:rPr lang="en-GB" dirty="0" smtClean="0"/>
              <a:t>+ </a:t>
            </a:r>
            <a:r>
              <a:rPr lang="en-GB" dirty="0" err="1" smtClean="0"/>
              <a:t>ook</a:t>
            </a:r>
            <a:r>
              <a:rPr lang="en-GB" dirty="0" smtClean="0"/>
              <a:t> nog infra &amp; software</a:t>
            </a:r>
          </a:p>
          <a:p>
            <a:pPr marL="342887" indent="-342887">
              <a:buFont typeface="Arial" panose="020B0604020202020204" pitchFamily="34" charset="0"/>
              <a:buChar char="•"/>
            </a:pPr>
            <a:endParaRPr lang="en-GB" dirty="0" smtClean="0"/>
          </a:p>
        </p:txBody>
      </p:sp>
    </p:spTree>
    <p:extLst>
      <p:ext uri="{BB962C8B-B14F-4D97-AF65-F5344CB8AC3E}">
        <p14:creationId xmlns:p14="http://schemas.microsoft.com/office/powerpoint/2010/main" val="340272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doel</a:t>
            </a:r>
            <a:r>
              <a:rPr lang="en-US" dirty="0" smtClean="0"/>
              <a:t> slide (</a:t>
            </a:r>
            <a:r>
              <a:rPr lang="en-US" dirty="0" err="1" smtClean="0"/>
              <a:t>kan</a:t>
            </a:r>
            <a:r>
              <a:rPr lang="en-US" dirty="0" smtClean="0"/>
              <a:t> </a:t>
            </a:r>
            <a:r>
              <a:rPr lang="en-US" dirty="0" err="1" smtClean="0"/>
              <a:t>evt</a:t>
            </a:r>
            <a:r>
              <a:rPr lang="en-US" dirty="0" smtClean="0"/>
              <a:t>/ </a:t>
            </a:r>
            <a:r>
              <a:rPr lang="en-US" dirty="0" err="1" smtClean="0"/>
              <a:t>weg</a:t>
            </a:r>
            <a:r>
              <a:rPr lang="en-US" dirty="0" smtClean="0"/>
              <a:t>)</a:t>
            </a:r>
            <a:r>
              <a:rPr lang="en-US" baseline="0" dirty="0" smtClean="0"/>
              <a:t> is </a:t>
            </a:r>
            <a:r>
              <a:rPr lang="en-US" baseline="0" dirty="0" err="1" smtClean="0"/>
              <a:t>samenwerking</a:t>
            </a:r>
            <a:r>
              <a:rPr lang="en-US" baseline="0" dirty="0" smtClean="0"/>
              <a:t> </a:t>
            </a:r>
            <a:r>
              <a:rPr lang="en-US" baseline="0" dirty="0" err="1" smtClean="0"/>
              <a:t>uitdieken</a:t>
            </a:r>
            <a:r>
              <a:rPr lang="en-US" baseline="0" dirty="0" smtClean="0"/>
              <a:t> </a:t>
            </a:r>
            <a:r>
              <a:rPr lang="en-US" baseline="0" dirty="0" err="1" smtClean="0"/>
              <a:t>tussen</a:t>
            </a:r>
            <a:r>
              <a:rPr lang="en-US" baseline="0" dirty="0" smtClean="0"/>
              <a:t> </a:t>
            </a:r>
            <a:r>
              <a:rPr lang="en-US" baseline="0" dirty="0" err="1" smtClean="0"/>
              <a:t>instellingen</a:t>
            </a:r>
            <a:endParaRPr lang="en-US" baseline="0" dirty="0" smtClean="0"/>
          </a:p>
          <a:p>
            <a:endParaRPr lang="en-US" dirty="0" smtClean="0"/>
          </a:p>
          <a:p>
            <a:r>
              <a:rPr lang="en-US" dirty="0" smtClean="0"/>
              <a:t>TDCC Natural and Engineering Sciences roadmap – </a:t>
            </a:r>
            <a:r>
              <a:rPr lang="en-US" dirty="0" err="1" smtClean="0"/>
              <a:t>voor</a:t>
            </a:r>
            <a:r>
              <a:rPr lang="en-US" dirty="0" smtClean="0"/>
              <a:t> </a:t>
            </a:r>
            <a:r>
              <a:rPr lang="en-US" dirty="0" err="1" smtClean="0"/>
              <a:t>levende</a:t>
            </a:r>
            <a:r>
              <a:rPr lang="en-US" dirty="0" smtClean="0"/>
              <a:t> data is </a:t>
            </a:r>
            <a:r>
              <a:rPr lang="en-US" dirty="0" err="1" smtClean="0"/>
              <a:t>een</a:t>
            </a:r>
            <a:r>
              <a:rPr lang="en-US" baseline="0" dirty="0" smtClean="0"/>
              <a:t> ‘institutional repository’ </a:t>
            </a:r>
            <a:r>
              <a:rPr lang="en-US" baseline="0" dirty="0" err="1" smtClean="0"/>
              <a:t>niet</a:t>
            </a:r>
            <a:r>
              <a:rPr lang="en-US" baseline="0" dirty="0" smtClean="0"/>
              <a:t> </a:t>
            </a:r>
            <a:r>
              <a:rPr lang="en-US" baseline="0" dirty="0" err="1" smtClean="0"/>
              <a:t>genoeg</a:t>
            </a:r>
            <a:r>
              <a:rPr lang="en-US" baseline="0" dirty="0" smtClean="0"/>
              <a:t>: </a:t>
            </a:r>
            <a:r>
              <a:rPr lang="en-US" baseline="0" dirty="0" err="1" smtClean="0"/>
              <a:t>dan</a:t>
            </a:r>
            <a:r>
              <a:rPr lang="en-US" baseline="0" dirty="0" smtClean="0"/>
              <a:t> </a:t>
            </a:r>
            <a:r>
              <a:rPr lang="en-US" baseline="0" dirty="0" err="1" smtClean="0"/>
              <a:t>vind</a:t>
            </a:r>
            <a:r>
              <a:rPr lang="en-US" baseline="0" dirty="0" smtClean="0"/>
              <a:t> </a:t>
            </a:r>
            <a:r>
              <a:rPr lang="en-US" baseline="0" dirty="0" err="1" smtClean="0"/>
              <a:t>niemand</a:t>
            </a:r>
            <a:r>
              <a:rPr lang="en-US" baseline="0" dirty="0" smtClean="0"/>
              <a:t> het </a:t>
            </a:r>
            <a:r>
              <a:rPr lang="en-US" baseline="0" dirty="0" err="1" smtClean="0"/>
              <a:t>terug</a:t>
            </a:r>
            <a:r>
              <a:rPr lang="en-US" baseline="0" dirty="0" smtClean="0"/>
              <a:t>. Om data </a:t>
            </a:r>
            <a:r>
              <a:rPr lang="en-US" baseline="0" dirty="0" err="1" smtClean="0"/>
              <a:t>vruchtbaar</a:t>
            </a:r>
            <a:r>
              <a:rPr lang="en-US" baseline="0" dirty="0" smtClean="0"/>
              <a:t> </a:t>
            </a:r>
            <a:r>
              <a:rPr lang="en-US" baseline="0" dirty="0" err="1" smtClean="0"/>
              <a:t>te</a:t>
            </a:r>
            <a:r>
              <a:rPr lang="en-US" baseline="0" dirty="0" smtClean="0"/>
              <a:t> </a:t>
            </a:r>
            <a:r>
              <a:rPr lang="en-US" baseline="0" dirty="0" err="1" smtClean="0"/>
              <a:t>laten</a:t>
            </a:r>
            <a:r>
              <a:rPr lang="en-US" baseline="0" dirty="0" smtClean="0"/>
              <a:t> </a:t>
            </a:r>
            <a:r>
              <a:rPr lang="en-US" baseline="0" dirty="0" err="1" smtClean="0"/>
              <a:t>zijn</a:t>
            </a:r>
            <a:r>
              <a:rPr lang="en-US" baseline="0" dirty="0" smtClean="0"/>
              <a:t> </a:t>
            </a:r>
            <a:r>
              <a:rPr lang="en-US" baseline="0" dirty="0" err="1" smtClean="0"/>
              <a:t>moet</a:t>
            </a:r>
            <a:r>
              <a:rPr lang="en-US" baseline="0" dirty="0" smtClean="0"/>
              <a:t> de </a:t>
            </a:r>
            <a:r>
              <a:rPr lang="en-US" baseline="0" dirty="0" err="1" smtClean="0"/>
              <a:t>samenwerking</a:t>
            </a:r>
            <a:r>
              <a:rPr lang="en-US" baseline="0" dirty="0" smtClean="0"/>
              <a:t> </a:t>
            </a:r>
            <a:r>
              <a:rPr lang="en-US" baseline="0" dirty="0" err="1" smtClean="0"/>
              <a:t>vanuit</a:t>
            </a:r>
            <a:r>
              <a:rPr lang="en-US" baseline="0" dirty="0" smtClean="0"/>
              <a:t> het </a:t>
            </a:r>
            <a:r>
              <a:rPr lang="en-US" baseline="0" dirty="0" err="1" smtClean="0"/>
              <a:t>domein</a:t>
            </a:r>
            <a:r>
              <a:rPr lang="en-US" baseline="0" dirty="0" smtClean="0"/>
              <a:t> </a:t>
            </a:r>
            <a:r>
              <a:rPr lang="en-US" baseline="0" dirty="0" err="1" smtClean="0"/>
              <a:t>komen</a:t>
            </a:r>
            <a:r>
              <a:rPr lang="en-US" baseline="0" dirty="0" smtClean="0"/>
              <a:t>, </a:t>
            </a:r>
            <a:r>
              <a:rPr lang="en-US" baseline="0" dirty="0" err="1" smtClean="0"/>
              <a:t>en</a:t>
            </a:r>
            <a:r>
              <a:rPr lang="en-US" baseline="0" dirty="0" smtClean="0"/>
              <a:t> </a:t>
            </a:r>
            <a:r>
              <a:rPr lang="en-US" baseline="0" dirty="0" err="1" smtClean="0"/>
              <a:t>daarbij</a:t>
            </a:r>
            <a:r>
              <a:rPr lang="en-US" baseline="0" dirty="0" smtClean="0"/>
              <a:t> </a:t>
            </a:r>
            <a:r>
              <a:rPr lang="en-US" baseline="0" dirty="0" err="1" smtClean="0"/>
              <a:t>ook</a:t>
            </a:r>
            <a:r>
              <a:rPr lang="en-US" baseline="0" dirty="0" smtClean="0"/>
              <a:t> </a:t>
            </a:r>
            <a:r>
              <a:rPr lang="en-US" baseline="0" dirty="0" err="1" smtClean="0"/>
              <a:t>instellingsoverstijgend</a:t>
            </a:r>
            <a:r>
              <a:rPr lang="en-US" baseline="0" dirty="0" smtClean="0"/>
              <a:t> </a:t>
            </a:r>
            <a:r>
              <a:rPr lang="en-US" baseline="0" dirty="0" err="1" smtClean="0"/>
              <a:t>ondersteund</a:t>
            </a:r>
            <a:r>
              <a:rPr lang="en-US" baseline="0" dirty="0" smtClean="0"/>
              <a:t> </a:t>
            </a:r>
            <a:r>
              <a:rPr lang="en-US" baseline="0" dirty="0" err="1" smtClean="0"/>
              <a:t>worden</a:t>
            </a:r>
            <a:r>
              <a:rPr lang="en-US" baseline="0" dirty="0" smtClean="0"/>
              <a:t>. De </a:t>
            </a:r>
            <a:r>
              <a:rPr lang="en-US" baseline="0" dirty="0" err="1" smtClean="0"/>
              <a:t>rol</a:t>
            </a:r>
            <a:r>
              <a:rPr lang="en-US" baseline="0" dirty="0" smtClean="0"/>
              <a:t> van SURF </a:t>
            </a:r>
            <a:r>
              <a:rPr lang="en-US" baseline="0" dirty="0" err="1" smtClean="0"/>
              <a:t>tussen</a:t>
            </a:r>
            <a:r>
              <a:rPr lang="en-US" baseline="0" dirty="0" smtClean="0"/>
              <a:t> de </a:t>
            </a:r>
            <a:r>
              <a:rPr lang="en-US" baseline="0" dirty="0" err="1" smtClean="0"/>
              <a:t>instellingen</a:t>
            </a:r>
            <a:r>
              <a:rPr lang="en-US" baseline="0" dirty="0" smtClean="0"/>
              <a:t> (</a:t>
            </a:r>
            <a:r>
              <a:rPr lang="en-US" baseline="0" dirty="0" err="1" smtClean="0"/>
              <a:t>en</a:t>
            </a:r>
            <a:r>
              <a:rPr lang="en-US" baseline="0" dirty="0" smtClean="0"/>
              <a:t> in </a:t>
            </a:r>
            <a:r>
              <a:rPr lang="en-US" baseline="0" dirty="0" err="1" smtClean="0"/>
              <a:t>b.v</a:t>
            </a:r>
            <a:r>
              <a:rPr lang="en-US" baseline="0" dirty="0" smtClean="0"/>
              <a:t>. de EOSC) </a:t>
            </a:r>
            <a:r>
              <a:rPr lang="en-US" baseline="0" dirty="0" err="1" smtClean="0"/>
              <a:t>helpt</a:t>
            </a:r>
            <a:r>
              <a:rPr lang="en-US" baseline="0" dirty="0" smtClean="0"/>
              <a:t> om </a:t>
            </a:r>
            <a:r>
              <a:rPr lang="en-US" baseline="0" dirty="0" err="1" smtClean="0"/>
              <a:t>dit</a:t>
            </a:r>
            <a:r>
              <a:rPr lang="en-US" baseline="0" dirty="0" smtClean="0"/>
              <a:t> </a:t>
            </a:r>
            <a:r>
              <a:rPr lang="en-US" baseline="0" dirty="0" err="1" smtClean="0"/>
              <a:t>mogelijk</a:t>
            </a:r>
            <a:r>
              <a:rPr lang="en-US" baseline="0" dirty="0" smtClean="0"/>
              <a:t> </a:t>
            </a:r>
            <a:r>
              <a:rPr lang="en-US" baseline="0" dirty="0" err="1" smtClean="0"/>
              <a:t>te</a:t>
            </a:r>
            <a:r>
              <a:rPr lang="en-US" baseline="0" dirty="0" smtClean="0"/>
              <a:t> </a:t>
            </a:r>
            <a:r>
              <a:rPr lang="en-US" baseline="0" dirty="0" err="1" smtClean="0"/>
              <a:t>maken</a:t>
            </a:r>
            <a:r>
              <a:rPr lang="en-US" baseline="0" dirty="0" smtClean="0"/>
              <a:t>. De TDCCs (</a:t>
            </a:r>
            <a:r>
              <a:rPr lang="en-US" baseline="0" dirty="0" err="1" smtClean="0"/>
              <a:t>hoewel</a:t>
            </a:r>
            <a:r>
              <a:rPr lang="en-US" baseline="0" dirty="0" smtClean="0"/>
              <a:t> nu even </a:t>
            </a:r>
            <a:r>
              <a:rPr lang="en-US" baseline="0" dirty="0" err="1" smtClean="0"/>
              <a:t>gedreven</a:t>
            </a:r>
            <a:r>
              <a:rPr lang="en-US" baseline="0" dirty="0" smtClean="0"/>
              <a:t> door NWO) </a:t>
            </a:r>
            <a:r>
              <a:rPr lang="en-US" baseline="0" dirty="0" err="1" smtClean="0"/>
              <a:t>hebben</a:t>
            </a:r>
            <a:r>
              <a:rPr lang="en-US" baseline="0" dirty="0" smtClean="0"/>
              <a:t> </a:t>
            </a:r>
            <a:r>
              <a:rPr lang="en-US" baseline="0" dirty="0" err="1" smtClean="0"/>
              <a:t>ook</a:t>
            </a:r>
            <a:r>
              <a:rPr lang="en-US" baseline="0" dirty="0" smtClean="0"/>
              <a:t> die </a:t>
            </a:r>
            <a:r>
              <a:rPr lang="en-US" baseline="0" dirty="0" err="1" smtClean="0"/>
              <a:t>samenwerking</a:t>
            </a:r>
            <a:r>
              <a:rPr lang="en-US" baseline="0" dirty="0" smtClean="0"/>
              <a:t> met SURF, </a:t>
            </a:r>
            <a:r>
              <a:rPr lang="en-US" baseline="0" dirty="0" err="1" smtClean="0"/>
              <a:t>en</a:t>
            </a:r>
            <a:r>
              <a:rPr lang="en-US" baseline="0" dirty="0" smtClean="0"/>
              <a:t> het </a:t>
            </a:r>
            <a:r>
              <a:rPr lang="en-US" baseline="0" dirty="0" err="1" smtClean="0"/>
              <a:t>eScience</a:t>
            </a:r>
            <a:r>
              <a:rPr lang="en-US" baseline="0" dirty="0" smtClean="0"/>
              <a:t> Center, </a:t>
            </a:r>
            <a:r>
              <a:rPr lang="en-US" baseline="0" dirty="0" err="1" smtClean="0"/>
              <a:t>nodig</a:t>
            </a:r>
            <a:r>
              <a:rPr lang="en-US" baseline="0" dirty="0" smtClean="0"/>
              <a:t> om de data, met software </a:t>
            </a:r>
            <a:r>
              <a:rPr lang="en-US" baseline="0" dirty="0" err="1" smtClean="0"/>
              <a:t>en</a:t>
            </a:r>
            <a:r>
              <a:rPr lang="en-US" baseline="0" dirty="0" smtClean="0"/>
              <a:t> </a:t>
            </a:r>
            <a:r>
              <a:rPr lang="en-US" baseline="0" dirty="0" err="1" smtClean="0"/>
              <a:t>infrastructuur</a:t>
            </a:r>
            <a:r>
              <a:rPr lang="en-US" baseline="0" dirty="0" smtClean="0"/>
              <a:t>, ‘tot </a:t>
            </a:r>
            <a:r>
              <a:rPr lang="en-US" baseline="0" dirty="0" err="1" smtClean="0"/>
              <a:t>leven</a:t>
            </a:r>
            <a:r>
              <a:rPr lang="en-US" baseline="0" dirty="0" smtClean="0"/>
              <a:t> </a:t>
            </a:r>
            <a:r>
              <a:rPr lang="en-US" baseline="0" dirty="0" err="1" smtClean="0"/>
              <a:t>te</a:t>
            </a:r>
            <a:r>
              <a:rPr lang="en-US" baseline="0" dirty="0" smtClean="0"/>
              <a:t> </a:t>
            </a:r>
            <a:r>
              <a:rPr lang="en-US" baseline="0" dirty="0" err="1" smtClean="0"/>
              <a:t>wekken</a:t>
            </a:r>
            <a:r>
              <a:rPr lang="en-US" baseline="0" dirty="0" smtClean="0"/>
              <a:t>’.</a:t>
            </a:r>
          </a:p>
          <a:p>
            <a:endParaRPr lang="en-GB" dirty="0"/>
          </a:p>
        </p:txBody>
      </p:sp>
    </p:spTree>
    <p:extLst>
      <p:ext uri="{BB962C8B-B14F-4D97-AF65-F5344CB8AC3E}">
        <p14:creationId xmlns:p14="http://schemas.microsoft.com/office/powerpoint/2010/main" val="3841696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KEY MESSAGE SLIDE</a:t>
            </a:r>
          </a:p>
          <a:p>
            <a:r>
              <a:rPr lang="en-US" dirty="0" smtClean="0"/>
              <a:t>**</a:t>
            </a:r>
            <a:r>
              <a:rPr lang="en-US" baseline="0" dirty="0" smtClean="0"/>
              <a:t> </a:t>
            </a:r>
            <a:r>
              <a:rPr lang="en-US" baseline="0" dirty="0" err="1" smtClean="0"/>
              <a:t>cofinanciering</a:t>
            </a:r>
            <a:r>
              <a:rPr lang="en-US" baseline="0" dirty="0" smtClean="0"/>
              <a:t> </a:t>
            </a:r>
            <a:r>
              <a:rPr lang="en-US" baseline="0" dirty="0" err="1" smtClean="0"/>
              <a:t>kan</a:t>
            </a:r>
            <a:r>
              <a:rPr lang="en-US" baseline="0" dirty="0" smtClean="0"/>
              <a:t> </a:t>
            </a:r>
            <a:r>
              <a:rPr lang="en-US" baseline="0" dirty="0" err="1" smtClean="0"/>
              <a:t>ook</a:t>
            </a:r>
            <a:r>
              <a:rPr lang="en-US" baseline="0" dirty="0" smtClean="0"/>
              <a:t> door/via </a:t>
            </a:r>
            <a:r>
              <a:rPr lang="en-US" baseline="0" dirty="0" err="1" smtClean="0"/>
              <a:t>domeinen</a:t>
            </a:r>
            <a:r>
              <a:rPr lang="en-US" baseline="0" dirty="0" smtClean="0"/>
              <a:t>, </a:t>
            </a:r>
            <a:r>
              <a:rPr lang="en-US" baseline="0" dirty="0" err="1" smtClean="0"/>
              <a:t>ingebed</a:t>
            </a:r>
            <a:r>
              <a:rPr lang="en-US" baseline="0" dirty="0" smtClean="0"/>
              <a:t> </a:t>
            </a:r>
            <a:r>
              <a:rPr lang="en-US" baseline="0" dirty="0" err="1" smtClean="0"/>
              <a:t>en</a:t>
            </a:r>
            <a:r>
              <a:rPr lang="en-US" baseline="0" dirty="0" smtClean="0"/>
              <a:t> </a:t>
            </a:r>
            <a:r>
              <a:rPr lang="en-US" baseline="0" dirty="0" err="1" smtClean="0"/>
              <a:t>gecoordineerd</a:t>
            </a:r>
            <a:r>
              <a:rPr lang="en-US" baseline="0" dirty="0" smtClean="0"/>
              <a:t> in </a:t>
            </a:r>
            <a:r>
              <a:rPr lang="en-US" baseline="0" dirty="0" err="1" smtClean="0"/>
              <a:t>een</a:t>
            </a:r>
            <a:r>
              <a:rPr lang="en-US" baseline="0" dirty="0" smtClean="0"/>
              <a:t> SURF context</a:t>
            </a:r>
          </a:p>
          <a:p>
            <a:r>
              <a:rPr lang="en-US" baseline="0" dirty="0" smtClean="0"/>
              <a:t>** PWC rapport: </a:t>
            </a:r>
            <a:r>
              <a:rPr lang="en-US" baseline="0" dirty="0" err="1" smtClean="0"/>
              <a:t>instellingen</a:t>
            </a:r>
            <a:r>
              <a:rPr lang="en-US" baseline="0" dirty="0" smtClean="0"/>
              <a:t> </a:t>
            </a:r>
            <a:r>
              <a:rPr lang="en-US" baseline="0" dirty="0" err="1" smtClean="0"/>
              <a:t>hebben</a:t>
            </a:r>
            <a:r>
              <a:rPr lang="en-US" baseline="0" dirty="0" smtClean="0"/>
              <a:t> tot 17% minder </a:t>
            </a:r>
            <a:r>
              <a:rPr lang="en-US" baseline="0" dirty="0" err="1" smtClean="0"/>
              <a:t>investeringen</a:t>
            </a:r>
            <a:r>
              <a:rPr lang="en-US" baseline="0" dirty="0" smtClean="0"/>
              <a:t> </a:t>
            </a:r>
            <a:r>
              <a:rPr lang="en-US" baseline="0" dirty="0" err="1" smtClean="0"/>
              <a:t>gedaan</a:t>
            </a:r>
            <a:r>
              <a:rPr lang="en-US" baseline="0" dirty="0" smtClean="0"/>
              <a:t> (“</a:t>
            </a:r>
            <a:r>
              <a:rPr lang="en-US" baseline="0" dirty="0" err="1" smtClean="0"/>
              <a:t>verborgen</a:t>
            </a:r>
            <a:r>
              <a:rPr lang="en-US" baseline="0" dirty="0" smtClean="0"/>
              <a:t> </a:t>
            </a:r>
            <a:r>
              <a:rPr lang="en-US" baseline="0" dirty="0" err="1" smtClean="0"/>
              <a:t>kosten</a:t>
            </a:r>
            <a:r>
              <a:rPr lang="en-US" baseline="0" dirty="0" smtClean="0"/>
              <a:t>”) </a:t>
            </a:r>
            <a:r>
              <a:rPr lang="en-US" baseline="0" dirty="0" err="1" smtClean="0"/>
              <a:t>sinds</a:t>
            </a:r>
            <a:r>
              <a:rPr lang="en-US" baseline="0" dirty="0" smtClean="0"/>
              <a:t> 2010-2021!</a:t>
            </a:r>
          </a:p>
          <a:p>
            <a:endParaRPr lang="en-GB" dirty="0" smtClean="0"/>
          </a:p>
          <a:p>
            <a:r>
              <a:rPr lang="en-US" dirty="0" smtClean="0"/>
              <a:t>(gat van 2011 heft decennium </a:t>
            </a:r>
            <a:r>
              <a:rPr lang="en-US" dirty="0" err="1" smtClean="0"/>
              <a:t>lang</a:t>
            </a:r>
            <a:r>
              <a:rPr lang="en-US" dirty="0" smtClean="0"/>
              <a:t> issues </a:t>
            </a:r>
            <a:r>
              <a:rPr lang="en-US" smtClean="0"/>
              <a:t>opgeleverd</a:t>
            </a:r>
          </a:p>
          <a:p>
            <a:endParaRPr lang="en-GB" dirty="0" smtClean="0"/>
          </a:p>
          <a:p>
            <a:r>
              <a:rPr lang="en-GB" dirty="0" err="1" smtClean="0"/>
              <a:t>Domein</a:t>
            </a:r>
            <a:r>
              <a:rPr lang="en-GB" dirty="0" smtClean="0"/>
              <a:t> </a:t>
            </a:r>
            <a:r>
              <a:rPr lang="en-GB" dirty="0" err="1" smtClean="0"/>
              <a:t>sturing</a:t>
            </a:r>
            <a:r>
              <a:rPr lang="en-GB" dirty="0" smtClean="0"/>
              <a:t> </a:t>
            </a:r>
            <a:r>
              <a:rPr lang="en-GB" dirty="0" err="1" smtClean="0"/>
              <a:t>en</a:t>
            </a:r>
            <a:r>
              <a:rPr lang="en-GB" baseline="0" dirty="0" smtClean="0"/>
              <a:t> persistent </a:t>
            </a:r>
            <a:r>
              <a:rPr lang="en-GB" baseline="0" dirty="0" err="1" smtClean="0"/>
              <a:t>infrastructuur</a:t>
            </a:r>
            <a:endParaRPr lang="en-GB" baseline="0" dirty="0" smtClean="0"/>
          </a:p>
          <a:p>
            <a:endParaRPr lang="en-US" dirty="0" smtClean="0"/>
          </a:p>
          <a:p>
            <a:r>
              <a:rPr lang="en-US" dirty="0" smtClean="0"/>
              <a:t>De {T,</a:t>
            </a:r>
            <a:r>
              <a:rPr lang="en-US" baseline="0" dirty="0" smtClean="0"/>
              <a:t>L}</a:t>
            </a:r>
            <a:r>
              <a:rPr lang="en-US" dirty="0" smtClean="0"/>
              <a:t>DCCs </a:t>
            </a:r>
            <a:r>
              <a:rPr lang="en-US" dirty="0" err="1" smtClean="0"/>
              <a:t>laten</a:t>
            </a:r>
            <a:r>
              <a:rPr lang="en-US" dirty="0" smtClean="0"/>
              <a:t> </a:t>
            </a:r>
            <a:r>
              <a:rPr lang="en-US" dirty="0" err="1" smtClean="0"/>
              <a:t>zien</a:t>
            </a:r>
            <a:r>
              <a:rPr lang="en-US" dirty="0" smtClean="0"/>
              <a:t> </a:t>
            </a:r>
            <a:r>
              <a:rPr lang="en-US" dirty="0" err="1" smtClean="0"/>
              <a:t>dat</a:t>
            </a:r>
            <a:r>
              <a:rPr lang="en-US" dirty="0" smtClean="0"/>
              <a:t> de </a:t>
            </a:r>
            <a:r>
              <a:rPr lang="en-US" dirty="0" err="1" smtClean="0"/>
              <a:t>vraag</a:t>
            </a:r>
            <a:r>
              <a:rPr lang="en-US" dirty="0" smtClean="0"/>
              <a:t> </a:t>
            </a:r>
            <a:r>
              <a:rPr lang="en-US" dirty="0" err="1" smtClean="0"/>
              <a:t>naar</a:t>
            </a:r>
            <a:r>
              <a:rPr lang="en-US" dirty="0" smtClean="0"/>
              <a:t> </a:t>
            </a:r>
            <a:r>
              <a:rPr lang="en-US" dirty="0" err="1" smtClean="0"/>
              <a:t>infrastructuur</a:t>
            </a:r>
            <a:r>
              <a:rPr lang="en-US" baseline="0" dirty="0" smtClean="0"/>
              <a:t> </a:t>
            </a:r>
            <a:r>
              <a:rPr lang="en-US" baseline="0" dirty="0" err="1" smtClean="0"/>
              <a:t>alleen</a:t>
            </a:r>
            <a:r>
              <a:rPr lang="en-US" baseline="0" dirty="0" smtClean="0"/>
              <a:t> maar </a:t>
            </a:r>
            <a:r>
              <a:rPr lang="en-US" baseline="0" dirty="0" err="1" smtClean="0"/>
              <a:t>zal</a:t>
            </a:r>
            <a:r>
              <a:rPr lang="en-US" baseline="0" dirty="0" smtClean="0"/>
              <a:t> </a:t>
            </a:r>
            <a:r>
              <a:rPr lang="en-US" baseline="0" dirty="0" err="1" smtClean="0"/>
              <a:t>toenemen</a:t>
            </a:r>
            <a:r>
              <a:rPr lang="en-US" baseline="0" dirty="0" smtClean="0"/>
              <a:t> – </a:t>
            </a:r>
            <a:r>
              <a:rPr lang="en-US" baseline="0" dirty="0" err="1" smtClean="0"/>
              <a:t>en</a:t>
            </a:r>
            <a:r>
              <a:rPr lang="en-US" baseline="0" dirty="0" smtClean="0"/>
              <a:t> in </a:t>
            </a:r>
            <a:r>
              <a:rPr lang="en-US" baseline="0" dirty="0" err="1" smtClean="0"/>
              <a:t>veel</a:t>
            </a:r>
            <a:r>
              <a:rPr lang="en-US" baseline="0" dirty="0" smtClean="0"/>
              <a:t> </a:t>
            </a:r>
            <a:r>
              <a:rPr lang="en-US" baseline="0" dirty="0" err="1" smtClean="0"/>
              <a:t>gebieden</a:t>
            </a:r>
            <a:r>
              <a:rPr lang="en-US" baseline="0" dirty="0" smtClean="0"/>
              <a:t> is nu </a:t>
            </a:r>
            <a:r>
              <a:rPr lang="en-US" baseline="0" dirty="0" err="1" smtClean="0"/>
              <a:t>duidelijker</a:t>
            </a:r>
            <a:r>
              <a:rPr lang="en-US" baseline="0" dirty="0" smtClean="0"/>
              <a:t> </a:t>
            </a:r>
            <a:r>
              <a:rPr lang="en-US" baseline="0" dirty="0" err="1" smtClean="0"/>
              <a:t>waar</a:t>
            </a:r>
            <a:r>
              <a:rPr lang="en-US" baseline="0" dirty="0" smtClean="0"/>
              <a:t> de </a:t>
            </a:r>
            <a:r>
              <a:rPr lang="en-US" baseline="0" dirty="0" err="1" smtClean="0"/>
              <a:t>noden</a:t>
            </a:r>
            <a:r>
              <a:rPr lang="en-US" baseline="0" dirty="0" smtClean="0"/>
              <a:t> </a:t>
            </a:r>
            <a:r>
              <a:rPr lang="en-US" baseline="0" dirty="0" err="1" smtClean="0"/>
              <a:t>zitten</a:t>
            </a:r>
            <a:r>
              <a:rPr lang="en-US" baseline="0" dirty="0" smtClean="0"/>
              <a:t>.  Maar ‘open science’ </a:t>
            </a:r>
            <a:r>
              <a:rPr lang="en-US" baseline="0" dirty="0" err="1" smtClean="0"/>
              <a:t>en</a:t>
            </a:r>
            <a:r>
              <a:rPr lang="en-US" baseline="0" dirty="0" smtClean="0"/>
              <a:t> het </a:t>
            </a:r>
            <a:r>
              <a:rPr lang="en-US" baseline="0" dirty="0" err="1" smtClean="0"/>
              <a:t>ook</a:t>
            </a:r>
            <a:r>
              <a:rPr lang="en-US" baseline="0" dirty="0" smtClean="0"/>
              <a:t> </a:t>
            </a:r>
            <a:r>
              <a:rPr lang="en-US" baseline="0" dirty="0" err="1" smtClean="0"/>
              <a:t>effectief</a:t>
            </a:r>
            <a:r>
              <a:rPr lang="en-US" baseline="0" dirty="0" smtClean="0"/>
              <a:t> </a:t>
            </a:r>
            <a:r>
              <a:rPr lang="en-US" baseline="0" dirty="0" err="1" smtClean="0"/>
              <a:t>maken</a:t>
            </a:r>
            <a:r>
              <a:rPr lang="en-US" baseline="0" dirty="0" smtClean="0"/>
              <a:t> van re-use </a:t>
            </a:r>
            <a:r>
              <a:rPr lang="en-US" baseline="0" dirty="0" err="1" smtClean="0"/>
              <a:t>kosten</a:t>
            </a:r>
            <a:r>
              <a:rPr lang="en-US" baseline="0" dirty="0" smtClean="0"/>
              <a:t> </a:t>
            </a:r>
            <a:r>
              <a:rPr lang="en-US" baseline="0" dirty="0" err="1" smtClean="0"/>
              <a:t>serieus</a:t>
            </a:r>
            <a:r>
              <a:rPr lang="en-US" baseline="0" dirty="0" smtClean="0"/>
              <a:t> geld, wat </a:t>
            </a:r>
            <a:r>
              <a:rPr lang="en-US" baseline="0" dirty="0" err="1" smtClean="0"/>
              <a:t>niet</a:t>
            </a:r>
            <a:r>
              <a:rPr lang="en-US" baseline="0" dirty="0" smtClean="0"/>
              <a:t> </a:t>
            </a:r>
            <a:r>
              <a:rPr lang="en-US" baseline="0" dirty="0" err="1" smtClean="0"/>
              <a:t>va</a:t>
            </a:r>
            <a:r>
              <a:rPr lang="en-US" baseline="0" dirty="0" smtClean="0"/>
              <a:t> nature </a:t>
            </a:r>
            <a:r>
              <a:rPr lang="en-US" baseline="0" dirty="0" err="1" smtClean="0"/>
              <a:t>hoort</a:t>
            </a:r>
            <a:r>
              <a:rPr lang="en-US" baseline="0" dirty="0" smtClean="0"/>
              <a:t> </a:t>
            </a:r>
            <a:r>
              <a:rPr lang="en-US" baseline="0" dirty="0" err="1" smtClean="0"/>
              <a:t>bij</a:t>
            </a:r>
            <a:r>
              <a:rPr lang="en-US" baseline="0" dirty="0" smtClean="0"/>
              <a:t> het </a:t>
            </a:r>
            <a:r>
              <a:rPr lang="en-US" baseline="0" dirty="0" err="1" smtClean="0"/>
              <a:t>onderzoek</a:t>
            </a:r>
            <a:r>
              <a:rPr lang="en-US" baseline="0" dirty="0" smtClean="0"/>
              <a:t> </a:t>
            </a:r>
            <a:r>
              <a:rPr lang="en-US" baseline="0" dirty="0" err="1" smtClean="0"/>
              <a:t>zelf</a:t>
            </a:r>
            <a:r>
              <a:rPr lang="en-US" baseline="0" dirty="0" smtClean="0"/>
              <a:t>. De </a:t>
            </a:r>
            <a:r>
              <a:rPr lang="en-US" baseline="0" dirty="0" err="1" smtClean="0"/>
              <a:t>individuele</a:t>
            </a:r>
            <a:r>
              <a:rPr lang="en-US" baseline="0" dirty="0" smtClean="0"/>
              <a:t> </a:t>
            </a:r>
            <a:r>
              <a:rPr lang="en-US" baseline="0" dirty="0" err="1" smtClean="0"/>
              <a:t>instellingen</a:t>
            </a:r>
            <a:r>
              <a:rPr lang="en-US" baseline="0" dirty="0" smtClean="0"/>
              <a:t> </a:t>
            </a:r>
            <a:r>
              <a:rPr lang="en-US" baseline="0" dirty="0" err="1" smtClean="0"/>
              <a:t>zijn</a:t>
            </a:r>
            <a:r>
              <a:rPr lang="en-US" baseline="0" dirty="0" smtClean="0"/>
              <a:t> </a:t>
            </a:r>
            <a:r>
              <a:rPr lang="en-US" baseline="0" dirty="0" err="1" smtClean="0"/>
              <a:t>hier</a:t>
            </a:r>
            <a:r>
              <a:rPr lang="en-US" baseline="0" dirty="0" smtClean="0"/>
              <a:t> </a:t>
            </a:r>
            <a:r>
              <a:rPr lang="en-US" baseline="0" dirty="0" err="1" smtClean="0"/>
              <a:t>ook</a:t>
            </a:r>
            <a:r>
              <a:rPr lang="en-US" baseline="0" dirty="0" smtClean="0"/>
              <a:t> </a:t>
            </a:r>
            <a:r>
              <a:rPr lang="en-US" baseline="0" dirty="0" err="1" smtClean="0"/>
              <a:t>geen</a:t>
            </a:r>
            <a:r>
              <a:rPr lang="en-US" baseline="0" dirty="0" smtClean="0"/>
              <a:t> </a:t>
            </a:r>
            <a:r>
              <a:rPr lang="en-US" baseline="0" dirty="0" err="1" smtClean="0"/>
              <a:t>goede</a:t>
            </a:r>
            <a:r>
              <a:rPr lang="en-US" baseline="0" dirty="0" smtClean="0"/>
              <a:t> </a:t>
            </a:r>
            <a:r>
              <a:rPr lang="en-US" baseline="0" dirty="0" err="1" smtClean="0"/>
              <a:t>plaats</a:t>
            </a:r>
            <a:r>
              <a:rPr lang="en-US" baseline="0" dirty="0" smtClean="0"/>
              <a:t> </a:t>
            </a:r>
            <a:r>
              <a:rPr lang="en-US" baseline="0" dirty="0" err="1" smtClean="0"/>
              <a:t>voor</a:t>
            </a:r>
            <a:r>
              <a:rPr lang="en-US" baseline="0" dirty="0" smtClean="0"/>
              <a:t>, want </a:t>
            </a:r>
            <a:r>
              <a:rPr lang="en-US" baseline="0" dirty="0" err="1" smtClean="0"/>
              <a:t>naarmate</a:t>
            </a:r>
            <a:r>
              <a:rPr lang="en-US" baseline="0" dirty="0" smtClean="0"/>
              <a:t> </a:t>
            </a:r>
            <a:r>
              <a:rPr lang="en-US" baseline="0" dirty="0" err="1" smtClean="0"/>
              <a:t>er</a:t>
            </a:r>
            <a:r>
              <a:rPr lang="en-US" baseline="0" dirty="0" smtClean="0"/>
              <a:t> </a:t>
            </a:r>
            <a:r>
              <a:rPr lang="en-US" baseline="0" dirty="0" err="1" smtClean="0"/>
              <a:t>meer</a:t>
            </a:r>
            <a:r>
              <a:rPr lang="en-US" baseline="0" dirty="0" smtClean="0"/>
              <a:t> data </a:t>
            </a:r>
            <a:r>
              <a:rPr lang="en-US" baseline="0" dirty="0" err="1" smtClean="0"/>
              <a:t>en</a:t>
            </a:r>
            <a:r>
              <a:rPr lang="en-US" baseline="0" dirty="0" smtClean="0"/>
              <a:t> data </a:t>
            </a:r>
            <a:r>
              <a:rPr lang="en-US" baseline="0" dirty="0" err="1" smtClean="0"/>
              <a:t>herbruik</a:t>
            </a:r>
            <a:r>
              <a:rPr lang="en-US" baseline="0" dirty="0" smtClean="0"/>
              <a:t> </a:t>
            </a:r>
            <a:r>
              <a:rPr lang="en-US" baseline="0" dirty="0" err="1" smtClean="0"/>
              <a:t>komt</a:t>
            </a:r>
            <a:r>
              <a:rPr lang="en-US" baseline="0" dirty="0" smtClean="0"/>
              <a:t> (de re-processing </a:t>
            </a:r>
            <a:r>
              <a:rPr lang="en-US" baseline="0" dirty="0" err="1" smtClean="0"/>
              <a:t>zal</a:t>
            </a:r>
            <a:r>
              <a:rPr lang="en-US" baseline="0" dirty="0" smtClean="0"/>
              <a:t>, </a:t>
            </a:r>
            <a:r>
              <a:rPr lang="en-US" baseline="0" dirty="0" err="1" smtClean="0"/>
              <a:t>b.v</a:t>
            </a:r>
            <a:r>
              <a:rPr lang="en-US" baseline="0" dirty="0" smtClean="0"/>
              <a:t>. </a:t>
            </a:r>
            <a:r>
              <a:rPr lang="en-US" baseline="0" dirty="0" err="1" smtClean="0"/>
              <a:t>voor</a:t>
            </a:r>
            <a:r>
              <a:rPr lang="en-US" baseline="0" dirty="0" smtClean="0"/>
              <a:t> </a:t>
            </a:r>
            <a:r>
              <a:rPr lang="en-US" baseline="0" dirty="0" err="1" smtClean="0"/>
              <a:t>gegevensbescherming</a:t>
            </a:r>
            <a:r>
              <a:rPr lang="en-US" baseline="0" dirty="0" smtClean="0"/>
              <a:t>, </a:t>
            </a:r>
            <a:r>
              <a:rPr lang="en-US" baseline="0" dirty="0" err="1" smtClean="0"/>
              <a:t>vaak</a:t>
            </a:r>
            <a:r>
              <a:rPr lang="en-US" baseline="0" dirty="0" smtClean="0"/>
              <a:t> </a:t>
            </a:r>
            <a:r>
              <a:rPr lang="en-US" baseline="0" dirty="0" err="1" smtClean="0"/>
              <a:t>bij</a:t>
            </a:r>
            <a:r>
              <a:rPr lang="en-US" baseline="0" dirty="0" smtClean="0"/>
              <a:t> de </a:t>
            </a:r>
            <a:r>
              <a:rPr lang="en-US" baseline="0" dirty="0" err="1" smtClean="0"/>
              <a:t>datalocatie</a:t>
            </a:r>
            <a:r>
              <a:rPr lang="en-US" baseline="0" dirty="0" smtClean="0"/>
              <a:t> </a:t>
            </a:r>
            <a:r>
              <a:rPr lang="en-US" baseline="0" dirty="0" err="1" smtClean="0"/>
              <a:t>zelf</a:t>
            </a:r>
            <a:r>
              <a:rPr lang="en-US" baseline="0" dirty="0" smtClean="0"/>
              <a:t> </a:t>
            </a:r>
            <a:r>
              <a:rPr lang="en-US" baseline="0" dirty="0" err="1" smtClean="0"/>
              <a:t>moeten</a:t>
            </a:r>
            <a:r>
              <a:rPr lang="en-US" baseline="0" dirty="0" smtClean="0"/>
              <a:t> </a:t>
            </a:r>
            <a:r>
              <a:rPr lang="en-US" baseline="0" dirty="0" err="1" smtClean="0"/>
              <a:t>zijn</a:t>
            </a:r>
            <a:r>
              <a:rPr lang="en-US" baseline="0" dirty="0" smtClean="0"/>
              <a:t>) </a:t>
            </a:r>
            <a:r>
              <a:rPr lang="en-US" baseline="0" dirty="0" err="1" smtClean="0"/>
              <a:t>eet</a:t>
            </a:r>
            <a:r>
              <a:rPr lang="en-US" baseline="0" dirty="0" smtClean="0"/>
              <a:t> </a:t>
            </a:r>
            <a:r>
              <a:rPr lang="en-US" baseline="0" dirty="0" err="1" smtClean="0"/>
              <a:t>dit</a:t>
            </a:r>
            <a:r>
              <a:rPr lang="en-US" baseline="0" dirty="0" smtClean="0"/>
              <a:t> </a:t>
            </a:r>
            <a:r>
              <a:rPr lang="en-US" baseline="0" dirty="0" err="1" smtClean="0"/>
              <a:t>gestaag</a:t>
            </a:r>
            <a:r>
              <a:rPr lang="en-US" baseline="0" dirty="0" smtClean="0"/>
              <a:t> </a:t>
            </a:r>
            <a:r>
              <a:rPr lang="en-US" baseline="0" dirty="0" err="1" smtClean="0"/>
              <a:t>alle</a:t>
            </a:r>
            <a:r>
              <a:rPr lang="en-US" baseline="0" dirty="0" smtClean="0"/>
              <a:t> resources op. </a:t>
            </a:r>
            <a:r>
              <a:rPr lang="en-US" baseline="0" dirty="0" err="1" smtClean="0"/>
              <a:t>Er</a:t>
            </a:r>
            <a:r>
              <a:rPr lang="en-US" baseline="0" dirty="0" smtClean="0"/>
              <a:t> </a:t>
            </a:r>
            <a:r>
              <a:rPr lang="en-US" baseline="0" dirty="0" err="1" smtClean="0"/>
              <a:t>komt</a:t>
            </a:r>
            <a:r>
              <a:rPr lang="en-US" baseline="0" dirty="0" smtClean="0"/>
              <a:t> </a:t>
            </a:r>
            <a:r>
              <a:rPr lang="en-US" baseline="0" dirty="0" err="1" smtClean="0"/>
              <a:t>immers</a:t>
            </a:r>
            <a:r>
              <a:rPr lang="en-US" baseline="0" dirty="0" smtClean="0"/>
              <a:t> </a:t>
            </a:r>
            <a:r>
              <a:rPr lang="en-US" baseline="0" dirty="0" err="1" smtClean="0"/>
              <a:t>alleen</a:t>
            </a:r>
            <a:r>
              <a:rPr lang="en-US" baseline="0" dirty="0" smtClean="0"/>
              <a:t> data </a:t>
            </a:r>
            <a:r>
              <a:rPr lang="en-US" baseline="0" dirty="0" err="1" smtClean="0"/>
              <a:t>bij</a:t>
            </a:r>
            <a:r>
              <a:rPr lang="en-US" baseline="0" dirty="0" smtClean="0"/>
              <a:t>, </a:t>
            </a:r>
            <a:r>
              <a:rPr lang="en-US" baseline="0" dirty="0" err="1" smtClean="0"/>
              <a:t>totdat</a:t>
            </a:r>
            <a:r>
              <a:rPr lang="en-US" baseline="0" dirty="0" smtClean="0"/>
              <a:t> al je resources in maintenance </a:t>
            </a:r>
            <a:r>
              <a:rPr lang="en-US" baseline="0" dirty="0" err="1" smtClean="0"/>
              <a:t>gaan</a:t>
            </a:r>
            <a:r>
              <a:rPr lang="en-US" baseline="0" dirty="0" smtClean="0"/>
              <a:t> </a:t>
            </a:r>
            <a:r>
              <a:rPr lang="en-US" baseline="0" dirty="0" err="1" smtClean="0"/>
              <a:t>zitten</a:t>
            </a:r>
            <a:r>
              <a:rPr lang="en-US" baseline="0" dirty="0" smtClean="0"/>
              <a:t>.</a:t>
            </a:r>
          </a:p>
          <a:p>
            <a:r>
              <a:rPr lang="en-US" baseline="0" dirty="0" err="1" smtClean="0"/>
              <a:t>Dit</a:t>
            </a:r>
            <a:r>
              <a:rPr lang="en-US" baseline="0" dirty="0" smtClean="0"/>
              <a:t> </a:t>
            </a:r>
            <a:r>
              <a:rPr lang="en-US" baseline="0" dirty="0" err="1" smtClean="0"/>
              <a:t>zie</a:t>
            </a:r>
            <a:r>
              <a:rPr lang="en-US" baseline="0" dirty="0" smtClean="0"/>
              <a:t> je al </a:t>
            </a:r>
            <a:r>
              <a:rPr lang="en-US" baseline="0" dirty="0" err="1" smtClean="0"/>
              <a:t>als</a:t>
            </a:r>
            <a:r>
              <a:rPr lang="en-US" baseline="0" dirty="0" smtClean="0"/>
              <a:t> dilemma </a:t>
            </a:r>
            <a:r>
              <a:rPr lang="en-US" baseline="0" dirty="0" err="1" smtClean="0"/>
              <a:t>bij</a:t>
            </a:r>
            <a:r>
              <a:rPr lang="en-US" baseline="0" dirty="0" smtClean="0"/>
              <a:t> research software, </a:t>
            </a:r>
            <a:r>
              <a:rPr lang="en-US" baseline="0" dirty="0" err="1" smtClean="0"/>
              <a:t>waar</a:t>
            </a:r>
            <a:r>
              <a:rPr lang="en-US" baseline="0" dirty="0" smtClean="0"/>
              <a:t> ‘</a:t>
            </a:r>
            <a:r>
              <a:rPr lang="en-US" baseline="0" dirty="0" err="1" smtClean="0"/>
              <a:t>succesvolle</a:t>
            </a:r>
            <a:r>
              <a:rPr lang="en-US" baseline="0" dirty="0" smtClean="0"/>
              <a:t>’ developers </a:t>
            </a:r>
            <a:r>
              <a:rPr lang="en-US" baseline="0" dirty="0" err="1" smtClean="0"/>
              <a:t>gestaag</a:t>
            </a:r>
            <a:r>
              <a:rPr lang="en-US" baseline="0" dirty="0" smtClean="0"/>
              <a:t> al </a:t>
            </a:r>
            <a:r>
              <a:rPr lang="en-US" baseline="0" dirty="0" err="1" smtClean="0"/>
              <a:t>hun</a:t>
            </a:r>
            <a:r>
              <a:rPr lang="en-US" baseline="0" dirty="0" smtClean="0"/>
              <a:t> </a:t>
            </a:r>
            <a:r>
              <a:rPr lang="en-US" baseline="0" dirty="0" err="1" smtClean="0"/>
              <a:t>tijd</a:t>
            </a:r>
            <a:r>
              <a:rPr lang="en-US" baseline="0" dirty="0" smtClean="0"/>
              <a:t> </a:t>
            </a:r>
            <a:r>
              <a:rPr lang="en-US" baseline="0" dirty="0" err="1" smtClean="0"/>
              <a:t>aan</a:t>
            </a:r>
            <a:r>
              <a:rPr lang="en-US" baseline="0" dirty="0" smtClean="0"/>
              <a:t> maintenance </a:t>
            </a:r>
            <a:r>
              <a:rPr lang="en-US" baseline="0" dirty="0" err="1" smtClean="0"/>
              <a:t>zien</a:t>
            </a:r>
            <a:r>
              <a:rPr lang="en-US" baseline="0" dirty="0" smtClean="0"/>
              <a:t> op </a:t>
            </a:r>
            <a:r>
              <a:rPr lang="en-US" baseline="0" dirty="0" err="1" smtClean="0"/>
              <a:t>gaan</a:t>
            </a:r>
            <a:r>
              <a:rPr lang="en-US" baseline="0" dirty="0" smtClean="0"/>
              <a:t>.</a:t>
            </a:r>
          </a:p>
          <a:p>
            <a:endParaRPr lang="en-US" baseline="0" dirty="0" smtClean="0"/>
          </a:p>
          <a:p>
            <a:r>
              <a:rPr lang="en-US" baseline="0" dirty="0" smtClean="0"/>
              <a:t>De </a:t>
            </a:r>
            <a:r>
              <a:rPr lang="en-US" baseline="0" dirty="0" err="1" smtClean="0"/>
              <a:t>behoefte</a:t>
            </a:r>
            <a:r>
              <a:rPr lang="en-US" baseline="0" dirty="0" smtClean="0"/>
              <a:t> </a:t>
            </a:r>
            <a:r>
              <a:rPr lang="en-US" baseline="0" dirty="0" err="1" smtClean="0"/>
              <a:t>aan</a:t>
            </a:r>
            <a:r>
              <a:rPr lang="en-US" baseline="0" dirty="0" smtClean="0"/>
              <a:t> processing and computing </a:t>
            </a:r>
            <a:r>
              <a:rPr lang="en-US" baseline="0" dirty="0" err="1" smtClean="0"/>
              <a:t>moet</a:t>
            </a:r>
            <a:r>
              <a:rPr lang="en-US" baseline="0" dirty="0" smtClean="0"/>
              <a:t> </a:t>
            </a:r>
            <a:r>
              <a:rPr lang="en-US" baseline="0" dirty="0" err="1" smtClean="0"/>
              <a:t>dus</a:t>
            </a:r>
            <a:r>
              <a:rPr lang="en-US" baseline="0" dirty="0" smtClean="0"/>
              <a:t> </a:t>
            </a:r>
            <a:r>
              <a:rPr lang="en-US" baseline="0" dirty="0" err="1" smtClean="0"/>
              <a:t>meegroeien</a:t>
            </a:r>
            <a:r>
              <a:rPr lang="en-US" baseline="0" dirty="0" smtClean="0"/>
              <a:t> met de </a:t>
            </a:r>
            <a:r>
              <a:rPr lang="en-US" baseline="0" dirty="0" err="1" smtClean="0"/>
              <a:t>cumulatieve</a:t>
            </a:r>
            <a:r>
              <a:rPr lang="en-US" baseline="0" dirty="0" smtClean="0"/>
              <a:t> </a:t>
            </a:r>
            <a:r>
              <a:rPr lang="en-US" baseline="0" dirty="0" err="1" smtClean="0"/>
              <a:t>resultaten</a:t>
            </a:r>
            <a:r>
              <a:rPr lang="en-US" baseline="0" dirty="0" smtClean="0"/>
              <a:t>. Het </a:t>
            </a:r>
            <a:r>
              <a:rPr lang="en-US" baseline="0" dirty="0" err="1" smtClean="0"/>
              <a:t>voorbeeld</a:t>
            </a:r>
            <a:r>
              <a:rPr lang="en-US" baseline="0" dirty="0" smtClean="0"/>
              <a:t> van de WLCG RRBs, </a:t>
            </a:r>
            <a:r>
              <a:rPr lang="en-US" baseline="0" dirty="0" err="1" smtClean="0"/>
              <a:t>en</a:t>
            </a:r>
            <a:r>
              <a:rPr lang="en-US" baseline="0" dirty="0" smtClean="0"/>
              <a:t> de SKAO planning, </a:t>
            </a:r>
            <a:r>
              <a:rPr lang="en-US" baseline="0" dirty="0" err="1" smtClean="0"/>
              <a:t>en</a:t>
            </a:r>
            <a:r>
              <a:rPr lang="en-US" baseline="0" dirty="0" smtClean="0"/>
              <a:t> de e-infra </a:t>
            </a:r>
            <a:r>
              <a:rPr lang="en-US" baseline="0" dirty="0" err="1" smtClean="0"/>
              <a:t>paragraaf</a:t>
            </a:r>
            <a:r>
              <a:rPr lang="en-US" baseline="0" dirty="0" smtClean="0"/>
              <a:t> van de ESFRIs, </a:t>
            </a:r>
            <a:r>
              <a:rPr lang="en-US" baseline="0" dirty="0" err="1" smtClean="0"/>
              <a:t>geven</a:t>
            </a:r>
            <a:r>
              <a:rPr lang="en-US" baseline="0" dirty="0" smtClean="0"/>
              <a:t> de input </a:t>
            </a:r>
            <a:r>
              <a:rPr lang="en-US" baseline="0" dirty="0" err="1" smtClean="0"/>
              <a:t>vanuit</a:t>
            </a:r>
            <a:r>
              <a:rPr lang="en-US" baseline="0" dirty="0" smtClean="0"/>
              <a:t> de </a:t>
            </a:r>
            <a:r>
              <a:rPr lang="en-US" baseline="0" dirty="0" err="1" smtClean="0"/>
              <a:t>domeinen</a:t>
            </a:r>
            <a:r>
              <a:rPr lang="en-US" baseline="0" dirty="0" smtClean="0"/>
              <a:t> </a:t>
            </a:r>
            <a:r>
              <a:rPr lang="en-US" baseline="0" dirty="0" err="1" smtClean="0"/>
              <a:t>waar</a:t>
            </a:r>
            <a:r>
              <a:rPr lang="en-US" baseline="0" dirty="0" smtClean="0"/>
              <a:t> </a:t>
            </a:r>
            <a:r>
              <a:rPr lang="en-US" baseline="0" dirty="0" err="1" smtClean="0"/>
              <a:t>beter</a:t>
            </a:r>
            <a:r>
              <a:rPr lang="en-US" baseline="0" dirty="0" smtClean="0"/>
              <a:t> </a:t>
            </a:r>
            <a:r>
              <a:rPr lang="en-US" baseline="0" dirty="0" err="1" smtClean="0"/>
              <a:t>bekend</a:t>
            </a:r>
            <a:r>
              <a:rPr lang="en-US" baseline="0" dirty="0" smtClean="0"/>
              <a:t> is wat (</a:t>
            </a:r>
            <a:r>
              <a:rPr lang="en-US" baseline="0" dirty="0" err="1" smtClean="0"/>
              <a:t>misschien</a:t>
            </a:r>
            <a:r>
              <a:rPr lang="en-US" baseline="0" dirty="0" smtClean="0"/>
              <a:t>) </a:t>
            </a:r>
            <a:r>
              <a:rPr lang="en-US" baseline="0" dirty="0" err="1" smtClean="0"/>
              <a:t>er</a:t>
            </a:r>
            <a:r>
              <a:rPr lang="en-US" baseline="0" dirty="0" smtClean="0"/>
              <a:t> </a:t>
            </a:r>
            <a:r>
              <a:rPr lang="en-US" baseline="0" dirty="0" err="1" smtClean="0"/>
              <a:t>nodig</a:t>
            </a:r>
            <a:r>
              <a:rPr lang="en-US" baseline="0" dirty="0" smtClean="0"/>
              <a:t> is. Maar de </a:t>
            </a:r>
            <a:r>
              <a:rPr lang="en-US" baseline="0" dirty="0" err="1" smtClean="0"/>
              <a:t>implementatie</a:t>
            </a:r>
            <a:r>
              <a:rPr lang="en-US" baseline="0" dirty="0" smtClean="0"/>
              <a:t> </a:t>
            </a:r>
            <a:r>
              <a:rPr lang="en-US" baseline="0" dirty="0" err="1" smtClean="0"/>
              <a:t>kan</a:t>
            </a:r>
            <a:r>
              <a:rPr lang="en-US" baseline="0" dirty="0" smtClean="0"/>
              <a:t> </a:t>
            </a:r>
            <a:r>
              <a:rPr lang="en-US" baseline="0" dirty="0" err="1" smtClean="0"/>
              <a:t>veel</a:t>
            </a:r>
            <a:r>
              <a:rPr lang="en-US" baseline="0" dirty="0" smtClean="0"/>
              <a:t> </a:t>
            </a:r>
            <a:r>
              <a:rPr lang="en-US" baseline="0" dirty="0" err="1" smtClean="0"/>
              <a:t>beter</a:t>
            </a:r>
            <a:r>
              <a:rPr lang="en-US" baseline="0" dirty="0" smtClean="0"/>
              <a:t> </a:t>
            </a:r>
            <a:r>
              <a:rPr lang="en-US" baseline="0" dirty="0" err="1" smtClean="0"/>
              <a:t>gedeeld</a:t>
            </a:r>
            <a:r>
              <a:rPr lang="en-US" baseline="0" dirty="0" smtClean="0"/>
              <a:t>, </a:t>
            </a:r>
            <a:r>
              <a:rPr lang="en-US" baseline="0" dirty="0" err="1" smtClean="0"/>
              <a:t>zoals</a:t>
            </a:r>
            <a:r>
              <a:rPr lang="en-US" baseline="0" dirty="0" smtClean="0"/>
              <a:t> GINA/DNI al </a:t>
            </a:r>
            <a:r>
              <a:rPr lang="en-US" baseline="0" dirty="0" err="1" smtClean="0"/>
              <a:t>liet</a:t>
            </a:r>
            <a:r>
              <a:rPr lang="en-US" baseline="0" dirty="0" smtClean="0"/>
              <a:t> </a:t>
            </a:r>
            <a:r>
              <a:rPr lang="en-US" baseline="0" dirty="0" err="1" smtClean="0"/>
              <a:t>zien</a:t>
            </a:r>
            <a:r>
              <a:rPr lang="en-US" baseline="0" dirty="0" smtClean="0"/>
              <a:t>, of het SURF Data Repository. </a:t>
            </a:r>
          </a:p>
          <a:p>
            <a:r>
              <a:rPr lang="en-US" baseline="0" dirty="0" smtClean="0"/>
              <a:t>Maar de </a:t>
            </a:r>
            <a:r>
              <a:rPr lang="en-US" baseline="0" dirty="0" err="1" smtClean="0"/>
              <a:t>cyclus</a:t>
            </a:r>
            <a:r>
              <a:rPr lang="en-US" baseline="0" dirty="0" smtClean="0"/>
              <a:t> van </a:t>
            </a:r>
            <a:r>
              <a:rPr lang="en-US" baseline="0" dirty="0" err="1" smtClean="0"/>
              <a:t>BiG</a:t>
            </a:r>
            <a:r>
              <a:rPr lang="en-US" baseline="0" dirty="0" smtClean="0"/>
              <a:t> Grid, </a:t>
            </a:r>
            <a:r>
              <a:rPr lang="en-US" baseline="0" dirty="0" err="1" smtClean="0"/>
              <a:t>LHCUpgrade</a:t>
            </a:r>
            <a:r>
              <a:rPr lang="en-US" baseline="0" dirty="0" smtClean="0"/>
              <a:t>, FuSE, … op </a:t>
            </a:r>
            <a:r>
              <a:rPr lang="en-US" baseline="0" dirty="0" err="1" smtClean="0"/>
              <a:t>projectbasis</a:t>
            </a:r>
            <a:r>
              <a:rPr lang="en-US" baseline="0" dirty="0" smtClean="0"/>
              <a:t>, met de </a:t>
            </a:r>
            <a:r>
              <a:rPr lang="en-US" baseline="0" dirty="0" err="1" smtClean="0"/>
              <a:t>kortetermijn</a:t>
            </a:r>
            <a:r>
              <a:rPr lang="en-US" baseline="0" dirty="0" smtClean="0"/>
              <a:t> </a:t>
            </a:r>
            <a:r>
              <a:rPr lang="en-US" baseline="0" dirty="0" err="1" smtClean="0"/>
              <a:t>ideeen</a:t>
            </a:r>
            <a:r>
              <a:rPr lang="en-US" baseline="0" dirty="0" smtClean="0"/>
              <a:t> van NWO, </a:t>
            </a:r>
            <a:r>
              <a:rPr lang="en-US" baseline="0" dirty="0" err="1" smtClean="0"/>
              <a:t>gaat</a:t>
            </a:r>
            <a:r>
              <a:rPr lang="en-US" baseline="0" dirty="0" smtClean="0"/>
              <a:t> </a:t>
            </a:r>
            <a:r>
              <a:rPr lang="en-US" baseline="0" dirty="0" err="1" smtClean="0"/>
              <a:t>neit</a:t>
            </a:r>
            <a:r>
              <a:rPr lang="en-US" baseline="0" dirty="0" smtClean="0"/>
              <a:t> </a:t>
            </a:r>
            <a:r>
              <a:rPr lang="en-US" baseline="0" dirty="0" err="1" smtClean="0"/>
              <a:t>werken</a:t>
            </a:r>
            <a:r>
              <a:rPr lang="en-US" baseline="0" dirty="0" smtClean="0"/>
              <a:t>. </a:t>
            </a:r>
            <a:r>
              <a:rPr lang="en-US" baseline="0" dirty="0" err="1" smtClean="0"/>
              <a:t>Daar</a:t>
            </a:r>
            <a:r>
              <a:rPr lang="en-US" baseline="0" dirty="0" smtClean="0"/>
              <a:t> </a:t>
            </a:r>
            <a:r>
              <a:rPr lang="en-US" baseline="0" dirty="0" err="1" smtClean="0"/>
              <a:t>laat</a:t>
            </a:r>
            <a:r>
              <a:rPr lang="en-US" baseline="0" dirty="0" smtClean="0"/>
              <a:t> SURF </a:t>
            </a:r>
            <a:r>
              <a:rPr lang="en-US" baseline="0" dirty="0" err="1" smtClean="0"/>
              <a:t>veel</a:t>
            </a:r>
            <a:r>
              <a:rPr lang="en-US" baseline="0" dirty="0" smtClean="0"/>
              <a:t> </a:t>
            </a:r>
            <a:r>
              <a:rPr lang="en-US" baseline="0" dirty="0" err="1" smtClean="0"/>
              <a:t>beter</a:t>
            </a:r>
            <a:r>
              <a:rPr lang="en-US" baseline="0" dirty="0" smtClean="0"/>
              <a:t> </a:t>
            </a:r>
            <a:r>
              <a:rPr lang="en-US" baseline="0" dirty="0" err="1" smtClean="0"/>
              <a:t>zien</a:t>
            </a:r>
            <a:r>
              <a:rPr lang="en-US" baseline="0" dirty="0" smtClean="0"/>
              <a:t> hoe het </a:t>
            </a:r>
            <a:r>
              <a:rPr lang="en-US" baseline="0" dirty="0" err="1" smtClean="0"/>
              <a:t>kan</a:t>
            </a:r>
            <a:r>
              <a:rPr lang="en-US" baseline="0" dirty="0" smtClean="0"/>
              <a:t>, maar </a:t>
            </a:r>
            <a:r>
              <a:rPr lang="en-US" baseline="0" dirty="0" err="1" smtClean="0"/>
              <a:t>dan</a:t>
            </a:r>
            <a:r>
              <a:rPr lang="en-US" baseline="0" dirty="0" smtClean="0"/>
              <a:t> </a:t>
            </a:r>
            <a:r>
              <a:rPr lang="en-US" baseline="0" dirty="0" err="1" smtClean="0"/>
              <a:t>moet</a:t>
            </a:r>
            <a:r>
              <a:rPr lang="en-US" baseline="0" dirty="0" smtClean="0"/>
              <a:t> </a:t>
            </a:r>
            <a:r>
              <a:rPr lang="en-US" baseline="0" dirty="0" err="1" smtClean="0"/>
              <a:t>daar</a:t>
            </a:r>
            <a:r>
              <a:rPr lang="en-US" baseline="0" dirty="0" smtClean="0"/>
              <a:t> </a:t>
            </a:r>
            <a:r>
              <a:rPr lang="en-US" baseline="0" dirty="0" err="1" smtClean="0"/>
              <a:t>ook</a:t>
            </a:r>
            <a:r>
              <a:rPr lang="en-US" baseline="0" dirty="0" smtClean="0"/>
              <a:t> </a:t>
            </a:r>
            <a:r>
              <a:rPr lang="en-US" baseline="0" dirty="0" err="1" smtClean="0"/>
              <a:t>wel</a:t>
            </a:r>
            <a:r>
              <a:rPr lang="en-US" baseline="0" dirty="0" smtClean="0"/>
              <a:t> </a:t>
            </a:r>
            <a:r>
              <a:rPr lang="en-US" baseline="0" dirty="0" err="1" smtClean="0"/>
              <a:t>een</a:t>
            </a:r>
            <a:r>
              <a:rPr lang="en-US" baseline="0" dirty="0" smtClean="0"/>
              <a:t> </a:t>
            </a:r>
            <a:r>
              <a:rPr lang="en-US" baseline="0" dirty="0" err="1" smtClean="0"/>
              <a:t>beter</a:t>
            </a:r>
            <a:r>
              <a:rPr lang="en-US" baseline="0" dirty="0" smtClean="0"/>
              <a:t> </a:t>
            </a:r>
            <a:r>
              <a:rPr lang="en-US" baseline="0" dirty="0" err="1" smtClean="0"/>
              <a:t>passend</a:t>
            </a:r>
            <a:r>
              <a:rPr lang="en-US" baseline="0" dirty="0" smtClean="0"/>
              <a:t> instrument </a:t>
            </a:r>
            <a:r>
              <a:rPr lang="en-US" baseline="0" dirty="0" err="1" smtClean="0"/>
              <a:t>bij</a:t>
            </a:r>
            <a:r>
              <a:rPr lang="en-US" baseline="0" dirty="0" smtClean="0"/>
              <a:t>…</a:t>
            </a:r>
          </a:p>
          <a:p>
            <a:endParaRPr lang="en-GB" dirty="0" smtClean="0"/>
          </a:p>
          <a:p>
            <a:r>
              <a:rPr lang="en-GB" dirty="0" smtClean="0"/>
              <a:t>nu nog </a:t>
            </a:r>
            <a:r>
              <a:rPr lang="en-GB" dirty="0" err="1" smtClean="0"/>
              <a:t>experimenteren</a:t>
            </a:r>
            <a:r>
              <a:rPr lang="en-GB" dirty="0" smtClean="0"/>
              <a:t> met (L/T)DCCs</a:t>
            </a:r>
            <a:r>
              <a:rPr lang="en-GB" baseline="0" dirty="0" smtClean="0"/>
              <a:t> -- </a:t>
            </a:r>
            <a:r>
              <a:rPr lang="en-GB" dirty="0" err="1" smtClean="0"/>
              <a:t>daarna</a:t>
            </a:r>
            <a:r>
              <a:rPr lang="en-GB" dirty="0" smtClean="0"/>
              <a:t> </a:t>
            </a:r>
            <a:r>
              <a:rPr lang="en-GB" dirty="0" err="1" smtClean="0"/>
              <a:t>structuur</a:t>
            </a:r>
            <a:r>
              <a:rPr lang="en-GB" dirty="0" smtClean="0"/>
              <a:t> </a:t>
            </a:r>
            <a:r>
              <a:rPr lang="en-GB" dirty="0" err="1" smtClean="0"/>
              <a:t>vnuit</a:t>
            </a:r>
            <a:r>
              <a:rPr lang="en-GB" dirty="0" smtClean="0"/>
              <a:t> de </a:t>
            </a:r>
            <a:r>
              <a:rPr lang="en-GB" dirty="0" err="1" smtClean="0"/>
              <a:t>domeinen</a:t>
            </a:r>
            <a:r>
              <a:rPr lang="en-GB" dirty="0" smtClean="0"/>
              <a:t>/ESFRIs/GWIs – </a:t>
            </a:r>
            <a:r>
              <a:rPr lang="en-GB" dirty="0" err="1" smtClean="0"/>
              <a:t>en</a:t>
            </a:r>
            <a:r>
              <a:rPr lang="en-GB" dirty="0" smtClean="0"/>
              <a:t> </a:t>
            </a:r>
            <a:r>
              <a:rPr lang="en-GB" dirty="0" err="1" smtClean="0"/>
              <a:t>dan</a:t>
            </a:r>
            <a:r>
              <a:rPr lang="en-GB" dirty="0" smtClean="0"/>
              <a:t> maar </a:t>
            </a:r>
            <a:r>
              <a:rPr lang="en-GB" dirty="0" err="1" smtClean="0"/>
              <a:t>aan</a:t>
            </a:r>
            <a:r>
              <a:rPr lang="en-GB" dirty="0" smtClean="0"/>
              <a:t> de </a:t>
            </a:r>
            <a:r>
              <a:rPr lang="en-GB" dirty="0" err="1" smtClean="0"/>
              <a:t>leden</a:t>
            </a:r>
            <a:r>
              <a:rPr lang="en-GB" dirty="0" smtClean="0"/>
              <a:t> </a:t>
            </a:r>
            <a:r>
              <a:rPr lang="en-GB" dirty="0" err="1" smtClean="0"/>
              <a:t>vertellen</a:t>
            </a:r>
            <a:r>
              <a:rPr lang="en-GB" dirty="0" smtClean="0"/>
              <a:t> </a:t>
            </a:r>
            <a:r>
              <a:rPr lang="en-GB" dirty="0" err="1" smtClean="0"/>
              <a:t>dat</a:t>
            </a:r>
            <a:r>
              <a:rPr lang="en-GB" dirty="0" smtClean="0"/>
              <a:t> het </a:t>
            </a:r>
            <a:r>
              <a:rPr lang="en-GB" dirty="0" err="1" smtClean="0"/>
              <a:t>dus</a:t>
            </a:r>
            <a:r>
              <a:rPr lang="en-GB" dirty="0" smtClean="0"/>
              <a:t> _zo_ </a:t>
            </a:r>
            <a:r>
              <a:rPr lang="en-GB" dirty="0" err="1" smtClean="0"/>
              <a:t>moet</a:t>
            </a:r>
            <a:r>
              <a:rPr lang="en-GB" dirty="0" smtClean="0"/>
              <a:t>.</a:t>
            </a:r>
          </a:p>
          <a:p>
            <a:r>
              <a:rPr lang="en-GB" dirty="0" smtClean="0"/>
              <a:t>Infra is </a:t>
            </a:r>
            <a:r>
              <a:rPr lang="en-GB" dirty="0" err="1" smtClean="0"/>
              <a:t>er</a:t>
            </a:r>
            <a:r>
              <a:rPr lang="en-GB" dirty="0" smtClean="0"/>
              <a:t> </a:t>
            </a:r>
            <a:r>
              <a:rPr lang="en-GB" dirty="0" err="1" smtClean="0"/>
              <a:t>voor</a:t>
            </a:r>
            <a:r>
              <a:rPr lang="en-GB" dirty="0" smtClean="0"/>
              <a:t> de </a:t>
            </a:r>
            <a:r>
              <a:rPr lang="en-GB" dirty="0" err="1" smtClean="0"/>
              <a:t>wetenschap</a:t>
            </a:r>
            <a:r>
              <a:rPr lang="en-GB" dirty="0" smtClean="0"/>
              <a:t>, </a:t>
            </a:r>
            <a:r>
              <a:rPr lang="en-GB" dirty="0" err="1" smtClean="0"/>
              <a:t>en</a:t>
            </a:r>
            <a:r>
              <a:rPr lang="en-GB" dirty="0" smtClean="0"/>
              <a:t> </a:t>
            </a:r>
            <a:r>
              <a:rPr lang="en-GB" dirty="0" err="1" smtClean="0"/>
              <a:t>dat</a:t>
            </a:r>
            <a:r>
              <a:rPr lang="en-GB" dirty="0" smtClean="0"/>
              <a:t> </a:t>
            </a:r>
            <a:r>
              <a:rPr lang="en-GB" dirty="0" err="1" smtClean="0"/>
              <a:t>doet</a:t>
            </a:r>
            <a:r>
              <a:rPr lang="en-GB" dirty="0" smtClean="0"/>
              <a:t> SURF</a:t>
            </a:r>
            <a:r>
              <a:rPr lang="en-GB" baseline="0" dirty="0" smtClean="0"/>
              <a:t> … maar: </a:t>
            </a:r>
            <a:r>
              <a:rPr lang="en-GB" dirty="0" smtClean="0"/>
              <a:t>die 20MEur </a:t>
            </a:r>
            <a:r>
              <a:rPr lang="en-GB" dirty="0" err="1" smtClean="0"/>
              <a:t>Uitvoeringsplan</a:t>
            </a:r>
            <a:r>
              <a:rPr lang="en-GB" dirty="0" smtClean="0"/>
              <a:t>/</a:t>
            </a:r>
            <a:r>
              <a:rPr lang="en-GB" dirty="0" err="1" smtClean="0"/>
              <a:t>Apers</a:t>
            </a:r>
            <a:r>
              <a:rPr lang="en-GB" dirty="0" smtClean="0"/>
              <a:t> is </a:t>
            </a:r>
            <a:r>
              <a:rPr lang="en-GB" dirty="0" err="1" smtClean="0"/>
              <a:t>niet</a:t>
            </a:r>
            <a:r>
              <a:rPr lang="en-GB" dirty="0" smtClean="0"/>
              <a:t> </a:t>
            </a:r>
            <a:r>
              <a:rPr lang="en-GB" dirty="0" err="1" smtClean="0"/>
              <a:t>genoeg</a:t>
            </a:r>
            <a:r>
              <a:rPr lang="en-GB" dirty="0" smtClean="0"/>
              <a:t> …</a:t>
            </a:r>
          </a:p>
          <a:p>
            <a:r>
              <a:rPr lang="en-GB" dirty="0" smtClean="0"/>
              <a:t>FuSE </a:t>
            </a:r>
            <a:r>
              <a:rPr lang="en-GB" dirty="0" err="1" smtClean="0"/>
              <a:t>blijft</a:t>
            </a:r>
            <a:r>
              <a:rPr lang="en-GB" dirty="0" smtClean="0"/>
              <a:t> steeds </a:t>
            </a:r>
            <a:r>
              <a:rPr lang="en-GB" dirty="0" err="1" smtClean="0"/>
              <a:t>weer</a:t>
            </a:r>
            <a:r>
              <a:rPr lang="en-GB" dirty="0" smtClean="0"/>
              <a:t> </a:t>
            </a:r>
            <a:r>
              <a:rPr lang="en-GB" dirty="0" err="1" smtClean="0"/>
              <a:t>terugkomen</a:t>
            </a:r>
            <a:r>
              <a:rPr lang="en-GB" dirty="0" smtClean="0"/>
              <a:t>, </a:t>
            </a:r>
            <a:r>
              <a:rPr lang="en-GB" dirty="0" err="1" smtClean="0"/>
              <a:t>zoals</a:t>
            </a:r>
            <a:r>
              <a:rPr lang="en-GB" dirty="0" smtClean="0"/>
              <a:t> al </a:t>
            </a:r>
            <a:r>
              <a:rPr lang="en-GB" dirty="0" err="1" smtClean="0"/>
              <a:t>aan</a:t>
            </a:r>
            <a:r>
              <a:rPr lang="en-GB" dirty="0" smtClean="0"/>
              <a:t> die </a:t>
            </a:r>
            <a:r>
              <a:rPr lang="en-GB" dirty="0" err="1" smtClean="0"/>
              <a:t>evaluatie</a:t>
            </a:r>
            <a:r>
              <a:rPr lang="en-GB" dirty="0" smtClean="0"/>
              <a:t> </a:t>
            </a:r>
            <a:r>
              <a:rPr lang="en-GB" dirty="0" err="1" smtClean="0"/>
              <a:t>commissie</a:t>
            </a:r>
            <a:r>
              <a:rPr lang="en-GB" dirty="0" smtClean="0"/>
              <a:t> </a:t>
            </a:r>
            <a:r>
              <a:rPr lang="en-GB" dirty="0" err="1" smtClean="0"/>
              <a:t>verteld</a:t>
            </a:r>
            <a:r>
              <a:rPr lang="en-GB" dirty="0" smtClean="0"/>
              <a:t> </a:t>
            </a:r>
          </a:p>
          <a:p>
            <a:endParaRPr lang="en-GB" dirty="0" smtClean="0"/>
          </a:p>
          <a:p>
            <a:r>
              <a:rPr lang="en-GB" i="1" dirty="0" smtClean="0"/>
              <a:t>Wat </a:t>
            </a:r>
            <a:r>
              <a:rPr lang="en-GB" i="1" dirty="0" err="1" smtClean="0"/>
              <a:t>te</a:t>
            </a:r>
            <a:r>
              <a:rPr lang="en-GB" i="1" dirty="0" smtClean="0"/>
              <a:t> </a:t>
            </a:r>
            <a:r>
              <a:rPr lang="en-GB" i="1" dirty="0" err="1" smtClean="0"/>
              <a:t>doen</a:t>
            </a:r>
            <a:r>
              <a:rPr lang="en-GB" i="1" dirty="0" smtClean="0"/>
              <a:t> met data? </a:t>
            </a:r>
            <a:r>
              <a:rPr lang="en-GB" i="1" dirty="0" err="1" smtClean="0"/>
              <a:t>Langduring</a:t>
            </a:r>
            <a:r>
              <a:rPr lang="en-GB" i="1" dirty="0" smtClean="0"/>
              <a:t> </a:t>
            </a:r>
            <a:r>
              <a:rPr lang="en-GB" i="1" dirty="0" err="1" smtClean="0"/>
              <a:t>ontsluiten</a:t>
            </a:r>
            <a:r>
              <a:rPr lang="en-GB" i="1" dirty="0" smtClean="0"/>
              <a:t>/</a:t>
            </a:r>
            <a:r>
              <a:rPr lang="en-GB" i="1" dirty="0" err="1" smtClean="0"/>
              <a:t>beschikbaar</a:t>
            </a:r>
            <a:r>
              <a:rPr lang="en-GB" i="1" dirty="0" smtClean="0"/>
              <a:t> </a:t>
            </a:r>
            <a:r>
              <a:rPr lang="en-GB" i="1" dirty="0" err="1" smtClean="0"/>
              <a:t>houden</a:t>
            </a:r>
            <a:r>
              <a:rPr lang="en-GB" i="1" dirty="0" smtClean="0"/>
              <a:t> is </a:t>
            </a:r>
            <a:r>
              <a:rPr lang="en-GB" i="1" dirty="0" err="1" smtClean="0"/>
              <a:t>duur</a:t>
            </a:r>
            <a:endParaRPr lang="en-GB" i="1" dirty="0" smtClean="0"/>
          </a:p>
        </p:txBody>
      </p:sp>
    </p:spTree>
    <p:extLst>
      <p:ext uri="{BB962C8B-B14F-4D97-AF65-F5344CB8AC3E}">
        <p14:creationId xmlns:p14="http://schemas.microsoft.com/office/powerpoint/2010/main" val="672369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71443">
              <a:defRPr/>
            </a:pPr>
            <a:r>
              <a:rPr lang="en-GB" dirty="0" err="1" smtClean="0"/>
              <a:t>Wel</a:t>
            </a:r>
            <a:r>
              <a:rPr lang="en-GB" dirty="0" smtClean="0"/>
              <a:t> </a:t>
            </a:r>
            <a:r>
              <a:rPr lang="en-GB" dirty="0" err="1" smtClean="0"/>
              <a:t>meer</a:t>
            </a:r>
            <a:r>
              <a:rPr lang="en-GB" dirty="0" smtClean="0"/>
              <a:t> data, maar </a:t>
            </a:r>
            <a:r>
              <a:rPr lang="en-GB" dirty="0" err="1" smtClean="0"/>
              <a:t>niet</a:t>
            </a:r>
            <a:r>
              <a:rPr lang="en-GB" dirty="0" smtClean="0"/>
              <a:t> </a:t>
            </a:r>
            <a:r>
              <a:rPr lang="en-GB" dirty="0" err="1" smtClean="0"/>
              <a:t>oneindig</a:t>
            </a:r>
            <a:r>
              <a:rPr lang="en-GB" dirty="0" smtClean="0"/>
              <a:t> </a:t>
            </a:r>
            <a:r>
              <a:rPr lang="en-GB" dirty="0" err="1" smtClean="0"/>
              <a:t>meer</a:t>
            </a:r>
            <a:r>
              <a:rPr lang="en-GB" dirty="0" smtClean="0"/>
              <a:t> </a:t>
            </a:r>
            <a:r>
              <a:rPr lang="en-GB" dirty="0" err="1" smtClean="0"/>
              <a:t>middelen</a:t>
            </a:r>
            <a:r>
              <a:rPr lang="en-GB" dirty="0" smtClean="0"/>
              <a:t>. </a:t>
            </a:r>
            <a:r>
              <a:rPr lang="en-GB" dirty="0" err="1" smtClean="0"/>
              <a:t>En</a:t>
            </a:r>
            <a:r>
              <a:rPr lang="en-GB" dirty="0" smtClean="0"/>
              <a:t> </a:t>
            </a:r>
            <a:r>
              <a:rPr lang="en-GB" dirty="0" err="1" smtClean="0"/>
              <a:t>ook</a:t>
            </a:r>
            <a:r>
              <a:rPr lang="en-GB" dirty="0" smtClean="0"/>
              <a:t> </a:t>
            </a:r>
            <a:r>
              <a:rPr lang="en-GB" dirty="0" err="1" smtClean="0"/>
              <a:t>niet</a:t>
            </a:r>
            <a:r>
              <a:rPr lang="en-GB" dirty="0" smtClean="0"/>
              <a:t> </a:t>
            </a:r>
            <a:r>
              <a:rPr lang="en-GB" dirty="0" err="1" smtClean="0"/>
              <a:t>meer</a:t>
            </a:r>
            <a:r>
              <a:rPr lang="en-GB" dirty="0" smtClean="0"/>
              <a:t> </a:t>
            </a:r>
            <a:r>
              <a:rPr lang="en-GB" dirty="0" err="1" smtClean="0"/>
              <a:t>energie</a:t>
            </a:r>
            <a:r>
              <a:rPr lang="en-GB" dirty="0" smtClean="0"/>
              <a:t>.</a:t>
            </a:r>
          </a:p>
          <a:p>
            <a:endParaRPr lang="en-GB" dirty="0"/>
          </a:p>
        </p:txBody>
      </p:sp>
    </p:spTree>
    <p:extLst>
      <p:ext uri="{BB962C8B-B14F-4D97-AF65-F5344CB8AC3E}">
        <p14:creationId xmlns:p14="http://schemas.microsoft.com/office/powerpoint/2010/main" val="38099933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a:spLocks noGrp="1" noRot="1" noChangeAspect="1"/>
          </p:cNvSpPr>
          <p:nvPr>
            <p:ph type="sldImg"/>
          </p:nvPr>
        </p:nvSpPr>
        <p:spPr>
          <a:xfrm>
            <a:off x="381000" y="685800"/>
            <a:ext cx="6096000" cy="3429000"/>
          </a:xfrm>
          <a:prstGeom prst="rect">
            <a:avLst/>
          </a:prstGeom>
        </p:spPr>
        <p:txBody>
          <a:bodyPr/>
          <a:lstStyle/>
          <a:p>
            <a:endParaRPr/>
          </a:p>
        </p:txBody>
      </p:sp>
      <p:sp>
        <p:nvSpPr>
          <p:cNvPr id="897" name="Shape 897"/>
          <p:cNvSpPr>
            <a:spLocks noGrp="1"/>
          </p:cNvSpPr>
          <p:nvPr>
            <p:ph type="body" sz="quarter" idx="1"/>
          </p:nvPr>
        </p:nvSpPr>
        <p:spPr>
          <a:prstGeom prst="rect">
            <a:avLst/>
          </a:prstGeom>
        </p:spPr>
        <p:txBody>
          <a:bodyPr/>
          <a:lstStyle/>
          <a:p>
            <a:pPr>
              <a:defRPr sz="1500"/>
            </a:pPr>
            <a:r>
              <a:rPr lang="en-US" sz="1200" dirty="0"/>
              <a:t>Meer data </a:t>
            </a:r>
            <a:r>
              <a:rPr lang="en-US" sz="1200" dirty="0" err="1"/>
              <a:t>verwerken</a:t>
            </a:r>
            <a:r>
              <a:rPr lang="en-US" sz="1200" dirty="0"/>
              <a:t> </a:t>
            </a:r>
            <a:r>
              <a:rPr lang="en-US" sz="1200" dirty="0" err="1"/>
              <a:t>heeft</a:t>
            </a:r>
            <a:r>
              <a:rPr lang="en-US" sz="1200" dirty="0"/>
              <a:t> </a:t>
            </a:r>
            <a:r>
              <a:rPr lang="en-US" sz="1200" dirty="0" err="1"/>
              <a:t>natuurlijk</a:t>
            </a:r>
            <a:r>
              <a:rPr lang="en-US" sz="1200" dirty="0"/>
              <a:t> </a:t>
            </a:r>
            <a:r>
              <a:rPr lang="en-US" sz="1200" dirty="0" err="1"/>
              <a:t>ook</a:t>
            </a:r>
            <a:r>
              <a:rPr lang="en-US" sz="1200" dirty="0"/>
              <a:t> budget </a:t>
            </a:r>
            <a:r>
              <a:rPr lang="en-US" sz="1200" dirty="0" err="1"/>
              <a:t>nodig</a:t>
            </a:r>
            <a:r>
              <a:rPr lang="en-US" sz="1200" dirty="0"/>
              <a:t>, want LHC is </a:t>
            </a:r>
            <a:r>
              <a:rPr lang="en-US" sz="1200" dirty="0" err="1"/>
              <a:t>lang</a:t>
            </a:r>
            <a:r>
              <a:rPr lang="en-US" sz="1200" dirty="0"/>
              <a:t> </a:t>
            </a:r>
            <a:r>
              <a:rPr lang="en-US" sz="1200" dirty="0" err="1"/>
              <a:t>niet</a:t>
            </a:r>
            <a:r>
              <a:rPr lang="en-US" sz="1200" dirty="0"/>
              <a:t> de </a:t>
            </a:r>
            <a:r>
              <a:rPr lang="en-US" sz="1200" dirty="0" err="1"/>
              <a:t>enige</a:t>
            </a:r>
            <a:r>
              <a:rPr lang="en-US" sz="1200" dirty="0"/>
              <a:t> </a:t>
            </a:r>
            <a:r>
              <a:rPr lang="en-US" sz="1200" dirty="0" err="1"/>
              <a:t>waarbij</a:t>
            </a:r>
            <a:r>
              <a:rPr lang="en-US" sz="1200" dirty="0"/>
              <a:t> </a:t>
            </a:r>
            <a:r>
              <a:rPr lang="en-US" sz="1200" dirty="0" err="1"/>
              <a:t>er</a:t>
            </a:r>
            <a:r>
              <a:rPr lang="en-US" sz="1200" dirty="0"/>
              <a:t> </a:t>
            </a:r>
            <a:r>
              <a:rPr lang="en-US" sz="1200" dirty="0" err="1"/>
              <a:t>veel</a:t>
            </a:r>
            <a:r>
              <a:rPr lang="en-US" sz="1200" dirty="0"/>
              <a:t> data </a:t>
            </a:r>
            <a:r>
              <a:rPr lang="en-US" sz="1200" dirty="0" err="1"/>
              <a:t>bij</a:t>
            </a:r>
            <a:r>
              <a:rPr lang="en-US" sz="1200" dirty="0"/>
              <a:t> </a:t>
            </a:r>
            <a:r>
              <a:rPr lang="en-US" sz="1200" dirty="0" err="1"/>
              <a:t>komt</a:t>
            </a:r>
            <a:r>
              <a:rPr lang="en-US" sz="1200" dirty="0"/>
              <a:t>, </a:t>
            </a:r>
            <a:r>
              <a:rPr lang="en-US" sz="1200" dirty="0" err="1"/>
              <a:t>en</a:t>
            </a:r>
            <a:r>
              <a:rPr lang="en-US" sz="1200" dirty="0"/>
              <a:t> </a:t>
            </a:r>
            <a:r>
              <a:rPr lang="en-US" sz="1200" dirty="0" err="1"/>
              <a:t>veel</a:t>
            </a:r>
            <a:r>
              <a:rPr lang="en-US" sz="1200" dirty="0"/>
              <a:t> </a:t>
            </a:r>
            <a:r>
              <a:rPr lang="en-US" sz="1200" dirty="0" err="1"/>
              <a:t>domeinen</a:t>
            </a:r>
            <a:r>
              <a:rPr lang="en-US" sz="1200" dirty="0"/>
              <a:t> </a:t>
            </a:r>
            <a:r>
              <a:rPr lang="en-US" sz="1200" dirty="0" err="1"/>
              <a:t>maken</a:t>
            </a:r>
            <a:r>
              <a:rPr lang="en-US" sz="1200" dirty="0"/>
              <a:t> die </a:t>
            </a:r>
            <a:r>
              <a:rPr lang="en-US" sz="1200" dirty="0" err="1"/>
              <a:t>stap</a:t>
            </a:r>
            <a:r>
              <a:rPr lang="en-US" sz="1200" dirty="0"/>
              <a:t> nu pas.</a:t>
            </a:r>
          </a:p>
          <a:p>
            <a:pPr>
              <a:defRPr sz="1500"/>
            </a:pPr>
            <a:r>
              <a:rPr lang="en-US" sz="1200" dirty="0" err="1"/>
              <a:t>Maarnaast</a:t>
            </a:r>
            <a:r>
              <a:rPr lang="en-US" sz="1200" dirty="0"/>
              <a:t> ‘</a:t>
            </a:r>
            <a:r>
              <a:rPr lang="en-US" sz="1200" dirty="0" err="1"/>
              <a:t>meer</a:t>
            </a:r>
            <a:r>
              <a:rPr lang="en-US" sz="1200" dirty="0"/>
              <a:t> </a:t>
            </a:r>
            <a:r>
              <a:rPr lang="en-US" sz="1200" dirty="0" err="1"/>
              <a:t>ijzer</a:t>
            </a:r>
            <a:r>
              <a:rPr lang="en-US" sz="1200" dirty="0"/>
              <a:t>’ is </a:t>
            </a:r>
            <a:r>
              <a:rPr lang="en-US" sz="1200" dirty="0" err="1"/>
              <a:t>er</a:t>
            </a:r>
            <a:r>
              <a:rPr lang="en-US" sz="1200" dirty="0"/>
              <a:t> </a:t>
            </a:r>
            <a:r>
              <a:rPr lang="en-US" sz="1200" dirty="0" err="1"/>
              <a:t>ook</a:t>
            </a:r>
            <a:r>
              <a:rPr lang="en-US" sz="1200" dirty="0"/>
              <a:t> </a:t>
            </a:r>
            <a:r>
              <a:rPr lang="en-US" sz="1200" dirty="0" err="1"/>
              <a:t>ontwikkeling</a:t>
            </a:r>
            <a:r>
              <a:rPr lang="en-US" sz="1200" dirty="0"/>
              <a:t> van de </a:t>
            </a:r>
            <a:r>
              <a:rPr lang="en-US" sz="1200" dirty="0" err="1"/>
              <a:t>infrastructuur</a:t>
            </a:r>
            <a:r>
              <a:rPr lang="en-US" sz="1200" dirty="0"/>
              <a:t> </a:t>
            </a:r>
            <a:r>
              <a:rPr lang="en-US" sz="1200" dirty="0" err="1"/>
              <a:t>zelf</a:t>
            </a:r>
            <a:r>
              <a:rPr lang="en-US" sz="1200" dirty="0"/>
              <a:t> </a:t>
            </a:r>
            <a:r>
              <a:rPr lang="en-US" sz="1200" dirty="0" err="1"/>
              <a:t>nodig</a:t>
            </a:r>
            <a:r>
              <a:rPr lang="en-US" sz="1200" dirty="0"/>
              <a:t> – met ICT R&amp;D </a:t>
            </a:r>
            <a:r>
              <a:rPr lang="en-US" sz="1200" dirty="0" err="1"/>
              <a:t>en</a:t>
            </a:r>
            <a:r>
              <a:rPr lang="en-US" sz="1200" dirty="0"/>
              <a:t> </a:t>
            </a:r>
            <a:r>
              <a:rPr lang="en-US" sz="1200" dirty="0" err="1"/>
              <a:t>innovatie</a:t>
            </a:r>
            <a:endParaRPr lang="en-US" sz="1200" dirty="0"/>
          </a:p>
          <a:p>
            <a:pPr>
              <a:defRPr sz="1500"/>
            </a:pPr>
            <a:endParaRPr lang="en-US" sz="1200" dirty="0"/>
          </a:p>
          <a:p>
            <a:pPr>
              <a:defRPr sz="1500"/>
            </a:pPr>
            <a:r>
              <a:rPr sz="1200" dirty="0"/>
              <a:t>1) algorithmic improvement to make the challenge manageable, </a:t>
            </a:r>
            <a:endParaRPr lang="en-US" sz="1200" dirty="0"/>
          </a:p>
          <a:p>
            <a:pPr>
              <a:defRPr sz="1500"/>
            </a:pPr>
            <a:r>
              <a:rPr sz="1200" dirty="0"/>
              <a:t>2) effective mechanisms to enable use of the infrastructure through standard tools that bridge the access gap between scientists and the ICT infrastructure, and </a:t>
            </a:r>
            <a:endParaRPr lang="en-US" sz="1200" dirty="0"/>
          </a:p>
          <a:p>
            <a:pPr>
              <a:defRPr sz="1500"/>
            </a:pPr>
            <a:r>
              <a:rPr sz="1200" dirty="0"/>
              <a:t>3) the most advanced resources we can bring to bear in the DNI. For the latter, we work with SURF in the innovation context (like SOIL), as well as in deployment, joint procurement, housing, and operations. </a:t>
            </a:r>
            <a:endParaRPr lang="en-US" sz="1200" dirty="0"/>
          </a:p>
          <a:p>
            <a:pPr>
              <a:defRPr sz="1500"/>
            </a:pPr>
            <a:endParaRPr sz="1200" dirty="0"/>
          </a:p>
          <a:p>
            <a:pPr>
              <a:defRPr sz="1500"/>
            </a:pPr>
            <a:r>
              <a:rPr sz="1200" dirty="0"/>
              <a:t>In addition, we also work closely with vendors, in an open, multi-vendor context, to ensure next generation hardware (either commodity or the systems developed for </a:t>
            </a:r>
            <a:r>
              <a:rPr sz="1200" dirty="0" err="1"/>
              <a:t>hyperscalers</a:t>
            </a:r>
            <a:r>
              <a:rPr sz="1200" dirty="0"/>
              <a:t>) are also suitable for our data processing use cases. </a:t>
            </a:r>
          </a:p>
        </p:txBody>
      </p:sp>
    </p:spTree>
    <p:extLst>
      <p:ext uri="{BB962C8B-B14F-4D97-AF65-F5344CB8AC3E}">
        <p14:creationId xmlns:p14="http://schemas.microsoft.com/office/powerpoint/2010/main" val="1074337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de </a:t>
            </a:r>
            <a:r>
              <a:rPr lang="en-GB" dirty="0" err="1" smtClean="0"/>
              <a:t>innovatieketen</a:t>
            </a:r>
            <a:r>
              <a:rPr lang="en-GB" dirty="0" smtClean="0"/>
              <a:t> is SURF </a:t>
            </a:r>
            <a:r>
              <a:rPr lang="en-GB" dirty="0" err="1" smtClean="0"/>
              <a:t>een</a:t>
            </a:r>
            <a:r>
              <a:rPr lang="en-GB" dirty="0" smtClean="0"/>
              <a:t> </a:t>
            </a:r>
            <a:r>
              <a:rPr lang="en-GB" dirty="0" err="1" smtClean="0"/>
              <a:t>stabiele</a:t>
            </a:r>
            <a:r>
              <a:rPr lang="en-GB" dirty="0" smtClean="0"/>
              <a:t> continue factor. De </a:t>
            </a:r>
            <a:r>
              <a:rPr lang="en-GB" dirty="0" err="1" smtClean="0"/>
              <a:t>betrokkenheid</a:t>
            </a:r>
            <a:r>
              <a:rPr lang="en-GB" dirty="0" smtClean="0"/>
              <a:t> van SURF in het hele </a:t>
            </a:r>
            <a:r>
              <a:rPr lang="en-GB" dirty="0" err="1" smtClean="0"/>
              <a:t>traject</a:t>
            </a:r>
            <a:r>
              <a:rPr lang="en-GB" dirty="0" smtClean="0"/>
              <a:t>,</a:t>
            </a:r>
            <a:r>
              <a:rPr lang="en-GB" baseline="0" dirty="0" smtClean="0"/>
              <a:t> </a:t>
            </a:r>
            <a:r>
              <a:rPr lang="en-GB" baseline="0" dirty="0" err="1" smtClean="0"/>
              <a:t>b.v</a:t>
            </a:r>
            <a:r>
              <a:rPr lang="en-GB" baseline="0" dirty="0" smtClean="0"/>
              <a:t>. </a:t>
            </a:r>
            <a:r>
              <a:rPr lang="en-GB" baseline="0" dirty="0" err="1" smtClean="0"/>
              <a:t>vanuit</a:t>
            </a:r>
            <a:r>
              <a:rPr lang="en-GB" baseline="0" dirty="0" smtClean="0"/>
              <a:t> SLICES-NL </a:t>
            </a:r>
            <a:r>
              <a:rPr lang="en-GB" baseline="0" dirty="0" err="1" smtClean="0"/>
              <a:t>en</a:t>
            </a:r>
            <a:r>
              <a:rPr lang="en-GB" baseline="0" dirty="0" smtClean="0"/>
              <a:t> </a:t>
            </a:r>
            <a:r>
              <a:rPr lang="en-GB" baseline="0" dirty="0" err="1" smtClean="0"/>
              <a:t>samenwerking</a:t>
            </a:r>
            <a:r>
              <a:rPr lang="en-GB" baseline="0" dirty="0" smtClean="0"/>
              <a:t> met CS </a:t>
            </a:r>
            <a:r>
              <a:rPr lang="en-GB" baseline="0" dirty="0" err="1" smtClean="0"/>
              <a:t>groepen</a:t>
            </a:r>
            <a:r>
              <a:rPr lang="en-GB" baseline="0" dirty="0" smtClean="0"/>
              <a:t>, via het </a:t>
            </a:r>
            <a:r>
              <a:rPr lang="en-GB" baseline="0" dirty="0" err="1" smtClean="0"/>
              <a:t>innovatieprogramma</a:t>
            </a:r>
            <a:r>
              <a:rPr lang="en-GB" baseline="0" dirty="0" smtClean="0"/>
              <a:t> </a:t>
            </a:r>
            <a:r>
              <a:rPr lang="en-GB" baseline="0" dirty="0" err="1" smtClean="0"/>
              <a:t>voor</a:t>
            </a:r>
            <a:r>
              <a:rPr lang="en-GB" baseline="0" dirty="0" smtClean="0"/>
              <a:t> (efficient </a:t>
            </a:r>
            <a:r>
              <a:rPr lang="en-GB" baseline="0" dirty="0" err="1" smtClean="0"/>
              <a:t>en</a:t>
            </a:r>
            <a:r>
              <a:rPr lang="en-GB" baseline="0" dirty="0" smtClean="0"/>
              <a:t> </a:t>
            </a:r>
            <a:r>
              <a:rPr lang="en-GB" baseline="0" dirty="0" err="1" smtClean="0"/>
              <a:t>effectief</a:t>
            </a:r>
            <a:r>
              <a:rPr lang="en-GB" baseline="0" dirty="0" smtClean="0"/>
              <a:t>) </a:t>
            </a:r>
            <a:r>
              <a:rPr lang="en-GB" baseline="0" dirty="0" err="1" smtClean="0"/>
              <a:t>gebruik</a:t>
            </a:r>
            <a:r>
              <a:rPr lang="en-GB" baseline="0" dirty="0" smtClean="0"/>
              <a:t> van </a:t>
            </a:r>
            <a:r>
              <a:rPr lang="en-GB" baseline="0" dirty="0" err="1" smtClean="0"/>
              <a:t>faciliteiten</a:t>
            </a:r>
            <a:r>
              <a:rPr lang="en-GB" baseline="0" dirty="0" smtClean="0"/>
              <a:t> </a:t>
            </a:r>
            <a:r>
              <a:rPr lang="en-GB" baseline="0" dirty="0" err="1" smtClean="0"/>
              <a:t>en</a:t>
            </a:r>
            <a:r>
              <a:rPr lang="en-GB" baseline="0" dirty="0" smtClean="0"/>
              <a:t> het </a:t>
            </a:r>
            <a:r>
              <a:rPr lang="en-GB" baseline="0" dirty="0" err="1" smtClean="0"/>
              <a:t>onderzoek</a:t>
            </a:r>
            <a:r>
              <a:rPr lang="en-GB" baseline="0" dirty="0" smtClean="0"/>
              <a:t> </a:t>
            </a:r>
            <a:r>
              <a:rPr lang="en-GB" baseline="0" dirty="0" err="1" smtClean="0"/>
              <a:t>naar</a:t>
            </a:r>
            <a:r>
              <a:rPr lang="en-GB" baseline="0" dirty="0" smtClean="0"/>
              <a:t> matching </a:t>
            </a:r>
            <a:r>
              <a:rPr lang="en-GB" baseline="0" dirty="0" err="1" smtClean="0"/>
              <a:t>tussen</a:t>
            </a:r>
            <a:r>
              <a:rPr lang="en-GB" baseline="0" dirty="0" smtClean="0"/>
              <a:t> </a:t>
            </a:r>
            <a:r>
              <a:rPr lang="en-GB" baseline="0" dirty="0" err="1" smtClean="0"/>
              <a:t>technologie</a:t>
            </a:r>
            <a:r>
              <a:rPr lang="en-GB" baseline="0" dirty="0" smtClean="0"/>
              <a:t> </a:t>
            </a:r>
            <a:r>
              <a:rPr lang="en-GB" baseline="0" dirty="0" err="1" smtClean="0"/>
              <a:t>en</a:t>
            </a:r>
            <a:r>
              <a:rPr lang="en-GB" baseline="0" dirty="0" smtClean="0"/>
              <a:t> </a:t>
            </a:r>
            <a:r>
              <a:rPr lang="en-GB" baseline="0" dirty="0" err="1" smtClean="0"/>
              <a:t>applicaties</a:t>
            </a:r>
            <a:r>
              <a:rPr lang="en-GB" baseline="0" dirty="0" smtClean="0"/>
              <a:t>, tot </a:t>
            </a:r>
            <a:r>
              <a:rPr lang="en-GB" baseline="0" dirty="0" err="1" smtClean="0"/>
              <a:t>aan</a:t>
            </a:r>
            <a:r>
              <a:rPr lang="en-GB" baseline="0" dirty="0" smtClean="0"/>
              <a:t> het </a:t>
            </a:r>
            <a:r>
              <a:rPr lang="en-GB" baseline="0" dirty="0" err="1" smtClean="0"/>
              <a:t>operationeel</a:t>
            </a:r>
            <a:r>
              <a:rPr lang="en-GB" baseline="0" dirty="0" smtClean="0"/>
              <a:t> </a:t>
            </a:r>
            <a:r>
              <a:rPr lang="en-GB" baseline="0" dirty="0" err="1" smtClean="0"/>
              <a:t>onderzoek</a:t>
            </a:r>
            <a:r>
              <a:rPr lang="en-GB" baseline="0" dirty="0" smtClean="0"/>
              <a:t> </a:t>
            </a:r>
            <a:r>
              <a:rPr lang="en-GB" baseline="0" dirty="0" err="1" smtClean="0"/>
              <a:t>zodat</a:t>
            </a:r>
            <a:r>
              <a:rPr lang="en-GB" baseline="0" dirty="0" smtClean="0"/>
              <a:t> SURF </a:t>
            </a:r>
            <a:r>
              <a:rPr lang="en-GB" baseline="0" dirty="0" err="1" smtClean="0"/>
              <a:t>en</a:t>
            </a:r>
            <a:r>
              <a:rPr lang="en-GB" baseline="0" dirty="0" smtClean="0"/>
              <a:t> </a:t>
            </a:r>
            <a:r>
              <a:rPr lang="en-GB" baseline="0" dirty="0" err="1" smtClean="0"/>
              <a:t>haar</a:t>
            </a:r>
            <a:r>
              <a:rPr lang="en-GB" baseline="0" dirty="0" smtClean="0"/>
              <a:t> partners _</a:t>
            </a:r>
            <a:r>
              <a:rPr lang="en-GB" baseline="0" dirty="0" err="1" smtClean="0"/>
              <a:t>zelf</a:t>
            </a:r>
            <a:r>
              <a:rPr lang="en-GB" baseline="0" dirty="0" smtClean="0"/>
              <a:t>_ de </a:t>
            </a:r>
            <a:r>
              <a:rPr lang="en-GB" baseline="0" dirty="0" err="1" smtClean="0"/>
              <a:t>expterside</a:t>
            </a:r>
            <a:r>
              <a:rPr lang="en-GB" baseline="0" dirty="0" smtClean="0"/>
              <a:t> </a:t>
            </a:r>
            <a:r>
              <a:rPr lang="en-GB" baseline="0" dirty="0" err="1" smtClean="0"/>
              <a:t>hebben</a:t>
            </a:r>
            <a:r>
              <a:rPr lang="en-GB" baseline="0" dirty="0" smtClean="0"/>
              <a:t> om infrastructure </a:t>
            </a:r>
            <a:r>
              <a:rPr lang="en-GB" baseline="0" dirty="0" err="1" smtClean="0"/>
              <a:t>te</a:t>
            </a:r>
            <a:r>
              <a:rPr lang="en-GB" baseline="0" dirty="0" smtClean="0"/>
              <a:t> </a:t>
            </a:r>
            <a:r>
              <a:rPr lang="en-GB" baseline="0" dirty="0" err="1" smtClean="0"/>
              <a:t>bouwen</a:t>
            </a:r>
            <a:r>
              <a:rPr lang="en-GB" baseline="0" dirty="0" smtClean="0"/>
              <a:t>. </a:t>
            </a:r>
            <a:r>
              <a:rPr lang="en-GB" baseline="0" dirty="0" err="1" smtClean="0"/>
              <a:t>Niets</a:t>
            </a:r>
            <a:r>
              <a:rPr lang="en-GB" baseline="0" dirty="0" smtClean="0"/>
              <a:t> </a:t>
            </a:r>
            <a:r>
              <a:rPr lang="en-GB" baseline="0" dirty="0" err="1" smtClean="0"/>
              <a:t>zou</a:t>
            </a:r>
            <a:r>
              <a:rPr lang="en-GB" baseline="0" dirty="0" smtClean="0"/>
              <a:t> </a:t>
            </a:r>
            <a:r>
              <a:rPr lang="en-GB" baseline="0" dirty="0" err="1" smtClean="0"/>
              <a:t>erger</a:t>
            </a:r>
            <a:r>
              <a:rPr lang="en-GB" baseline="0" dirty="0" smtClean="0"/>
              <a:t> </a:t>
            </a:r>
            <a:r>
              <a:rPr lang="en-GB" baseline="0" dirty="0" err="1" smtClean="0"/>
              <a:t>zijn</a:t>
            </a:r>
            <a:r>
              <a:rPr lang="en-GB" baseline="0" dirty="0" smtClean="0"/>
              <a:t> </a:t>
            </a:r>
            <a:r>
              <a:rPr lang="en-GB" baseline="0" dirty="0" err="1" smtClean="0"/>
              <a:t>dan</a:t>
            </a:r>
            <a:r>
              <a:rPr lang="en-GB" baseline="0" dirty="0" smtClean="0"/>
              <a:t> </a:t>
            </a:r>
            <a:r>
              <a:rPr lang="en-GB" baseline="0" dirty="0" err="1" smtClean="0"/>
              <a:t>zelfs</a:t>
            </a:r>
            <a:r>
              <a:rPr lang="en-GB" baseline="0" dirty="0" smtClean="0"/>
              <a:t> de </a:t>
            </a:r>
            <a:r>
              <a:rPr lang="en-GB" baseline="0" dirty="0" err="1" smtClean="0"/>
              <a:t>kennis</a:t>
            </a:r>
            <a:r>
              <a:rPr lang="en-GB" baseline="0" dirty="0" smtClean="0"/>
              <a:t> over wat je wilt </a:t>
            </a:r>
            <a:r>
              <a:rPr lang="en-GB" baseline="0" dirty="0" err="1" smtClean="0"/>
              <a:t>te</a:t>
            </a:r>
            <a:r>
              <a:rPr lang="en-GB" baseline="0" dirty="0" smtClean="0"/>
              <a:t> </a:t>
            </a:r>
            <a:r>
              <a:rPr lang="en-GB" baseline="0" dirty="0" err="1" smtClean="0"/>
              <a:t>moeten</a:t>
            </a:r>
            <a:r>
              <a:rPr lang="en-GB" baseline="0" dirty="0" smtClean="0"/>
              <a:t> </a:t>
            </a:r>
            <a:r>
              <a:rPr lang="en-GB" baseline="0" dirty="0" err="1" smtClean="0"/>
              <a:t>inhuren</a:t>
            </a:r>
            <a:r>
              <a:rPr lang="en-GB" baseline="0" dirty="0" smtClean="0"/>
              <a:t>. </a:t>
            </a:r>
            <a:r>
              <a:rPr lang="en-GB" baseline="0" dirty="0" err="1" smtClean="0"/>
              <a:t>Doordat</a:t>
            </a:r>
            <a:r>
              <a:rPr lang="en-GB" baseline="0" dirty="0" smtClean="0"/>
              <a:t> SURF </a:t>
            </a:r>
            <a:r>
              <a:rPr lang="en-GB" baseline="0" dirty="0" err="1" smtClean="0"/>
              <a:t>dit</a:t>
            </a:r>
            <a:r>
              <a:rPr lang="en-GB" baseline="0" dirty="0" smtClean="0"/>
              <a:t>, met </a:t>
            </a:r>
            <a:r>
              <a:rPr lang="en-GB" baseline="0" dirty="0" err="1" smtClean="0"/>
              <a:t>haar</a:t>
            </a:r>
            <a:r>
              <a:rPr lang="en-GB" baseline="0" dirty="0" smtClean="0"/>
              <a:t> partners, </a:t>
            </a:r>
            <a:r>
              <a:rPr lang="en-GB" baseline="0" dirty="0" err="1" smtClean="0"/>
              <a:t>wel</a:t>
            </a:r>
            <a:r>
              <a:rPr lang="en-GB" baseline="0" dirty="0" smtClean="0"/>
              <a:t> </a:t>
            </a:r>
            <a:r>
              <a:rPr lang="en-GB" baseline="0" dirty="0" err="1" smtClean="0"/>
              <a:t>kan</a:t>
            </a:r>
            <a:r>
              <a:rPr lang="en-GB" baseline="0" dirty="0" smtClean="0"/>
              <a:t>, </a:t>
            </a:r>
            <a:r>
              <a:rPr lang="en-GB" baseline="0" dirty="0" err="1" smtClean="0"/>
              <a:t>krijgt</a:t>
            </a:r>
            <a:r>
              <a:rPr lang="en-GB" baseline="0" dirty="0" smtClean="0"/>
              <a:t> Nederland </a:t>
            </a:r>
            <a:r>
              <a:rPr lang="en-GB" baseline="0" dirty="0" err="1" smtClean="0"/>
              <a:t>een</a:t>
            </a:r>
            <a:r>
              <a:rPr lang="en-GB" baseline="0" dirty="0" smtClean="0"/>
              <a:t> </a:t>
            </a:r>
            <a:r>
              <a:rPr lang="en-GB" baseline="0" dirty="0" err="1" smtClean="0"/>
              <a:t>unieke</a:t>
            </a:r>
            <a:r>
              <a:rPr lang="en-GB" baseline="0" dirty="0" smtClean="0"/>
              <a:t> positive.</a:t>
            </a:r>
          </a:p>
          <a:p>
            <a:r>
              <a:rPr lang="en-GB" baseline="0" dirty="0" err="1" smtClean="0"/>
              <a:t>Daarvoor</a:t>
            </a:r>
            <a:r>
              <a:rPr lang="en-GB" baseline="0" dirty="0" smtClean="0"/>
              <a:t> is het </a:t>
            </a:r>
            <a:r>
              <a:rPr lang="en-GB" baseline="0" dirty="0" err="1" smtClean="0"/>
              <a:t>wel</a:t>
            </a:r>
            <a:r>
              <a:rPr lang="en-GB" baseline="0" dirty="0" smtClean="0"/>
              <a:t> van </a:t>
            </a:r>
            <a:r>
              <a:rPr lang="en-GB" baseline="0" dirty="0" err="1" smtClean="0"/>
              <a:t>belang</a:t>
            </a:r>
            <a:r>
              <a:rPr lang="en-GB" baseline="0" dirty="0" smtClean="0"/>
              <a:t> </a:t>
            </a:r>
            <a:r>
              <a:rPr lang="en-GB" baseline="0" dirty="0" err="1" smtClean="0"/>
              <a:t>dat</a:t>
            </a:r>
            <a:r>
              <a:rPr lang="en-GB" baseline="0" dirty="0" smtClean="0"/>
              <a:t> ICT </a:t>
            </a:r>
            <a:r>
              <a:rPr lang="en-GB" baseline="0" dirty="0" err="1" smtClean="0"/>
              <a:t>alsresearch</a:t>
            </a:r>
            <a:r>
              <a:rPr lang="en-GB" baseline="0" dirty="0" smtClean="0"/>
              <a:t> instrument </a:t>
            </a:r>
            <a:r>
              <a:rPr lang="en-GB" baseline="0" dirty="0" err="1" smtClean="0"/>
              <a:t>gezien</a:t>
            </a:r>
            <a:r>
              <a:rPr lang="en-GB" baseline="0" dirty="0" smtClean="0"/>
              <a:t> </a:t>
            </a:r>
            <a:r>
              <a:rPr lang="en-GB" baseline="0" dirty="0" err="1" smtClean="0"/>
              <a:t>wordt</a:t>
            </a:r>
            <a:r>
              <a:rPr lang="en-GB" baseline="0" dirty="0" smtClean="0"/>
              <a:t>, </a:t>
            </a:r>
            <a:r>
              <a:rPr lang="en-GB" baseline="0" dirty="0" err="1" smtClean="0"/>
              <a:t>en</a:t>
            </a:r>
            <a:r>
              <a:rPr lang="en-GB" baseline="0" dirty="0" smtClean="0"/>
              <a:t> NIET </a:t>
            </a:r>
            <a:r>
              <a:rPr lang="en-GB" baseline="0" dirty="0" err="1" smtClean="0"/>
              <a:t>als</a:t>
            </a:r>
            <a:r>
              <a:rPr lang="en-GB" baseline="0" dirty="0" smtClean="0"/>
              <a:t> </a:t>
            </a:r>
            <a:r>
              <a:rPr lang="en-GB" baseline="0" dirty="0" err="1" smtClean="0"/>
              <a:t>facilitair</a:t>
            </a:r>
            <a:r>
              <a:rPr lang="en-GB" baseline="0" dirty="0" smtClean="0"/>
              <a:t> of </a:t>
            </a:r>
            <a:r>
              <a:rPr lang="en-GB" baseline="0" dirty="0" err="1" smtClean="0"/>
              <a:t>een</a:t>
            </a:r>
            <a:r>
              <a:rPr lang="en-GB" baseline="0" dirty="0" smtClean="0"/>
              <a:t> </a:t>
            </a:r>
            <a:r>
              <a:rPr lang="en-GB" baseline="0" dirty="0" err="1" smtClean="0"/>
              <a:t>veredeld</a:t>
            </a:r>
            <a:r>
              <a:rPr lang="en-GB" baseline="0" dirty="0" smtClean="0"/>
              <a:t> ERP system. </a:t>
            </a:r>
          </a:p>
          <a:p>
            <a:r>
              <a:rPr lang="en-GB" baseline="0" dirty="0" smtClean="0"/>
              <a:t>De </a:t>
            </a:r>
            <a:r>
              <a:rPr lang="en-GB" baseline="0" dirty="0" err="1" smtClean="0"/>
              <a:t>erkenning</a:t>
            </a:r>
            <a:r>
              <a:rPr lang="en-GB" baseline="0" dirty="0" smtClean="0"/>
              <a:t> van ICT </a:t>
            </a:r>
            <a:r>
              <a:rPr lang="en-GB" baseline="0" dirty="0" err="1" smtClean="0"/>
              <a:t>als</a:t>
            </a:r>
            <a:r>
              <a:rPr lang="en-GB" baseline="0" dirty="0" smtClean="0"/>
              <a:t> </a:t>
            </a:r>
            <a:r>
              <a:rPr lang="en-GB" baseline="0" dirty="0" err="1" smtClean="0"/>
              <a:t>essentieel</a:t>
            </a:r>
            <a:r>
              <a:rPr lang="en-GB" baseline="0" dirty="0" smtClean="0"/>
              <a:t> </a:t>
            </a:r>
            <a:r>
              <a:rPr lang="en-GB" baseline="0" dirty="0" err="1" smtClean="0"/>
              <a:t>als</a:t>
            </a:r>
            <a:r>
              <a:rPr lang="en-GB" baseline="0" dirty="0" smtClean="0"/>
              <a:t> </a:t>
            </a:r>
            <a:r>
              <a:rPr lang="en-GB" baseline="0" dirty="0" err="1" smtClean="0"/>
              <a:t>onderzoeksinstrument</a:t>
            </a:r>
            <a:r>
              <a:rPr lang="en-GB" baseline="0" dirty="0" smtClean="0"/>
              <a:t> is nog </a:t>
            </a:r>
            <a:r>
              <a:rPr lang="en-GB" baseline="0" dirty="0" err="1" smtClean="0"/>
              <a:t>lang</a:t>
            </a:r>
            <a:r>
              <a:rPr lang="en-GB" baseline="0" dirty="0" smtClean="0"/>
              <a:t> </a:t>
            </a:r>
            <a:r>
              <a:rPr lang="en-GB" baseline="0" dirty="0" err="1" smtClean="0"/>
              <a:t>niet</a:t>
            </a:r>
            <a:r>
              <a:rPr lang="en-GB" baseline="0" dirty="0" smtClean="0"/>
              <a:t> </a:t>
            </a:r>
            <a:r>
              <a:rPr lang="en-GB" baseline="0" dirty="0" err="1" smtClean="0"/>
              <a:t>voltooid</a:t>
            </a:r>
            <a:r>
              <a:rPr lang="en-GB" baseline="0" dirty="0" smtClean="0"/>
              <a:t> – nog </a:t>
            </a:r>
            <a:r>
              <a:rPr lang="en-GB" baseline="0" dirty="0" err="1" smtClean="0"/>
              <a:t>te</a:t>
            </a:r>
            <a:r>
              <a:rPr lang="en-GB" baseline="0" dirty="0" smtClean="0"/>
              <a:t> </a:t>
            </a:r>
            <a:r>
              <a:rPr lang="en-GB" baseline="0" dirty="0" err="1" smtClean="0"/>
              <a:t>veel</a:t>
            </a:r>
            <a:r>
              <a:rPr lang="en-GB" baseline="0" dirty="0" smtClean="0"/>
              <a:t> </a:t>
            </a:r>
            <a:r>
              <a:rPr lang="en-GB" baseline="0" dirty="0" err="1" smtClean="0"/>
              <a:t>instellen</a:t>
            </a:r>
            <a:r>
              <a:rPr lang="en-GB" baseline="0" dirty="0" smtClean="0"/>
              <a:t> in Nederland </a:t>
            </a:r>
            <a:r>
              <a:rPr lang="en-GB" baseline="0" dirty="0" err="1" smtClean="0"/>
              <a:t>zien</a:t>
            </a:r>
            <a:r>
              <a:rPr lang="en-GB" baseline="0" dirty="0" smtClean="0"/>
              <a:t> ICT (</a:t>
            </a:r>
            <a:r>
              <a:rPr lang="en-GB" baseline="0" dirty="0" err="1" smtClean="0"/>
              <a:t>en</a:t>
            </a:r>
            <a:r>
              <a:rPr lang="en-GB" baseline="0" dirty="0" smtClean="0"/>
              <a:t> </a:t>
            </a:r>
            <a:r>
              <a:rPr lang="en-GB" baseline="0" dirty="0" err="1" smtClean="0"/>
              <a:t>dus</a:t>
            </a:r>
            <a:r>
              <a:rPr lang="en-GB" baseline="0" dirty="0" smtClean="0"/>
              <a:t> </a:t>
            </a:r>
            <a:r>
              <a:rPr lang="en-GB" baseline="0" dirty="0" err="1" smtClean="0"/>
              <a:t>ook</a:t>
            </a:r>
            <a:r>
              <a:rPr lang="en-GB" baseline="0" dirty="0" smtClean="0"/>
              <a:t> </a:t>
            </a:r>
            <a:r>
              <a:rPr lang="en-GB" baseline="0" dirty="0" err="1" smtClean="0"/>
              <a:t>hun</a:t>
            </a:r>
            <a:r>
              <a:rPr lang="en-GB" baseline="0" dirty="0" smtClean="0"/>
              <a:t> representative </a:t>
            </a:r>
            <a:r>
              <a:rPr lang="en-GB" baseline="0" dirty="0" err="1" smtClean="0"/>
              <a:t>richting</a:t>
            </a:r>
            <a:r>
              <a:rPr lang="en-GB" baseline="0" dirty="0" smtClean="0"/>
              <a:t> SURF) </a:t>
            </a:r>
            <a:r>
              <a:rPr lang="en-GB" baseline="0" dirty="0" err="1" smtClean="0"/>
              <a:t>als</a:t>
            </a:r>
            <a:r>
              <a:rPr lang="en-GB" baseline="0" dirty="0" smtClean="0"/>
              <a:t> </a:t>
            </a:r>
            <a:r>
              <a:rPr lang="en-GB" baseline="0" dirty="0" err="1" smtClean="0"/>
              <a:t>een</a:t>
            </a:r>
            <a:r>
              <a:rPr lang="en-GB" baseline="0" dirty="0" smtClean="0"/>
              <a:t> </a:t>
            </a:r>
            <a:r>
              <a:rPr lang="en-GB" baseline="0" dirty="0" err="1" smtClean="0"/>
              <a:t>kostenpost</a:t>
            </a:r>
            <a:r>
              <a:rPr lang="en-GB" baseline="0" dirty="0" smtClean="0"/>
              <a:t>. </a:t>
            </a:r>
            <a:r>
              <a:rPr lang="en-GB" baseline="0" dirty="0" err="1" smtClean="0"/>
              <a:t>Dit</a:t>
            </a:r>
            <a:r>
              <a:rPr lang="en-GB" baseline="0" dirty="0" smtClean="0"/>
              <a:t> is </a:t>
            </a:r>
            <a:r>
              <a:rPr lang="en-GB" baseline="0" dirty="0" err="1" smtClean="0"/>
              <a:t>een</a:t>
            </a:r>
            <a:r>
              <a:rPr lang="en-GB" baseline="0" dirty="0" smtClean="0"/>
              <a:t> </a:t>
            </a:r>
            <a:r>
              <a:rPr lang="en-GB" baseline="0" dirty="0" err="1" smtClean="0"/>
              <a:t>structuurprobleem</a:t>
            </a:r>
            <a:r>
              <a:rPr lang="en-GB" baseline="0" dirty="0" smtClean="0"/>
              <a:t> </a:t>
            </a:r>
            <a:r>
              <a:rPr lang="en-GB" baseline="0" dirty="0" err="1" smtClean="0"/>
              <a:t>waarook</a:t>
            </a:r>
            <a:r>
              <a:rPr lang="en-GB" baseline="0" dirty="0" smtClean="0"/>
              <a:t> de </a:t>
            </a:r>
            <a:r>
              <a:rPr lang="en-GB" baseline="0" dirty="0" err="1" smtClean="0"/>
              <a:t>instellingen</a:t>
            </a:r>
            <a:r>
              <a:rPr lang="en-GB" baseline="0" dirty="0" smtClean="0"/>
              <a:t> (</a:t>
            </a:r>
            <a:r>
              <a:rPr lang="en-GB" baseline="0" dirty="0" err="1" smtClean="0"/>
              <a:t>en</a:t>
            </a:r>
            <a:r>
              <a:rPr lang="en-GB" baseline="0" dirty="0" smtClean="0"/>
              <a:t> </a:t>
            </a:r>
            <a:r>
              <a:rPr lang="en-GB" baseline="0" dirty="0" err="1" smtClean="0"/>
              <a:t>hun</a:t>
            </a:r>
            <a:r>
              <a:rPr lang="en-GB" baseline="0" dirty="0" smtClean="0"/>
              <a:t> CSCs) </a:t>
            </a:r>
            <a:r>
              <a:rPr lang="en-GB" baseline="0" dirty="0" err="1" smtClean="0"/>
              <a:t>aan</a:t>
            </a:r>
            <a:r>
              <a:rPr lang="en-GB" baseline="0" dirty="0" smtClean="0"/>
              <a:t> </a:t>
            </a:r>
            <a:r>
              <a:rPr lang="en-GB" baseline="0" dirty="0" err="1" smtClean="0"/>
              <a:t>zullen</a:t>
            </a:r>
            <a:r>
              <a:rPr lang="en-GB" baseline="0" dirty="0" smtClean="0"/>
              <a:t> </a:t>
            </a:r>
            <a:r>
              <a:rPr lang="en-GB" baseline="0" dirty="0" err="1" smtClean="0"/>
              <a:t>moeten</a:t>
            </a:r>
            <a:r>
              <a:rPr lang="en-GB" baseline="0" dirty="0" smtClean="0"/>
              <a:t> </a:t>
            </a:r>
            <a:r>
              <a:rPr lang="en-GB" baseline="0" dirty="0" err="1" smtClean="0"/>
              <a:t>wennen</a:t>
            </a:r>
            <a:r>
              <a:rPr lang="en-GB" baseline="0" dirty="0" smtClean="0"/>
              <a:t>.</a:t>
            </a:r>
          </a:p>
          <a:p>
            <a:endParaRPr lang="en-GB" baseline="0" dirty="0" smtClean="0"/>
          </a:p>
          <a:p>
            <a:r>
              <a:rPr lang="en-GB" dirty="0" smtClean="0"/>
              <a:t>matching de infra op research – </a:t>
            </a:r>
            <a:r>
              <a:rPr lang="en-GB" dirty="0" err="1" smtClean="0"/>
              <a:t>samenwerking</a:t>
            </a:r>
            <a:r>
              <a:rPr lang="en-GB" dirty="0" smtClean="0"/>
              <a:t> </a:t>
            </a:r>
            <a:r>
              <a:rPr lang="en-GB" dirty="0" err="1" smtClean="0"/>
              <a:t>tussen</a:t>
            </a:r>
            <a:r>
              <a:rPr lang="en-GB" dirty="0" smtClean="0"/>
              <a:t> infra expertise </a:t>
            </a:r>
            <a:r>
              <a:rPr lang="en-GB" dirty="0" err="1" smtClean="0"/>
              <a:t>bij</a:t>
            </a:r>
            <a:r>
              <a:rPr lang="en-GB" dirty="0" smtClean="0"/>
              <a:t> SURF </a:t>
            </a:r>
            <a:r>
              <a:rPr lang="en-GB" dirty="0" err="1" smtClean="0"/>
              <a:t>en</a:t>
            </a:r>
            <a:r>
              <a:rPr lang="en-GB" dirty="0" smtClean="0"/>
              <a:t> </a:t>
            </a:r>
            <a:r>
              <a:rPr lang="en-GB" dirty="0" err="1" smtClean="0"/>
              <a:t>domein</a:t>
            </a:r>
            <a:r>
              <a:rPr lang="en-GB" dirty="0" smtClean="0"/>
              <a:t> expertise</a:t>
            </a:r>
          </a:p>
          <a:p>
            <a:endParaRPr lang="en-GB" dirty="0" smtClean="0"/>
          </a:p>
          <a:p>
            <a:r>
              <a:rPr lang="en-GB" dirty="0" smtClean="0"/>
              <a:t>co-</a:t>
            </a:r>
            <a:r>
              <a:rPr lang="en-GB" dirty="0" err="1" smtClean="0"/>
              <a:t>innovatie</a:t>
            </a:r>
            <a:r>
              <a:rPr lang="en-GB" dirty="0" smtClean="0"/>
              <a:t> is </a:t>
            </a:r>
            <a:r>
              <a:rPr lang="en-GB" dirty="0" err="1" smtClean="0"/>
              <a:t>sterk</a:t>
            </a:r>
            <a:r>
              <a:rPr lang="en-GB" dirty="0" smtClean="0"/>
              <a:t> punt SURF: SOIL, BDSI (‘</a:t>
            </a:r>
            <a:r>
              <a:rPr lang="en-GB" dirty="0" err="1" smtClean="0"/>
              <a:t>nationale</a:t>
            </a:r>
            <a:r>
              <a:rPr lang="en-GB" dirty="0" smtClean="0"/>
              <a:t> </a:t>
            </a:r>
            <a:r>
              <a:rPr lang="en-GB" dirty="0" err="1" smtClean="0"/>
              <a:t>speeltuin</a:t>
            </a:r>
            <a:r>
              <a:rPr lang="en-GB" dirty="0" smtClean="0"/>
              <a:t>’), maar </a:t>
            </a:r>
            <a:r>
              <a:rPr lang="en-GB" dirty="0" err="1" smtClean="0"/>
              <a:t>ook</a:t>
            </a:r>
            <a:r>
              <a:rPr lang="en-GB" dirty="0" smtClean="0"/>
              <a:t> op </a:t>
            </a:r>
            <a:r>
              <a:rPr lang="en-GB" dirty="0" err="1" smtClean="0"/>
              <a:t>diensten</a:t>
            </a:r>
            <a:r>
              <a:rPr lang="en-GB" dirty="0" smtClean="0"/>
              <a:t> (Yoda), </a:t>
            </a:r>
            <a:r>
              <a:rPr lang="en-GB" dirty="0" err="1" smtClean="0"/>
              <a:t>en</a:t>
            </a:r>
            <a:r>
              <a:rPr lang="en-GB" dirty="0" smtClean="0"/>
              <a:t> ‘</a:t>
            </a:r>
            <a:r>
              <a:rPr lang="en-GB" dirty="0" err="1" smtClean="0"/>
              <a:t>stressen</a:t>
            </a:r>
            <a:r>
              <a:rPr lang="en-GB" dirty="0" smtClean="0"/>
              <a:t>’ van next-gen infra research (Quantum simulators, QC – short term &amp; long term)</a:t>
            </a:r>
          </a:p>
          <a:p>
            <a:endParaRPr lang="en-GB" dirty="0"/>
          </a:p>
        </p:txBody>
      </p:sp>
    </p:spTree>
    <p:extLst>
      <p:ext uri="{BB962C8B-B14F-4D97-AF65-F5344CB8AC3E}">
        <p14:creationId xmlns:p14="http://schemas.microsoft.com/office/powerpoint/2010/main" val="1073147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887" indent="-342887">
              <a:buFont typeface="Arial" panose="020B0604020202020204" pitchFamily="34" charset="0"/>
              <a:buChar char="•"/>
            </a:pPr>
            <a:r>
              <a:rPr lang="en-GB" dirty="0" smtClean="0"/>
              <a:t>800+ </a:t>
            </a:r>
            <a:r>
              <a:rPr lang="en-GB" dirty="0" err="1" smtClean="0"/>
              <a:t>Gbps</a:t>
            </a:r>
            <a:r>
              <a:rPr lang="en-GB" dirty="0" smtClean="0"/>
              <a:t> </a:t>
            </a:r>
            <a:r>
              <a:rPr lang="en-GB" dirty="0" err="1" smtClean="0"/>
              <a:t>voor</a:t>
            </a:r>
            <a:r>
              <a:rPr lang="en-GB" dirty="0" smtClean="0"/>
              <a:t> HL-LHC – </a:t>
            </a:r>
            <a:r>
              <a:rPr lang="en-GB" dirty="0" err="1" smtClean="0"/>
              <a:t>zowel</a:t>
            </a:r>
            <a:r>
              <a:rPr lang="en-GB" dirty="0" smtClean="0"/>
              <a:t> de </a:t>
            </a:r>
            <a:r>
              <a:rPr lang="en-GB" dirty="0" err="1" smtClean="0"/>
              <a:t>LHCone</a:t>
            </a:r>
            <a:r>
              <a:rPr lang="en-GB" dirty="0" smtClean="0"/>
              <a:t> mesh </a:t>
            </a:r>
            <a:r>
              <a:rPr lang="en-GB" dirty="0" err="1" smtClean="0"/>
              <a:t>en</a:t>
            </a:r>
            <a:r>
              <a:rPr lang="en-GB" dirty="0" smtClean="0"/>
              <a:t> de SURF-Nikhef-CERN dark </a:t>
            </a:r>
            <a:r>
              <a:rPr lang="en-GB" dirty="0" err="1" smtClean="0"/>
              <a:t>fiber</a:t>
            </a:r>
            <a:r>
              <a:rPr lang="en-GB" dirty="0" smtClean="0"/>
              <a:t> optical link AMS-GVA</a:t>
            </a:r>
          </a:p>
          <a:p>
            <a:pPr marL="342887" indent="-342887">
              <a:buFont typeface="Arial" panose="020B0604020202020204" pitchFamily="34" charset="0"/>
              <a:buChar char="•"/>
            </a:pPr>
            <a:r>
              <a:rPr lang="en-GB" dirty="0" smtClean="0"/>
              <a:t>LHCb QC computing met SURF, </a:t>
            </a:r>
            <a:r>
              <a:rPr lang="en-GB" dirty="0" err="1" smtClean="0"/>
              <a:t>QuSoft</a:t>
            </a:r>
            <a:r>
              <a:rPr lang="en-GB" dirty="0" smtClean="0"/>
              <a:t>, Nikhef, UM, </a:t>
            </a:r>
            <a:r>
              <a:rPr lang="en-GB" dirty="0" err="1" smtClean="0"/>
              <a:t>UvA</a:t>
            </a:r>
            <a:endParaRPr lang="en-GB" dirty="0" smtClean="0"/>
          </a:p>
          <a:p>
            <a:pPr marL="342887" indent="-342887">
              <a:buFont typeface="Arial" panose="020B0604020202020204" pitchFamily="34" charset="0"/>
              <a:buChar char="•"/>
            </a:pPr>
            <a:r>
              <a:rPr lang="en-GB" dirty="0" smtClean="0"/>
              <a:t>FuSE – joint growth </a:t>
            </a:r>
            <a:r>
              <a:rPr lang="en-GB" dirty="0" err="1" smtClean="0"/>
              <a:t>en</a:t>
            </a:r>
            <a:r>
              <a:rPr lang="en-GB" dirty="0" smtClean="0"/>
              <a:t> </a:t>
            </a:r>
            <a:r>
              <a:rPr lang="en-GB" dirty="0" err="1" smtClean="0"/>
              <a:t>CPU+GPU+storage</a:t>
            </a:r>
            <a:r>
              <a:rPr lang="en-GB" dirty="0" smtClean="0"/>
              <a:t> … + algorithms</a:t>
            </a:r>
          </a:p>
          <a:p>
            <a:pPr marL="342887" indent="-342887">
              <a:buFont typeface="Arial" panose="020B0604020202020204" pitchFamily="34" charset="0"/>
              <a:buChar char="•"/>
            </a:pPr>
            <a:r>
              <a:rPr lang="en-GB" dirty="0" smtClean="0"/>
              <a:t>1Bpps packets </a:t>
            </a:r>
            <a:r>
              <a:rPr lang="en-GB" dirty="0" err="1" smtClean="0"/>
              <a:t>systeem</a:t>
            </a:r>
            <a:r>
              <a:rPr lang="en-GB" dirty="0" smtClean="0"/>
              <a:t> – </a:t>
            </a:r>
            <a:r>
              <a:rPr lang="en-GB" dirty="0" err="1" smtClean="0"/>
              <a:t>nationale</a:t>
            </a:r>
            <a:r>
              <a:rPr lang="en-GB" dirty="0" smtClean="0"/>
              <a:t> </a:t>
            </a:r>
            <a:r>
              <a:rPr lang="en-GB" dirty="0" err="1" smtClean="0"/>
              <a:t>kritieke</a:t>
            </a:r>
            <a:r>
              <a:rPr lang="en-GB" dirty="0" smtClean="0"/>
              <a:t> infra tests … </a:t>
            </a:r>
            <a:r>
              <a:rPr lang="en-GB" dirty="0" err="1" smtClean="0"/>
              <a:t>en</a:t>
            </a:r>
            <a:r>
              <a:rPr lang="en-GB" dirty="0" smtClean="0"/>
              <a:t> remote trigger </a:t>
            </a:r>
            <a:r>
              <a:rPr lang="en-GB" dirty="0" err="1" smtClean="0"/>
              <a:t>voor</a:t>
            </a:r>
            <a:r>
              <a:rPr lang="en-GB" dirty="0" smtClean="0"/>
              <a:t> rare decays in </a:t>
            </a:r>
            <a:r>
              <a:rPr lang="en-GB" dirty="0" err="1" smtClean="0"/>
              <a:t>kleine</a:t>
            </a:r>
            <a:r>
              <a:rPr lang="en-GB" dirty="0" smtClean="0"/>
              <a:t> </a:t>
            </a:r>
            <a:r>
              <a:rPr lang="en-GB" dirty="0" err="1" smtClean="0"/>
              <a:t>pakketjes</a:t>
            </a:r>
            <a:endParaRPr lang="en-GB" dirty="0" smtClean="0"/>
          </a:p>
          <a:p>
            <a:pPr marL="342887" indent="-342887">
              <a:buFont typeface="Arial" panose="020B0604020202020204" pitchFamily="34" charset="0"/>
              <a:buChar char="•"/>
            </a:pPr>
            <a:r>
              <a:rPr lang="en-GB" dirty="0" smtClean="0"/>
              <a:t>wat </a:t>
            </a:r>
            <a:r>
              <a:rPr lang="en-GB" dirty="0" err="1" smtClean="0"/>
              <a:t>weer</a:t>
            </a:r>
            <a:r>
              <a:rPr lang="en-GB" dirty="0" smtClean="0"/>
              <a:t> met het </a:t>
            </a:r>
            <a:r>
              <a:rPr lang="en-GB" dirty="0" err="1" smtClean="0"/>
              <a:t>onderzoek</a:t>
            </a:r>
            <a:r>
              <a:rPr lang="en-GB" dirty="0" smtClean="0"/>
              <a:t> </a:t>
            </a:r>
            <a:r>
              <a:rPr lang="en-GB" dirty="0" err="1" smtClean="0"/>
              <a:t>naar</a:t>
            </a:r>
            <a:r>
              <a:rPr lang="en-GB" dirty="0" smtClean="0"/>
              <a:t> DPU computing </a:t>
            </a:r>
            <a:br>
              <a:rPr lang="en-GB" dirty="0" smtClean="0"/>
            </a:br>
            <a:r>
              <a:rPr lang="en-GB" dirty="0" err="1" smtClean="0"/>
              <a:t>onder</a:t>
            </a:r>
            <a:r>
              <a:rPr lang="en-GB" dirty="0" smtClean="0"/>
              <a:t> SURF </a:t>
            </a:r>
            <a:r>
              <a:rPr lang="en-GB" dirty="0" err="1" smtClean="0"/>
              <a:t>innovatie</a:t>
            </a:r>
            <a:r>
              <a:rPr lang="en-GB" dirty="0" smtClean="0"/>
              <a:t> linked (Fungible, 6.5MIOPS/node world record)</a:t>
            </a:r>
          </a:p>
          <a:p>
            <a:endParaRPr lang="en-US" dirty="0"/>
          </a:p>
        </p:txBody>
      </p:sp>
    </p:spTree>
    <p:extLst>
      <p:ext uri="{BB962C8B-B14F-4D97-AF65-F5344CB8AC3E}">
        <p14:creationId xmlns:p14="http://schemas.microsoft.com/office/powerpoint/2010/main" val="2484094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En</a:t>
            </a:r>
            <a:r>
              <a:rPr lang="en-US" dirty="0" smtClean="0"/>
              <a:t> </a:t>
            </a:r>
            <a:r>
              <a:rPr lang="en-US" dirty="0" err="1" smtClean="0"/>
              <a:t>dat</a:t>
            </a:r>
            <a:r>
              <a:rPr lang="en-US" dirty="0" smtClean="0"/>
              <a:t> </a:t>
            </a:r>
            <a:r>
              <a:rPr lang="en-US" dirty="0" err="1" smtClean="0"/>
              <a:t>heeft</a:t>
            </a:r>
            <a:r>
              <a:rPr lang="en-US" dirty="0" smtClean="0"/>
              <a:t> </a:t>
            </a:r>
            <a:r>
              <a:rPr lang="en-US" dirty="0" err="1" smtClean="0"/>
              <a:t>toepassingen</a:t>
            </a:r>
            <a:r>
              <a:rPr lang="en-US" dirty="0" smtClean="0"/>
              <a:t> </a:t>
            </a:r>
            <a:r>
              <a:rPr lang="en-US" dirty="0" err="1" smtClean="0"/>
              <a:t>ook</a:t>
            </a:r>
            <a:r>
              <a:rPr lang="en-US" dirty="0" smtClean="0"/>
              <a:t> </a:t>
            </a:r>
            <a:r>
              <a:rPr lang="en-US" dirty="0" err="1" smtClean="0"/>
              <a:t>buiten</a:t>
            </a:r>
            <a:r>
              <a:rPr lang="en-US" dirty="0" smtClean="0"/>
              <a:t> </a:t>
            </a:r>
            <a:r>
              <a:rPr lang="en-US" dirty="0" err="1" smtClean="0"/>
              <a:t>onderwijs</a:t>
            </a:r>
            <a:r>
              <a:rPr lang="en-US" dirty="0" smtClean="0"/>
              <a:t> </a:t>
            </a:r>
            <a:r>
              <a:rPr lang="en-US" dirty="0" err="1" smtClean="0"/>
              <a:t>en</a:t>
            </a:r>
            <a:r>
              <a:rPr lang="en-US" dirty="0" smtClean="0"/>
              <a:t> </a:t>
            </a:r>
            <a:r>
              <a:rPr lang="en-US" dirty="0" err="1" smtClean="0"/>
              <a:t>onderzoek</a:t>
            </a:r>
            <a:r>
              <a:rPr lang="en-US" dirty="0" smtClean="0"/>
              <a:t> (</a:t>
            </a:r>
            <a:r>
              <a:rPr lang="en-US" dirty="0" err="1" smtClean="0"/>
              <a:t>boven</a:t>
            </a:r>
            <a:r>
              <a:rPr lang="en-US" dirty="0" smtClean="0"/>
              <a:t> is </a:t>
            </a:r>
            <a:r>
              <a:rPr lang="en-US" dirty="0" err="1" smtClean="0"/>
              <a:t>een</a:t>
            </a:r>
            <a:r>
              <a:rPr lang="en-US" dirty="0" smtClean="0"/>
              <a:t> </a:t>
            </a:r>
            <a:r>
              <a:rPr lang="en-US" dirty="0" err="1" smtClean="0"/>
              <a:t>illustratie</a:t>
            </a:r>
            <a:r>
              <a:rPr lang="en-US" dirty="0" smtClean="0"/>
              <a:t> die </a:t>
            </a:r>
            <a:r>
              <a:rPr lang="en-US" dirty="0" err="1" smtClean="0"/>
              <a:t>representatief</a:t>
            </a:r>
            <a:r>
              <a:rPr lang="en-US" dirty="0" smtClean="0"/>
              <a:t> is </a:t>
            </a:r>
            <a:r>
              <a:rPr lang="en-US" dirty="0" err="1" smtClean="0"/>
              <a:t>voor</a:t>
            </a:r>
            <a:r>
              <a:rPr lang="en-US" dirty="0" smtClean="0"/>
              <a:t> </a:t>
            </a:r>
            <a:r>
              <a:rPr lang="en-US" dirty="0" err="1" smtClean="0"/>
              <a:t>samenwerking</a:t>
            </a:r>
            <a:r>
              <a:rPr lang="en-US" dirty="0" smtClean="0"/>
              <a:t> met </a:t>
            </a:r>
            <a:r>
              <a:rPr lang="en-US" dirty="0" err="1" smtClean="0"/>
              <a:t>maatschappelijke</a:t>
            </a:r>
            <a:r>
              <a:rPr lang="en-US" dirty="0" smtClean="0"/>
              <a:t> impact , die </a:t>
            </a:r>
            <a:r>
              <a:rPr lang="en-US" dirty="0" err="1" smtClean="0"/>
              <a:t>hier</a:t>
            </a:r>
            <a:r>
              <a:rPr lang="en-US" dirty="0" smtClean="0"/>
              <a:t> </a:t>
            </a:r>
            <a:r>
              <a:rPr lang="en-US" dirty="0" err="1" smtClean="0"/>
              <a:t>niet</a:t>
            </a:r>
            <a:r>
              <a:rPr lang="en-US" dirty="0" smtClean="0"/>
              <a:t> </a:t>
            </a:r>
            <a:r>
              <a:rPr lang="en-US" dirty="0" err="1" smtClean="0"/>
              <a:t>geschreven</a:t>
            </a:r>
            <a:r>
              <a:rPr lang="en-US" baseline="0" dirty="0" smtClean="0"/>
              <a:t> </a:t>
            </a:r>
            <a:r>
              <a:rPr lang="en-US" dirty="0" err="1" smtClean="0"/>
              <a:t>kan</a:t>
            </a:r>
            <a:r>
              <a:rPr lang="en-US" dirty="0" smtClean="0"/>
              <a:t> </a:t>
            </a:r>
            <a:r>
              <a:rPr lang="en-US" dirty="0" err="1" smtClean="0"/>
              <a:t>worden</a:t>
            </a:r>
            <a:r>
              <a:rPr lang="en-US" dirty="0" smtClean="0"/>
              <a:t> … maar </a:t>
            </a:r>
            <a:r>
              <a:rPr lang="en-US" dirty="0" err="1" smtClean="0"/>
              <a:t>verbaal</a:t>
            </a:r>
            <a:r>
              <a:rPr lang="en-US" dirty="0" smtClean="0"/>
              <a:t> </a:t>
            </a:r>
            <a:r>
              <a:rPr lang="en-US" dirty="0" err="1" smtClean="0"/>
              <a:t>natuurlijk</a:t>
            </a:r>
            <a:r>
              <a:rPr lang="en-US" baseline="0" dirty="0" smtClean="0"/>
              <a:t> </a:t>
            </a:r>
            <a:r>
              <a:rPr lang="en-US" baseline="0" dirty="0" err="1" smtClean="0"/>
              <a:t>wel</a:t>
            </a:r>
            <a:r>
              <a:rPr lang="en-US" baseline="0" dirty="0" smtClean="0"/>
              <a:t> </a:t>
            </a:r>
            <a:r>
              <a:rPr lang="en-US" baseline="0" dirty="0" err="1" smtClean="0"/>
              <a:t>verteld</a:t>
            </a:r>
            <a:r>
              <a:rPr lang="en-US" baseline="0" dirty="0" smtClean="0"/>
              <a:t>!</a:t>
            </a:r>
            <a:r>
              <a:rPr lang="en-US" dirty="0" smtClean="0"/>
              <a:t>)</a:t>
            </a:r>
            <a:endParaRPr lang="en-US" dirty="0"/>
          </a:p>
        </p:txBody>
      </p:sp>
    </p:spTree>
    <p:extLst>
      <p:ext uri="{BB962C8B-B14F-4D97-AF65-F5344CB8AC3E}">
        <p14:creationId xmlns:p14="http://schemas.microsoft.com/office/powerpoint/2010/main" val="1453570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Leuk</a:t>
            </a:r>
            <a:r>
              <a:rPr lang="en-US" dirty="0" smtClean="0"/>
              <a:t>, maar</a:t>
            </a:r>
            <a:r>
              <a:rPr lang="en-US" baseline="0" dirty="0" smtClean="0"/>
              <a:t> </a:t>
            </a:r>
            <a:r>
              <a:rPr lang="en-US" baseline="0" dirty="0" err="1" smtClean="0"/>
              <a:t>niet</a:t>
            </a:r>
            <a:r>
              <a:rPr lang="en-US" baseline="0" dirty="0" smtClean="0"/>
              <a:t> de </a:t>
            </a:r>
            <a:r>
              <a:rPr lang="en-US" baseline="0" dirty="0" err="1" smtClean="0"/>
              <a:t>oplossing</a:t>
            </a:r>
            <a:r>
              <a:rPr lang="en-US" baseline="0" dirty="0" smtClean="0"/>
              <a:t> </a:t>
            </a:r>
            <a:r>
              <a:rPr lang="en-US" baseline="0" dirty="0" err="1" smtClean="0"/>
              <a:t>voor</a:t>
            </a:r>
            <a:r>
              <a:rPr lang="en-US" baseline="0" dirty="0" smtClean="0"/>
              <a:t> </a:t>
            </a:r>
            <a:r>
              <a:rPr lang="en-US" baseline="0" dirty="0" err="1" smtClean="0"/>
              <a:t>ons</a:t>
            </a:r>
            <a:r>
              <a:rPr lang="en-US" baseline="0" dirty="0" smtClean="0"/>
              <a:t> ICT </a:t>
            </a:r>
            <a:r>
              <a:rPr lang="en-US" baseline="0" dirty="0" err="1" smtClean="0"/>
              <a:t>samenwerkingsprobleem</a:t>
            </a:r>
            <a:r>
              <a:rPr lang="en-US" baseline="0" dirty="0" smtClean="0"/>
              <a:t>!</a:t>
            </a:r>
          </a:p>
        </p:txBody>
      </p:sp>
    </p:spTree>
    <p:extLst>
      <p:ext uri="{BB962C8B-B14F-4D97-AF65-F5344CB8AC3E}">
        <p14:creationId xmlns:p14="http://schemas.microsoft.com/office/powerpoint/2010/main" val="851284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74119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4288401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dit</a:t>
            </a:r>
            <a:r>
              <a:rPr lang="en-US" dirty="0" smtClean="0"/>
              <a:t> is de context slide</a:t>
            </a:r>
          </a:p>
          <a:p>
            <a:r>
              <a:rPr lang="en-US" dirty="0" smtClean="0"/>
              <a:t>** </a:t>
            </a:r>
            <a:r>
              <a:rPr lang="en-US" dirty="0" err="1" smtClean="0"/>
              <a:t>daarna</a:t>
            </a:r>
            <a:r>
              <a:rPr lang="en-US" dirty="0" smtClean="0"/>
              <a:t> in </a:t>
            </a:r>
            <a:r>
              <a:rPr lang="en-US" dirty="0" err="1" smtClean="0"/>
              <a:t>volgorde</a:t>
            </a:r>
            <a:r>
              <a:rPr lang="en-US" dirty="0" smtClean="0"/>
              <a:t>:</a:t>
            </a:r>
            <a:r>
              <a:rPr lang="en-US" baseline="0" dirty="0" smtClean="0"/>
              <a:t> Data -&gt; </a:t>
            </a:r>
            <a:r>
              <a:rPr lang="en-US" baseline="0" dirty="0" err="1" smtClean="0"/>
              <a:t>Netwerk</a:t>
            </a:r>
            <a:r>
              <a:rPr lang="en-US" baseline="0" dirty="0" smtClean="0"/>
              <a:t> -&gt; </a:t>
            </a:r>
            <a:r>
              <a:rPr lang="en-US" baseline="0" dirty="0" err="1" smtClean="0"/>
              <a:t>Infrastructuur</a:t>
            </a:r>
            <a:r>
              <a:rPr lang="en-US" baseline="0" dirty="0" smtClean="0"/>
              <a:t> </a:t>
            </a:r>
            <a:r>
              <a:rPr lang="en-US" baseline="0" dirty="0" err="1" smtClean="0"/>
              <a:t>opschaling</a:t>
            </a:r>
            <a:r>
              <a:rPr lang="en-US" baseline="0" dirty="0" smtClean="0"/>
              <a:t> </a:t>
            </a:r>
            <a:endParaRPr lang="en-US" dirty="0" smtClean="0"/>
          </a:p>
          <a:p>
            <a:endParaRPr lang="en-US" dirty="0" smtClean="0"/>
          </a:p>
          <a:p>
            <a:r>
              <a:rPr lang="en-US" dirty="0" smtClean="0"/>
              <a:t>De </a:t>
            </a:r>
            <a:r>
              <a:rPr lang="en-US" dirty="0" err="1" smtClean="0"/>
              <a:t>groot</a:t>
            </a:r>
            <a:r>
              <a:rPr lang="en-US" dirty="0" smtClean="0"/>
              <a:t> </a:t>
            </a:r>
            <a:r>
              <a:rPr lang="en-US" dirty="0" err="1" smtClean="0"/>
              <a:t>gebruikers</a:t>
            </a:r>
            <a:r>
              <a:rPr lang="en-US" dirty="0" smtClean="0"/>
              <a:t> </a:t>
            </a:r>
            <a:r>
              <a:rPr lang="en-US" dirty="0" err="1" smtClean="0"/>
              <a:t>pushen</a:t>
            </a:r>
            <a:r>
              <a:rPr lang="en-US" dirty="0" smtClean="0"/>
              <a:t> de </a:t>
            </a:r>
            <a:r>
              <a:rPr lang="en-US" dirty="0" err="1" smtClean="0"/>
              <a:t>grenzen</a:t>
            </a:r>
            <a:r>
              <a:rPr lang="en-US" dirty="0" smtClean="0"/>
              <a:t> van </a:t>
            </a:r>
            <a:r>
              <a:rPr lang="en-US" dirty="0" err="1" smtClean="0"/>
              <a:t>innovatie</a:t>
            </a:r>
            <a:r>
              <a:rPr lang="en-US" dirty="0" smtClean="0"/>
              <a:t> in volume </a:t>
            </a:r>
            <a:r>
              <a:rPr lang="en-US" dirty="0" err="1" smtClean="0"/>
              <a:t>en</a:t>
            </a:r>
            <a:r>
              <a:rPr lang="en-US" dirty="0" smtClean="0"/>
              <a:t> </a:t>
            </a:r>
            <a:r>
              <a:rPr lang="en-US" dirty="0" err="1" smtClean="0"/>
              <a:t>connectiviteit</a:t>
            </a:r>
            <a:r>
              <a:rPr lang="en-US" dirty="0" smtClean="0"/>
              <a:t>. </a:t>
            </a:r>
            <a:endParaRPr lang="en-GB" dirty="0" smtClean="0"/>
          </a:p>
          <a:p>
            <a:r>
              <a:rPr lang="en-GB" dirty="0" err="1" smtClean="0"/>
              <a:t>Ze</a:t>
            </a:r>
            <a:r>
              <a:rPr lang="en-GB" dirty="0" smtClean="0"/>
              <a:t> </a:t>
            </a:r>
            <a:r>
              <a:rPr lang="en-GB" dirty="0" err="1" smtClean="0"/>
              <a:t>bouen</a:t>
            </a:r>
            <a:r>
              <a:rPr lang="en-GB" dirty="0" smtClean="0"/>
              <a:t> </a:t>
            </a:r>
            <a:r>
              <a:rPr lang="en-GB" dirty="0" err="1" smtClean="0"/>
              <a:t>mee</a:t>
            </a:r>
            <a:r>
              <a:rPr lang="en-GB" dirty="0" smtClean="0"/>
              <a:t> </a:t>
            </a:r>
            <a:r>
              <a:rPr lang="en-GB" dirty="0" err="1" smtClean="0"/>
              <a:t>aan</a:t>
            </a:r>
            <a:r>
              <a:rPr lang="en-GB" dirty="0" smtClean="0"/>
              <a:t> de </a:t>
            </a:r>
            <a:r>
              <a:rPr lang="en-GB" dirty="0" err="1" smtClean="0"/>
              <a:t>sterke</a:t>
            </a:r>
            <a:r>
              <a:rPr lang="en-GB" baseline="0" dirty="0" smtClean="0"/>
              <a:t> basis door </a:t>
            </a:r>
            <a:r>
              <a:rPr lang="en-GB" baseline="0" dirty="0" err="1" smtClean="0"/>
              <a:t>nauwe</a:t>
            </a:r>
            <a:r>
              <a:rPr lang="en-GB" baseline="0" dirty="0" smtClean="0"/>
              <a:t> </a:t>
            </a:r>
            <a:r>
              <a:rPr lang="en-GB" baseline="0" dirty="0" err="1" smtClean="0"/>
              <a:t>samenwerking</a:t>
            </a:r>
            <a:r>
              <a:rPr lang="en-GB" baseline="0" dirty="0" smtClean="0"/>
              <a:t> met SURF, </a:t>
            </a:r>
            <a:r>
              <a:rPr lang="en-GB" baseline="0" dirty="0" err="1" smtClean="0"/>
              <a:t>en</a:t>
            </a:r>
            <a:r>
              <a:rPr lang="en-GB" baseline="0" dirty="0" smtClean="0"/>
              <a:t> </a:t>
            </a:r>
            <a:r>
              <a:rPr lang="en-GB" dirty="0" smtClean="0"/>
              <a:t>op </a:t>
            </a:r>
            <a:r>
              <a:rPr lang="en-GB" baseline="0" dirty="0" err="1" smtClean="0"/>
              <a:t>deze</a:t>
            </a:r>
            <a:r>
              <a:rPr lang="en-GB" baseline="0" dirty="0" smtClean="0"/>
              <a:t> </a:t>
            </a:r>
            <a:r>
              <a:rPr lang="en-GB" dirty="0" err="1" smtClean="0"/>
              <a:t>sterke</a:t>
            </a:r>
            <a:r>
              <a:rPr lang="en-GB" dirty="0" smtClean="0"/>
              <a:t> basis </a:t>
            </a:r>
            <a:r>
              <a:rPr lang="en-GB" dirty="0" err="1" smtClean="0"/>
              <a:t>bouwen</a:t>
            </a:r>
            <a:r>
              <a:rPr lang="en-GB" dirty="0" smtClean="0"/>
              <a:t> </a:t>
            </a:r>
            <a:r>
              <a:rPr lang="en-GB" dirty="0" err="1" smtClean="0"/>
              <a:t>zowel</a:t>
            </a:r>
            <a:r>
              <a:rPr lang="en-GB" baseline="0" dirty="0" smtClean="0"/>
              <a:t> </a:t>
            </a:r>
            <a:r>
              <a:rPr lang="en-GB" baseline="0" dirty="0" err="1" smtClean="0"/>
              <a:t>zij</a:t>
            </a:r>
            <a:r>
              <a:rPr lang="en-GB" baseline="0" dirty="0" smtClean="0"/>
              <a:t> </a:t>
            </a:r>
            <a:r>
              <a:rPr lang="en-GB" baseline="0" dirty="0" err="1" smtClean="0"/>
              <a:t>als</a:t>
            </a:r>
            <a:r>
              <a:rPr lang="en-GB" baseline="0" dirty="0" smtClean="0"/>
              <a:t> </a:t>
            </a:r>
            <a:r>
              <a:rPr lang="en-GB" baseline="0" dirty="0" err="1" smtClean="0"/>
              <a:t>andere</a:t>
            </a:r>
            <a:r>
              <a:rPr lang="en-GB" baseline="0" dirty="0" smtClean="0"/>
              <a:t> communities </a:t>
            </a:r>
            <a:r>
              <a:rPr lang="en-GB" baseline="0" dirty="0" err="1" smtClean="0"/>
              <a:t>voort</a:t>
            </a:r>
            <a:r>
              <a:rPr lang="en-GB" baseline="0" dirty="0" smtClean="0"/>
              <a:t>.</a:t>
            </a:r>
          </a:p>
          <a:p>
            <a:r>
              <a:rPr lang="en-GB" dirty="0" err="1" smtClean="0"/>
              <a:t>Er</a:t>
            </a:r>
            <a:r>
              <a:rPr lang="en-GB" dirty="0" smtClean="0"/>
              <a:t> is </a:t>
            </a:r>
            <a:r>
              <a:rPr lang="en-GB" dirty="0" err="1" smtClean="0"/>
              <a:t>voor</a:t>
            </a:r>
            <a:r>
              <a:rPr lang="en-GB" dirty="0" smtClean="0"/>
              <a:t> </a:t>
            </a:r>
            <a:r>
              <a:rPr lang="en-GB" dirty="0" err="1" smtClean="0"/>
              <a:t>zulke</a:t>
            </a:r>
            <a:r>
              <a:rPr lang="en-GB" dirty="0" smtClean="0"/>
              <a:t> </a:t>
            </a:r>
            <a:r>
              <a:rPr lang="en-GB" dirty="0" err="1" smtClean="0"/>
              <a:t>grote</a:t>
            </a:r>
            <a:r>
              <a:rPr lang="en-GB" dirty="0" smtClean="0"/>
              <a:t> volumes </a:t>
            </a:r>
            <a:r>
              <a:rPr lang="en-GB" dirty="0" err="1" smtClean="0"/>
              <a:t>wel</a:t>
            </a:r>
            <a:r>
              <a:rPr lang="en-GB" dirty="0" smtClean="0"/>
              <a:t> co-financiering door </a:t>
            </a:r>
            <a:r>
              <a:rPr lang="en-GB" dirty="0" err="1" smtClean="0"/>
              <a:t>grootgebruikers</a:t>
            </a:r>
            <a:r>
              <a:rPr lang="en-GB" dirty="0" smtClean="0"/>
              <a:t> (Roadmap </a:t>
            </a:r>
            <a:r>
              <a:rPr lang="en-GB" dirty="0" err="1" smtClean="0"/>
              <a:t>faciliteiten</a:t>
            </a:r>
            <a:r>
              <a:rPr lang="en-GB" dirty="0" smtClean="0"/>
              <a:t>, ESFRIs) op basis van </a:t>
            </a:r>
            <a:r>
              <a:rPr lang="en-GB" dirty="0" err="1" smtClean="0"/>
              <a:t>marginale</a:t>
            </a:r>
            <a:r>
              <a:rPr lang="en-GB" dirty="0" smtClean="0"/>
              <a:t> </a:t>
            </a:r>
            <a:r>
              <a:rPr lang="en-GB" dirty="0" err="1" smtClean="0"/>
              <a:t>kosten</a:t>
            </a:r>
            <a:r>
              <a:rPr lang="en-GB" baseline="0" dirty="0" smtClean="0"/>
              <a:t> – </a:t>
            </a:r>
            <a:r>
              <a:rPr lang="en-GB" baseline="0" dirty="0" err="1" smtClean="0"/>
              <a:t>hoewel</a:t>
            </a:r>
            <a:r>
              <a:rPr lang="en-GB" baseline="0" dirty="0" smtClean="0"/>
              <a:t> de </a:t>
            </a:r>
            <a:r>
              <a:rPr lang="en-GB" baseline="0" dirty="0" err="1" smtClean="0"/>
              <a:t>duurzaamheid</a:t>
            </a:r>
            <a:r>
              <a:rPr lang="en-GB" baseline="0" dirty="0" smtClean="0"/>
              <a:t> </a:t>
            </a:r>
            <a:r>
              <a:rPr lang="en-GB" baseline="0" dirty="0" err="1" smtClean="0"/>
              <a:t>altijd</a:t>
            </a:r>
            <a:r>
              <a:rPr lang="en-GB" baseline="0" dirty="0" smtClean="0"/>
              <a:t> </a:t>
            </a:r>
            <a:r>
              <a:rPr lang="en-GB" baseline="0" dirty="0" err="1" smtClean="0"/>
              <a:t>een</a:t>
            </a:r>
            <a:r>
              <a:rPr lang="en-GB" baseline="0" dirty="0" smtClean="0"/>
              <a:t> </a:t>
            </a:r>
            <a:r>
              <a:rPr lang="en-GB" baseline="0" dirty="0" err="1" smtClean="0"/>
              <a:t>uitdaging</a:t>
            </a:r>
            <a:r>
              <a:rPr lang="en-GB" baseline="0" dirty="0" smtClean="0"/>
              <a:t> is – de </a:t>
            </a:r>
            <a:r>
              <a:rPr lang="en-GB" baseline="0" dirty="0" err="1" smtClean="0"/>
              <a:t>opvolging</a:t>
            </a:r>
            <a:r>
              <a:rPr lang="en-GB" baseline="0" dirty="0" smtClean="0"/>
              <a:t> van </a:t>
            </a:r>
            <a:r>
              <a:rPr lang="en-GB" baseline="0" dirty="0" err="1" smtClean="0"/>
              <a:t>BiG</a:t>
            </a:r>
            <a:r>
              <a:rPr lang="en-GB" baseline="0" dirty="0" smtClean="0"/>
              <a:t> Grid, LHC Upgrade, FuSE </a:t>
            </a:r>
            <a:r>
              <a:rPr lang="en-GB" baseline="0" dirty="0" err="1" smtClean="0"/>
              <a:t>laat</a:t>
            </a:r>
            <a:r>
              <a:rPr lang="en-GB" baseline="0" dirty="0" smtClean="0"/>
              <a:t> </a:t>
            </a:r>
            <a:r>
              <a:rPr lang="en-GB" baseline="0" dirty="0" err="1" smtClean="0"/>
              <a:t>dat</a:t>
            </a:r>
            <a:r>
              <a:rPr lang="en-GB" baseline="0" dirty="0" smtClean="0"/>
              <a:t> </a:t>
            </a:r>
            <a:r>
              <a:rPr lang="en-GB" baseline="0" dirty="0" err="1" smtClean="0"/>
              <a:t>zien</a:t>
            </a:r>
            <a:r>
              <a:rPr lang="en-GB" baseline="0" dirty="0" smtClean="0"/>
              <a:t>. </a:t>
            </a:r>
          </a:p>
          <a:p>
            <a:r>
              <a:rPr lang="en-US" baseline="0" dirty="0" smtClean="0"/>
              <a:t>We </a:t>
            </a:r>
            <a:r>
              <a:rPr lang="en-US" baseline="0" dirty="0" err="1" smtClean="0"/>
              <a:t>weten</a:t>
            </a:r>
            <a:r>
              <a:rPr lang="en-US" baseline="0" dirty="0" smtClean="0"/>
              <a:t> nu </a:t>
            </a:r>
            <a:r>
              <a:rPr lang="en-US" baseline="0" dirty="0" err="1" smtClean="0"/>
              <a:t>ook</a:t>
            </a:r>
            <a:r>
              <a:rPr lang="en-US" baseline="0" dirty="0" smtClean="0"/>
              <a:t> hoe </a:t>
            </a:r>
            <a:r>
              <a:rPr lang="en-US" baseline="0" dirty="0" err="1" smtClean="0"/>
              <a:t>desastreus</a:t>
            </a:r>
            <a:r>
              <a:rPr lang="en-US" baseline="0" dirty="0" smtClean="0"/>
              <a:t> het is </a:t>
            </a:r>
            <a:r>
              <a:rPr lang="en-US" baseline="0" dirty="0" err="1" smtClean="0"/>
              <a:t>als</a:t>
            </a:r>
            <a:r>
              <a:rPr lang="en-US" baseline="0" dirty="0" smtClean="0"/>
              <a:t> </a:t>
            </a:r>
            <a:r>
              <a:rPr lang="en-US" baseline="0" dirty="0" err="1" smtClean="0"/>
              <a:t>er</a:t>
            </a:r>
            <a:r>
              <a:rPr lang="en-US" baseline="0" dirty="0" smtClean="0"/>
              <a:t> </a:t>
            </a:r>
            <a:r>
              <a:rPr lang="en-US" baseline="0" dirty="0" err="1" smtClean="0"/>
              <a:t>een</a:t>
            </a:r>
            <a:r>
              <a:rPr lang="en-US" baseline="0" dirty="0" smtClean="0"/>
              <a:t> gat </a:t>
            </a:r>
            <a:r>
              <a:rPr lang="en-US" baseline="0" dirty="0" err="1" smtClean="0"/>
              <a:t>valt</a:t>
            </a:r>
            <a:r>
              <a:rPr lang="en-US" baseline="0" dirty="0" smtClean="0"/>
              <a:t>: het </a:t>
            </a:r>
            <a:r>
              <a:rPr lang="en-US" baseline="0" dirty="0" err="1" smtClean="0"/>
              <a:t>missen</a:t>
            </a:r>
            <a:r>
              <a:rPr lang="en-US" baseline="0" dirty="0" smtClean="0"/>
              <a:t> van de 2011 SURF e-Infra </a:t>
            </a:r>
            <a:r>
              <a:rPr lang="en-US" baseline="0" dirty="0" err="1" smtClean="0"/>
              <a:t>aanvraag</a:t>
            </a:r>
            <a:r>
              <a:rPr lang="en-US" baseline="0" dirty="0" smtClean="0"/>
              <a:t> heft 10 </a:t>
            </a:r>
            <a:r>
              <a:rPr lang="en-US" baseline="0" dirty="0" err="1" smtClean="0"/>
              <a:t>jaar</a:t>
            </a:r>
            <a:r>
              <a:rPr lang="en-US" baseline="0" dirty="0" smtClean="0"/>
              <a:t> </a:t>
            </a:r>
            <a:r>
              <a:rPr lang="en-US" baseline="0" dirty="0" err="1" smtClean="0"/>
              <a:t>lang</a:t>
            </a:r>
            <a:r>
              <a:rPr lang="en-US" baseline="0" dirty="0" smtClean="0"/>
              <a:t> </a:t>
            </a:r>
            <a:r>
              <a:rPr lang="en-US" baseline="0" dirty="0" err="1" smtClean="0"/>
              <a:t>doorgewerkt</a:t>
            </a:r>
            <a:r>
              <a:rPr lang="en-US" baseline="0" dirty="0" smtClean="0"/>
              <a:t> in de </a:t>
            </a:r>
            <a:r>
              <a:rPr lang="en-US" baseline="0" dirty="0" err="1" smtClean="0"/>
              <a:t>stabiliteit</a:t>
            </a:r>
            <a:r>
              <a:rPr lang="en-US" baseline="0" dirty="0" smtClean="0"/>
              <a:t> van de </a:t>
            </a:r>
            <a:r>
              <a:rPr lang="en-US" baseline="0" dirty="0" err="1" smtClean="0"/>
              <a:t>infrastructuur</a:t>
            </a:r>
            <a:r>
              <a:rPr lang="en-US" baseline="0" dirty="0" smtClean="0"/>
              <a:t> (</a:t>
            </a:r>
            <a:r>
              <a:rPr lang="en-US" baseline="0" dirty="0" err="1" smtClean="0"/>
              <a:t>omdat</a:t>
            </a:r>
            <a:r>
              <a:rPr lang="en-US" baseline="0" dirty="0" smtClean="0"/>
              <a:t> </a:t>
            </a:r>
            <a:r>
              <a:rPr lang="en-US" baseline="0" dirty="0" err="1" smtClean="0"/>
              <a:t>er</a:t>
            </a:r>
            <a:r>
              <a:rPr lang="en-US" baseline="0" dirty="0" smtClean="0"/>
              <a:t> </a:t>
            </a:r>
            <a:r>
              <a:rPr lang="en-US" baseline="0" dirty="0" err="1" smtClean="0"/>
              <a:t>piek</a:t>
            </a:r>
            <a:r>
              <a:rPr lang="en-US" baseline="0" dirty="0" smtClean="0"/>
              <a:t>/dal in de hardware support zit, die met </a:t>
            </a:r>
            <a:r>
              <a:rPr lang="en-US" baseline="0" dirty="0" err="1" smtClean="0"/>
              <a:t>een</a:t>
            </a:r>
            <a:r>
              <a:rPr lang="en-US" baseline="0" dirty="0" smtClean="0"/>
              <a:t> refresh cycle van ~5 </a:t>
            </a:r>
            <a:r>
              <a:rPr lang="en-US" baseline="0" dirty="0" err="1" smtClean="0"/>
              <a:t>jaar</a:t>
            </a:r>
            <a:r>
              <a:rPr lang="en-US" baseline="0" dirty="0" smtClean="0"/>
              <a:t> </a:t>
            </a:r>
            <a:r>
              <a:rPr lang="en-US" baseline="0" dirty="0" err="1" smtClean="0"/>
              <a:t>er</a:t>
            </a:r>
            <a:r>
              <a:rPr lang="en-US" baseline="0" dirty="0" smtClean="0"/>
              <a:t> maar heel </a:t>
            </a:r>
            <a:r>
              <a:rPr lang="en-US" baseline="0" dirty="0" err="1" smtClean="0"/>
              <a:t>langzaam</a:t>
            </a:r>
            <a:r>
              <a:rPr lang="en-US" baseline="0" dirty="0" smtClean="0"/>
              <a:t> </a:t>
            </a:r>
            <a:r>
              <a:rPr lang="en-US" baseline="0" dirty="0" err="1" smtClean="0"/>
              <a:t>verdwijnt</a:t>
            </a:r>
            <a:r>
              <a:rPr lang="en-US" baseline="0" dirty="0" smtClean="0"/>
              <a:t>…).</a:t>
            </a:r>
            <a:endParaRPr lang="en-GB" dirty="0" smtClean="0"/>
          </a:p>
          <a:p>
            <a:endParaRPr lang="en-GB" dirty="0" smtClean="0"/>
          </a:p>
          <a:p>
            <a:endParaRPr lang="en-GB" dirty="0"/>
          </a:p>
        </p:txBody>
      </p:sp>
    </p:spTree>
    <p:extLst>
      <p:ext uri="{BB962C8B-B14F-4D97-AF65-F5344CB8AC3E}">
        <p14:creationId xmlns:p14="http://schemas.microsoft.com/office/powerpoint/2010/main" val="323376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r>
              <a:rPr lang="en-US" dirty="0" err="1" smtClean="0"/>
              <a:t>Alle</a:t>
            </a:r>
            <a:r>
              <a:rPr lang="en-US" dirty="0" smtClean="0"/>
              <a:t> </a:t>
            </a:r>
            <a:r>
              <a:rPr lang="en-US" dirty="0" err="1" smtClean="0"/>
              <a:t>dingen</a:t>
            </a:r>
            <a:r>
              <a:rPr lang="en-US" dirty="0" smtClean="0"/>
              <a:t> in </a:t>
            </a:r>
            <a:r>
              <a:rPr lang="en-US" dirty="0" err="1" smtClean="0"/>
              <a:t>verhouding</a:t>
            </a:r>
            <a:r>
              <a:rPr lang="en-US" baseline="0" dirty="0" smtClean="0"/>
              <a:t> tot </a:t>
            </a:r>
            <a:r>
              <a:rPr lang="en-US" baseline="0" dirty="0" err="1" smtClean="0"/>
              <a:t>elkaar</a:t>
            </a:r>
            <a:endParaRPr lang="en-US" baseline="0" dirty="0" smtClean="0"/>
          </a:p>
          <a:p>
            <a:r>
              <a:rPr lang="en-US" baseline="0" dirty="0" smtClean="0"/>
              <a:t>** de “</a:t>
            </a:r>
            <a:r>
              <a:rPr lang="en-US" baseline="0" dirty="0" err="1" smtClean="0"/>
              <a:t>mensen</a:t>
            </a:r>
            <a:r>
              <a:rPr lang="en-US" baseline="0" dirty="0" smtClean="0"/>
              <a:t>” </a:t>
            </a:r>
            <a:r>
              <a:rPr lang="en-US" baseline="0" dirty="0" err="1" smtClean="0"/>
              <a:t>komen</a:t>
            </a:r>
            <a:r>
              <a:rPr lang="en-US" baseline="0" dirty="0" smtClean="0"/>
              <a:t> </a:t>
            </a:r>
            <a:r>
              <a:rPr lang="en-US" baseline="0" dirty="0" err="1" smtClean="0"/>
              <a:t>terug</a:t>
            </a:r>
            <a:r>
              <a:rPr lang="en-US" baseline="0" dirty="0" smtClean="0"/>
              <a:t> in de DCC slides</a:t>
            </a:r>
            <a:endParaRPr lang="en-US" dirty="0" smtClean="0"/>
          </a:p>
          <a:p>
            <a:endParaRPr lang="en-US" dirty="0" smtClean="0"/>
          </a:p>
          <a:p>
            <a:r>
              <a:rPr lang="en-US" dirty="0" smtClean="0"/>
              <a:t>Message: Infrastructure is more than the computing or storage</a:t>
            </a:r>
            <a:r>
              <a:rPr lang="en-US" baseline="0" dirty="0" smtClean="0"/>
              <a:t> </a:t>
            </a:r>
            <a:r>
              <a:rPr lang="en-US" dirty="0" smtClean="0"/>
              <a:t>hardware, although we do need capacity as well of course. What makes it ‘ICT infrastructure for research’ includes also the network that connects us to our</a:t>
            </a:r>
            <a:r>
              <a:rPr lang="en-US" baseline="0" dirty="0" smtClean="0"/>
              <a:t> peers and the world, the software that makes it work together, it needs design and architecture to turn disparate pieces of iron into a service, and you need the experts to embed ICT into the research process – which is much more than a ‘helpdesk’, but a joint adventure into research computing.</a:t>
            </a:r>
            <a:endParaRPr lang="en-GB" dirty="0"/>
          </a:p>
        </p:txBody>
      </p:sp>
    </p:spTree>
    <p:extLst>
      <p:ext uri="{BB962C8B-B14F-4D97-AF65-F5344CB8AC3E}">
        <p14:creationId xmlns:p14="http://schemas.microsoft.com/office/powerpoint/2010/main" val="1964633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r>
              <a:rPr lang="en-GB" dirty="0" smtClean="0"/>
              <a:t>** </a:t>
            </a:r>
            <a:r>
              <a:rPr lang="en-GB" dirty="0" err="1" smtClean="0"/>
              <a:t>netwerken</a:t>
            </a:r>
            <a:r>
              <a:rPr lang="en-GB" baseline="0" dirty="0" smtClean="0"/>
              <a:t> </a:t>
            </a:r>
            <a:r>
              <a:rPr lang="en-GB" baseline="0" dirty="0" err="1" smtClean="0"/>
              <a:t>voor</a:t>
            </a:r>
            <a:r>
              <a:rPr lang="en-GB" baseline="0" dirty="0" smtClean="0"/>
              <a:t> data – Nederland </a:t>
            </a:r>
            <a:r>
              <a:rPr lang="en-GB" baseline="0" dirty="0" err="1" smtClean="0"/>
              <a:t>sterk</a:t>
            </a:r>
            <a:r>
              <a:rPr lang="en-GB" baseline="0" dirty="0" smtClean="0"/>
              <a:t>, </a:t>
            </a:r>
            <a:r>
              <a:rPr lang="en-GB" baseline="0" dirty="0" err="1" smtClean="0"/>
              <a:t>moeten</a:t>
            </a:r>
            <a:r>
              <a:rPr lang="en-GB" baseline="0" dirty="0" smtClean="0"/>
              <a:t> we </a:t>
            </a:r>
            <a:r>
              <a:rPr lang="en-GB" baseline="0" dirty="0" err="1" smtClean="0"/>
              <a:t>wel</a:t>
            </a:r>
            <a:r>
              <a:rPr lang="en-GB" baseline="0" dirty="0" smtClean="0"/>
              <a:t> </a:t>
            </a:r>
            <a:r>
              <a:rPr lang="en-GB" baseline="0" dirty="0" err="1" smtClean="0"/>
              <a:t>blijven</a:t>
            </a:r>
            <a:r>
              <a:rPr lang="en-GB" baseline="0" dirty="0" smtClean="0"/>
              <a:t> – ZEEKABELS</a:t>
            </a:r>
            <a:endParaRPr lang="en-GB" dirty="0" smtClean="0"/>
          </a:p>
          <a:p>
            <a:endParaRPr lang="en-GB" dirty="0" smtClean="0"/>
          </a:p>
          <a:p>
            <a:r>
              <a:rPr lang="en-GB" dirty="0" err="1" smtClean="0"/>
              <a:t>Historisch</a:t>
            </a:r>
            <a:r>
              <a:rPr lang="en-GB" dirty="0" smtClean="0"/>
              <a:t> </a:t>
            </a:r>
            <a:r>
              <a:rPr lang="en-GB" dirty="0" err="1" smtClean="0"/>
              <a:t>sterk</a:t>
            </a:r>
            <a:r>
              <a:rPr lang="en-GB" dirty="0" smtClean="0"/>
              <a:t> in </a:t>
            </a:r>
            <a:r>
              <a:rPr lang="en-GB" dirty="0" err="1" smtClean="0"/>
              <a:t>netwerken</a:t>
            </a:r>
            <a:r>
              <a:rPr lang="en-GB" dirty="0" smtClean="0"/>
              <a:t> </a:t>
            </a:r>
            <a:r>
              <a:rPr lang="en-GB" dirty="0" err="1" smtClean="0"/>
              <a:t>en</a:t>
            </a:r>
            <a:r>
              <a:rPr lang="en-GB" dirty="0" smtClean="0"/>
              <a:t> </a:t>
            </a:r>
            <a:r>
              <a:rPr lang="en-GB" dirty="0" err="1" smtClean="0"/>
              <a:t>verbondenheid</a:t>
            </a:r>
            <a:r>
              <a:rPr lang="en-GB" dirty="0" smtClean="0"/>
              <a:t>: </a:t>
            </a:r>
            <a:r>
              <a:rPr lang="en-GB" dirty="0" err="1" smtClean="0"/>
              <a:t>Netherlight</a:t>
            </a:r>
            <a:r>
              <a:rPr lang="en-GB" dirty="0" smtClean="0"/>
              <a:t>, optical networks, connectivity-oriented network hubs </a:t>
            </a:r>
          </a:p>
          <a:p>
            <a:r>
              <a:rPr lang="en-US" dirty="0" smtClean="0"/>
              <a:t>Nederland </a:t>
            </a:r>
            <a:r>
              <a:rPr lang="en-US" dirty="0" err="1" smtClean="0"/>
              <a:t>heeft</a:t>
            </a:r>
            <a:r>
              <a:rPr lang="en-US" dirty="0" smtClean="0"/>
              <a:t> </a:t>
            </a:r>
            <a:r>
              <a:rPr lang="en-US" dirty="0" err="1" smtClean="0"/>
              <a:t>ook</a:t>
            </a:r>
            <a:r>
              <a:rPr lang="en-US" dirty="0" smtClean="0"/>
              <a:t> </a:t>
            </a:r>
            <a:r>
              <a:rPr lang="en-US" dirty="0" err="1" smtClean="0"/>
              <a:t>hier</a:t>
            </a:r>
            <a:r>
              <a:rPr lang="en-US" dirty="0" smtClean="0"/>
              <a:t> </a:t>
            </a:r>
            <a:r>
              <a:rPr lang="en-US" dirty="0" err="1" smtClean="0"/>
              <a:t>een</a:t>
            </a:r>
            <a:r>
              <a:rPr lang="en-US" dirty="0" smtClean="0"/>
              <a:t> </a:t>
            </a:r>
            <a:r>
              <a:rPr lang="en-US" dirty="0" err="1" smtClean="0"/>
              <a:t>unieke</a:t>
            </a:r>
            <a:r>
              <a:rPr lang="en-US" dirty="0" smtClean="0"/>
              <a:t> </a:t>
            </a:r>
            <a:r>
              <a:rPr lang="en-US" dirty="0" err="1" smtClean="0"/>
              <a:t>positie</a:t>
            </a:r>
            <a:r>
              <a:rPr lang="en-US" dirty="0" smtClean="0"/>
              <a:t>!</a:t>
            </a:r>
            <a:endParaRPr lang="en-GB" dirty="0" smtClean="0"/>
          </a:p>
          <a:p>
            <a:r>
              <a:rPr lang="en-GB" dirty="0" err="1" smtClean="0"/>
              <a:t>En</a:t>
            </a:r>
            <a:r>
              <a:rPr lang="en-GB" dirty="0" smtClean="0"/>
              <a:t> de </a:t>
            </a:r>
            <a:r>
              <a:rPr lang="en-GB" dirty="0" err="1" smtClean="0"/>
              <a:t>bundeling</a:t>
            </a:r>
            <a:r>
              <a:rPr lang="en-GB" dirty="0" smtClean="0"/>
              <a:t> van e-Infra (network, compute, storage, services) in </a:t>
            </a:r>
            <a:r>
              <a:rPr lang="en-GB" dirty="0" err="1" smtClean="0"/>
              <a:t>een</a:t>
            </a:r>
            <a:r>
              <a:rPr lang="en-GB" dirty="0" smtClean="0"/>
              <a:t> </a:t>
            </a:r>
            <a:r>
              <a:rPr lang="en-GB" dirty="0" err="1" smtClean="0"/>
              <a:t>gezamenlijk</a:t>
            </a:r>
            <a:r>
              <a:rPr lang="en-GB" dirty="0" smtClean="0"/>
              <a:t> ecosystem is </a:t>
            </a:r>
            <a:r>
              <a:rPr lang="en-GB" dirty="0" err="1" smtClean="0"/>
              <a:t>behoorlijk</a:t>
            </a:r>
            <a:r>
              <a:rPr lang="en-GB" dirty="0" smtClean="0"/>
              <a:t> </a:t>
            </a:r>
            <a:r>
              <a:rPr lang="en-GB" dirty="0" err="1" smtClean="0"/>
              <a:t>uniek</a:t>
            </a:r>
            <a:r>
              <a:rPr lang="en-GB" dirty="0" smtClean="0"/>
              <a:t> in de </a:t>
            </a:r>
            <a:r>
              <a:rPr lang="en-GB" dirty="0" err="1" smtClean="0"/>
              <a:t>wereld</a:t>
            </a:r>
            <a:r>
              <a:rPr lang="en-GB" dirty="0" smtClean="0"/>
              <a:t> – maar </a:t>
            </a:r>
            <a:r>
              <a:rPr lang="en-GB" dirty="0" err="1" smtClean="0"/>
              <a:t>dan</a:t>
            </a:r>
            <a:r>
              <a:rPr lang="en-GB" dirty="0" smtClean="0"/>
              <a:t> </a:t>
            </a:r>
            <a:r>
              <a:rPr lang="en-GB" dirty="0" err="1" smtClean="0"/>
              <a:t>moeten</a:t>
            </a:r>
            <a:r>
              <a:rPr lang="en-GB" dirty="0" smtClean="0"/>
              <a:t> we die positive </a:t>
            </a:r>
            <a:r>
              <a:rPr lang="en-GB" dirty="0" err="1" smtClean="0"/>
              <a:t>wel</a:t>
            </a:r>
            <a:r>
              <a:rPr lang="en-GB" dirty="0" smtClean="0"/>
              <a:t> ‘</a:t>
            </a:r>
            <a:r>
              <a:rPr lang="en-GB" dirty="0" err="1" smtClean="0"/>
              <a:t>uitnutten</a:t>
            </a:r>
            <a:r>
              <a:rPr lang="en-GB" dirty="0" smtClean="0"/>
              <a:t>’ </a:t>
            </a:r>
            <a:r>
              <a:rPr lang="en-GB" dirty="0" smtClean="0">
                <a:sym typeface="Wingdings" panose="05000000000000000000" pitchFamily="2" charset="2"/>
              </a:rPr>
              <a:t></a:t>
            </a:r>
          </a:p>
          <a:p>
            <a:endParaRPr lang="en-GB" dirty="0" smtClean="0">
              <a:sym typeface="Wingdings" panose="05000000000000000000" pitchFamily="2" charset="2"/>
            </a:endParaRPr>
          </a:p>
        </p:txBody>
      </p:sp>
    </p:spTree>
    <p:extLst>
      <p:ext uri="{BB962C8B-B14F-4D97-AF65-F5344CB8AC3E}">
        <p14:creationId xmlns:p14="http://schemas.microsoft.com/office/powerpoint/2010/main" val="2416560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 </a:t>
            </a:r>
            <a:r>
              <a:rPr lang="en-US" dirty="0" err="1" smtClean="0"/>
              <a:t>nationale</a:t>
            </a:r>
            <a:r>
              <a:rPr lang="en-US" dirty="0" smtClean="0"/>
              <a:t> e-Infra is </a:t>
            </a:r>
            <a:r>
              <a:rPr lang="en-US" dirty="0" err="1" smtClean="0"/>
              <a:t>een</a:t>
            </a:r>
            <a:r>
              <a:rPr lang="en-US" dirty="0" smtClean="0"/>
              <a:t> </a:t>
            </a:r>
            <a:r>
              <a:rPr lang="en-US" dirty="0" err="1" smtClean="0"/>
              <a:t>plaats</a:t>
            </a:r>
            <a:r>
              <a:rPr lang="en-US" dirty="0" smtClean="0"/>
              <a:t> </a:t>
            </a:r>
            <a:r>
              <a:rPr lang="en-US" dirty="0" err="1" smtClean="0"/>
              <a:t>waar</a:t>
            </a:r>
            <a:r>
              <a:rPr lang="en-US" dirty="0" smtClean="0"/>
              <a:t> </a:t>
            </a:r>
            <a:r>
              <a:rPr lang="en-US" dirty="0" err="1" smtClean="0"/>
              <a:t>veel</a:t>
            </a:r>
            <a:r>
              <a:rPr lang="en-US" dirty="0" smtClean="0"/>
              <a:t> communities </a:t>
            </a:r>
            <a:r>
              <a:rPr lang="en-US" dirty="0" err="1" smtClean="0"/>
              <a:t>samen</a:t>
            </a:r>
            <a:r>
              <a:rPr lang="en-US" dirty="0" smtClean="0"/>
              <a:t> </a:t>
            </a:r>
            <a:r>
              <a:rPr lang="en-US" dirty="0" err="1" smtClean="0"/>
              <a:t>schaalvoordeel</a:t>
            </a:r>
            <a:r>
              <a:rPr lang="en-US" dirty="0" smtClean="0"/>
              <a:t> </a:t>
            </a:r>
            <a:r>
              <a:rPr lang="en-US" dirty="0" err="1" smtClean="0"/>
              <a:t>kunnen</a:t>
            </a:r>
            <a:r>
              <a:rPr lang="en-US" dirty="0" smtClean="0"/>
              <a:t> </a:t>
            </a:r>
            <a:r>
              <a:rPr lang="en-US" dirty="0" err="1" smtClean="0"/>
              <a:t>halen</a:t>
            </a:r>
            <a:r>
              <a:rPr lang="en-US" dirty="0" smtClean="0"/>
              <a:t>. Het </a:t>
            </a:r>
            <a:r>
              <a:rPr lang="en-US" dirty="0" err="1" smtClean="0"/>
              <a:t>combineren</a:t>
            </a:r>
            <a:r>
              <a:rPr lang="en-US" dirty="0" smtClean="0"/>
              <a:t> van </a:t>
            </a:r>
            <a:r>
              <a:rPr lang="en-US" dirty="0" err="1" smtClean="0"/>
              <a:t>domeinen</a:t>
            </a:r>
            <a:r>
              <a:rPr lang="en-US" baseline="0" dirty="0" smtClean="0"/>
              <a:t> </a:t>
            </a:r>
            <a:r>
              <a:rPr lang="en-US" baseline="0" dirty="0" err="1" smtClean="0"/>
              <a:t>krijgt</a:t>
            </a:r>
            <a:r>
              <a:rPr lang="en-US" baseline="0" dirty="0" smtClean="0"/>
              <a:t> de </a:t>
            </a:r>
            <a:r>
              <a:rPr lang="en-US" baseline="0" dirty="0" err="1" smtClean="0"/>
              <a:t>utilisatie</a:t>
            </a:r>
            <a:r>
              <a:rPr lang="en-US" baseline="0" dirty="0" smtClean="0"/>
              <a:t> </a:t>
            </a:r>
            <a:r>
              <a:rPr lang="en-US" baseline="0" dirty="0" err="1" smtClean="0"/>
              <a:t>naar</a:t>
            </a:r>
            <a:r>
              <a:rPr lang="en-US" baseline="0" dirty="0" smtClean="0"/>
              <a:t> ~95%, </a:t>
            </a:r>
            <a:r>
              <a:rPr lang="en-US" baseline="0" dirty="0" err="1" smtClean="0"/>
              <a:t>zodat</a:t>
            </a:r>
            <a:r>
              <a:rPr lang="en-US" baseline="0" dirty="0" smtClean="0"/>
              <a:t> de </a:t>
            </a:r>
            <a:r>
              <a:rPr lang="en-US" baseline="0" dirty="0" err="1" smtClean="0"/>
              <a:t>infrastructuur</a:t>
            </a:r>
            <a:r>
              <a:rPr lang="en-US" baseline="0" dirty="0" smtClean="0"/>
              <a:t> extreme efficient is. </a:t>
            </a:r>
            <a:r>
              <a:rPr lang="en-US" baseline="0" dirty="0" err="1" smtClean="0"/>
              <a:t>Ook</a:t>
            </a:r>
            <a:r>
              <a:rPr lang="en-US" baseline="0" dirty="0" smtClean="0"/>
              <a:t> </a:t>
            </a:r>
            <a:r>
              <a:rPr lang="en-US" baseline="0" dirty="0" err="1" smtClean="0"/>
              <a:t>voor</a:t>
            </a:r>
            <a:r>
              <a:rPr lang="en-US" baseline="0" dirty="0" smtClean="0"/>
              <a:t> </a:t>
            </a:r>
            <a:r>
              <a:rPr lang="en-US" baseline="0" dirty="0" err="1" smtClean="0"/>
              <a:t>energiegebruik</a:t>
            </a:r>
            <a:r>
              <a:rPr lang="en-US" baseline="0" dirty="0" smtClean="0"/>
              <a:t>, </a:t>
            </a:r>
            <a:r>
              <a:rPr lang="en-US" baseline="0" dirty="0" err="1" smtClean="0"/>
              <a:t>trouwens</a:t>
            </a:r>
            <a:r>
              <a:rPr lang="en-US" baseline="0" dirty="0" smtClean="0"/>
              <a:t> …</a:t>
            </a:r>
          </a:p>
          <a:p>
            <a:r>
              <a:rPr lang="en-US" baseline="0" dirty="0" smtClean="0"/>
              <a:t>(</a:t>
            </a:r>
            <a:r>
              <a:rPr lang="en-US" baseline="0" dirty="0" err="1" smtClean="0"/>
              <a:t>dit</a:t>
            </a:r>
            <a:r>
              <a:rPr lang="en-US" baseline="0" dirty="0" smtClean="0"/>
              <a:t> </a:t>
            </a:r>
            <a:r>
              <a:rPr lang="en-US" baseline="0" dirty="0" err="1" smtClean="0"/>
              <a:t>plaatje</a:t>
            </a:r>
            <a:r>
              <a:rPr lang="en-US" baseline="0" dirty="0" smtClean="0"/>
              <a:t> </a:t>
            </a:r>
            <a:r>
              <a:rPr lang="en-US" baseline="0" dirty="0" err="1" smtClean="0"/>
              <a:t>kan</a:t>
            </a:r>
            <a:r>
              <a:rPr lang="en-US" baseline="0" dirty="0" smtClean="0"/>
              <a:t> nog </a:t>
            </a:r>
            <a:r>
              <a:rPr lang="en-US" baseline="0" dirty="0" err="1" smtClean="0"/>
              <a:t>vervangen</a:t>
            </a:r>
            <a:r>
              <a:rPr lang="en-US" baseline="0" dirty="0" smtClean="0"/>
              <a:t> </a:t>
            </a:r>
            <a:r>
              <a:rPr lang="en-US" baseline="0" dirty="0" err="1" smtClean="0"/>
              <a:t>worden</a:t>
            </a:r>
            <a:r>
              <a:rPr lang="en-US" baseline="0" dirty="0" smtClean="0"/>
              <a:t> door </a:t>
            </a:r>
            <a:r>
              <a:rPr lang="en-US" baseline="0" dirty="0" err="1" smtClean="0"/>
              <a:t>eentje</a:t>
            </a:r>
            <a:r>
              <a:rPr lang="en-US" baseline="0" dirty="0" smtClean="0"/>
              <a:t> van GINA)</a:t>
            </a:r>
            <a:endParaRPr lang="en-GB" dirty="0"/>
          </a:p>
        </p:txBody>
      </p:sp>
    </p:spTree>
    <p:extLst>
      <p:ext uri="{BB962C8B-B14F-4D97-AF65-F5344CB8AC3E}">
        <p14:creationId xmlns:p14="http://schemas.microsoft.com/office/powerpoint/2010/main" val="392279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 </a:t>
            </a:r>
            <a:r>
              <a:rPr lang="en-US" dirty="0" err="1" smtClean="0"/>
              <a:t>nationale</a:t>
            </a:r>
            <a:r>
              <a:rPr lang="en-US" dirty="0" smtClean="0"/>
              <a:t> e-Infra is </a:t>
            </a:r>
            <a:r>
              <a:rPr lang="en-US" dirty="0" err="1" smtClean="0"/>
              <a:t>een</a:t>
            </a:r>
            <a:r>
              <a:rPr lang="en-US" dirty="0" smtClean="0"/>
              <a:t> </a:t>
            </a:r>
            <a:r>
              <a:rPr lang="en-US" dirty="0" err="1" smtClean="0"/>
              <a:t>plaats</a:t>
            </a:r>
            <a:r>
              <a:rPr lang="en-US" dirty="0" smtClean="0"/>
              <a:t> </a:t>
            </a:r>
            <a:r>
              <a:rPr lang="en-US" dirty="0" err="1" smtClean="0"/>
              <a:t>waar</a:t>
            </a:r>
            <a:r>
              <a:rPr lang="en-US" dirty="0" smtClean="0"/>
              <a:t> </a:t>
            </a:r>
            <a:r>
              <a:rPr lang="en-US" dirty="0" err="1" smtClean="0"/>
              <a:t>veel</a:t>
            </a:r>
            <a:r>
              <a:rPr lang="en-US" dirty="0" smtClean="0"/>
              <a:t> communities </a:t>
            </a:r>
            <a:r>
              <a:rPr lang="en-US" dirty="0" err="1" smtClean="0"/>
              <a:t>samen</a:t>
            </a:r>
            <a:r>
              <a:rPr lang="en-US" dirty="0" smtClean="0"/>
              <a:t> </a:t>
            </a:r>
            <a:r>
              <a:rPr lang="en-US" dirty="0" err="1" smtClean="0"/>
              <a:t>schaalvoordeel</a:t>
            </a:r>
            <a:r>
              <a:rPr lang="en-US" dirty="0" smtClean="0"/>
              <a:t> </a:t>
            </a:r>
            <a:r>
              <a:rPr lang="en-US" dirty="0" err="1" smtClean="0"/>
              <a:t>kunnen</a:t>
            </a:r>
            <a:r>
              <a:rPr lang="en-US" dirty="0" smtClean="0"/>
              <a:t> </a:t>
            </a:r>
            <a:r>
              <a:rPr lang="en-US" dirty="0" err="1" smtClean="0"/>
              <a:t>halen</a:t>
            </a:r>
            <a:r>
              <a:rPr lang="en-US" dirty="0" smtClean="0"/>
              <a:t>. Het </a:t>
            </a:r>
            <a:r>
              <a:rPr lang="en-US" dirty="0" err="1" smtClean="0"/>
              <a:t>combineren</a:t>
            </a:r>
            <a:r>
              <a:rPr lang="en-US" dirty="0" smtClean="0"/>
              <a:t> van </a:t>
            </a:r>
            <a:r>
              <a:rPr lang="en-US" dirty="0" err="1" smtClean="0"/>
              <a:t>domeinen</a:t>
            </a:r>
            <a:r>
              <a:rPr lang="en-US" baseline="0" dirty="0" smtClean="0"/>
              <a:t> </a:t>
            </a:r>
            <a:r>
              <a:rPr lang="en-US" baseline="0" dirty="0" err="1" smtClean="0"/>
              <a:t>krijgt</a:t>
            </a:r>
            <a:r>
              <a:rPr lang="en-US" baseline="0" dirty="0" smtClean="0"/>
              <a:t> de </a:t>
            </a:r>
            <a:r>
              <a:rPr lang="en-US" baseline="0" dirty="0" err="1" smtClean="0"/>
              <a:t>utilisatie</a:t>
            </a:r>
            <a:r>
              <a:rPr lang="en-US" baseline="0" dirty="0" smtClean="0"/>
              <a:t> </a:t>
            </a:r>
            <a:r>
              <a:rPr lang="en-US" baseline="0" dirty="0" err="1" smtClean="0"/>
              <a:t>naar</a:t>
            </a:r>
            <a:r>
              <a:rPr lang="en-US" baseline="0" dirty="0" smtClean="0"/>
              <a:t> ~95%, </a:t>
            </a:r>
            <a:r>
              <a:rPr lang="en-US" baseline="0" dirty="0" err="1" smtClean="0"/>
              <a:t>zodat</a:t>
            </a:r>
            <a:r>
              <a:rPr lang="en-US" baseline="0" dirty="0" smtClean="0"/>
              <a:t> de </a:t>
            </a:r>
            <a:r>
              <a:rPr lang="en-US" baseline="0" dirty="0" err="1" smtClean="0"/>
              <a:t>infrastructuur</a:t>
            </a:r>
            <a:r>
              <a:rPr lang="en-US" baseline="0" dirty="0" smtClean="0"/>
              <a:t> extreme efficient is. </a:t>
            </a:r>
            <a:r>
              <a:rPr lang="en-US" baseline="0" dirty="0" err="1" smtClean="0"/>
              <a:t>Ook</a:t>
            </a:r>
            <a:r>
              <a:rPr lang="en-US" baseline="0" dirty="0" smtClean="0"/>
              <a:t> </a:t>
            </a:r>
            <a:r>
              <a:rPr lang="en-US" baseline="0" dirty="0" err="1" smtClean="0"/>
              <a:t>voor</a:t>
            </a:r>
            <a:r>
              <a:rPr lang="en-US" baseline="0" dirty="0" smtClean="0"/>
              <a:t> </a:t>
            </a:r>
            <a:r>
              <a:rPr lang="en-US" baseline="0" dirty="0" err="1" smtClean="0"/>
              <a:t>energiegebruik</a:t>
            </a:r>
            <a:r>
              <a:rPr lang="en-US" baseline="0" dirty="0" smtClean="0"/>
              <a:t>, </a:t>
            </a:r>
            <a:r>
              <a:rPr lang="en-US" baseline="0" dirty="0" err="1" smtClean="0"/>
              <a:t>trouwens</a:t>
            </a:r>
            <a:r>
              <a:rPr lang="en-US" baseline="0" dirty="0" smtClean="0"/>
              <a:t> …</a:t>
            </a:r>
          </a:p>
          <a:p>
            <a:r>
              <a:rPr lang="en-US" baseline="0" dirty="0" smtClean="0"/>
              <a:t>(</a:t>
            </a:r>
            <a:r>
              <a:rPr lang="en-US" baseline="0" dirty="0" err="1" smtClean="0"/>
              <a:t>dit</a:t>
            </a:r>
            <a:r>
              <a:rPr lang="en-US" baseline="0" dirty="0" smtClean="0"/>
              <a:t> </a:t>
            </a:r>
            <a:r>
              <a:rPr lang="en-US" baseline="0" dirty="0" err="1" smtClean="0"/>
              <a:t>plaatje</a:t>
            </a:r>
            <a:r>
              <a:rPr lang="en-US" baseline="0" dirty="0" smtClean="0"/>
              <a:t> </a:t>
            </a:r>
            <a:r>
              <a:rPr lang="en-US" baseline="0" dirty="0" err="1" smtClean="0"/>
              <a:t>kan</a:t>
            </a:r>
            <a:r>
              <a:rPr lang="en-US" baseline="0" dirty="0" smtClean="0"/>
              <a:t> nog </a:t>
            </a:r>
            <a:r>
              <a:rPr lang="en-US" baseline="0" dirty="0" err="1" smtClean="0"/>
              <a:t>vervangen</a:t>
            </a:r>
            <a:r>
              <a:rPr lang="en-US" baseline="0" dirty="0" smtClean="0"/>
              <a:t> </a:t>
            </a:r>
            <a:r>
              <a:rPr lang="en-US" baseline="0" dirty="0" err="1" smtClean="0"/>
              <a:t>worden</a:t>
            </a:r>
            <a:r>
              <a:rPr lang="en-US" baseline="0" dirty="0" smtClean="0"/>
              <a:t> door </a:t>
            </a:r>
            <a:r>
              <a:rPr lang="en-US" baseline="0" dirty="0" err="1" smtClean="0"/>
              <a:t>eentje</a:t>
            </a:r>
            <a:r>
              <a:rPr lang="en-US" baseline="0" dirty="0" smtClean="0"/>
              <a:t> van GINA)</a:t>
            </a:r>
            <a:endParaRPr lang="en-GB" dirty="0"/>
          </a:p>
        </p:txBody>
      </p:sp>
    </p:spTree>
    <p:extLst>
      <p:ext uri="{BB962C8B-B14F-4D97-AF65-F5344CB8AC3E}">
        <p14:creationId xmlns:p14="http://schemas.microsoft.com/office/powerpoint/2010/main" val="2320272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 canonical use case </a:t>
            </a:r>
            <a:r>
              <a:rPr lang="en-US" dirty="0" err="1" smtClean="0"/>
              <a:t>voor</a:t>
            </a:r>
            <a:r>
              <a:rPr lang="en-US" dirty="0" smtClean="0"/>
              <a:t> het </a:t>
            </a:r>
            <a:r>
              <a:rPr lang="en-US" dirty="0" err="1" smtClean="0"/>
              <a:t>samenbrengen</a:t>
            </a:r>
            <a:r>
              <a:rPr lang="en-US" dirty="0" smtClean="0"/>
              <a:t> van </a:t>
            </a:r>
            <a:r>
              <a:rPr lang="en-US" dirty="0" err="1" smtClean="0"/>
              <a:t>verschillende</a:t>
            </a:r>
            <a:r>
              <a:rPr lang="en-US" dirty="0" smtClean="0"/>
              <a:t> capabilities in de SURF infra: HPC </a:t>
            </a:r>
            <a:r>
              <a:rPr lang="en-US" dirty="0" err="1" smtClean="0"/>
              <a:t>en</a:t>
            </a:r>
            <a:r>
              <a:rPr lang="en-US" baseline="0" dirty="0" smtClean="0"/>
              <a:t> HTC </a:t>
            </a:r>
            <a:r>
              <a:rPr lang="en-US" baseline="0" dirty="0" err="1" smtClean="0"/>
              <a:t>voor</a:t>
            </a:r>
            <a:r>
              <a:rPr lang="en-US" baseline="0" dirty="0" smtClean="0"/>
              <a:t> GW.</a:t>
            </a:r>
            <a:endParaRPr lang="en-GB" dirty="0"/>
          </a:p>
        </p:txBody>
      </p:sp>
    </p:spTree>
    <p:extLst>
      <p:ext uri="{BB962C8B-B14F-4D97-AF65-F5344CB8AC3E}">
        <p14:creationId xmlns:p14="http://schemas.microsoft.com/office/powerpoint/2010/main" val="3717677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KEY SLIDE</a:t>
            </a:r>
          </a:p>
          <a:p>
            <a:r>
              <a:rPr lang="en-US" dirty="0" smtClean="0"/>
              <a:t>** </a:t>
            </a:r>
            <a:r>
              <a:rPr lang="en-US" dirty="0" err="1" smtClean="0"/>
              <a:t>ook</a:t>
            </a:r>
            <a:r>
              <a:rPr lang="en-US" dirty="0" smtClean="0"/>
              <a:t> EOSC </a:t>
            </a:r>
            <a:r>
              <a:rPr lang="en-US" dirty="0" err="1" smtClean="0"/>
              <a:t>expliciet</a:t>
            </a:r>
            <a:r>
              <a:rPr lang="en-US" dirty="0" smtClean="0"/>
              <a:t> </a:t>
            </a:r>
            <a:r>
              <a:rPr lang="en-US" dirty="0" err="1" smtClean="0"/>
              <a:t>noemen</a:t>
            </a:r>
            <a:endParaRPr lang="en-US" dirty="0" smtClean="0"/>
          </a:p>
          <a:p>
            <a:endParaRPr lang="en-US" dirty="0" smtClean="0"/>
          </a:p>
          <a:p>
            <a:r>
              <a:rPr lang="en-US" dirty="0" smtClean="0"/>
              <a:t>de flow van </a:t>
            </a:r>
            <a:r>
              <a:rPr lang="en-US" dirty="0" err="1" smtClean="0"/>
              <a:t>instellingen</a:t>
            </a:r>
            <a:r>
              <a:rPr lang="en-US" dirty="0" smtClean="0"/>
              <a:t> </a:t>
            </a:r>
            <a:r>
              <a:rPr lang="en-US" dirty="0" err="1" smtClean="0"/>
              <a:t>naar</a:t>
            </a:r>
            <a:r>
              <a:rPr lang="en-US" dirty="0" smtClean="0"/>
              <a:t> T1 T0</a:t>
            </a:r>
            <a:r>
              <a:rPr lang="en-US" baseline="0" dirty="0" smtClean="0"/>
              <a:t> </a:t>
            </a:r>
            <a:r>
              <a:rPr lang="en-US" baseline="0" dirty="0" err="1" smtClean="0"/>
              <a:t>vereist</a:t>
            </a:r>
            <a:r>
              <a:rPr lang="en-US" baseline="0" dirty="0" smtClean="0"/>
              <a:t> </a:t>
            </a:r>
            <a:r>
              <a:rPr lang="en-US" baseline="0" dirty="0" err="1" smtClean="0"/>
              <a:t>deelname</a:t>
            </a:r>
            <a:r>
              <a:rPr lang="en-US" baseline="0" dirty="0" smtClean="0"/>
              <a:t> </a:t>
            </a:r>
            <a:r>
              <a:rPr lang="en-US" baseline="0" dirty="0" err="1" smtClean="0"/>
              <a:t>instellingen</a:t>
            </a:r>
            <a:r>
              <a:rPr lang="en-US" baseline="0" dirty="0" smtClean="0"/>
              <a:t> – </a:t>
            </a:r>
            <a:r>
              <a:rPr lang="en-US" baseline="0" dirty="0" err="1" smtClean="0"/>
              <a:t>ook</a:t>
            </a:r>
            <a:r>
              <a:rPr lang="en-US" baseline="0" dirty="0" smtClean="0"/>
              <a:t> in </a:t>
            </a:r>
            <a:r>
              <a:rPr lang="en-US" baseline="0" dirty="0" err="1" smtClean="0"/>
              <a:t>volgende</a:t>
            </a:r>
            <a:r>
              <a:rPr lang="en-US" baseline="0" dirty="0" smtClean="0"/>
              <a:t> slide</a:t>
            </a:r>
            <a:endParaRPr lang="en-US" dirty="0" smtClean="0"/>
          </a:p>
          <a:p>
            <a:endParaRPr lang="en-GB" dirty="0" smtClean="0"/>
          </a:p>
          <a:p>
            <a:r>
              <a:rPr lang="en-GB" dirty="0" smtClean="0"/>
              <a:t>HPC </a:t>
            </a:r>
            <a:r>
              <a:rPr lang="en-GB" dirty="0" err="1" smtClean="0"/>
              <a:t>strategie</a:t>
            </a:r>
            <a:endParaRPr lang="en-GB" dirty="0" smtClean="0"/>
          </a:p>
          <a:p>
            <a:r>
              <a:rPr lang="en-GB" dirty="0" smtClean="0"/>
              <a:t> - </a:t>
            </a:r>
            <a:r>
              <a:rPr lang="en-GB" dirty="0" err="1" smtClean="0"/>
              <a:t>opschaling</a:t>
            </a:r>
            <a:r>
              <a:rPr lang="en-GB" dirty="0" smtClean="0"/>
              <a:t> T2T1T0</a:t>
            </a:r>
          </a:p>
          <a:p>
            <a:r>
              <a:rPr lang="en-GB" dirty="0" smtClean="0"/>
              <a:t> - Nederland </a:t>
            </a:r>
            <a:r>
              <a:rPr lang="en-GB" dirty="0" err="1" smtClean="0"/>
              <a:t>goede</a:t>
            </a:r>
            <a:r>
              <a:rPr lang="en-GB" dirty="0" smtClean="0"/>
              <a:t> positive,  maar HPC is </a:t>
            </a:r>
            <a:r>
              <a:rPr lang="en-GB" dirty="0" err="1" smtClean="0"/>
              <a:t>nodig</a:t>
            </a:r>
            <a:r>
              <a:rPr lang="en-GB" dirty="0" smtClean="0"/>
              <a:t>, </a:t>
            </a:r>
            <a:r>
              <a:rPr lang="en-GB" dirty="0" err="1" smtClean="0"/>
              <a:t>en</a:t>
            </a:r>
            <a:r>
              <a:rPr lang="en-GB" dirty="0" smtClean="0"/>
              <a:t> </a:t>
            </a:r>
            <a:r>
              <a:rPr lang="en-GB" dirty="0" err="1" smtClean="0"/>
              <a:t>kost</a:t>
            </a:r>
            <a:r>
              <a:rPr lang="en-GB" dirty="0" smtClean="0"/>
              <a:t> </a:t>
            </a:r>
            <a:r>
              <a:rPr lang="en-GB" dirty="0" err="1" smtClean="0"/>
              <a:t>wel</a:t>
            </a:r>
            <a:r>
              <a:rPr lang="en-GB" dirty="0" smtClean="0"/>
              <a:t> geld …</a:t>
            </a:r>
          </a:p>
          <a:p>
            <a:r>
              <a:rPr lang="en-GB" dirty="0" smtClean="0"/>
              <a:t> - </a:t>
            </a:r>
            <a:r>
              <a:rPr lang="en-GB" dirty="0" err="1" smtClean="0"/>
              <a:t>daar</a:t>
            </a:r>
            <a:r>
              <a:rPr lang="en-GB" dirty="0" smtClean="0"/>
              <a:t> </a:t>
            </a:r>
            <a:r>
              <a:rPr lang="en-GB" dirty="0" err="1" smtClean="0"/>
              <a:t>moeten</a:t>
            </a:r>
            <a:r>
              <a:rPr lang="en-GB" dirty="0" smtClean="0"/>
              <a:t> ‘we’ </a:t>
            </a:r>
            <a:r>
              <a:rPr lang="en-GB" dirty="0" err="1" smtClean="0"/>
              <a:t>iets</a:t>
            </a:r>
            <a:r>
              <a:rPr lang="en-GB" dirty="0" smtClean="0"/>
              <a:t> van </a:t>
            </a:r>
            <a:r>
              <a:rPr lang="en-GB" dirty="0" err="1" smtClean="0"/>
              <a:t>vinden</a:t>
            </a:r>
            <a:endParaRPr lang="en-GB" dirty="0" smtClean="0"/>
          </a:p>
          <a:p>
            <a:r>
              <a:rPr lang="en-GB" dirty="0" smtClean="0"/>
              <a:t> - </a:t>
            </a:r>
            <a:r>
              <a:rPr lang="en-GB" dirty="0" err="1" smtClean="0"/>
              <a:t>en</a:t>
            </a:r>
            <a:r>
              <a:rPr lang="en-GB" dirty="0" smtClean="0"/>
              <a:t> </a:t>
            </a:r>
            <a:r>
              <a:rPr lang="en-GB" dirty="0" err="1" smtClean="0"/>
              <a:t>keuzes</a:t>
            </a:r>
            <a:r>
              <a:rPr lang="en-GB" dirty="0" smtClean="0"/>
              <a:t> </a:t>
            </a:r>
            <a:r>
              <a:rPr lang="en-GB" dirty="0" err="1" smtClean="0"/>
              <a:t>maken</a:t>
            </a:r>
            <a:endParaRPr lang="en-GB" dirty="0" smtClean="0"/>
          </a:p>
          <a:p>
            <a:endParaRPr lang="en-GB" dirty="0"/>
          </a:p>
        </p:txBody>
      </p:sp>
    </p:spTree>
    <p:extLst>
      <p:ext uri="{BB962C8B-B14F-4D97-AF65-F5344CB8AC3E}">
        <p14:creationId xmlns:p14="http://schemas.microsoft.com/office/powerpoint/2010/main" val="3651905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7.wmf"/><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7.wmf"/><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9.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wmf"/><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20.png"/><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17.wmf"/><Relationship Id="rId1" Type="http://schemas.openxmlformats.org/officeDocument/2006/relationships/slideMaster" Target="../slideMasters/slideMaster4.xml"/><Relationship Id="rId5" Type="http://schemas.openxmlformats.org/officeDocument/2006/relationships/image" Target="../media/image18.png"/><Relationship Id="rId4" Type="http://schemas.openxmlformats.org/officeDocument/2006/relationships/image" Target="../media/image2.wm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124589072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2840842" cy="492443"/>
          </a:xfrm>
          <a:prstGeom prst="rect">
            <a:avLst/>
          </a:prstGeom>
          <a:noFill/>
        </p:spPr>
        <p:txBody>
          <a:bodyPr wrap="none" rtlCol="0">
            <a:spAutoFit/>
          </a:bodyPr>
          <a:lstStyle/>
          <a:p>
            <a:pPr algn="l"/>
            <a:r>
              <a:rPr lang="en-GB" sz="650" kern="1200" cap="none" dirty="0" smtClean="0">
                <a:solidFill>
                  <a:srgbClr val="E3D88B"/>
                </a:solidFill>
                <a:effectLst/>
              </a:rPr>
              <a:t>This work has also been co-supported by projects that have </a:t>
            </a:r>
            <a:br>
              <a:rPr lang="en-GB" sz="650" kern="1200" cap="none" dirty="0" smtClean="0">
                <a:solidFill>
                  <a:srgbClr val="E3D88B"/>
                </a:solidFill>
                <a:effectLst/>
              </a:rPr>
            </a:br>
            <a:r>
              <a:rPr lang="en-GB" sz="650" kern="1200" cap="none" dirty="0" smtClean="0">
                <a:solidFill>
                  <a:srgbClr val="E3D88B"/>
                </a:solidFill>
                <a:effectLst/>
              </a:rPr>
              <a:t>received funding from the European Union’s Horizon research and </a:t>
            </a:r>
            <a:br>
              <a:rPr lang="en-GB" sz="650" kern="1200" cap="none" dirty="0" smtClean="0">
                <a:solidFill>
                  <a:srgbClr val="E3D88B"/>
                </a:solidFill>
                <a:effectLst/>
              </a:rPr>
            </a:br>
            <a:r>
              <a:rPr lang="en-GB" sz="650" kern="1200" cap="none" dirty="0" smtClean="0">
                <a:solidFill>
                  <a:srgbClr val="E3D88B"/>
                </a:solidFill>
                <a:effectLst/>
              </a:rPr>
              <a:t>innovation programmes under Grant Agreement No. 856726  (GN4-3), </a:t>
            </a:r>
            <a:br>
              <a:rPr lang="en-GB" sz="650" kern="1200" cap="none" dirty="0" smtClean="0">
                <a:solidFill>
                  <a:srgbClr val="E3D88B"/>
                </a:solidFill>
                <a:effectLst/>
              </a:rPr>
            </a:br>
            <a:r>
              <a:rPr lang="en-GB" sz="650" kern="1200" cap="none" dirty="0" smtClean="0">
                <a:solidFill>
                  <a:srgbClr val="E3D88B"/>
                </a:solidFill>
                <a:effectLst/>
              </a:rPr>
              <a:t>101017536 (EOSC Future), 777536 (EOSC-hub), 730941 (AARC2).</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smtClean="0">
                  <a:solidFill>
                    <a:schemeClr val="bg1"/>
                  </a:solidFill>
                </a:rPr>
                <a:t>David </a:t>
              </a:r>
              <a:r>
                <a:rPr lang="en-US" sz="1800" cap="none" baseline="0" dirty="0" err="1" smtClean="0">
                  <a:solidFill>
                    <a:schemeClr val="bg1"/>
                  </a:solidFill>
                </a:rPr>
                <a:t>Groep</a:t>
              </a:r>
              <a:endParaRPr lang="en-US" sz="1800" cap="none" baseline="0" dirty="0" smtClean="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smtClean="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r>
                <a:rPr lang="en-GB" sz="1300" cap="none" baseline="0" dirty="0" smtClean="0">
                  <a:solidFill>
                    <a:srgbClr val="6F2575"/>
                  </a:solidFill>
                </a:rPr>
                <a:t>/</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anchor="ctr"/>
          <a:lstStyle>
            <a:lvl1pPr algn="r">
              <a:defRPr/>
            </a:lvl1pPr>
          </a:lstStyle>
          <a:p>
            <a:r>
              <a:rPr lang="en-US" dirty="0" smtClean="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smtClean="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endPar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endParaRP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A1] Tekst">
    <p:spTree>
      <p:nvGrpSpPr>
        <p:cNvPr id="1" name=""/>
        <p:cNvGrpSpPr/>
        <p:nvPr/>
      </p:nvGrpSpPr>
      <p:grpSpPr>
        <a:xfrm>
          <a:off x="0" y="0"/>
          <a:ext cx="0" cy="0"/>
          <a:chOff x="0" y="0"/>
          <a:chExt cx="0" cy="0"/>
        </a:xfrm>
      </p:grpSpPr>
      <p:sp>
        <p:nvSpPr>
          <p:cNvPr id="204" name="Rechthoek"/>
          <p:cNvSpPr/>
          <p:nvPr/>
        </p:nvSpPr>
        <p:spPr>
          <a:xfrm>
            <a:off x="0" y="4779354"/>
            <a:ext cx="9144000" cy="364147"/>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6" name="Vorm"/>
          <p:cNvSpPr/>
          <p:nvPr/>
        </p:nvSpPr>
        <p:spPr>
          <a:xfrm rot="10800000">
            <a:off x="6721592" y="4572000"/>
            <a:ext cx="2431184"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07" name="Dianummer"/>
          <p:cNvSpPr txBox="1">
            <a:spLocks noGrp="1"/>
          </p:cNvSpPr>
          <p:nvPr>
            <p:ph type="sldNum" sz="quarter" idx="2"/>
          </p:nvPr>
        </p:nvSpPr>
        <p:spPr>
          <a:xfrm>
            <a:off x="264319" y="4771189"/>
            <a:ext cx="176330" cy="173124"/>
          </a:xfrm>
          <a:prstGeom prst="rect">
            <a:avLst/>
          </a:prstGeom>
        </p:spPr>
        <p:txBody>
          <a:bodyPr lIns="0" tIns="0" rIns="0" bIns="0"/>
          <a:lstStyle>
            <a:lvl1pPr algn="l" defTabSz="309563">
              <a:defRPr sz="1125">
                <a:solidFill>
                  <a:srgbClr val="FFFFFF"/>
                </a:solidFill>
              </a:defRPr>
            </a:lvl1pPr>
          </a:lstStyle>
          <a:p>
            <a:fld id="{86CB4B4D-7CA3-9044-876B-883B54F8677D}" type="slidenum">
              <a:t>‹#›</a:t>
            </a:fld>
            <a:endParaRPr/>
          </a:p>
        </p:txBody>
      </p:sp>
      <p:pic>
        <p:nvPicPr>
          <p:cNvPr id="208" name="NIKHEF_LOGO.png" descr="NIKHEF_LOGO.png"/>
          <p:cNvPicPr>
            <a:picLocks noChangeAspect="1"/>
          </p:cNvPicPr>
          <p:nvPr/>
        </p:nvPicPr>
        <p:blipFill>
          <a:blip r:embed="rId2">
            <a:extLst/>
          </a:blip>
          <a:stretch>
            <a:fillRect/>
          </a:stretch>
        </p:blipFill>
        <p:spPr>
          <a:xfrm>
            <a:off x="8198820" y="4701897"/>
            <a:ext cx="796408" cy="311706"/>
          </a:xfrm>
          <a:prstGeom prst="rect">
            <a:avLst/>
          </a:prstGeom>
          <a:ln w="12700">
            <a:miter lim="400000"/>
          </a:ln>
        </p:spPr>
      </p:pic>
      <p:sp>
        <p:nvSpPr>
          <p:cNvPr id="209" name="Hoofdtekst - niveau één…"/>
          <p:cNvSpPr txBox="1">
            <a:spLocks noGrp="1"/>
          </p:cNvSpPr>
          <p:nvPr>
            <p:ph type="body" idx="1"/>
          </p:nvPr>
        </p:nvSpPr>
        <p:spPr>
          <a:xfrm>
            <a:off x="238125" y="1007509"/>
            <a:ext cx="6191990" cy="3333320"/>
          </a:xfrm>
          <a:prstGeom prst="rect">
            <a:avLst/>
          </a:prstGeom>
        </p:spPr>
        <p:txBody>
          <a:bodyPr lIns="0" tIns="0" rIns="0" bIns="0">
            <a:noAutofit/>
          </a:bodyPr>
          <a:lstStyle>
            <a:lvl1pPr marL="0" indent="0" defTabSz="309563">
              <a:lnSpc>
                <a:spcPct val="120000"/>
              </a:lnSpc>
              <a:spcBef>
                <a:spcPts val="0"/>
              </a:spcBef>
              <a:buClrTx/>
              <a:buSzTx/>
              <a:buFontTx/>
              <a:buNone/>
              <a:defRPr sz="2063">
                <a:latin typeface="+mn-lt"/>
                <a:ea typeface="+mn-ea"/>
                <a:cs typeface="+mn-cs"/>
                <a:sym typeface="Arial"/>
              </a:defRPr>
            </a:lvl1pPr>
            <a:lvl2pPr marL="486172" indent="-248047" defTabSz="309563">
              <a:lnSpc>
                <a:spcPct val="120000"/>
              </a:lnSpc>
              <a:spcBef>
                <a:spcPts val="0"/>
              </a:spcBef>
              <a:buClrTx/>
              <a:buSzPct val="125000"/>
              <a:buFontTx/>
              <a:buChar char="•"/>
              <a:defRPr sz="1875">
                <a:solidFill>
                  <a:srgbClr val="702677"/>
                </a:solidFill>
                <a:latin typeface="+mn-lt"/>
                <a:ea typeface="+mn-ea"/>
                <a:cs typeface="+mn-cs"/>
                <a:sym typeface="Arial"/>
              </a:defRPr>
            </a:lvl2pPr>
            <a:lvl3pPr marL="724297" indent="-248047" defTabSz="309563">
              <a:lnSpc>
                <a:spcPct val="120000"/>
              </a:lnSpc>
              <a:spcBef>
                <a:spcPts val="0"/>
              </a:spcBef>
              <a:buClrTx/>
              <a:buSzPct val="125000"/>
              <a:buFontTx/>
              <a:defRPr sz="1688">
                <a:solidFill>
                  <a:srgbClr val="E6223D"/>
                </a:solidFill>
                <a:latin typeface="+mn-lt"/>
                <a:ea typeface="+mn-ea"/>
                <a:cs typeface="+mn-cs"/>
                <a:sym typeface="Arial"/>
              </a:defRPr>
            </a:lvl3pPr>
            <a:lvl4pPr marL="962422" indent="-248047" defTabSz="309563">
              <a:lnSpc>
                <a:spcPct val="120000"/>
              </a:lnSpc>
              <a:spcBef>
                <a:spcPts val="0"/>
              </a:spcBef>
              <a:buClrTx/>
              <a:buSzPct val="125000"/>
              <a:buFontTx/>
              <a:defRPr sz="1688">
                <a:solidFill>
                  <a:srgbClr val="00B3C4"/>
                </a:solidFill>
                <a:latin typeface="+mn-lt"/>
                <a:ea typeface="+mn-ea"/>
                <a:cs typeface="+mn-cs"/>
                <a:sym typeface="Arial"/>
              </a:defRPr>
            </a:lvl4pPr>
            <a:lvl5pPr marL="1200547" indent="-248047" defTabSz="309563">
              <a:lnSpc>
                <a:spcPct val="120000"/>
              </a:lnSpc>
              <a:spcBef>
                <a:spcPts val="0"/>
              </a:spcBef>
              <a:buClrTx/>
              <a:buSzPct val="125000"/>
              <a:buFontTx/>
              <a:defRPr sz="1688">
                <a:solidFill>
                  <a:srgbClr val="00B3C4"/>
                </a:solidFill>
                <a:latin typeface="+mn-lt"/>
                <a:ea typeface="+mn-ea"/>
                <a:cs typeface="+mn-cs"/>
                <a:sym typeface="Arial"/>
              </a:defRPr>
            </a:lvl5pPr>
          </a:lstStyle>
          <a:p>
            <a:r>
              <a:t>Hoofdtekst - niveau één</a:t>
            </a:r>
          </a:p>
          <a:p>
            <a:pPr lvl="1"/>
            <a:r>
              <a:t>Hoofdtekst - niveau twee</a:t>
            </a:r>
          </a:p>
          <a:p>
            <a:pPr lvl="2"/>
            <a:r>
              <a:t>Hoofdtekst - niveau drie</a:t>
            </a:r>
          </a:p>
          <a:p>
            <a:pPr lvl="3"/>
            <a:r>
              <a:t>Hoofdtekst - niveau vier</a:t>
            </a:r>
          </a:p>
          <a:p>
            <a:pPr lvl="4"/>
            <a:r>
              <a:t>Hoofdtekst - niveau vijf</a:t>
            </a:r>
          </a:p>
        </p:txBody>
      </p:sp>
      <p:sp>
        <p:nvSpPr>
          <p:cNvPr id="210" name="Titeltekst"/>
          <p:cNvSpPr txBox="1">
            <a:spLocks noGrp="1"/>
          </p:cNvSpPr>
          <p:nvPr>
            <p:ph type="title"/>
          </p:nvPr>
        </p:nvSpPr>
        <p:spPr>
          <a:xfrm>
            <a:off x="239712" y="238522"/>
            <a:ext cx="8664576" cy="500857"/>
          </a:xfrm>
          <a:prstGeom prst="rect">
            <a:avLst/>
          </a:prstGeom>
        </p:spPr>
        <p:txBody>
          <a:bodyPr lIns="0" tIns="0" rIns="0" bIns="0" anchor="t">
            <a:noAutofit/>
          </a:bodyPr>
          <a:lstStyle>
            <a:lvl1pPr defTabSz="309563">
              <a:lnSpc>
                <a:spcPct val="100000"/>
              </a:lnSpc>
              <a:defRPr sz="2625" cap="all">
                <a:solidFill>
                  <a:srgbClr val="E6223D"/>
                </a:solidFill>
                <a:latin typeface="+mn-lt"/>
                <a:ea typeface="+mn-ea"/>
                <a:cs typeface="+mn-cs"/>
                <a:sym typeface="Arial"/>
              </a:defRPr>
            </a:lvl1pPr>
          </a:lstStyle>
          <a:p>
            <a:r>
              <a:t>Titeltekst</a:t>
            </a:r>
          </a:p>
        </p:txBody>
      </p:sp>
      <p:sp>
        <p:nvSpPr>
          <p:cNvPr id="211" name="FuSE, the Fundamental Sciences E-infrastructure"/>
          <p:cNvSpPr txBox="1"/>
          <p:nvPr/>
        </p:nvSpPr>
        <p:spPr>
          <a:xfrm>
            <a:off x="1043184" y="4874865"/>
            <a:ext cx="6540455" cy="1731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defRPr sz="3000" cap="none">
                <a:solidFill>
                  <a:srgbClr val="FFFFFF"/>
                </a:solidFill>
              </a:defRPr>
            </a:lvl1pPr>
          </a:lstStyle>
          <a:p>
            <a:r>
              <a:rPr sz="1125"/>
              <a:t>FuSE, the Fundamental Sciences E-infrastructure</a:t>
            </a:r>
          </a:p>
        </p:txBody>
      </p:sp>
      <p:pic>
        <p:nvPicPr>
          <p:cNvPr id="212" name="Afbeelding" descr="Afbeelding"/>
          <p:cNvPicPr>
            <a:picLocks noChangeAspect="1"/>
          </p:cNvPicPr>
          <p:nvPr/>
        </p:nvPicPr>
        <p:blipFill>
          <a:blip r:embed="rId3">
            <a:extLst/>
          </a:blip>
          <a:srcRect r="41485" b="20345"/>
          <a:stretch>
            <a:fillRect/>
          </a:stretch>
        </p:blipFill>
        <p:spPr>
          <a:xfrm>
            <a:off x="7085338" y="4718400"/>
            <a:ext cx="1008663" cy="278703"/>
          </a:xfrm>
          <a:prstGeom prst="rect">
            <a:avLst/>
          </a:prstGeom>
          <a:ln w="12700">
            <a:miter lim="400000"/>
          </a:ln>
        </p:spPr>
      </p:pic>
    </p:spTree>
    <p:extLst>
      <p:ext uri="{BB962C8B-B14F-4D97-AF65-F5344CB8AC3E}">
        <p14:creationId xmlns:p14="http://schemas.microsoft.com/office/powerpoint/2010/main" val="170875804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extLst/>
          </a:blip>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lvl1pPr>
          </a:lstStyle>
          <a:p>
            <a:r>
              <a:rPr lang="en-US" smtClean="0"/>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smtClean="0"/>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accent4"/>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smtClean="0"/>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extLst/>
          </a:blip>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smtClean="0"/>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smtClean="0"/>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rgbClr val="FFFFFF"/>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3">
            <a:extLst/>
          </a:blip>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anchor="b"/>
          <a:lstStyle>
            <a:lvl1pPr>
              <a:defRPr sz="3375" cap="none" baseline="0">
                <a:solidFill>
                  <a:schemeClr val="tx2"/>
                </a:solidFill>
              </a:defRPr>
            </a:lvl1pPr>
          </a:lstStyle>
          <a:p>
            <a:r>
              <a:rPr lang="en-US" smtClean="0"/>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smtClean="0"/>
              <a:t>Edit Master text styles</a:t>
            </a:r>
          </a:p>
        </p:txBody>
      </p:sp>
      <p:pic>
        <p:nvPicPr>
          <p:cNvPr id="22" name="NIKHEF_LOGO_groot.png" descr="NIKHEF_LOGO_groot.png"/>
          <p:cNvPicPr>
            <a:picLocks noChangeAspect="1"/>
          </p:cNvPicPr>
          <p:nvPr/>
        </p:nvPicPr>
        <p:blipFill>
          <a:blip r:embed="rId2">
            <a:extLst/>
          </a:blip>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nl-NL" smtClean="0"/>
              <a:t>Samenwerken in onderzoek - een Nederlandse e-Infra aanpak</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dirty="0" smtClean="0"/>
              <a:t>Click to edit Master title style</a:t>
            </a:r>
            <a:endParaRPr lang="en-GB" dirty="0"/>
          </a:p>
        </p:txBody>
      </p:sp>
      <p:pic>
        <p:nvPicPr>
          <p:cNvPr id="10" name="NIKHEF_PATROON1.png" descr="NIKHEF_PATROON1.png"/>
          <p:cNvPicPr>
            <a:picLocks noChangeAspect="1"/>
          </p:cNvPicPr>
          <p:nvPr userDrawn="1"/>
        </p:nvPicPr>
        <p:blipFill rotWithShape="1">
          <a:blip r:embed="rId2">
            <a:extLst/>
          </a:blip>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smtClean="0"/>
          </a:p>
          <a:p>
            <a:pPr lvl="0"/>
            <a:r>
              <a:rPr lang="en-US" dirty="0" smtClean="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smtClean="0"/>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smtClean="0"/>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smtClean="0"/>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a:lstStyle>
            <a:lvl1pPr>
              <a:defRPr sz="3600">
                <a:solidFill>
                  <a:srgbClr val="6F2575"/>
                </a:solidFill>
              </a:defRPr>
            </a:lvl1pPr>
          </a:lstStyle>
          <a:p>
            <a:r>
              <a:rPr lang="en-US" smtClean="0"/>
              <a:t>Click to edit Master title style</a:t>
            </a:r>
            <a:endParaRPr lang="en-GB" dirty="0"/>
          </a:p>
        </p:txBody>
      </p:sp>
      <p:sp>
        <p:nvSpPr>
          <p:cNvPr id="4" name="Footer Placeholder 3"/>
          <p:cNvSpPr>
            <a:spLocks noGrp="1"/>
          </p:cNvSpPr>
          <p:nvPr>
            <p:ph type="ftr" sz="quarter" idx="11"/>
          </p:nvPr>
        </p:nvSpPr>
        <p:spPr/>
        <p:txBody>
          <a:bodyPr/>
          <a:lstStyle/>
          <a:p>
            <a:r>
              <a:rPr lang="nl-NL" smtClean="0"/>
              <a:t>Samenwerken in onderzoek - een Nederlandse e-Infra aanpak</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smtClean="0"/>
              <a:t>Edit Master text styles</a:t>
            </a:r>
          </a:p>
          <a:p>
            <a:pPr lvl="1"/>
            <a:r>
              <a:rPr lang="en-US" smtClean="0"/>
              <a:t>Second level</a:t>
            </a: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smtClean="0"/>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497"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smtClean="0"/>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smtClean="0"/>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smtClean="0"/>
              <a:t>Edit Master text styles</a:t>
            </a:r>
          </a:p>
        </p:txBody>
      </p:sp>
      <p:pic>
        <p:nvPicPr>
          <p:cNvPr id="514"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smtClean="0"/>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extLst/>
          </a:blip>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smtClean="0"/>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63">
                <a:solidFill>
                  <a:srgbClr val="E3D88B"/>
                </a:solidFill>
              </a:defRPr>
            </a:lvl1pPr>
            <a:lvl2pPr marL="119063" indent="0">
              <a:buFont typeface="Arial" panose="020B0604020202020204" pitchFamily="34" charset="0"/>
              <a:buNone/>
              <a:defRPr/>
            </a:lvl2pPr>
            <a:lvl3pPr marL="288925" indent="0">
              <a:buFont typeface="Arial" panose="020B0604020202020204" pitchFamily="34" charset="0"/>
              <a:buNone/>
              <a:defRPr/>
            </a:lvl3pPr>
            <a:lvl4pPr marL="401638" indent="0">
              <a:buFont typeface="Arial" panose="020B0604020202020204" pitchFamily="34" charset="0"/>
              <a:buNone/>
              <a:defRPr/>
            </a:lvl4pPr>
            <a:lvl5pPr marL="515938" indent="0">
              <a:buFont typeface="Arial" panose="020B0604020202020204" pitchFamily="34" charset="0"/>
              <a:buNone/>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smtClean="0"/>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smtClean="0"/>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smtClean="0"/>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smtClean="0"/>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smtClean="0"/>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smtClean="0"/>
              <a:t>Click to edit Master title style</a:t>
            </a:r>
            <a:endParaRPr lang="en-US" dirty="0"/>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smtClean="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smtClean="0">
                <a:solidFill>
                  <a:schemeClr val="bg1"/>
                </a:solidFill>
              </a:rPr>
              <a:t>Main Title</a:t>
            </a:r>
            <a:endParaRPr dirty="0" smtClean="0">
              <a:solidFill>
                <a:schemeClr val="bg1"/>
              </a:solidFill>
            </a:endParaRPr>
          </a:p>
          <a:p>
            <a:pPr lvl="1"/>
            <a:r>
              <a:rPr lang="en-US" dirty="0" smtClean="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a:lstStyle>
            <a:lvl1pPr marL="15240" indent="0" algn="r">
              <a:buNone/>
              <a:defRPr sz="1800">
                <a:solidFill>
                  <a:schemeClr val="bg1"/>
                </a:solidFill>
                <a:latin typeface="Akkurat Std" panose="02000503000000000000" pitchFamily="2" charset="0"/>
              </a:defRPr>
            </a:lvl1pPr>
          </a:lstStyle>
          <a:p>
            <a:pPr lvl="0"/>
            <a:r>
              <a:rPr lang="en-US" dirty="0" smtClean="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smtClean="0">
                <a:solidFill>
                  <a:srgbClr val="E3D88A"/>
                </a:solidFill>
              </a:rPr>
              <a:t>David </a:t>
            </a:r>
            <a:r>
              <a:rPr lang="en-US" sz="1600" cap="none" baseline="0" dirty="0" err="1" smtClean="0">
                <a:solidFill>
                  <a:srgbClr val="E3D88A"/>
                </a:solidFill>
              </a:rPr>
              <a:t>Groep</a:t>
            </a:r>
            <a:endParaRPr lang="en-US" sz="1600" cap="none" baseline="0" dirty="0" smtClean="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smtClean="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w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image" Target="../media/image1.png"/><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2.emf"/><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3.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14.png"/><Relationship Id="rId5" Type="http://schemas.openxmlformats.org/officeDocument/2006/relationships/slideLayout" Target="../slideLayouts/slideLayout103.xml"/><Relationship Id="rId10" Type="http://schemas.openxmlformats.org/officeDocument/2006/relationships/image" Target="../media/image13.png"/><Relationship Id="rId4" Type="http://schemas.openxmlformats.org/officeDocument/2006/relationships/slideLayout" Target="../slideLayouts/slideLayout102.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9">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pic>
        <p:nvPicPr>
          <p:cNvPr id="6" name="Picture 5"/>
          <p:cNvPicPr>
            <a:picLocks noChangeAspect="1"/>
          </p:cNvPicPr>
          <p:nvPr userDrawn="1"/>
        </p:nvPicPr>
        <p:blipFill>
          <a:blip r:embed="rId50"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36" r:id="rId7"/>
    <p:sldLayoutId id="2147483734" r:id="rId8"/>
    <p:sldLayoutId id="2147483724" r:id="rId9"/>
    <p:sldLayoutId id="2147483733" r:id="rId10"/>
    <p:sldLayoutId id="2147483737" r:id="rId11"/>
    <p:sldLayoutId id="2147483708" r:id="rId12"/>
    <p:sldLayoutId id="2147483662" r:id="rId13"/>
    <p:sldLayoutId id="2147483701" r:id="rId14"/>
    <p:sldLayoutId id="2147483668" r:id="rId15"/>
    <p:sldLayoutId id="2147483660" r:id="rId16"/>
    <p:sldLayoutId id="2147483704" r:id="rId17"/>
    <p:sldLayoutId id="2147483705" r:id="rId18"/>
    <p:sldLayoutId id="2147483706" r:id="rId19"/>
    <p:sldLayoutId id="2147483707" r:id="rId20"/>
    <p:sldLayoutId id="2147483703" r:id="rId21"/>
    <p:sldLayoutId id="2147483661" r:id="rId22"/>
    <p:sldLayoutId id="2147483664" r:id="rId23"/>
    <p:sldLayoutId id="2147483667" r:id="rId24"/>
    <p:sldLayoutId id="2147483702" r:id="rId25"/>
    <p:sldLayoutId id="2147483697" r:id="rId26"/>
    <p:sldLayoutId id="2147483709" r:id="rId27"/>
    <p:sldLayoutId id="2147483674" r:id="rId28"/>
    <p:sldLayoutId id="2147483677" r:id="rId29"/>
    <p:sldLayoutId id="2147483698" r:id="rId30"/>
    <p:sldLayoutId id="2147483699" r:id="rId31"/>
    <p:sldLayoutId id="2147483710" r:id="rId32"/>
    <p:sldLayoutId id="2147483672" r:id="rId33"/>
    <p:sldLayoutId id="2147483675" r:id="rId34"/>
    <p:sldLayoutId id="2147483678" r:id="rId35"/>
    <p:sldLayoutId id="2147483681" r:id="rId36"/>
    <p:sldLayoutId id="2147483684" r:id="rId37"/>
    <p:sldLayoutId id="2147483673" r:id="rId38"/>
    <p:sldLayoutId id="2147483676" r:id="rId39"/>
    <p:sldLayoutId id="2147483679" r:id="rId40"/>
    <p:sldLayoutId id="2147483682" r:id="rId41"/>
    <p:sldLayoutId id="2147483685" r:id="rId42"/>
    <p:sldLayoutId id="2147483686" r:id="rId43"/>
    <p:sldLayoutId id="2147483688" r:id="rId44"/>
    <p:sldLayoutId id="2147483689" r:id="rId45"/>
    <p:sldLayoutId id="2147483690" r:id="rId46"/>
    <p:sldLayoutId id="2147483791" r:id="rId47"/>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extLst/>
          </a:blip>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nl-NL" smtClean="0"/>
              <a:t>Samenwerken in onderzoek - een Nederlandse e-Infra aanpak</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63"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75"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88"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5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smtClean="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smtClean="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smtClean="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smtClean="0">
                  <a:ln>
                    <a:noFill/>
                  </a:ln>
                  <a:solidFill>
                    <a:srgbClr val="FFFFFF"/>
                  </a:solidFill>
                  <a:effectLst/>
                  <a:uLnTx/>
                  <a:uFillTx/>
                  <a:latin typeface="Akkurat Std"/>
                  <a:sym typeface="Akkurat Std"/>
                </a:rPr>
                <a:t>Groep</a:t>
              </a:r>
              <a:endParaRPr kumimoji="0" lang="en-US" sz="1800" b="0" i="0" u="none" strike="noStrike" kern="0" cap="none" spc="0" normalizeH="0" baseline="0" noProof="0" dirty="0" smtClean="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smtClean="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a:t>
              </a:r>
              <a:r>
                <a:rPr kumimoji="0" lang="en-GB" sz="1300" b="0" i="0" u="none" strike="noStrike" kern="0" cap="none" spc="0" normalizeH="0" baseline="0" noProof="0" dirty="0" smtClean="0">
                  <a:ln>
                    <a:noFill/>
                  </a:ln>
                  <a:solidFill>
                    <a:srgbClr val="6F2575"/>
                  </a:solidFill>
                  <a:effectLst/>
                  <a:uLnTx/>
                  <a:uFillTx/>
                  <a:latin typeface="Akkurat Std"/>
                  <a:sym typeface="Akkurat Std"/>
                </a:rPr>
                <a:t>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timing>
    <p:tnLst>
      <p:par>
        <p:cTn id="1" dur="indefinite" restart="never" nodeType="tmRoot"/>
      </p:par>
    </p:tnLst>
  </p:timing>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hyperlink" Target="https://www.nikhef.nl/wp-content/uploads/2019/10/Terziet-Drilling-Campaign-Final-NoC.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73.gif"/><Relationship Id="rId3" Type="http://schemas.openxmlformats.org/officeDocument/2006/relationships/image" Target="../media/image69.png"/><Relationship Id="rId7" Type="http://schemas.openxmlformats.org/officeDocument/2006/relationships/image" Target="../media/image25.wm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w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5.png"/><Relationship Id="rId5" Type="http://schemas.openxmlformats.org/officeDocument/2006/relationships/image" Target="../media/image74.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1.wmf"/><Relationship Id="rId4" Type="http://schemas.openxmlformats.org/officeDocument/2006/relationships/image" Target="../media/image90.gif"/></Relationships>
</file>

<file path=ppt/slides/_rels/slide1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gif"/><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7.wmf"/><Relationship Id="rId5" Type="http://schemas.openxmlformats.org/officeDocument/2006/relationships/image" Target="../media/image26.png"/><Relationship Id="rId10" Type="http://schemas.openxmlformats.org/officeDocument/2006/relationships/image" Target="../media/image21.wmf"/><Relationship Id="rId4" Type="http://schemas.openxmlformats.org/officeDocument/2006/relationships/image" Target="../media/image25.wmf"/><Relationship Id="rId9" Type="http://schemas.openxmlformats.org/officeDocument/2006/relationships/image" Target="../media/image30.jpeg"/></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arxiv.org/abs/1812.05121"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6.png"/><Relationship Id="rId18" Type="http://schemas.openxmlformats.org/officeDocument/2006/relationships/image" Target="../media/image51.gif"/><Relationship Id="rId3" Type="http://schemas.openxmlformats.org/officeDocument/2006/relationships/image" Target="../media/image41.png"/><Relationship Id="rId7" Type="http://schemas.openxmlformats.org/officeDocument/2006/relationships/diagramColors" Target="../diagrams/colors1.xml"/><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9.xml"/><Relationship Id="rId16" Type="http://schemas.openxmlformats.org/officeDocument/2006/relationships/image" Target="../media/image49.png"/><Relationship Id="rId20" Type="http://schemas.openxmlformats.org/officeDocument/2006/relationships/image" Target="../media/image53.jpeg"/><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44.jpeg"/><Relationship Id="rId5" Type="http://schemas.openxmlformats.org/officeDocument/2006/relationships/diagramLayout" Target="../diagrams/layout1.xml"/><Relationship Id="rId15" Type="http://schemas.openxmlformats.org/officeDocument/2006/relationships/image" Target="../media/image48.png"/><Relationship Id="rId10" Type="http://schemas.openxmlformats.org/officeDocument/2006/relationships/image" Target="../media/image43.jpg"/><Relationship Id="rId19" Type="http://schemas.openxmlformats.org/officeDocument/2006/relationships/image" Target="../media/image52.png"/><Relationship Id="rId4" Type="http://schemas.openxmlformats.org/officeDocument/2006/relationships/diagramData" Target="../diagrams/data1.xml"/><Relationship Id="rId9" Type="http://schemas.openxmlformats.org/officeDocument/2006/relationships/image" Target="../media/image42.jpe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smtClean="0"/>
              <a:t>SURF Utrecht</a:t>
            </a:r>
          </a:p>
          <a:p>
            <a:r>
              <a:rPr lang="en-GB" dirty="0" smtClean="0"/>
              <a:t>11 </a:t>
            </a:r>
            <a:r>
              <a:rPr lang="en-GB" dirty="0" err="1"/>
              <a:t>j</a:t>
            </a:r>
            <a:r>
              <a:rPr lang="en-GB" dirty="0" err="1" smtClean="0"/>
              <a:t>uli</a:t>
            </a:r>
            <a:r>
              <a:rPr lang="en-GB" dirty="0" smtClean="0"/>
              <a:t> 2022</a:t>
            </a:r>
            <a:endParaRPr lang="en-GB" dirty="0"/>
          </a:p>
        </p:txBody>
      </p:sp>
      <p:sp>
        <p:nvSpPr>
          <p:cNvPr id="2" name="Title 1"/>
          <p:cNvSpPr>
            <a:spLocks noGrp="1"/>
          </p:cNvSpPr>
          <p:nvPr>
            <p:ph type="title"/>
          </p:nvPr>
        </p:nvSpPr>
        <p:spPr>
          <a:xfrm>
            <a:off x="238125" y="3136909"/>
            <a:ext cx="5637381" cy="1768070"/>
          </a:xfrm>
        </p:spPr>
        <p:txBody>
          <a:bodyPr/>
          <a:lstStyle/>
          <a:p>
            <a:r>
              <a:rPr lang="en-US" sz="3200" dirty="0" err="1" smtClean="0"/>
              <a:t>Samenwerken</a:t>
            </a:r>
            <a:r>
              <a:rPr lang="en-US" sz="3200" dirty="0" smtClean="0"/>
              <a:t> in </a:t>
            </a:r>
            <a:r>
              <a:rPr lang="en-US" sz="3200" dirty="0" err="1" smtClean="0"/>
              <a:t>onderzoek</a:t>
            </a:r>
            <a:r>
              <a:rPr lang="en-US" sz="3200" dirty="0" smtClean="0"/>
              <a:t/>
            </a:r>
            <a:br>
              <a:rPr lang="en-US" sz="3200" dirty="0" smtClean="0"/>
            </a:br>
            <a:r>
              <a:rPr lang="en-US" sz="2800" i="1" dirty="0" err="1" smtClean="0"/>
              <a:t>een</a:t>
            </a:r>
            <a:r>
              <a:rPr lang="en-US" sz="2800" i="1" dirty="0" smtClean="0"/>
              <a:t> </a:t>
            </a:r>
            <a:r>
              <a:rPr lang="en-US" sz="2800" i="1" dirty="0" err="1" smtClean="0"/>
              <a:t>Nederlandse</a:t>
            </a:r>
            <a:r>
              <a:rPr lang="en-US" sz="2800" i="1" dirty="0" smtClean="0"/>
              <a:t> e-Infra </a:t>
            </a:r>
            <a:r>
              <a:rPr lang="en-US" sz="2800" i="1" dirty="0" err="1" smtClean="0"/>
              <a:t>aanpak</a:t>
            </a:r>
            <a:endParaRPr lang="en-GB" sz="3200" i="1" dirty="0"/>
          </a:p>
        </p:txBody>
      </p:sp>
      <p:sp>
        <p:nvSpPr>
          <p:cNvPr id="4" name="Text Placeholder 3"/>
          <p:cNvSpPr>
            <a:spLocks noGrp="1"/>
          </p:cNvSpPr>
          <p:nvPr>
            <p:ph type="body" sz="quarter" idx="14"/>
          </p:nvPr>
        </p:nvSpPr>
        <p:spPr/>
        <p:txBody>
          <a:bodyPr/>
          <a:lstStyle/>
          <a:p>
            <a:r>
              <a:rPr lang="en-US" dirty="0" smtClean="0"/>
              <a:t>David Groep</a:t>
            </a:r>
            <a:endParaRPr lang="en-GB" dirty="0"/>
          </a:p>
        </p:txBody>
      </p:sp>
    </p:spTree>
    <p:extLst>
      <p:ext uri="{BB962C8B-B14F-4D97-AF65-F5344CB8AC3E}">
        <p14:creationId xmlns:p14="http://schemas.microsoft.com/office/powerpoint/2010/main" val="2475924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2213" y="662793"/>
            <a:ext cx="3022240" cy="1991519"/>
          </a:xfrm>
          <a:prstGeom prst="rect">
            <a:avLst/>
          </a:prstGeom>
        </p:spPr>
      </p:pic>
      <p:sp>
        <p:nvSpPr>
          <p:cNvPr id="2" name="Text Placeholder 1"/>
          <p:cNvSpPr>
            <a:spLocks noGrp="1"/>
          </p:cNvSpPr>
          <p:nvPr>
            <p:ph type="body" sz="half" idx="14"/>
          </p:nvPr>
        </p:nvSpPr>
        <p:spPr/>
        <p:txBody>
          <a:bodyPr/>
          <a:lstStyle/>
          <a:p>
            <a:r>
              <a:rPr lang="en-GB" sz="2000" b="1" dirty="0" err="1" smtClean="0">
                <a:solidFill>
                  <a:srgbClr val="6F2575"/>
                </a:solidFill>
              </a:rPr>
              <a:t>Gezamenlijk</a:t>
            </a:r>
            <a:r>
              <a:rPr lang="en-GB" sz="2000" b="1" dirty="0" smtClean="0">
                <a:solidFill>
                  <a:srgbClr val="6F2575"/>
                </a:solidFill>
              </a:rPr>
              <a:t> </a:t>
            </a:r>
            <a:r>
              <a:rPr lang="en-GB" sz="2000" b="1" dirty="0" err="1" smtClean="0">
                <a:solidFill>
                  <a:srgbClr val="6F2575"/>
                </a:solidFill>
              </a:rPr>
              <a:t>optrekken</a:t>
            </a:r>
            <a:r>
              <a:rPr lang="en-GB" sz="2000" b="1" dirty="0" smtClean="0">
                <a:solidFill>
                  <a:srgbClr val="6F2575"/>
                </a:solidFill>
              </a:rPr>
              <a:t> </a:t>
            </a:r>
            <a:r>
              <a:rPr lang="en-GB" sz="2000" b="1" dirty="0" err="1" smtClean="0">
                <a:solidFill>
                  <a:srgbClr val="6F2575"/>
                </a:solidFill>
              </a:rPr>
              <a:t>werkt</a:t>
            </a:r>
            <a:endParaRPr lang="en-GB" sz="2000" b="1" dirty="0" smtClean="0">
              <a:solidFill>
                <a:srgbClr val="6F2575"/>
              </a:solidFill>
            </a:endParaRPr>
          </a:p>
          <a:p>
            <a:pPr marL="169863" indent="-169863">
              <a:buFont typeface="Arial" panose="020B0604020202020204" pitchFamily="34" charset="0"/>
              <a:buChar char="•"/>
            </a:pPr>
            <a:r>
              <a:rPr lang="en-GB" sz="2000" dirty="0" smtClean="0"/>
              <a:t>‘DNI’ federative computing service</a:t>
            </a:r>
          </a:p>
          <a:p>
            <a:pPr marL="169863" indent="-169863">
              <a:buFont typeface="Arial" panose="020B0604020202020204" pitchFamily="34" charset="0"/>
              <a:buChar char="•"/>
            </a:pPr>
            <a:r>
              <a:rPr lang="en-GB" sz="2000" dirty="0" smtClean="0"/>
              <a:t>Data repositories DANS &amp; 4TU.RD</a:t>
            </a:r>
          </a:p>
          <a:p>
            <a:pPr marL="169863" indent="-169863">
              <a:buFont typeface="Arial" panose="020B0604020202020204" pitchFamily="34" charset="0"/>
              <a:buChar char="•"/>
            </a:pPr>
            <a:r>
              <a:rPr lang="en-GB" sz="2000" dirty="0" smtClean="0"/>
              <a:t>HPC ‘Tier-2’ network (SURF &amp; 8 </a:t>
            </a:r>
            <a:r>
              <a:rPr lang="en-GB" sz="2000" dirty="0" err="1" smtClean="0"/>
              <a:t>instellingen</a:t>
            </a:r>
            <a:r>
              <a:rPr lang="en-GB" sz="2000" dirty="0" smtClean="0"/>
              <a:t>)</a:t>
            </a:r>
          </a:p>
          <a:p>
            <a:pPr marL="169863" indent="-169863">
              <a:buFont typeface="Arial" panose="020B0604020202020204" pitchFamily="34" charset="0"/>
              <a:buChar char="•"/>
            </a:pPr>
            <a:r>
              <a:rPr lang="en-GB" sz="2000" dirty="0" smtClean="0"/>
              <a:t>data management - </a:t>
            </a:r>
            <a:r>
              <a:rPr lang="en-GB" sz="2000" dirty="0" err="1" smtClean="0"/>
              <a:t>zoals</a:t>
            </a:r>
            <a:r>
              <a:rPr lang="en-GB" sz="2000" dirty="0" smtClean="0"/>
              <a:t> </a:t>
            </a:r>
            <a:r>
              <a:rPr lang="en-GB" sz="2000" dirty="0"/>
              <a:t>‘</a:t>
            </a:r>
            <a:r>
              <a:rPr lang="en-GB" sz="2000" dirty="0" err="1"/>
              <a:t>yoda</a:t>
            </a:r>
            <a:r>
              <a:rPr lang="en-GB" sz="2000" dirty="0"/>
              <a:t>’ met </a:t>
            </a:r>
            <a:r>
              <a:rPr lang="en-GB" sz="2000" dirty="0" smtClean="0"/>
              <a:t>UU</a:t>
            </a:r>
          </a:p>
          <a:p>
            <a:pPr marL="169863" indent="-169863">
              <a:buFont typeface="Arial" panose="020B0604020202020204" pitchFamily="34" charset="0"/>
              <a:buChar char="•"/>
            </a:pPr>
            <a:r>
              <a:rPr lang="en-GB" sz="2000" dirty="0" smtClean="0"/>
              <a:t>‘digital competences’: data </a:t>
            </a:r>
            <a:r>
              <a:rPr lang="en-GB" sz="2000" dirty="0" err="1" smtClean="0"/>
              <a:t>levend</a:t>
            </a:r>
            <a:r>
              <a:rPr lang="en-GB" sz="2000" dirty="0" smtClean="0"/>
              <a:t> </a:t>
            </a:r>
            <a:r>
              <a:rPr lang="en-GB" sz="2000" dirty="0" err="1" smtClean="0"/>
              <a:t>houden</a:t>
            </a:r>
            <a:endParaRPr lang="en-GB" sz="2000" dirty="0"/>
          </a:p>
          <a:p>
            <a:endParaRPr lang="en-GB" sz="2000" dirty="0" smtClean="0">
              <a:solidFill>
                <a:srgbClr val="6F2575"/>
              </a:solidFill>
            </a:endParaRPr>
          </a:p>
          <a:p>
            <a:r>
              <a:rPr lang="en-GB" sz="2000" dirty="0" smtClean="0">
                <a:solidFill>
                  <a:srgbClr val="6F2575"/>
                </a:solidFill>
              </a:rPr>
              <a:t>Maar </a:t>
            </a:r>
            <a:r>
              <a:rPr lang="en-GB" sz="2000" dirty="0" err="1" smtClean="0">
                <a:solidFill>
                  <a:srgbClr val="6F2575"/>
                </a:solidFill>
              </a:rPr>
              <a:t>dit</a:t>
            </a:r>
            <a:r>
              <a:rPr lang="en-GB" sz="2000" dirty="0" smtClean="0">
                <a:solidFill>
                  <a:srgbClr val="6F2575"/>
                </a:solidFill>
              </a:rPr>
              <a:t> </a:t>
            </a:r>
            <a:r>
              <a:rPr lang="en-GB" sz="2000" dirty="0" err="1" smtClean="0">
                <a:solidFill>
                  <a:srgbClr val="6F2575"/>
                </a:solidFill>
              </a:rPr>
              <a:t>werkt</a:t>
            </a:r>
            <a:r>
              <a:rPr lang="en-GB" sz="2000" dirty="0" smtClean="0">
                <a:solidFill>
                  <a:srgbClr val="6F2575"/>
                </a:solidFill>
              </a:rPr>
              <a:t> </a:t>
            </a:r>
            <a:r>
              <a:rPr lang="en-GB" sz="2000" dirty="0" err="1" smtClean="0">
                <a:solidFill>
                  <a:srgbClr val="6F2575"/>
                </a:solidFill>
              </a:rPr>
              <a:t>alleen</a:t>
            </a:r>
            <a:r>
              <a:rPr lang="en-GB" sz="2000" dirty="0" smtClean="0">
                <a:solidFill>
                  <a:srgbClr val="6F2575"/>
                </a:solidFill>
              </a:rPr>
              <a:t> </a:t>
            </a:r>
            <a:r>
              <a:rPr lang="en-GB" sz="2000" dirty="0" err="1" smtClean="0">
                <a:solidFill>
                  <a:srgbClr val="6F2575"/>
                </a:solidFill>
              </a:rPr>
              <a:t>als</a:t>
            </a:r>
            <a:r>
              <a:rPr lang="en-GB" sz="2000" dirty="0" smtClean="0">
                <a:solidFill>
                  <a:srgbClr val="6F2575"/>
                </a:solidFill>
              </a:rPr>
              <a:t> </a:t>
            </a:r>
            <a:r>
              <a:rPr lang="en-GB" sz="2000" dirty="0" err="1" smtClean="0">
                <a:solidFill>
                  <a:srgbClr val="6F2575"/>
                </a:solidFill>
              </a:rPr>
              <a:t>ook</a:t>
            </a:r>
            <a:r>
              <a:rPr lang="en-GB" sz="2000" dirty="0" smtClean="0">
                <a:solidFill>
                  <a:srgbClr val="6F2575"/>
                </a:solidFill>
              </a:rPr>
              <a:t> </a:t>
            </a:r>
            <a:r>
              <a:rPr lang="en-GB" sz="2000" i="1" dirty="0" err="1" smtClean="0">
                <a:solidFill>
                  <a:srgbClr val="6F2575"/>
                </a:solidFill>
              </a:rPr>
              <a:t>instellingen</a:t>
            </a:r>
            <a:endParaRPr lang="en-GB" sz="2000" i="1" dirty="0" smtClean="0">
              <a:solidFill>
                <a:srgbClr val="6F2575"/>
              </a:solidFill>
            </a:endParaRPr>
          </a:p>
          <a:p>
            <a:r>
              <a:rPr lang="en-GB" sz="2000" dirty="0" err="1" smtClean="0">
                <a:solidFill>
                  <a:srgbClr val="6F2575"/>
                </a:solidFill>
              </a:rPr>
              <a:t>infrastructuur</a:t>
            </a:r>
            <a:r>
              <a:rPr lang="en-GB" sz="2000" dirty="0" smtClean="0">
                <a:solidFill>
                  <a:srgbClr val="6F2575"/>
                </a:solidFill>
              </a:rPr>
              <a:t> </a:t>
            </a:r>
            <a:r>
              <a:rPr lang="en-GB" sz="2000" dirty="0" err="1" smtClean="0">
                <a:solidFill>
                  <a:srgbClr val="6F2575"/>
                </a:solidFill>
              </a:rPr>
              <a:t>als</a:t>
            </a:r>
            <a:r>
              <a:rPr lang="en-GB" sz="2000" dirty="0" smtClean="0">
                <a:solidFill>
                  <a:srgbClr val="6F2575"/>
                </a:solidFill>
              </a:rPr>
              <a:t> ‘asset’ </a:t>
            </a:r>
            <a:r>
              <a:rPr lang="en-GB" sz="2000" dirty="0" err="1" smtClean="0">
                <a:solidFill>
                  <a:srgbClr val="6F2575"/>
                </a:solidFill>
              </a:rPr>
              <a:t>zien</a:t>
            </a:r>
            <a:r>
              <a:rPr lang="en-GB" sz="2000" dirty="0" smtClean="0">
                <a:solidFill>
                  <a:srgbClr val="6F2575"/>
                </a:solidFill>
              </a:rPr>
              <a:t>, </a:t>
            </a:r>
            <a:r>
              <a:rPr lang="en-GB" sz="2000" i="1" dirty="0" err="1" smtClean="0">
                <a:solidFill>
                  <a:srgbClr val="6F2575"/>
                </a:solidFill>
              </a:rPr>
              <a:t>en</a:t>
            </a:r>
            <a:r>
              <a:rPr lang="en-GB" sz="2000" i="1" dirty="0" smtClean="0">
                <a:solidFill>
                  <a:srgbClr val="6F2575"/>
                </a:solidFill>
              </a:rPr>
              <a:t> </a:t>
            </a:r>
            <a:r>
              <a:rPr lang="en-GB" sz="2000" dirty="0" err="1" smtClean="0">
                <a:solidFill>
                  <a:srgbClr val="6F2575"/>
                </a:solidFill>
              </a:rPr>
              <a:t>durven</a:t>
            </a:r>
            <a:r>
              <a:rPr lang="en-GB" sz="2000" dirty="0" smtClean="0">
                <a:solidFill>
                  <a:srgbClr val="6F2575"/>
                </a:solidFill>
              </a:rPr>
              <a:t> </a:t>
            </a:r>
            <a:r>
              <a:rPr lang="en-GB" sz="2000" dirty="0" err="1" smtClean="0">
                <a:solidFill>
                  <a:srgbClr val="6F2575"/>
                </a:solidFill>
              </a:rPr>
              <a:t>investeren</a:t>
            </a:r>
            <a:endParaRPr lang="en-GB" sz="2000" dirty="0" smtClean="0">
              <a:solidFill>
                <a:srgbClr val="6F2575"/>
              </a:solidFill>
            </a:endParaRPr>
          </a:p>
          <a:p>
            <a:endParaRPr lang="en-GB" sz="2000" dirty="0">
              <a:solidFill>
                <a:srgbClr val="6F2575"/>
              </a:solidFill>
            </a:endParaRPr>
          </a:p>
          <a:p>
            <a:r>
              <a:rPr lang="en-GB" sz="1600" dirty="0" err="1">
                <a:solidFill>
                  <a:srgbClr val="6F2575"/>
                </a:solidFill>
              </a:rPr>
              <a:t>e</a:t>
            </a:r>
            <a:r>
              <a:rPr lang="en-GB" sz="1600" dirty="0" err="1" smtClean="0">
                <a:solidFill>
                  <a:srgbClr val="6F2575"/>
                </a:solidFill>
              </a:rPr>
              <a:t>n</a:t>
            </a:r>
            <a:r>
              <a:rPr lang="en-GB" sz="1600" dirty="0" smtClean="0">
                <a:solidFill>
                  <a:srgbClr val="6F2575"/>
                </a:solidFill>
              </a:rPr>
              <a:t> </a:t>
            </a:r>
            <a:r>
              <a:rPr lang="en-GB" sz="1600" dirty="0" err="1" smtClean="0">
                <a:solidFill>
                  <a:srgbClr val="6F2575"/>
                </a:solidFill>
              </a:rPr>
              <a:t>dan</a:t>
            </a:r>
            <a:r>
              <a:rPr lang="en-GB" sz="1600" dirty="0">
                <a:solidFill>
                  <a:srgbClr val="6F2575"/>
                </a:solidFill>
              </a:rPr>
              <a:t> </a:t>
            </a:r>
            <a:r>
              <a:rPr lang="en-GB" sz="1600" dirty="0" smtClean="0">
                <a:solidFill>
                  <a:srgbClr val="6F2575"/>
                </a:solidFill>
              </a:rPr>
              <a:t>is </a:t>
            </a:r>
            <a:r>
              <a:rPr lang="en-GB" sz="1600" dirty="0" err="1" smtClean="0">
                <a:solidFill>
                  <a:srgbClr val="6F2575"/>
                </a:solidFill>
              </a:rPr>
              <a:t>dit</a:t>
            </a:r>
            <a:r>
              <a:rPr lang="en-GB" sz="1600" dirty="0" smtClean="0">
                <a:solidFill>
                  <a:srgbClr val="6F2575"/>
                </a:solidFill>
              </a:rPr>
              <a:t> </a:t>
            </a:r>
            <a:r>
              <a:rPr lang="en-GB" sz="1600" dirty="0" err="1" smtClean="0">
                <a:solidFill>
                  <a:srgbClr val="6F2575"/>
                </a:solidFill>
              </a:rPr>
              <a:t>een</a:t>
            </a:r>
            <a:r>
              <a:rPr lang="en-GB" sz="1600" dirty="0" smtClean="0">
                <a:solidFill>
                  <a:srgbClr val="6F2575"/>
                </a:solidFill>
              </a:rPr>
              <a:t> </a:t>
            </a:r>
            <a:r>
              <a:rPr lang="en-GB" sz="1600" dirty="0" err="1" smtClean="0">
                <a:solidFill>
                  <a:srgbClr val="6F2575"/>
                </a:solidFill>
              </a:rPr>
              <a:t>effectieve</a:t>
            </a:r>
            <a:r>
              <a:rPr lang="en-GB" sz="1600" dirty="0" smtClean="0">
                <a:solidFill>
                  <a:srgbClr val="6F2575"/>
                </a:solidFill>
              </a:rPr>
              <a:t> </a:t>
            </a:r>
            <a:r>
              <a:rPr lang="en-GB" sz="1600" dirty="0" err="1" smtClean="0">
                <a:solidFill>
                  <a:srgbClr val="6F2575"/>
                </a:solidFill>
              </a:rPr>
              <a:t>oplossing</a:t>
            </a:r>
            <a:r>
              <a:rPr lang="en-GB" sz="1600" dirty="0" smtClean="0">
                <a:solidFill>
                  <a:srgbClr val="6F2575"/>
                </a:solidFill>
              </a:rPr>
              <a:t> die </a:t>
            </a:r>
            <a:r>
              <a:rPr lang="en-GB" sz="1600" dirty="0" err="1" smtClean="0">
                <a:solidFill>
                  <a:srgbClr val="6F2575"/>
                </a:solidFill>
              </a:rPr>
              <a:t>misschien</a:t>
            </a:r>
            <a:r>
              <a:rPr lang="en-GB" sz="1600" dirty="0" smtClean="0">
                <a:solidFill>
                  <a:srgbClr val="6F2575"/>
                </a:solidFill>
              </a:rPr>
              <a:t> </a:t>
            </a:r>
            <a:r>
              <a:rPr lang="en-GB" sz="1600" dirty="0" err="1" smtClean="0">
                <a:solidFill>
                  <a:srgbClr val="6F2575"/>
                </a:solidFill>
              </a:rPr>
              <a:t>eens</a:t>
            </a:r>
            <a:r>
              <a:rPr lang="en-GB" sz="1600" dirty="0" smtClean="0">
                <a:solidFill>
                  <a:srgbClr val="6F2575"/>
                </a:solidFill>
              </a:rPr>
              <a:t> </a:t>
            </a:r>
            <a:r>
              <a:rPr lang="en-GB" sz="1600" i="1" dirty="0" err="1" smtClean="0">
                <a:solidFill>
                  <a:srgbClr val="6F2575"/>
                </a:solidFill>
              </a:rPr>
              <a:t>niet</a:t>
            </a:r>
            <a:r>
              <a:rPr lang="en-GB" sz="1600" i="1" dirty="0" smtClean="0">
                <a:solidFill>
                  <a:srgbClr val="6F2575"/>
                </a:solidFill>
              </a:rPr>
              <a:t> </a:t>
            </a:r>
            <a:r>
              <a:rPr lang="en-GB" sz="1600" dirty="0" err="1" smtClean="0">
                <a:solidFill>
                  <a:srgbClr val="6F2575"/>
                </a:solidFill>
              </a:rPr>
              <a:t>aan</a:t>
            </a:r>
            <a:r>
              <a:rPr lang="en-GB" sz="1600" dirty="0" smtClean="0">
                <a:solidFill>
                  <a:srgbClr val="6F2575"/>
                </a:solidFill>
              </a:rPr>
              <a:t> vendor lock-in ten </a:t>
            </a:r>
            <a:r>
              <a:rPr lang="en-GB" sz="1600" dirty="0" err="1" smtClean="0">
                <a:solidFill>
                  <a:srgbClr val="6F2575"/>
                </a:solidFill>
              </a:rPr>
              <a:t>prooit</a:t>
            </a:r>
            <a:r>
              <a:rPr lang="en-GB" sz="1600" dirty="0" smtClean="0">
                <a:solidFill>
                  <a:srgbClr val="6F2575"/>
                </a:solidFill>
              </a:rPr>
              <a:t> </a:t>
            </a:r>
            <a:r>
              <a:rPr lang="en-GB" sz="1600" dirty="0" err="1" smtClean="0">
                <a:solidFill>
                  <a:srgbClr val="6F2575"/>
                </a:solidFill>
              </a:rPr>
              <a:t>valt</a:t>
            </a:r>
            <a:r>
              <a:rPr lang="en-GB" sz="1600" dirty="0" smtClean="0">
                <a:solidFill>
                  <a:srgbClr val="6F2575"/>
                </a:solidFill>
              </a:rPr>
              <a:t> </a:t>
            </a:r>
            <a:r>
              <a:rPr lang="en-GB" sz="1600" dirty="0" err="1" smtClean="0">
                <a:solidFill>
                  <a:srgbClr val="6F2575"/>
                </a:solidFill>
              </a:rPr>
              <a:t>zoals</a:t>
            </a:r>
            <a:r>
              <a:rPr lang="en-GB" sz="1600" dirty="0" smtClean="0">
                <a:solidFill>
                  <a:srgbClr val="6F2575"/>
                </a:solidFill>
              </a:rPr>
              <a:t> public cloud … of </a:t>
            </a:r>
            <a:r>
              <a:rPr lang="en-GB" sz="1600" dirty="0" err="1" smtClean="0">
                <a:solidFill>
                  <a:srgbClr val="6F2575"/>
                </a:solidFill>
              </a:rPr>
              <a:t>zoals</a:t>
            </a:r>
            <a:r>
              <a:rPr lang="en-GB" sz="1600" dirty="0" smtClean="0">
                <a:solidFill>
                  <a:srgbClr val="6F2575"/>
                </a:solidFill>
              </a:rPr>
              <a:t> PURE &amp; </a:t>
            </a:r>
            <a:r>
              <a:rPr lang="en-GB" sz="1600" dirty="0" err="1" smtClean="0">
                <a:solidFill>
                  <a:srgbClr val="6F2575"/>
                </a:solidFill>
              </a:rPr>
              <a:t>Mendelay</a:t>
            </a:r>
            <a:r>
              <a:rPr lang="en-GB" sz="1600" dirty="0" smtClean="0">
                <a:solidFill>
                  <a:srgbClr val="6F2575"/>
                </a:solidFill>
              </a:rPr>
              <a:t>, of </a:t>
            </a:r>
            <a:r>
              <a:rPr lang="en-GB" sz="1600" dirty="0" err="1" smtClean="0">
                <a:solidFill>
                  <a:srgbClr val="6F2575"/>
                </a:solidFill>
              </a:rPr>
              <a:t>Figshare</a:t>
            </a:r>
            <a:r>
              <a:rPr lang="en-GB" sz="1600" dirty="0" smtClean="0">
                <a:solidFill>
                  <a:srgbClr val="6F2575"/>
                </a:solidFill>
              </a:rPr>
              <a:t> (van die </a:t>
            </a:r>
            <a:r>
              <a:rPr lang="en-GB" sz="1600" dirty="0" err="1" smtClean="0">
                <a:solidFill>
                  <a:srgbClr val="6F2575"/>
                </a:solidFill>
              </a:rPr>
              <a:t>andere</a:t>
            </a:r>
            <a:r>
              <a:rPr lang="en-GB" sz="1600" dirty="0" smtClean="0">
                <a:solidFill>
                  <a:srgbClr val="6F2575"/>
                </a:solidFill>
              </a:rPr>
              <a:t> </a:t>
            </a:r>
            <a:r>
              <a:rPr lang="en-GB" sz="1600" dirty="0" err="1" smtClean="0">
                <a:solidFill>
                  <a:srgbClr val="6F2575"/>
                </a:solidFill>
              </a:rPr>
              <a:t>uitgever</a:t>
            </a:r>
            <a:r>
              <a:rPr lang="en-GB" sz="1600" dirty="0" smtClean="0">
                <a:solidFill>
                  <a:srgbClr val="6F2575"/>
                </a:solidFill>
              </a:rPr>
              <a:t>)</a:t>
            </a:r>
            <a:endParaRPr lang="en-GB" sz="1600" dirty="0">
              <a:solidFill>
                <a:srgbClr val="6F2575"/>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10</a:t>
            </a:fld>
            <a:endParaRPr lang="en-GB"/>
          </a:p>
        </p:txBody>
      </p:sp>
      <p:sp>
        <p:nvSpPr>
          <p:cNvPr id="4" name="Text Placeholder 3"/>
          <p:cNvSpPr>
            <a:spLocks noGrp="1"/>
          </p:cNvSpPr>
          <p:nvPr>
            <p:ph type="body" sz="quarter" idx="15"/>
          </p:nvPr>
        </p:nvSpPr>
        <p:spPr>
          <a:xfrm>
            <a:off x="238125" y="238125"/>
            <a:ext cx="8667750" cy="400110"/>
          </a:xfrm>
        </p:spPr>
        <p:txBody>
          <a:bodyPr/>
          <a:lstStyle/>
          <a:p>
            <a:r>
              <a:rPr lang="en-GB" dirty="0" smtClean="0"/>
              <a:t>SURF </a:t>
            </a:r>
            <a:r>
              <a:rPr lang="en-GB" dirty="0" err="1" smtClean="0"/>
              <a:t>als</a:t>
            </a:r>
            <a:r>
              <a:rPr lang="en-GB" dirty="0" smtClean="0"/>
              <a:t> ‘linking pin’ </a:t>
            </a:r>
            <a:r>
              <a:rPr lang="en-GB" dirty="0" err="1" smtClean="0"/>
              <a:t>tussen</a:t>
            </a:r>
            <a:r>
              <a:rPr lang="en-GB" dirty="0" smtClean="0"/>
              <a:t> </a:t>
            </a:r>
            <a:r>
              <a:rPr lang="en-GB" dirty="0" err="1" smtClean="0"/>
              <a:t>instellingen</a:t>
            </a:r>
            <a:r>
              <a:rPr lang="en-GB" dirty="0" smtClean="0"/>
              <a:t> – </a:t>
            </a:r>
            <a:r>
              <a:rPr lang="en-GB" dirty="0" err="1" smtClean="0"/>
              <a:t>en</a:t>
            </a:r>
            <a:r>
              <a:rPr lang="en-GB" dirty="0" smtClean="0"/>
              <a:t> de </a:t>
            </a:r>
            <a:r>
              <a:rPr lang="en-GB" dirty="0" err="1" smtClean="0"/>
              <a:t>wereld</a:t>
            </a:r>
            <a:endParaRPr lang="en-GB" dirty="0"/>
          </a:p>
        </p:txBody>
      </p:sp>
      <p:sp>
        <p:nvSpPr>
          <p:cNvPr id="5" name="Footer Placeholder 4"/>
          <p:cNvSpPr>
            <a:spLocks noGrp="1"/>
          </p:cNvSpPr>
          <p:nvPr>
            <p:ph type="ftr" sz="quarter" idx="3"/>
          </p:nvPr>
        </p:nvSpPr>
        <p:spPr/>
        <p:txBody>
          <a:bodyPr/>
          <a:lstStyle/>
          <a:p>
            <a:r>
              <a:rPr lang="nl-NL" smtClean="0"/>
              <a:t>Samenwerken in onderzoek - een Nederlandse e-Infra aanpak</a:t>
            </a:r>
            <a:endParaRPr lang="nl-NL" dirty="0"/>
          </a:p>
        </p:txBody>
      </p:sp>
      <p:pic>
        <p:nvPicPr>
          <p:cNvPr id="7" name="Picture 6"/>
          <p:cNvPicPr>
            <a:picLocks noChangeAspect="1"/>
          </p:cNvPicPr>
          <p:nvPr/>
        </p:nvPicPr>
        <p:blipFill>
          <a:blip r:embed="rId4"/>
          <a:stretch>
            <a:fillRect/>
          </a:stretch>
        </p:blipFill>
        <p:spPr>
          <a:xfrm>
            <a:off x="6167302" y="1941708"/>
            <a:ext cx="2778681" cy="1896514"/>
          </a:xfrm>
          <a:prstGeom prst="rect">
            <a:avLst/>
          </a:prstGeom>
          <a:effectLst>
            <a:glow rad="101600">
              <a:srgbClr val="6F2575">
                <a:alpha val="60000"/>
              </a:srgbClr>
            </a:glow>
          </a:effectLst>
        </p:spPr>
      </p:pic>
      <p:sp>
        <p:nvSpPr>
          <p:cNvPr id="8" name="TextBox 7"/>
          <p:cNvSpPr txBox="1"/>
          <p:nvPr/>
        </p:nvSpPr>
        <p:spPr>
          <a:xfrm>
            <a:off x="2579157" y="4903915"/>
            <a:ext cx="490518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kumimoji="0" lang="en-GB" sz="600" b="0" i="0" u="none" strike="noStrike" cap="none" spc="0" normalizeH="0" dirty="0" smtClean="0">
                <a:ln>
                  <a:noFill/>
                </a:ln>
                <a:solidFill>
                  <a:srgbClr val="6F2575"/>
                </a:solidFill>
                <a:effectLst/>
                <a:uFillTx/>
                <a:sym typeface="Arial"/>
              </a:rPr>
              <a:t>Images: </a:t>
            </a:r>
            <a:r>
              <a:rPr lang="en-GB" sz="600" cap="none" dirty="0">
                <a:solidFill>
                  <a:srgbClr val="6F2575"/>
                </a:solidFill>
              </a:rPr>
              <a:t>EGI accounting (https://accounting.egi.eu</a:t>
            </a:r>
            <a:r>
              <a:rPr lang="en-GB" sz="600" cap="none" dirty="0" smtClean="0">
                <a:solidFill>
                  <a:srgbClr val="6F2575"/>
                </a:solidFill>
              </a:rPr>
              <a:t>/) for NL, all federated communities, 2020-2022</a:t>
            </a:r>
          </a:p>
          <a:p>
            <a:pPr defTabSz="825500"/>
            <a:r>
              <a:rPr kumimoji="0" lang="en-GB" sz="600" b="0" i="0" u="none" strike="noStrike" cap="none" spc="0" normalizeH="0" dirty="0" smtClean="0">
                <a:ln>
                  <a:noFill/>
                </a:ln>
                <a:solidFill>
                  <a:srgbClr val="6F2575"/>
                </a:solidFill>
                <a:effectLst/>
                <a:uFillTx/>
                <a:sym typeface="Arial"/>
              </a:rPr>
              <a:t>Yoda: </a:t>
            </a:r>
            <a:r>
              <a:rPr lang="en-GB" sz="600" cap="none" dirty="0">
                <a:solidFill>
                  <a:srgbClr val="6F2575"/>
                </a:solidFill>
              </a:rPr>
              <a:t>Utrecht University and SURF, https://</a:t>
            </a:r>
            <a:r>
              <a:rPr lang="en-GB" sz="600" cap="none" dirty="0" smtClean="0">
                <a:solidFill>
                  <a:srgbClr val="6F2575"/>
                </a:solidFill>
              </a:rPr>
              <a:t>www.uu.nl/en/news/new-yoda-website-launched-and-collaboration-with-surf; SRAM: SURF Wiki; </a:t>
            </a:r>
            <a:endParaRPr kumimoji="0" lang="en-GB" sz="600" b="0" i="0" u="none" strike="noStrike" cap="none" spc="0" normalizeH="0" dirty="0" smtClean="0">
              <a:ln>
                <a:noFill/>
              </a:ln>
              <a:solidFill>
                <a:srgbClr val="6F2575"/>
              </a:solidFill>
              <a:effectLst/>
              <a:uFillTx/>
              <a:sym typeface="Arial"/>
            </a:endParaRPr>
          </a:p>
        </p:txBody>
      </p:sp>
      <p:pic>
        <p:nvPicPr>
          <p:cNvPr id="6" name="Picture 5"/>
          <p:cNvPicPr>
            <a:picLocks noChangeAspect="1"/>
          </p:cNvPicPr>
          <p:nvPr/>
        </p:nvPicPr>
        <p:blipFill>
          <a:blip r:embed="rId5"/>
          <a:stretch>
            <a:fillRect/>
          </a:stretch>
        </p:blipFill>
        <p:spPr>
          <a:xfrm>
            <a:off x="5636617" y="1239938"/>
            <a:ext cx="2617151" cy="1821629"/>
          </a:xfrm>
          <a:prstGeom prst="rect">
            <a:avLst/>
          </a:prstGeom>
          <a:ln>
            <a:solidFill>
              <a:srgbClr val="6F2575"/>
            </a:solidFill>
          </a:ln>
          <a:effectLst>
            <a:glow rad="101600">
              <a:srgbClr val="6F2575">
                <a:alpha val="60000"/>
              </a:srgbClr>
            </a:glow>
          </a:effectLst>
        </p:spPr>
      </p:pic>
    </p:spTree>
    <p:extLst>
      <p:ext uri="{BB962C8B-B14F-4D97-AF65-F5344CB8AC3E}">
        <p14:creationId xmlns:p14="http://schemas.microsoft.com/office/powerpoint/2010/main" val="31596398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1198140"/>
            <a:ext cx="5516499" cy="739084"/>
          </a:xfrm>
        </p:spPr>
        <p:txBody>
          <a:bodyPr/>
          <a:lstStyle/>
          <a:p>
            <a:r>
              <a:rPr lang="en-GB" dirty="0" smtClean="0">
                <a:solidFill>
                  <a:srgbClr val="6F2575"/>
                </a:solidFill>
              </a:rPr>
              <a:t>Beyond the ‘F &amp; A‘ of FAIR </a:t>
            </a:r>
            <a:r>
              <a:rPr lang="en-GB" i="1" dirty="0" smtClean="0">
                <a:solidFill>
                  <a:srgbClr val="6F2575"/>
                </a:solidFill>
              </a:rPr>
              <a:t>– infrastructure for </a:t>
            </a:r>
            <a:br>
              <a:rPr lang="en-GB" i="1" dirty="0" smtClean="0">
                <a:solidFill>
                  <a:srgbClr val="6F2575"/>
                </a:solidFill>
              </a:rPr>
            </a:br>
            <a:r>
              <a:rPr lang="en-GB" i="1" dirty="0" smtClean="0">
                <a:solidFill>
                  <a:srgbClr val="6F2575"/>
                </a:solidFill>
              </a:rPr>
              <a:t>reproducible research with re-usable software</a:t>
            </a:r>
          </a:p>
        </p:txBody>
      </p:sp>
      <p:sp>
        <p:nvSpPr>
          <p:cNvPr id="3" name="Slide Number Placeholder 2"/>
          <p:cNvSpPr>
            <a:spLocks noGrp="1"/>
          </p:cNvSpPr>
          <p:nvPr>
            <p:ph type="sldNum" sz="quarter" idx="2"/>
          </p:nvPr>
        </p:nvSpPr>
        <p:spPr/>
        <p:txBody>
          <a:bodyPr/>
          <a:lstStyle/>
          <a:p>
            <a:fld id="{86CB4B4D-7CA3-9044-876B-883B54F8677D}" type="slidenum">
              <a:rPr lang="en-GB" smtClean="0"/>
              <a:t>11</a:t>
            </a:fld>
            <a:endParaRPr lang="en-GB"/>
          </a:p>
        </p:txBody>
      </p:sp>
      <p:sp>
        <p:nvSpPr>
          <p:cNvPr id="4" name="Text Placeholder 3"/>
          <p:cNvSpPr>
            <a:spLocks noGrp="1"/>
          </p:cNvSpPr>
          <p:nvPr>
            <p:ph type="body" sz="quarter" idx="15"/>
          </p:nvPr>
        </p:nvSpPr>
        <p:spPr>
          <a:xfrm>
            <a:off x="238125" y="238125"/>
            <a:ext cx="8667750" cy="800219"/>
          </a:xfrm>
        </p:spPr>
        <p:txBody>
          <a:bodyPr/>
          <a:lstStyle/>
          <a:p>
            <a:r>
              <a:rPr lang="en-GB" dirty="0" smtClean="0"/>
              <a:t>Sharing more than resources:</a:t>
            </a:r>
            <a:br>
              <a:rPr lang="en-GB" dirty="0" smtClean="0"/>
            </a:br>
            <a:r>
              <a:rPr lang="en-GB" dirty="0" smtClean="0"/>
              <a:t>from data to software &amp; expertise</a:t>
            </a:r>
            <a:endParaRPr lang="en-GB" dirty="0"/>
          </a:p>
        </p:txBody>
      </p:sp>
      <p:pic>
        <p:nvPicPr>
          <p:cNvPr id="6" name="Picture 5"/>
          <p:cNvPicPr>
            <a:picLocks noChangeAspect="1"/>
          </p:cNvPicPr>
          <p:nvPr/>
        </p:nvPicPr>
        <p:blipFill>
          <a:blip r:embed="rId3"/>
          <a:stretch>
            <a:fillRect/>
          </a:stretch>
        </p:blipFill>
        <p:spPr>
          <a:xfrm>
            <a:off x="6711733" y="1281199"/>
            <a:ext cx="2261235" cy="3129001"/>
          </a:xfrm>
          <a:prstGeom prst="rect">
            <a:avLst/>
          </a:prstGeom>
          <a:effectLst>
            <a:glow rad="101600">
              <a:srgbClr val="6F2575">
                <a:alpha val="60000"/>
              </a:srgbClr>
            </a:glow>
          </a:effectLst>
        </p:spPr>
      </p:pic>
      <p:pic>
        <p:nvPicPr>
          <p:cNvPr id="5" name="Picture 4"/>
          <p:cNvPicPr>
            <a:picLocks noChangeAspect="1"/>
          </p:cNvPicPr>
          <p:nvPr/>
        </p:nvPicPr>
        <p:blipFill>
          <a:blip r:embed="rId4"/>
          <a:stretch>
            <a:fillRect/>
          </a:stretch>
        </p:blipFill>
        <p:spPr>
          <a:xfrm>
            <a:off x="6864096" y="238125"/>
            <a:ext cx="2218944" cy="2354137"/>
          </a:xfrm>
          <a:prstGeom prst="rect">
            <a:avLst/>
          </a:prstGeom>
          <a:effectLst>
            <a:glow rad="101600">
              <a:srgbClr val="6F2575">
                <a:alpha val="60000"/>
              </a:srgbClr>
            </a:glow>
          </a:effectLst>
        </p:spPr>
      </p:pic>
      <p:grpSp>
        <p:nvGrpSpPr>
          <p:cNvPr id="14" name="Google Shape;130;p22"/>
          <p:cNvGrpSpPr/>
          <p:nvPr/>
        </p:nvGrpSpPr>
        <p:grpSpPr>
          <a:xfrm>
            <a:off x="1284880" y="1937224"/>
            <a:ext cx="3631365" cy="1938711"/>
            <a:chOff x="1454971" y="1003079"/>
            <a:chExt cx="9727759" cy="5193451"/>
          </a:xfrm>
        </p:grpSpPr>
        <p:sp>
          <p:nvSpPr>
            <p:cNvPr id="15" name="Google Shape;131;p22"/>
            <p:cNvSpPr/>
            <p:nvPr/>
          </p:nvSpPr>
          <p:spPr>
            <a:xfrm>
              <a:off x="1454971" y="1003079"/>
              <a:ext cx="7079400" cy="2310300"/>
            </a:xfrm>
            <a:prstGeom prst="roundRect">
              <a:avLst>
                <a:gd name="adj" fmla="val 16667"/>
              </a:avLst>
            </a:prstGeom>
            <a:solidFill>
              <a:srgbClr val="D8E2F3"/>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endParaRPr sz="600" b="0" i="0" u="none" strike="noStrike" cap="none">
                <a:solidFill>
                  <a:srgbClr val="FFFFFF"/>
                </a:solidFill>
                <a:latin typeface="Calibri"/>
                <a:ea typeface="Calibri"/>
                <a:cs typeface="Calibri"/>
                <a:sym typeface="Calibri"/>
              </a:endParaRPr>
            </a:p>
          </p:txBody>
        </p:sp>
        <p:grpSp>
          <p:nvGrpSpPr>
            <p:cNvPr id="16" name="Google Shape;132;p22"/>
            <p:cNvGrpSpPr/>
            <p:nvPr/>
          </p:nvGrpSpPr>
          <p:grpSpPr>
            <a:xfrm>
              <a:off x="1455096" y="3545609"/>
              <a:ext cx="3474300" cy="2419500"/>
              <a:chOff x="1547056" y="2973825"/>
              <a:chExt cx="3474300" cy="2419500"/>
            </a:xfrm>
          </p:grpSpPr>
          <p:sp>
            <p:nvSpPr>
              <p:cNvPr id="45" name="Google Shape;133;p22"/>
              <p:cNvSpPr/>
              <p:nvPr/>
            </p:nvSpPr>
            <p:spPr>
              <a:xfrm>
                <a:off x="1547056" y="2973825"/>
                <a:ext cx="3474300" cy="2419500"/>
              </a:xfrm>
              <a:prstGeom prst="roundRect">
                <a:avLst>
                  <a:gd name="adj"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7F6000"/>
                  </a:buClr>
                  <a:buSzPts val="1400"/>
                  <a:buFont typeface="Calibri"/>
                  <a:buNone/>
                </a:pPr>
                <a:r>
                  <a:rPr lang="en" sz="600" b="1" i="0" u="none" strike="noStrike" cap="none">
                    <a:solidFill>
                      <a:srgbClr val="7F6000"/>
                    </a:solidFill>
                    <a:latin typeface="Calibri"/>
                    <a:ea typeface="Calibri"/>
                    <a:cs typeface="Calibri"/>
                    <a:sym typeface="Calibri"/>
                  </a:rPr>
                  <a:t>Local DCC</a:t>
                </a:r>
                <a:endParaRPr sz="600" b="1" i="0" u="none" strike="noStrike" cap="none">
                  <a:solidFill>
                    <a:srgbClr val="7F6000"/>
                  </a:solidFill>
                  <a:latin typeface="Calibri"/>
                  <a:ea typeface="Calibri"/>
                  <a:cs typeface="Calibri"/>
                  <a:sym typeface="Calibri"/>
                </a:endParaRPr>
              </a:p>
            </p:txBody>
          </p:sp>
          <p:pic>
            <p:nvPicPr>
              <p:cNvPr id="46" name="Google Shape;134;p22" descr="Cycle with people"/>
              <p:cNvPicPr preferRelativeResize="0"/>
              <p:nvPr/>
            </p:nvPicPr>
            <p:blipFill rotWithShape="1">
              <a:blip r:embed="rId5">
                <a:alphaModFix/>
              </a:blip>
              <a:srcRect/>
              <a:stretch/>
            </p:blipFill>
            <p:spPr>
              <a:xfrm>
                <a:off x="2924297" y="2995266"/>
                <a:ext cx="845282" cy="814192"/>
              </a:xfrm>
              <a:prstGeom prst="rect">
                <a:avLst/>
              </a:prstGeom>
              <a:noFill/>
              <a:ln>
                <a:noFill/>
              </a:ln>
            </p:spPr>
          </p:pic>
          <p:pic>
            <p:nvPicPr>
              <p:cNvPr id="47" name="Google Shape;135;p22" descr="Cycle with people"/>
              <p:cNvPicPr preferRelativeResize="0"/>
              <p:nvPr/>
            </p:nvPicPr>
            <p:blipFill rotWithShape="1">
              <a:blip r:embed="rId6">
                <a:alphaModFix/>
              </a:blip>
              <a:srcRect/>
              <a:stretch/>
            </p:blipFill>
            <p:spPr>
              <a:xfrm>
                <a:off x="4037920" y="3303993"/>
                <a:ext cx="845282" cy="814192"/>
              </a:xfrm>
              <a:prstGeom prst="rect">
                <a:avLst/>
              </a:prstGeom>
              <a:noFill/>
              <a:ln>
                <a:noFill/>
              </a:ln>
            </p:spPr>
          </p:pic>
          <p:pic>
            <p:nvPicPr>
              <p:cNvPr id="48" name="Google Shape;136;p22" descr="Cycle with people"/>
              <p:cNvPicPr preferRelativeResize="0"/>
              <p:nvPr/>
            </p:nvPicPr>
            <p:blipFill rotWithShape="1">
              <a:blip r:embed="rId7">
                <a:alphaModFix/>
              </a:blip>
              <a:srcRect/>
              <a:stretch/>
            </p:blipFill>
            <p:spPr>
              <a:xfrm>
                <a:off x="1777411" y="3343207"/>
                <a:ext cx="845282" cy="814192"/>
              </a:xfrm>
              <a:prstGeom prst="rect">
                <a:avLst/>
              </a:prstGeom>
              <a:noFill/>
              <a:ln>
                <a:noFill/>
              </a:ln>
            </p:spPr>
          </p:pic>
        </p:grpSp>
        <p:sp>
          <p:nvSpPr>
            <p:cNvPr id="17" name="Google Shape;137;p22"/>
            <p:cNvSpPr/>
            <p:nvPr/>
          </p:nvSpPr>
          <p:spPr>
            <a:xfrm>
              <a:off x="8965730" y="1003079"/>
              <a:ext cx="2217000" cy="4971600"/>
            </a:xfrm>
            <a:prstGeom prst="roundRect">
              <a:avLst>
                <a:gd name="adj" fmla="val 16667"/>
              </a:avLst>
            </a:prstGeom>
            <a:solidFill>
              <a:srgbClr val="ED7D31"/>
            </a:solidFill>
            <a:ln w="12700" cap="flat" cmpd="sng">
              <a:solidFill>
                <a:srgbClr val="AC5B23"/>
              </a:solidFill>
              <a:prstDash val="solid"/>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Cross-domain &amp; large-scale IT infrastructure</a:t>
              </a:r>
              <a:endParaRPr sz="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Generic infra &amp; expertise for data &amp; software stewardship</a:t>
              </a:r>
              <a:endParaRPr sz="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1"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Connecting to international </a:t>
              </a:r>
              <a:endParaRPr sz="400"/>
            </a:p>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e-infrastructures</a:t>
              </a:r>
              <a:endParaRPr sz="6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400"/>
                <a:buFont typeface="Calibri"/>
                <a:buNone/>
              </a:pPr>
              <a:endParaRPr sz="600" b="0" i="0" u="none" strike="noStrike" cap="none">
                <a:solidFill>
                  <a:srgbClr val="FFFFFF"/>
                </a:solidFill>
                <a:latin typeface="Calibri"/>
                <a:ea typeface="Calibri"/>
                <a:cs typeface="Calibri"/>
                <a:sym typeface="Calibri"/>
              </a:endParaRPr>
            </a:p>
          </p:txBody>
        </p:sp>
        <p:grpSp>
          <p:nvGrpSpPr>
            <p:cNvPr id="18" name="Google Shape;138;p22"/>
            <p:cNvGrpSpPr/>
            <p:nvPr/>
          </p:nvGrpSpPr>
          <p:grpSpPr>
            <a:xfrm>
              <a:off x="1822092" y="2014403"/>
              <a:ext cx="1293502" cy="1207730"/>
              <a:chOff x="1547056" y="1245619"/>
              <a:chExt cx="1511100" cy="1410900"/>
            </a:xfrm>
          </p:grpSpPr>
          <p:sp>
            <p:nvSpPr>
              <p:cNvPr id="43" name="Google Shape;139;p22"/>
              <p:cNvSpPr/>
              <p:nvPr/>
            </p:nvSpPr>
            <p:spPr>
              <a:xfrm>
                <a:off x="1547056" y="1245619"/>
                <a:ext cx="1511100" cy="1410900"/>
              </a:xfrm>
              <a:prstGeom prst="roundRect">
                <a:avLst>
                  <a:gd name="adj" fmla="val 16667"/>
                </a:avLst>
              </a:prstGeom>
              <a:solidFill>
                <a:srgbClr val="B3C6E7"/>
              </a:solidFill>
              <a:ln w="12700" cap="flat" cmpd="sng">
                <a:solidFill>
                  <a:srgbClr val="31538F"/>
                </a:solidFill>
                <a:prstDash val="dash"/>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TDCC-SSH</a:t>
                </a:r>
                <a:endParaRPr sz="600" b="0" i="0" u="none" strike="noStrike" cap="none">
                  <a:solidFill>
                    <a:srgbClr val="FFFFFF"/>
                  </a:solidFill>
                  <a:latin typeface="Calibri"/>
                  <a:ea typeface="Calibri"/>
                  <a:cs typeface="Calibri"/>
                  <a:sym typeface="Calibri"/>
                </a:endParaRPr>
              </a:p>
            </p:txBody>
          </p:sp>
          <p:pic>
            <p:nvPicPr>
              <p:cNvPr id="44" name="Google Shape;140;p22" descr="Group brainstorm"/>
              <p:cNvPicPr preferRelativeResize="0"/>
              <p:nvPr/>
            </p:nvPicPr>
            <p:blipFill rotWithShape="1">
              <a:blip r:embed="rId8">
                <a:alphaModFix/>
              </a:blip>
              <a:srcRect/>
              <a:stretch/>
            </p:blipFill>
            <p:spPr>
              <a:xfrm>
                <a:off x="1845454" y="1384959"/>
                <a:ext cx="914400" cy="914400"/>
              </a:xfrm>
              <a:prstGeom prst="rect">
                <a:avLst/>
              </a:prstGeom>
              <a:noFill/>
              <a:ln>
                <a:noFill/>
              </a:ln>
            </p:spPr>
          </p:pic>
        </p:grpSp>
        <p:sp>
          <p:nvSpPr>
            <p:cNvPr id="19" name="Google Shape;141;p22"/>
            <p:cNvSpPr/>
            <p:nvPr/>
          </p:nvSpPr>
          <p:spPr>
            <a:xfrm>
              <a:off x="4354302" y="2014456"/>
              <a:ext cx="1293600" cy="1207800"/>
            </a:xfrm>
            <a:prstGeom prst="roundRect">
              <a:avLst>
                <a:gd name="adj" fmla="val 16667"/>
              </a:avLst>
            </a:prstGeom>
            <a:solidFill>
              <a:srgbClr val="B3C6E7"/>
            </a:solidFill>
            <a:ln w="12700" cap="flat" cmpd="sng">
              <a:solidFill>
                <a:srgbClr val="31538F"/>
              </a:solidFill>
              <a:prstDash val="dash"/>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TDCC-LSH</a:t>
              </a:r>
              <a:endParaRPr sz="600" b="0" i="0" u="none" strike="noStrike" cap="none">
                <a:solidFill>
                  <a:srgbClr val="FFFFFF"/>
                </a:solidFill>
                <a:latin typeface="Calibri"/>
                <a:ea typeface="Calibri"/>
                <a:cs typeface="Calibri"/>
                <a:sym typeface="Calibri"/>
              </a:endParaRPr>
            </a:p>
          </p:txBody>
        </p:sp>
        <p:pic>
          <p:nvPicPr>
            <p:cNvPr id="20" name="Google Shape;142;p22" descr="Group brainstorm"/>
            <p:cNvPicPr preferRelativeResize="0"/>
            <p:nvPr/>
          </p:nvPicPr>
          <p:blipFill rotWithShape="1">
            <a:blip r:embed="rId9">
              <a:alphaModFix/>
            </a:blip>
            <a:srcRect/>
            <a:stretch/>
          </p:blipFill>
          <p:spPr>
            <a:xfrm>
              <a:off x="4609743" y="2159775"/>
              <a:ext cx="782765" cy="782765"/>
            </a:xfrm>
            <a:prstGeom prst="rect">
              <a:avLst/>
            </a:prstGeom>
            <a:noFill/>
            <a:ln>
              <a:noFill/>
            </a:ln>
          </p:spPr>
        </p:pic>
        <p:grpSp>
          <p:nvGrpSpPr>
            <p:cNvPr id="21" name="Google Shape;143;p22"/>
            <p:cNvGrpSpPr/>
            <p:nvPr/>
          </p:nvGrpSpPr>
          <p:grpSpPr>
            <a:xfrm>
              <a:off x="6922234" y="2014325"/>
              <a:ext cx="1293502" cy="1207730"/>
              <a:chOff x="3145340" y="3094431"/>
              <a:chExt cx="1511100" cy="1410900"/>
            </a:xfrm>
          </p:grpSpPr>
          <p:sp>
            <p:nvSpPr>
              <p:cNvPr id="41" name="Google Shape;144;p22"/>
              <p:cNvSpPr/>
              <p:nvPr/>
            </p:nvSpPr>
            <p:spPr>
              <a:xfrm>
                <a:off x="3145340" y="3094431"/>
                <a:ext cx="1511100" cy="1410900"/>
              </a:xfrm>
              <a:prstGeom prst="roundRect">
                <a:avLst>
                  <a:gd name="adj" fmla="val 16667"/>
                </a:avLst>
              </a:prstGeom>
              <a:solidFill>
                <a:srgbClr val="B3C6E7"/>
              </a:solidFill>
              <a:ln w="12700" cap="flat" cmpd="sng">
                <a:solidFill>
                  <a:srgbClr val="31538F"/>
                </a:solidFill>
                <a:prstDash val="dash"/>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FFFFFF"/>
                  </a:buClr>
                  <a:buSzPts val="1400"/>
                  <a:buFont typeface="Calibri"/>
                  <a:buNone/>
                </a:pPr>
                <a:r>
                  <a:rPr lang="en" sz="600" b="0" i="0" u="none" strike="noStrike" cap="none">
                    <a:solidFill>
                      <a:srgbClr val="FFFFFF"/>
                    </a:solidFill>
                    <a:latin typeface="Calibri"/>
                    <a:ea typeface="Calibri"/>
                    <a:cs typeface="Calibri"/>
                    <a:sym typeface="Calibri"/>
                  </a:rPr>
                  <a:t>TDCC-NES</a:t>
                </a:r>
                <a:endParaRPr sz="600" b="0" i="0" u="none" strike="noStrike" cap="none">
                  <a:solidFill>
                    <a:srgbClr val="FFFFFF"/>
                  </a:solidFill>
                  <a:latin typeface="Calibri"/>
                  <a:ea typeface="Calibri"/>
                  <a:cs typeface="Calibri"/>
                  <a:sym typeface="Calibri"/>
                </a:endParaRPr>
              </a:p>
            </p:txBody>
          </p:sp>
          <p:pic>
            <p:nvPicPr>
              <p:cNvPr id="42" name="Google Shape;145;p22" descr="Group brainstorm"/>
              <p:cNvPicPr preferRelativeResize="0"/>
              <p:nvPr/>
            </p:nvPicPr>
            <p:blipFill rotWithShape="1">
              <a:blip r:embed="rId10">
                <a:alphaModFix/>
              </a:blip>
              <a:srcRect/>
              <a:stretch/>
            </p:blipFill>
            <p:spPr>
              <a:xfrm>
                <a:off x="3443738" y="3241626"/>
                <a:ext cx="914400" cy="914400"/>
              </a:xfrm>
              <a:prstGeom prst="rect">
                <a:avLst/>
              </a:prstGeom>
              <a:noFill/>
              <a:ln>
                <a:noFill/>
              </a:ln>
            </p:spPr>
          </p:pic>
        </p:grpSp>
        <p:cxnSp>
          <p:nvCxnSpPr>
            <p:cNvPr id="22" name="Google Shape;146;p22"/>
            <p:cNvCxnSpPr>
              <a:stCxn id="43" idx="2"/>
              <a:endCxn id="48" idx="0"/>
            </p:cNvCxnSpPr>
            <p:nvPr/>
          </p:nvCxnSpPr>
          <p:spPr>
            <a:xfrm flipH="1">
              <a:off x="2107943" y="3222134"/>
              <a:ext cx="360900" cy="693000"/>
            </a:xfrm>
            <a:prstGeom prst="straightConnector1">
              <a:avLst/>
            </a:prstGeom>
            <a:noFill/>
            <a:ln w="38100" cap="flat" cmpd="sng">
              <a:solidFill>
                <a:srgbClr val="FFC000"/>
              </a:solidFill>
              <a:prstDash val="dot"/>
              <a:miter lim="800000"/>
              <a:headEnd type="triangle" w="med" len="med"/>
              <a:tailEnd type="triangle" w="med" len="med"/>
            </a:ln>
          </p:spPr>
        </p:cxnSp>
        <p:grpSp>
          <p:nvGrpSpPr>
            <p:cNvPr id="23" name="Google Shape;147;p22"/>
            <p:cNvGrpSpPr/>
            <p:nvPr/>
          </p:nvGrpSpPr>
          <p:grpSpPr>
            <a:xfrm>
              <a:off x="5065380" y="3544530"/>
              <a:ext cx="3474300" cy="2430300"/>
              <a:chOff x="1547056" y="2973825"/>
              <a:chExt cx="3474300" cy="2430300"/>
            </a:xfrm>
          </p:grpSpPr>
          <p:sp>
            <p:nvSpPr>
              <p:cNvPr id="37" name="Google Shape;148;p22"/>
              <p:cNvSpPr/>
              <p:nvPr/>
            </p:nvSpPr>
            <p:spPr>
              <a:xfrm>
                <a:off x="1547056" y="2973825"/>
                <a:ext cx="3474300" cy="2430300"/>
              </a:xfrm>
              <a:prstGeom prst="roundRect">
                <a:avLst>
                  <a:gd name="adj" fmla="val 16667"/>
                </a:avLst>
              </a:prstGeom>
              <a:solidFill>
                <a:srgbClr val="FFF2CC"/>
              </a:solidFill>
              <a:ln w="12700" cap="flat" cmpd="sng">
                <a:solidFill>
                  <a:srgbClr val="31538F"/>
                </a:solidFill>
                <a:prstDash val="solid"/>
                <a:miter lim="800000"/>
                <a:headEnd type="none" w="sm" len="sm"/>
                <a:tailEnd type="none" w="sm" len="sm"/>
              </a:ln>
            </p:spPr>
            <p:txBody>
              <a:bodyPr spcFirstLastPara="1" wrap="square" lIns="68575" tIns="34275" rIns="68575" bIns="34275" anchor="b" anchorCtr="0">
                <a:noAutofit/>
              </a:bodyPr>
              <a:lstStyle/>
              <a:p>
                <a:pPr marL="0" marR="0" lvl="0" indent="0" algn="ctr" rtl="0">
                  <a:lnSpc>
                    <a:spcPct val="100000"/>
                  </a:lnSpc>
                  <a:spcBef>
                    <a:spcPts val="0"/>
                  </a:spcBef>
                  <a:spcAft>
                    <a:spcPts val="0"/>
                  </a:spcAft>
                  <a:buClr>
                    <a:srgbClr val="7F6000"/>
                  </a:buClr>
                  <a:buSzPts val="1400"/>
                  <a:buFont typeface="Calibri"/>
                  <a:buNone/>
                </a:pPr>
                <a:r>
                  <a:rPr lang="en" sz="600" b="1" i="0" u="none" strike="noStrike" cap="none">
                    <a:solidFill>
                      <a:srgbClr val="7F6000"/>
                    </a:solidFill>
                    <a:latin typeface="Calibri"/>
                    <a:ea typeface="Calibri"/>
                    <a:cs typeface="Calibri"/>
                    <a:sym typeface="Calibri"/>
                  </a:rPr>
                  <a:t>Local DCC</a:t>
                </a:r>
                <a:endParaRPr sz="600" b="1" i="0" u="none" strike="noStrike" cap="none">
                  <a:solidFill>
                    <a:srgbClr val="7F6000"/>
                  </a:solidFill>
                  <a:latin typeface="Calibri"/>
                  <a:ea typeface="Calibri"/>
                  <a:cs typeface="Calibri"/>
                  <a:sym typeface="Calibri"/>
                </a:endParaRPr>
              </a:p>
            </p:txBody>
          </p:sp>
          <p:pic>
            <p:nvPicPr>
              <p:cNvPr id="38" name="Google Shape;149;p22" descr="Cycle with people"/>
              <p:cNvPicPr preferRelativeResize="0"/>
              <p:nvPr/>
            </p:nvPicPr>
            <p:blipFill rotWithShape="1">
              <a:blip r:embed="rId5">
                <a:alphaModFix/>
              </a:blip>
              <a:srcRect/>
              <a:stretch/>
            </p:blipFill>
            <p:spPr>
              <a:xfrm>
                <a:off x="2924297" y="2995266"/>
                <a:ext cx="845282" cy="814192"/>
              </a:xfrm>
              <a:prstGeom prst="rect">
                <a:avLst/>
              </a:prstGeom>
              <a:noFill/>
              <a:ln>
                <a:noFill/>
              </a:ln>
            </p:spPr>
          </p:pic>
          <p:pic>
            <p:nvPicPr>
              <p:cNvPr id="39" name="Google Shape;150;p22" descr="Cycle with people"/>
              <p:cNvPicPr preferRelativeResize="0"/>
              <p:nvPr/>
            </p:nvPicPr>
            <p:blipFill rotWithShape="1">
              <a:blip r:embed="rId6">
                <a:alphaModFix/>
              </a:blip>
              <a:srcRect/>
              <a:stretch/>
            </p:blipFill>
            <p:spPr>
              <a:xfrm>
                <a:off x="4037920" y="3303993"/>
                <a:ext cx="845282" cy="814192"/>
              </a:xfrm>
              <a:prstGeom prst="rect">
                <a:avLst/>
              </a:prstGeom>
              <a:noFill/>
              <a:ln>
                <a:noFill/>
              </a:ln>
            </p:spPr>
          </p:pic>
          <p:pic>
            <p:nvPicPr>
              <p:cNvPr id="40" name="Google Shape;151;p22" descr="Cycle with people"/>
              <p:cNvPicPr preferRelativeResize="0"/>
              <p:nvPr/>
            </p:nvPicPr>
            <p:blipFill rotWithShape="1">
              <a:blip r:embed="rId7">
                <a:alphaModFix/>
              </a:blip>
              <a:srcRect/>
              <a:stretch/>
            </p:blipFill>
            <p:spPr>
              <a:xfrm>
                <a:off x="1777411" y="3343207"/>
                <a:ext cx="845282" cy="814192"/>
              </a:xfrm>
              <a:prstGeom prst="rect">
                <a:avLst/>
              </a:prstGeom>
              <a:noFill/>
              <a:ln>
                <a:noFill/>
              </a:ln>
            </p:spPr>
          </p:pic>
        </p:grpSp>
        <p:cxnSp>
          <p:nvCxnSpPr>
            <p:cNvPr id="24" name="Google Shape;152;p22"/>
            <p:cNvCxnSpPr>
              <a:stCxn id="19" idx="2"/>
              <a:endCxn id="37" idx="0"/>
            </p:cNvCxnSpPr>
            <p:nvPr/>
          </p:nvCxnSpPr>
          <p:spPr>
            <a:xfrm>
              <a:off x="5001102" y="3222256"/>
              <a:ext cx="1801500" cy="322200"/>
            </a:xfrm>
            <a:prstGeom prst="straightConnector1">
              <a:avLst/>
            </a:prstGeom>
            <a:noFill/>
            <a:ln w="38100" cap="flat" cmpd="sng">
              <a:solidFill>
                <a:srgbClr val="70AD47"/>
              </a:solidFill>
              <a:prstDash val="dot"/>
              <a:miter lim="800000"/>
              <a:headEnd type="triangle" w="med" len="med"/>
              <a:tailEnd type="triangle" w="med" len="med"/>
            </a:ln>
          </p:spPr>
        </p:cxnSp>
        <p:cxnSp>
          <p:nvCxnSpPr>
            <p:cNvPr id="25" name="Google Shape;153;p22"/>
            <p:cNvCxnSpPr>
              <a:stCxn id="43" idx="2"/>
              <a:endCxn id="40" idx="0"/>
            </p:cNvCxnSpPr>
            <p:nvPr/>
          </p:nvCxnSpPr>
          <p:spPr>
            <a:xfrm>
              <a:off x="2468843" y="3222134"/>
              <a:ext cx="3249600" cy="691800"/>
            </a:xfrm>
            <a:prstGeom prst="straightConnector1">
              <a:avLst/>
            </a:prstGeom>
            <a:noFill/>
            <a:ln w="38100" cap="flat" cmpd="sng">
              <a:solidFill>
                <a:srgbClr val="FFC000"/>
              </a:solidFill>
              <a:prstDash val="dot"/>
              <a:miter lim="800000"/>
              <a:headEnd type="triangle" w="med" len="med"/>
              <a:tailEnd type="triangle" w="med" len="med"/>
            </a:ln>
          </p:spPr>
        </p:cxnSp>
        <p:cxnSp>
          <p:nvCxnSpPr>
            <p:cNvPr id="26" name="Google Shape;154;p22"/>
            <p:cNvCxnSpPr>
              <a:stCxn id="46" idx="0"/>
              <a:endCxn id="19" idx="2"/>
            </p:cNvCxnSpPr>
            <p:nvPr/>
          </p:nvCxnSpPr>
          <p:spPr>
            <a:xfrm rot="10800000" flipH="1">
              <a:off x="3254978" y="3222350"/>
              <a:ext cx="1746000" cy="344700"/>
            </a:xfrm>
            <a:prstGeom prst="straightConnector1">
              <a:avLst/>
            </a:prstGeom>
            <a:noFill/>
            <a:ln w="38100" cap="flat" cmpd="sng">
              <a:solidFill>
                <a:srgbClr val="70AD47"/>
              </a:solidFill>
              <a:prstDash val="dot"/>
              <a:miter lim="800000"/>
              <a:headEnd type="triangle" w="med" len="med"/>
              <a:tailEnd type="triangle" w="med" len="med"/>
            </a:ln>
          </p:spPr>
        </p:cxnSp>
        <p:cxnSp>
          <p:nvCxnSpPr>
            <p:cNvPr id="27" name="Google Shape;155;p22"/>
            <p:cNvCxnSpPr>
              <a:stCxn id="47" idx="0"/>
              <a:endCxn id="41" idx="2"/>
            </p:cNvCxnSpPr>
            <p:nvPr/>
          </p:nvCxnSpPr>
          <p:spPr>
            <a:xfrm rot="10800000" flipH="1">
              <a:off x="4368601" y="3222077"/>
              <a:ext cx="3200400" cy="653700"/>
            </a:xfrm>
            <a:prstGeom prst="straightConnector1">
              <a:avLst/>
            </a:prstGeom>
            <a:noFill/>
            <a:ln w="38100" cap="flat" cmpd="sng">
              <a:solidFill>
                <a:srgbClr val="4472C4"/>
              </a:solidFill>
              <a:prstDash val="dot"/>
              <a:miter lim="800000"/>
              <a:headEnd type="triangle" w="med" len="med"/>
              <a:tailEnd type="triangle" w="med" len="med"/>
            </a:ln>
          </p:spPr>
        </p:cxnSp>
        <p:cxnSp>
          <p:nvCxnSpPr>
            <p:cNvPr id="28" name="Google Shape;156;p22"/>
            <p:cNvCxnSpPr>
              <a:stCxn id="39" idx="0"/>
              <a:endCxn id="41" idx="2"/>
            </p:cNvCxnSpPr>
            <p:nvPr/>
          </p:nvCxnSpPr>
          <p:spPr>
            <a:xfrm rot="10800000">
              <a:off x="7569085" y="3222198"/>
              <a:ext cx="409800" cy="652500"/>
            </a:xfrm>
            <a:prstGeom prst="straightConnector1">
              <a:avLst/>
            </a:prstGeom>
            <a:noFill/>
            <a:ln w="38100" cap="flat" cmpd="sng">
              <a:solidFill>
                <a:srgbClr val="4472C4"/>
              </a:solidFill>
              <a:prstDash val="dot"/>
              <a:miter lim="800000"/>
              <a:headEnd type="triangle" w="med" len="med"/>
              <a:tailEnd type="triangle" w="med" len="med"/>
            </a:ln>
          </p:spPr>
        </p:cxnSp>
        <p:cxnSp>
          <p:nvCxnSpPr>
            <p:cNvPr id="29" name="Google Shape;157;p22"/>
            <p:cNvCxnSpPr>
              <a:stCxn id="37" idx="2"/>
            </p:cNvCxnSpPr>
            <p:nvPr/>
          </p:nvCxnSpPr>
          <p:spPr>
            <a:xfrm rot="-5400000" flipH="1">
              <a:off x="8327430" y="4449930"/>
              <a:ext cx="221700" cy="3271500"/>
            </a:xfrm>
            <a:prstGeom prst="bentConnector2">
              <a:avLst/>
            </a:prstGeom>
            <a:noFill/>
            <a:ln w="38100" cap="flat" cmpd="sng">
              <a:solidFill>
                <a:srgbClr val="ED7D31"/>
              </a:solidFill>
              <a:prstDash val="dot"/>
              <a:miter lim="800000"/>
              <a:headEnd type="triangle" w="med" len="med"/>
              <a:tailEnd type="none" w="sm" len="sm"/>
            </a:ln>
          </p:spPr>
        </p:cxnSp>
        <p:cxnSp>
          <p:nvCxnSpPr>
            <p:cNvPr id="30" name="Google Shape;158;p22"/>
            <p:cNvCxnSpPr>
              <a:stCxn id="45" idx="2"/>
              <a:endCxn id="17" idx="2"/>
            </p:cNvCxnSpPr>
            <p:nvPr/>
          </p:nvCxnSpPr>
          <p:spPr>
            <a:xfrm rot="-5400000" flipH="1">
              <a:off x="6628446" y="2528909"/>
              <a:ext cx="9600" cy="6882000"/>
            </a:xfrm>
            <a:prstGeom prst="bentConnector3">
              <a:avLst>
                <a:gd name="adj1" fmla="val 3774214"/>
              </a:avLst>
            </a:prstGeom>
            <a:noFill/>
            <a:ln w="38100" cap="flat" cmpd="sng">
              <a:solidFill>
                <a:srgbClr val="ED7D31"/>
              </a:solidFill>
              <a:prstDash val="dot"/>
              <a:miter lim="800000"/>
              <a:headEnd type="triangle" w="med" len="med"/>
              <a:tailEnd type="triangle" w="med" len="med"/>
            </a:ln>
          </p:spPr>
        </p:cxnSp>
        <p:sp>
          <p:nvSpPr>
            <p:cNvPr id="31" name="Google Shape;159;p22"/>
            <p:cNvSpPr/>
            <p:nvPr/>
          </p:nvSpPr>
          <p:spPr>
            <a:xfrm>
              <a:off x="1454971" y="1031486"/>
              <a:ext cx="7104300" cy="923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4472C4"/>
                </a:buClr>
                <a:buSzPts val="1400"/>
                <a:buFont typeface="Calibri"/>
                <a:buNone/>
              </a:pPr>
              <a:r>
                <a:rPr lang="en" sz="600" b="1" i="0" u="none" strike="noStrike" cap="none">
                  <a:solidFill>
                    <a:srgbClr val="4472C4"/>
                  </a:solidFill>
                  <a:latin typeface="Calibri"/>
                  <a:ea typeface="Calibri"/>
                  <a:cs typeface="Calibri"/>
                  <a:sym typeface="Calibri"/>
                </a:rPr>
                <a:t>Thematic (domain-specific) DCCs</a:t>
              </a:r>
              <a:endParaRPr sz="600" b="1" i="0" u="none" strike="noStrike" cap="none">
                <a:solidFill>
                  <a:srgbClr val="4472C4"/>
                </a:solidFill>
                <a:latin typeface="Calibri"/>
                <a:ea typeface="Calibri"/>
                <a:cs typeface="Calibri"/>
                <a:sym typeface="Calibri"/>
              </a:endParaRPr>
            </a:p>
            <a:p>
              <a:pPr marL="0" marR="0" lvl="0" indent="0" algn="ctr" rtl="0">
                <a:lnSpc>
                  <a:spcPct val="100000"/>
                </a:lnSpc>
                <a:spcBef>
                  <a:spcPts val="0"/>
                </a:spcBef>
                <a:spcAft>
                  <a:spcPts val="0"/>
                </a:spcAft>
                <a:buClr>
                  <a:srgbClr val="4472C4"/>
                </a:buClr>
                <a:buSzPts val="1400"/>
                <a:buFont typeface="Calibri"/>
                <a:buNone/>
              </a:pPr>
              <a:r>
                <a:rPr lang="en" sz="600" b="0" i="0" u="none" strike="noStrike" cap="none">
                  <a:solidFill>
                    <a:srgbClr val="4472C4"/>
                  </a:solidFill>
                  <a:latin typeface="Calibri"/>
                  <a:ea typeface="Calibri"/>
                  <a:cs typeface="Calibri"/>
                  <a:sym typeface="Calibri"/>
                </a:rPr>
                <a:t>National coordination per domain, internat</a:t>
              </a:r>
              <a:r>
                <a:rPr lang="en" sz="600">
                  <a:solidFill>
                    <a:srgbClr val="4472C4"/>
                  </a:solidFill>
                  <a:latin typeface="Calibri"/>
                  <a:ea typeface="Calibri"/>
                  <a:cs typeface="Calibri"/>
                  <a:sym typeface="Calibri"/>
                </a:rPr>
                <a:t>ional</a:t>
              </a:r>
              <a:r>
                <a:rPr lang="en" sz="600" b="0" i="0" u="none" strike="noStrike" cap="none">
                  <a:solidFill>
                    <a:srgbClr val="4472C4"/>
                  </a:solidFill>
                  <a:latin typeface="Calibri"/>
                  <a:ea typeface="Calibri"/>
                  <a:cs typeface="Calibri"/>
                  <a:sym typeface="Calibri"/>
                </a:rPr>
                <a:t> collaboration, brokering domain expertise, collections, tools, FAIR-standards, training</a:t>
              </a:r>
              <a:endParaRPr sz="400"/>
            </a:p>
          </p:txBody>
        </p:sp>
        <p:pic>
          <p:nvPicPr>
            <p:cNvPr id="32" name="Google Shape;160;p22" descr="Group brainstorm"/>
            <p:cNvPicPr preferRelativeResize="0"/>
            <p:nvPr/>
          </p:nvPicPr>
          <p:blipFill rotWithShape="1">
            <a:blip r:embed="rId11">
              <a:alphaModFix/>
            </a:blip>
            <a:srcRect/>
            <a:stretch/>
          </p:blipFill>
          <p:spPr>
            <a:xfrm>
              <a:off x="9692525" y="3856489"/>
              <a:ext cx="782765" cy="782765"/>
            </a:xfrm>
            <a:prstGeom prst="rect">
              <a:avLst/>
            </a:prstGeom>
            <a:noFill/>
            <a:ln>
              <a:noFill/>
            </a:ln>
          </p:spPr>
        </p:pic>
        <p:sp>
          <p:nvSpPr>
            <p:cNvPr id="33" name="Google Shape;161;p22"/>
            <p:cNvSpPr/>
            <p:nvPr/>
          </p:nvSpPr>
          <p:spPr>
            <a:xfrm>
              <a:off x="1822158" y="4628475"/>
              <a:ext cx="6393900" cy="923400"/>
            </a:xfrm>
            <a:prstGeom prst="rect">
              <a:avLst/>
            </a:prstGeom>
            <a:solidFill>
              <a:srgbClr val="FFF2CC"/>
            </a:solid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7F6000"/>
                </a:buClr>
                <a:buSzPts val="1400"/>
                <a:buFont typeface="Calibri"/>
                <a:buNone/>
              </a:pPr>
              <a:r>
                <a:rPr lang="en" sz="600" b="0" i="0" u="none" strike="noStrike" cap="none">
                  <a:solidFill>
                    <a:srgbClr val="7F6000"/>
                  </a:solidFill>
                  <a:latin typeface="Calibri"/>
                  <a:ea typeface="Calibri"/>
                  <a:cs typeface="Calibri"/>
                  <a:sym typeface="Calibri"/>
                </a:rPr>
                <a:t>Supporting local needs within constraints of </a:t>
              </a:r>
              <a:endParaRPr sz="400"/>
            </a:p>
            <a:p>
              <a:pPr marL="0" marR="0" lvl="0" indent="0" algn="ctr" rtl="0">
                <a:lnSpc>
                  <a:spcPct val="100000"/>
                </a:lnSpc>
                <a:spcBef>
                  <a:spcPts val="0"/>
                </a:spcBef>
                <a:spcAft>
                  <a:spcPts val="0"/>
                </a:spcAft>
                <a:buClr>
                  <a:srgbClr val="7F6000"/>
                </a:buClr>
                <a:buSzPts val="1400"/>
                <a:buFont typeface="Calibri"/>
                <a:buNone/>
              </a:pPr>
              <a:r>
                <a:rPr lang="en" sz="600" b="0" i="0" u="none" strike="noStrike" cap="none">
                  <a:solidFill>
                    <a:srgbClr val="7F6000"/>
                  </a:solidFill>
                  <a:latin typeface="Calibri"/>
                  <a:ea typeface="Calibri"/>
                  <a:cs typeface="Calibri"/>
                  <a:sym typeface="Calibri"/>
                </a:rPr>
                <a:t>local infrastructure, budgets &amp; policy </a:t>
              </a:r>
              <a:endParaRPr sz="400"/>
            </a:p>
            <a:p>
              <a:pPr marL="0" marR="0" lvl="0" indent="0" algn="ctr" rtl="0">
                <a:lnSpc>
                  <a:spcPct val="100000"/>
                </a:lnSpc>
                <a:spcBef>
                  <a:spcPts val="0"/>
                </a:spcBef>
                <a:spcAft>
                  <a:spcPts val="0"/>
                </a:spcAft>
                <a:buClr>
                  <a:srgbClr val="7F6000"/>
                </a:buClr>
                <a:buSzPts val="1400"/>
                <a:buFont typeface="Calibri"/>
                <a:buNone/>
              </a:pPr>
              <a:r>
                <a:rPr lang="en" sz="600" b="0" i="0" u="none" strike="noStrike" cap="none">
                  <a:solidFill>
                    <a:srgbClr val="7F6000"/>
                  </a:solidFill>
                  <a:latin typeface="Calibri"/>
                  <a:ea typeface="Calibri"/>
                  <a:cs typeface="Calibri"/>
                  <a:sym typeface="Calibri"/>
                </a:rPr>
                <a:t>Institutional &amp; domain data stewards, data science centres</a:t>
              </a:r>
              <a:endParaRPr sz="600" b="0" i="0" u="none" strike="noStrike" cap="none">
                <a:solidFill>
                  <a:srgbClr val="7F6000"/>
                </a:solidFill>
                <a:latin typeface="Calibri"/>
                <a:ea typeface="Calibri"/>
                <a:cs typeface="Calibri"/>
                <a:sym typeface="Calibri"/>
              </a:endParaRPr>
            </a:p>
          </p:txBody>
        </p:sp>
        <p:cxnSp>
          <p:nvCxnSpPr>
            <p:cNvPr id="34" name="Google Shape;162;p22"/>
            <p:cNvCxnSpPr/>
            <p:nvPr/>
          </p:nvCxnSpPr>
          <p:spPr>
            <a:xfrm>
              <a:off x="8528263" y="2418837"/>
              <a:ext cx="448500" cy="600"/>
            </a:xfrm>
            <a:prstGeom prst="bentConnector3">
              <a:avLst>
                <a:gd name="adj1" fmla="val 50000"/>
              </a:avLst>
            </a:prstGeom>
            <a:noFill/>
            <a:ln w="38100" cap="flat" cmpd="sng">
              <a:solidFill>
                <a:srgbClr val="ED7D31"/>
              </a:solidFill>
              <a:prstDash val="dot"/>
              <a:miter lim="800000"/>
              <a:headEnd type="triangle" w="med" len="med"/>
              <a:tailEnd type="triangle" w="med" len="med"/>
            </a:ln>
          </p:spPr>
        </p:cxnSp>
        <p:cxnSp>
          <p:nvCxnSpPr>
            <p:cNvPr id="35" name="Google Shape;163;p22"/>
            <p:cNvCxnSpPr>
              <a:endCxn id="41" idx="1"/>
            </p:cNvCxnSpPr>
            <p:nvPr/>
          </p:nvCxnSpPr>
          <p:spPr>
            <a:xfrm>
              <a:off x="5647834" y="2610090"/>
              <a:ext cx="1274400" cy="8100"/>
            </a:xfrm>
            <a:prstGeom prst="bentConnector3">
              <a:avLst>
                <a:gd name="adj1" fmla="val 50000"/>
              </a:avLst>
            </a:prstGeom>
            <a:noFill/>
            <a:ln w="38100" cap="flat" cmpd="sng">
              <a:solidFill>
                <a:srgbClr val="2B6CBA"/>
              </a:solidFill>
              <a:prstDash val="dot"/>
              <a:miter lim="800000"/>
              <a:headEnd type="triangle" w="med" len="med"/>
              <a:tailEnd type="triangle" w="med" len="med"/>
            </a:ln>
          </p:spPr>
        </p:cxnSp>
        <p:cxnSp>
          <p:nvCxnSpPr>
            <p:cNvPr id="36" name="Google Shape;164;p22"/>
            <p:cNvCxnSpPr>
              <a:stCxn id="43" idx="3"/>
            </p:cNvCxnSpPr>
            <p:nvPr/>
          </p:nvCxnSpPr>
          <p:spPr>
            <a:xfrm>
              <a:off x="3115594" y="2618268"/>
              <a:ext cx="1238400" cy="600"/>
            </a:xfrm>
            <a:prstGeom prst="bentConnector3">
              <a:avLst>
                <a:gd name="adj1" fmla="val 50000"/>
              </a:avLst>
            </a:prstGeom>
            <a:noFill/>
            <a:ln w="38100" cap="flat" cmpd="sng">
              <a:solidFill>
                <a:srgbClr val="2B6CBA"/>
              </a:solidFill>
              <a:prstDash val="dot"/>
              <a:miter lim="800000"/>
              <a:headEnd type="triangle" w="med" len="med"/>
              <a:tailEnd type="triangle" w="med" len="med"/>
            </a:ln>
          </p:spPr>
        </p:cxnSp>
      </p:grpSp>
      <p:sp>
        <p:nvSpPr>
          <p:cNvPr id="49" name="TextBox 48"/>
          <p:cNvSpPr txBox="1"/>
          <p:nvPr/>
        </p:nvSpPr>
        <p:spPr>
          <a:xfrm>
            <a:off x="2969889" y="3983811"/>
            <a:ext cx="2091919" cy="2257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800" i="1" cap="none" dirty="0" smtClean="0">
                <a:solidFill>
                  <a:srgbClr val="E3D88B"/>
                </a:solidFill>
              </a:rPr>
              <a:t>Image by: </a:t>
            </a:r>
            <a:r>
              <a:rPr lang="en-US" sz="800" i="1" cap="none" dirty="0">
                <a:solidFill>
                  <a:srgbClr val="E3D88B"/>
                </a:solidFill>
              </a:rPr>
              <a:t>Ruben </a:t>
            </a:r>
            <a:r>
              <a:rPr lang="en-US" sz="800" i="1" cap="none" dirty="0" err="1" smtClean="0">
                <a:solidFill>
                  <a:srgbClr val="E3D88B"/>
                </a:solidFill>
              </a:rPr>
              <a:t>Kok</a:t>
            </a:r>
            <a:r>
              <a:rPr lang="en-US" sz="800" i="1" cap="none" dirty="0" smtClean="0">
                <a:solidFill>
                  <a:srgbClr val="E3D88B"/>
                </a:solidFill>
              </a:rPr>
              <a:t>, LSH TDCC and DTL</a:t>
            </a:r>
            <a:endParaRPr lang="en-US" sz="800" i="1" cap="none" dirty="0">
              <a:solidFill>
                <a:srgbClr val="E3D88B"/>
              </a:solidFill>
            </a:endParaRPr>
          </a:p>
        </p:txBody>
      </p:sp>
      <p:sp>
        <p:nvSpPr>
          <p:cNvPr id="50" name="TextBox 49"/>
          <p:cNvSpPr txBox="1"/>
          <p:nvPr/>
        </p:nvSpPr>
        <p:spPr>
          <a:xfrm>
            <a:off x="185771" y="4110470"/>
            <a:ext cx="655307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800" b="0" i="0" u="none" strike="noStrike" cap="none" spc="0" normalizeH="0" dirty="0" smtClean="0">
                <a:ln>
                  <a:noFill/>
                </a:ln>
                <a:solidFill>
                  <a:srgbClr val="6F2575"/>
                </a:solidFill>
                <a:effectLst/>
                <a:uFillTx/>
                <a:latin typeface="+mn-lt"/>
                <a:ea typeface="+mn-ea"/>
                <a:cs typeface="+mn-cs"/>
                <a:sym typeface="Arial"/>
              </a:rPr>
              <a:t>Software and infrastructure essential to bring ‘dead’ data to life!</a:t>
            </a:r>
          </a:p>
        </p:txBody>
      </p:sp>
      <p:sp>
        <p:nvSpPr>
          <p:cNvPr id="51" name="TextBox 50"/>
          <p:cNvSpPr txBox="1"/>
          <p:nvPr/>
        </p:nvSpPr>
        <p:spPr>
          <a:xfrm>
            <a:off x="995362" y="4944313"/>
            <a:ext cx="6352701"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100" cap="none" dirty="0" smtClean="0">
                <a:solidFill>
                  <a:srgbClr val="6F2575"/>
                </a:solidFill>
              </a:rPr>
              <a:t>TDCC Roadmaps: https</a:t>
            </a:r>
            <a:r>
              <a:rPr lang="en-GB" sz="1100" cap="none" dirty="0">
                <a:solidFill>
                  <a:srgbClr val="6F2575"/>
                </a:solidFill>
              </a:rPr>
              <a:t>://www.nwo.nl/en/roadmaps-three-thematic-dccs-digital-competence-centres</a:t>
            </a:r>
            <a:endParaRPr kumimoji="0" lang="en-GB" sz="1100" b="0" i="0" u="none" strike="noStrike" cap="none" spc="0" normalizeH="0" dirty="0" smtClean="0">
              <a:ln>
                <a:noFill/>
              </a:ln>
              <a:solidFill>
                <a:srgbClr val="6F2575"/>
              </a:solidFill>
              <a:effectLst/>
              <a:uFillTx/>
              <a:sym typeface="Arial"/>
            </a:endParaRPr>
          </a:p>
        </p:txBody>
      </p:sp>
      <p:sp>
        <p:nvSpPr>
          <p:cNvPr id="7" name="Footer Placeholder 6"/>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0441281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12</a:t>
            </a:fld>
            <a:endParaRPr lang="en-GB"/>
          </a:p>
        </p:txBody>
      </p:sp>
      <p:sp>
        <p:nvSpPr>
          <p:cNvPr id="4" name="Text Placeholder 3"/>
          <p:cNvSpPr>
            <a:spLocks noGrp="1"/>
          </p:cNvSpPr>
          <p:nvPr>
            <p:ph type="body" sz="quarter" idx="15"/>
          </p:nvPr>
        </p:nvSpPr>
        <p:spPr/>
        <p:txBody>
          <a:bodyPr/>
          <a:lstStyle/>
          <a:p>
            <a:r>
              <a:rPr lang="en-GB" dirty="0" smtClean="0"/>
              <a:t>Sharing expertise across domains – the ‘NES’ example</a:t>
            </a:r>
            <a:endParaRPr lang="en-GB" dirty="0"/>
          </a:p>
        </p:txBody>
      </p:sp>
      <p:sp>
        <p:nvSpPr>
          <p:cNvPr id="5" name="Google Shape;69;p16"/>
          <p:cNvSpPr txBox="1">
            <a:spLocks noGrp="1"/>
          </p:cNvSpPr>
          <p:nvPr>
            <p:ph type="body" sz="half" idx="14"/>
          </p:nvPr>
        </p:nvSpPr>
        <p:spPr>
          <a:xfrm>
            <a:off x="264319" y="900236"/>
            <a:ext cx="8901075" cy="3373033"/>
          </a:xfrm>
        </p:spPr>
        <p:txBody>
          <a:bodyPr/>
          <a:lstStyle/>
          <a:p>
            <a:pPr lvl="0"/>
            <a:r>
              <a:rPr lang="en-GB" sz="1800" dirty="0"/>
              <a:t>Case </a:t>
            </a:r>
            <a:r>
              <a:rPr lang="en-GB" sz="1800" dirty="0" smtClean="0"/>
              <a:t>study: </a:t>
            </a:r>
            <a:r>
              <a:rPr lang="en-GB" sz="1800" dirty="0"/>
              <a:t>Einstein Telescope seismic studies in </a:t>
            </a:r>
            <a:r>
              <a:rPr lang="en-GB" sz="1800" dirty="0" err="1" smtClean="0"/>
              <a:t>EUregio</a:t>
            </a:r>
            <a:r>
              <a:rPr lang="en-GB" sz="1800" dirty="0" smtClean="0"/>
              <a:t> Meuse-Rhine in </a:t>
            </a:r>
            <a:r>
              <a:rPr lang="en-GB" sz="1800" i="1" dirty="0" smtClean="0"/>
              <a:t>E-TEST</a:t>
            </a:r>
            <a:endParaRPr lang="en-GB" sz="1800" i="1" dirty="0"/>
          </a:p>
          <a:p>
            <a:pPr lvl="0"/>
            <a:endParaRPr lang="en-GB" sz="1800" dirty="0" smtClean="0"/>
          </a:p>
          <a:p>
            <a:pPr lvl="0"/>
            <a:endParaRPr lang="en-GB" sz="1800" dirty="0" smtClean="0"/>
          </a:p>
          <a:p>
            <a:pPr lvl="0"/>
            <a:endParaRPr lang="en-GB" sz="1800" dirty="0" smtClean="0"/>
          </a:p>
          <a:p>
            <a:pPr lvl="0"/>
            <a:endParaRPr lang="en-GB" sz="1800" dirty="0" smtClean="0"/>
          </a:p>
          <a:p>
            <a:pPr lvl="0"/>
            <a:endParaRPr lang="en-US" sz="1800" dirty="0" smtClean="0"/>
          </a:p>
          <a:p>
            <a:pPr lvl="0"/>
            <a:endParaRPr lang="en-US" sz="1800" dirty="0"/>
          </a:p>
          <a:p>
            <a:pPr lvl="0"/>
            <a:endParaRPr lang="en-GB" sz="1800" dirty="0" smtClean="0"/>
          </a:p>
          <a:p>
            <a:pPr lvl="0"/>
            <a:endParaRPr lang="en-GB" sz="1800" dirty="0" smtClean="0"/>
          </a:p>
          <a:p>
            <a:pPr lvl="0"/>
            <a:endParaRPr lang="en-GB" sz="1800" dirty="0" smtClean="0"/>
          </a:p>
          <a:p>
            <a:pPr lvl="0"/>
            <a:r>
              <a:rPr lang="en-GB" sz="1800" dirty="0" smtClean="0"/>
              <a:t>Data collected here is also useful for many others - outside of the ET planning … </a:t>
            </a:r>
            <a:br>
              <a:rPr lang="en-GB" sz="1800" dirty="0" smtClean="0"/>
            </a:br>
            <a:r>
              <a:rPr lang="en-GB" sz="1800" dirty="0" smtClean="0"/>
              <a:t>that span many ‘local’ organisations (UM/Nikhef, KNMI, Liege, Aachen,…)</a:t>
            </a:r>
            <a:endParaRPr lang="en-GB" sz="1800" dirty="0"/>
          </a:p>
        </p:txBody>
      </p:sp>
      <p:pic>
        <p:nvPicPr>
          <p:cNvPr id="6" name="Google Shape;71;p16"/>
          <p:cNvPicPr preferRelativeResize="0"/>
          <p:nvPr/>
        </p:nvPicPr>
        <p:blipFill>
          <a:blip r:embed="rId3">
            <a:alphaModFix/>
          </a:blip>
          <a:stretch>
            <a:fillRect/>
          </a:stretch>
        </p:blipFill>
        <p:spPr>
          <a:xfrm>
            <a:off x="916429" y="1315356"/>
            <a:ext cx="2646326" cy="1856575"/>
          </a:xfrm>
          <a:prstGeom prst="rect">
            <a:avLst/>
          </a:prstGeom>
          <a:noFill/>
          <a:ln>
            <a:noFill/>
          </a:ln>
        </p:spPr>
      </p:pic>
      <p:sp>
        <p:nvSpPr>
          <p:cNvPr id="7" name="Google Shape;72;p16"/>
          <p:cNvSpPr/>
          <p:nvPr/>
        </p:nvSpPr>
        <p:spPr>
          <a:xfrm>
            <a:off x="3651604" y="2018494"/>
            <a:ext cx="696300" cy="4503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3;p16"/>
          <p:cNvSpPr txBox="1"/>
          <p:nvPr/>
        </p:nvSpPr>
        <p:spPr>
          <a:xfrm>
            <a:off x="477179" y="4193311"/>
            <a:ext cx="8712600" cy="400079"/>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cap="none" dirty="0"/>
              <a:t>ET impression: Marco Kraan (Nikhef) from “Terziet drilling campaign” </a:t>
            </a:r>
            <a:r>
              <a:rPr lang="en" sz="700" u="sng" cap="none" dirty="0">
                <a:solidFill>
                  <a:schemeClr val="hlink"/>
                </a:solidFill>
                <a:hlinkClick r:id="rId4"/>
              </a:rPr>
              <a:t>https://www.nikhef.nl/wp-content/uploads/2019/10/Terziet-Drilling-Campaign-Final-NoC.pdf</a:t>
            </a:r>
            <a:endParaRPr sz="700" cap="none" dirty="0"/>
          </a:p>
          <a:p>
            <a:pPr marL="0" lvl="0" indent="0" algn="r" rtl="0">
              <a:spcBef>
                <a:spcPts val="0"/>
              </a:spcBef>
              <a:spcAft>
                <a:spcPts val="0"/>
              </a:spcAft>
              <a:buNone/>
            </a:pPr>
            <a:r>
              <a:rPr lang="en" sz="700" cap="none" dirty="0"/>
              <a:t>Seismic data: S Koley (VU and Nikhef) </a:t>
            </a:r>
            <a:r>
              <a:rPr lang="en" sz="700" i="1" cap="none" dirty="0"/>
              <a:t>Sensor networks to measure environmental noise at gravitational wave detector sites</a:t>
            </a:r>
            <a:r>
              <a:rPr lang="en" sz="700" cap="none" dirty="0"/>
              <a:t>, ISBN </a:t>
            </a:r>
            <a:r>
              <a:rPr lang="en" sz="700" cap="none" dirty="0" smtClean="0"/>
              <a:t>978-94028-2054-6; map image: etest-emr.eu project site</a:t>
            </a:r>
            <a:endParaRPr sz="700" cap="none" dirty="0"/>
          </a:p>
        </p:txBody>
      </p:sp>
      <p:pic>
        <p:nvPicPr>
          <p:cNvPr id="9" name="Google Shape;74;p16"/>
          <p:cNvPicPr preferRelativeResize="0"/>
          <p:nvPr/>
        </p:nvPicPr>
        <p:blipFill>
          <a:blip r:embed="rId5">
            <a:alphaModFix/>
          </a:blip>
          <a:stretch>
            <a:fillRect/>
          </a:stretch>
        </p:blipFill>
        <p:spPr>
          <a:xfrm>
            <a:off x="4436753" y="1222498"/>
            <a:ext cx="2837650" cy="1856575"/>
          </a:xfrm>
          <a:prstGeom prst="rect">
            <a:avLst/>
          </a:prstGeom>
          <a:noFill/>
          <a:ln>
            <a:noFill/>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1034" y="1622012"/>
            <a:ext cx="2583238" cy="2009571"/>
          </a:xfrm>
          <a:prstGeom prst="rect">
            <a:avLst/>
          </a:prstGeom>
        </p:spPr>
      </p:pic>
      <p:sp>
        <p:nvSpPr>
          <p:cNvPr id="2" name="Footer Placeholder 1"/>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959116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a:xfrm>
            <a:off x="238125" y="779569"/>
            <a:ext cx="5591258" cy="2647493"/>
          </a:xfrm>
        </p:spPr>
        <p:txBody>
          <a:bodyPr/>
          <a:lstStyle/>
          <a:p>
            <a:r>
              <a:rPr lang="en-US" sz="1800" dirty="0" smtClean="0">
                <a:solidFill>
                  <a:srgbClr val="6F2575"/>
                </a:solidFill>
              </a:rPr>
              <a:t>‘ICT </a:t>
            </a:r>
            <a:r>
              <a:rPr lang="en-US" sz="1800" dirty="0" err="1" smtClean="0">
                <a:solidFill>
                  <a:srgbClr val="6F2575"/>
                </a:solidFill>
              </a:rPr>
              <a:t>infrastructuur</a:t>
            </a:r>
            <a:r>
              <a:rPr lang="en-US" sz="1800" dirty="0" smtClean="0">
                <a:solidFill>
                  <a:srgbClr val="6F2575"/>
                </a:solidFill>
              </a:rPr>
              <a:t> </a:t>
            </a:r>
            <a:r>
              <a:rPr lang="en-US" sz="1800" dirty="0" err="1" smtClean="0">
                <a:solidFill>
                  <a:srgbClr val="6F2575"/>
                </a:solidFill>
              </a:rPr>
              <a:t>voor</a:t>
            </a:r>
            <a:r>
              <a:rPr lang="en-US" sz="1800" dirty="0" smtClean="0">
                <a:solidFill>
                  <a:srgbClr val="6F2575"/>
                </a:solidFill>
              </a:rPr>
              <a:t> </a:t>
            </a:r>
            <a:r>
              <a:rPr lang="en-US" sz="1800" dirty="0" err="1" smtClean="0">
                <a:solidFill>
                  <a:srgbClr val="6F2575"/>
                </a:solidFill>
              </a:rPr>
              <a:t>onderzoek</a:t>
            </a:r>
            <a:r>
              <a:rPr lang="en-US" sz="1800" dirty="0" smtClean="0">
                <a:solidFill>
                  <a:srgbClr val="6F2575"/>
                </a:solidFill>
              </a:rPr>
              <a:t> is </a:t>
            </a:r>
            <a:r>
              <a:rPr lang="en-US" sz="1800" dirty="0" err="1" smtClean="0">
                <a:solidFill>
                  <a:srgbClr val="6F2575"/>
                </a:solidFill>
              </a:rPr>
              <a:t>geen</a:t>
            </a:r>
            <a:r>
              <a:rPr lang="en-US" sz="1800" dirty="0" smtClean="0">
                <a:solidFill>
                  <a:srgbClr val="6F2575"/>
                </a:solidFill>
              </a:rPr>
              <a:t> office IT’</a:t>
            </a:r>
          </a:p>
          <a:p>
            <a:endParaRPr lang="en-US" sz="1800" dirty="0" smtClean="0"/>
          </a:p>
          <a:p>
            <a:pPr marL="285750" indent="-285750">
              <a:buFont typeface="Arial" panose="020B0604020202020204" pitchFamily="34" charset="0"/>
              <a:buChar char="•"/>
            </a:pPr>
            <a:r>
              <a:rPr lang="en-US" sz="1600" dirty="0" smtClean="0"/>
              <a:t>research data is ‘born digital’ – research </a:t>
            </a:r>
            <a:r>
              <a:rPr lang="en-US" sz="1600" dirty="0" err="1" smtClean="0"/>
              <a:t>domein</a:t>
            </a:r>
            <a:r>
              <a:rPr lang="en-US" sz="1600" dirty="0" smtClean="0"/>
              <a:t> clusters </a:t>
            </a:r>
            <a:br>
              <a:rPr lang="en-US" sz="1600" dirty="0" smtClean="0"/>
            </a:br>
            <a:r>
              <a:rPr lang="en-US" sz="1600" dirty="0" smtClean="0"/>
              <a:t>steeds </a:t>
            </a:r>
            <a:r>
              <a:rPr lang="en-US" sz="1600" dirty="0" err="1" smtClean="0"/>
              <a:t>beter</a:t>
            </a:r>
            <a:r>
              <a:rPr lang="en-US" sz="1600" dirty="0" smtClean="0"/>
              <a:t> in </a:t>
            </a:r>
            <a:r>
              <a:rPr lang="en-US" sz="1600" dirty="0" err="1" smtClean="0"/>
              <a:t>bepalen</a:t>
            </a:r>
            <a:r>
              <a:rPr lang="en-US" sz="1600" dirty="0" smtClean="0"/>
              <a:t> volume </a:t>
            </a:r>
            <a:r>
              <a:rPr lang="en-US" sz="1600" dirty="0" err="1" smtClean="0"/>
              <a:t>en</a:t>
            </a:r>
            <a:r>
              <a:rPr lang="en-US" sz="1600" dirty="0" smtClean="0"/>
              <a:t> </a:t>
            </a:r>
            <a:r>
              <a:rPr lang="en-US" sz="1600" dirty="0" err="1" smtClean="0"/>
              <a:t>inschatten</a:t>
            </a:r>
            <a:r>
              <a:rPr lang="en-US" sz="1600" dirty="0" smtClean="0"/>
              <a:t> </a:t>
            </a:r>
            <a:r>
              <a:rPr lang="en-US" sz="1600" dirty="0" err="1" smtClean="0"/>
              <a:t>behoeftes</a:t>
            </a:r>
            <a:endParaRPr lang="en-US" sz="1600" dirty="0" smtClean="0"/>
          </a:p>
          <a:p>
            <a:pPr marL="285750" indent="-285750">
              <a:buFont typeface="Arial" panose="020B0604020202020204" pitchFamily="34" charset="0"/>
              <a:buChar char="•"/>
            </a:pPr>
            <a:r>
              <a:rPr lang="en-US" sz="1600" dirty="0" smtClean="0"/>
              <a:t>‘</a:t>
            </a:r>
            <a:r>
              <a:rPr lang="en-US" sz="1600" dirty="0" err="1" smtClean="0"/>
              <a:t>digitale</a:t>
            </a:r>
            <a:r>
              <a:rPr lang="en-US" sz="1600" dirty="0" smtClean="0"/>
              <a:t> </a:t>
            </a:r>
            <a:r>
              <a:rPr lang="en-US" sz="1600" dirty="0" err="1" smtClean="0"/>
              <a:t>paragraaf</a:t>
            </a:r>
            <a:r>
              <a:rPr lang="en-US" sz="1600" dirty="0" smtClean="0"/>
              <a:t>’ in ESFRI RIs is </a:t>
            </a:r>
            <a:r>
              <a:rPr lang="en-US" sz="1600" dirty="0" err="1" smtClean="0"/>
              <a:t>strategische</a:t>
            </a:r>
            <a:r>
              <a:rPr lang="en-US" sz="1600" dirty="0" smtClean="0"/>
              <a:t> resource</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smtClean="0"/>
              <a:t>open science, open data? </a:t>
            </a:r>
            <a:r>
              <a:rPr lang="en-US" sz="1600" dirty="0" err="1" smtClean="0"/>
              <a:t>groeiend</a:t>
            </a:r>
            <a:r>
              <a:rPr lang="en-US" sz="1600" dirty="0" smtClean="0"/>
              <a:t> </a:t>
            </a:r>
            <a:r>
              <a:rPr lang="en-US" sz="1600" dirty="0" err="1" smtClean="0"/>
              <a:t>beslag</a:t>
            </a:r>
            <a:r>
              <a:rPr lang="en-US" sz="1600" dirty="0" smtClean="0"/>
              <a:t> </a:t>
            </a:r>
            <a:r>
              <a:rPr lang="en-US" sz="1600" dirty="0" err="1" smtClean="0"/>
              <a:t>infrastructuur</a:t>
            </a:r>
            <a:r>
              <a:rPr lang="en-US" sz="1600" dirty="0" smtClean="0"/>
              <a:t>!</a:t>
            </a:r>
            <a:endParaRPr lang="en-US" sz="1600" dirty="0"/>
          </a:p>
          <a:p>
            <a:pPr marL="285750" indent="-285750">
              <a:buFont typeface="Arial" panose="020B0604020202020204" pitchFamily="34" charset="0"/>
              <a:buChar char="•"/>
            </a:pPr>
            <a:r>
              <a:rPr lang="en-US" sz="1600" dirty="0" smtClean="0"/>
              <a:t>research software idem: maintenance ‘</a:t>
            </a:r>
            <a:r>
              <a:rPr lang="en-US" sz="1600" dirty="0" err="1" smtClean="0"/>
              <a:t>eet</a:t>
            </a:r>
            <a:r>
              <a:rPr lang="en-US" sz="1600" dirty="0" smtClean="0"/>
              <a:t>’ in </a:t>
            </a:r>
            <a:r>
              <a:rPr lang="en-US" sz="1600" dirty="0" err="1" smtClean="0"/>
              <a:t>innovatie</a:t>
            </a:r>
            <a:endParaRPr lang="en-US" sz="1600" dirty="0" smtClean="0"/>
          </a:p>
          <a:p>
            <a:endParaRPr lang="en-US" sz="1600" dirty="0" smtClean="0">
              <a:solidFill>
                <a:srgbClr val="6F2575"/>
              </a:solidFill>
            </a:endParaRPr>
          </a:p>
          <a:p>
            <a:r>
              <a:rPr lang="en-US" sz="1600" dirty="0" smtClean="0">
                <a:solidFill>
                  <a:srgbClr val="6F2575"/>
                </a:solidFill>
              </a:rPr>
              <a:t>Computing </a:t>
            </a:r>
            <a:r>
              <a:rPr lang="en-US" sz="1600" dirty="0" err="1" smtClean="0">
                <a:solidFill>
                  <a:srgbClr val="6F2575"/>
                </a:solidFill>
              </a:rPr>
              <a:t>vraag</a:t>
            </a:r>
            <a:r>
              <a:rPr lang="en-US" sz="1600" dirty="0" smtClean="0">
                <a:solidFill>
                  <a:srgbClr val="6F2575"/>
                </a:solidFill>
              </a:rPr>
              <a:t> </a:t>
            </a:r>
            <a:r>
              <a:rPr lang="en-US" sz="1600" dirty="0" err="1" smtClean="0">
                <a:solidFill>
                  <a:srgbClr val="6F2575"/>
                </a:solidFill>
              </a:rPr>
              <a:t>blijft</a:t>
            </a:r>
            <a:r>
              <a:rPr lang="en-US" sz="1600" dirty="0" smtClean="0">
                <a:solidFill>
                  <a:srgbClr val="6F2575"/>
                </a:solidFill>
              </a:rPr>
              <a:t>: open science is </a:t>
            </a:r>
            <a:r>
              <a:rPr lang="en-US" sz="1600" dirty="0" err="1" smtClean="0">
                <a:solidFill>
                  <a:srgbClr val="6F2575"/>
                </a:solidFill>
              </a:rPr>
              <a:t>geen</a:t>
            </a:r>
            <a:r>
              <a:rPr lang="en-US" sz="1600" dirty="0" smtClean="0">
                <a:solidFill>
                  <a:srgbClr val="6F2575"/>
                </a:solidFill>
              </a:rPr>
              <a:t> project</a:t>
            </a:r>
          </a:p>
          <a:p>
            <a:r>
              <a:rPr lang="en-US" sz="1600" i="1" dirty="0" err="1" smtClean="0">
                <a:solidFill>
                  <a:srgbClr val="6F2575"/>
                </a:solidFill>
              </a:rPr>
              <a:t>en</a:t>
            </a:r>
            <a:r>
              <a:rPr lang="en-US" sz="1600" i="1" dirty="0" smtClean="0">
                <a:solidFill>
                  <a:srgbClr val="6F2575"/>
                </a:solidFill>
              </a:rPr>
              <a:t> ‘de </a:t>
            </a:r>
            <a:r>
              <a:rPr lang="en-US" sz="1600" i="1" dirty="0" err="1" smtClean="0">
                <a:solidFill>
                  <a:srgbClr val="6F2575"/>
                </a:solidFill>
              </a:rPr>
              <a:t>instellingen</a:t>
            </a:r>
            <a:r>
              <a:rPr lang="en-US" sz="1600" i="1" dirty="0" smtClean="0">
                <a:solidFill>
                  <a:srgbClr val="6F2575"/>
                </a:solidFill>
              </a:rPr>
              <a:t>’ </a:t>
            </a:r>
            <a:r>
              <a:rPr lang="en-US" sz="1600" i="1" dirty="0" err="1" smtClean="0">
                <a:solidFill>
                  <a:srgbClr val="6F2575"/>
                </a:solidFill>
              </a:rPr>
              <a:t>gaan</a:t>
            </a:r>
            <a:r>
              <a:rPr lang="en-US" sz="1600" i="1" dirty="0" smtClean="0">
                <a:solidFill>
                  <a:srgbClr val="6F2575"/>
                </a:solidFill>
              </a:rPr>
              <a:t> </a:t>
            </a:r>
            <a:r>
              <a:rPr lang="en-US" sz="1600" i="1" dirty="0" err="1" smtClean="0">
                <a:solidFill>
                  <a:srgbClr val="6F2575"/>
                </a:solidFill>
              </a:rPr>
              <a:t>dit</a:t>
            </a:r>
            <a:r>
              <a:rPr lang="en-US" sz="1600" i="1" dirty="0" smtClean="0">
                <a:solidFill>
                  <a:srgbClr val="6F2575"/>
                </a:solidFill>
              </a:rPr>
              <a:t> nu </a:t>
            </a:r>
            <a:r>
              <a:rPr lang="en-US" sz="1600" i="1" dirty="0" err="1" smtClean="0">
                <a:solidFill>
                  <a:srgbClr val="6F2575"/>
                </a:solidFill>
              </a:rPr>
              <a:t>nooit</a:t>
            </a:r>
            <a:r>
              <a:rPr lang="en-US" sz="1600" i="1" dirty="0" smtClean="0">
                <a:solidFill>
                  <a:srgbClr val="6F2575"/>
                </a:solidFill>
              </a:rPr>
              <a:t> </a:t>
            </a:r>
            <a:r>
              <a:rPr lang="en-US" sz="1600" i="1" dirty="0" err="1" smtClean="0">
                <a:solidFill>
                  <a:srgbClr val="6F2575"/>
                </a:solidFill>
              </a:rPr>
              <a:t>alleen</a:t>
            </a:r>
            <a:r>
              <a:rPr lang="en-US" sz="1600" i="1" dirty="0" smtClean="0">
                <a:solidFill>
                  <a:srgbClr val="6F2575"/>
                </a:solidFill>
              </a:rPr>
              <a:t> redden!</a:t>
            </a:r>
          </a:p>
        </p:txBody>
      </p:sp>
      <p:sp>
        <p:nvSpPr>
          <p:cNvPr id="3" name="Slide Number Placeholder 2"/>
          <p:cNvSpPr>
            <a:spLocks noGrp="1"/>
          </p:cNvSpPr>
          <p:nvPr>
            <p:ph type="sldNum" sz="quarter" idx="2"/>
          </p:nvPr>
        </p:nvSpPr>
        <p:spPr/>
        <p:txBody>
          <a:bodyPr/>
          <a:lstStyle/>
          <a:p>
            <a:fld id="{86CB4B4D-7CA3-9044-876B-883B54F8677D}" type="slidenum">
              <a:rPr lang="en-GB" smtClean="0"/>
              <a:t>13</a:t>
            </a:fld>
            <a:endParaRPr lang="en-GB"/>
          </a:p>
        </p:txBody>
      </p:sp>
      <p:sp>
        <p:nvSpPr>
          <p:cNvPr id="4" name="Footer Placeholder 3"/>
          <p:cNvSpPr>
            <a:spLocks noGrp="1"/>
          </p:cNvSpPr>
          <p:nvPr>
            <p:ph type="ftr" sz="quarter" idx="3"/>
          </p:nvPr>
        </p:nvSpPr>
        <p:spPr/>
        <p:txBody>
          <a:bodyPr/>
          <a:lstStyle/>
          <a:p>
            <a:r>
              <a:rPr lang="nl-NL" smtClean="0"/>
              <a:t>Samenwerken in onderzoek - een Nederlandse e-Infra aanpak</a:t>
            </a:r>
            <a:endParaRPr lang="nl-NL" dirty="0"/>
          </a:p>
        </p:txBody>
      </p:sp>
      <p:sp>
        <p:nvSpPr>
          <p:cNvPr id="5" name="Text Placeholder 4"/>
          <p:cNvSpPr>
            <a:spLocks noGrp="1"/>
          </p:cNvSpPr>
          <p:nvPr>
            <p:ph type="body" sz="quarter" idx="15"/>
          </p:nvPr>
        </p:nvSpPr>
        <p:spPr/>
        <p:txBody>
          <a:bodyPr/>
          <a:lstStyle/>
          <a:p>
            <a:r>
              <a:rPr lang="en-US" dirty="0" smtClean="0"/>
              <a:t>ICT </a:t>
            </a:r>
            <a:r>
              <a:rPr lang="en-US" dirty="0" err="1" smtClean="0"/>
              <a:t>als</a:t>
            </a:r>
            <a:r>
              <a:rPr lang="en-US" dirty="0" smtClean="0"/>
              <a:t> </a:t>
            </a:r>
            <a:r>
              <a:rPr lang="en-US" dirty="0" err="1" smtClean="0"/>
              <a:t>onderzoeks</a:t>
            </a:r>
            <a:r>
              <a:rPr lang="en-US" i="1" dirty="0" err="1" smtClean="0"/>
              <a:t>instrument</a:t>
            </a:r>
            <a:endParaRPr lang="en-GB" i="1" dirty="0"/>
          </a:p>
        </p:txBody>
      </p:sp>
      <p:pic>
        <p:nvPicPr>
          <p:cNvPr id="6" name="Picture 5"/>
          <p:cNvPicPr>
            <a:picLocks noChangeAspect="1"/>
          </p:cNvPicPr>
          <p:nvPr/>
        </p:nvPicPr>
        <p:blipFill>
          <a:blip r:embed="rId3"/>
          <a:stretch>
            <a:fillRect/>
          </a:stretch>
        </p:blipFill>
        <p:spPr>
          <a:xfrm>
            <a:off x="5944100" y="829105"/>
            <a:ext cx="2961775" cy="2662173"/>
          </a:xfrm>
          <a:prstGeom prst="rect">
            <a:avLst/>
          </a:prstGeom>
          <a:effectLst>
            <a:glow rad="101600">
              <a:srgbClr val="6F2575">
                <a:alpha val="60000"/>
              </a:srgbClr>
            </a:glow>
          </a:effectLst>
        </p:spPr>
      </p:pic>
      <p:sp>
        <p:nvSpPr>
          <p:cNvPr id="7" name="TextBox 6"/>
          <p:cNvSpPr txBox="1"/>
          <p:nvPr/>
        </p:nvSpPr>
        <p:spPr>
          <a:xfrm>
            <a:off x="1034451" y="4965221"/>
            <a:ext cx="4727256" cy="194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US" sz="600" cap="none" dirty="0" smtClean="0">
                <a:solidFill>
                  <a:srgbClr val="6F2575"/>
                </a:solidFill>
              </a:rPr>
              <a:t>Image sources</a:t>
            </a:r>
            <a:r>
              <a:rPr lang="en-US" sz="600" cap="none" dirty="0">
                <a:solidFill>
                  <a:srgbClr val="6F2575"/>
                </a:solidFill>
              </a:rPr>
              <a:t>: https://</a:t>
            </a:r>
            <a:r>
              <a:rPr lang="en-US" sz="600" cap="none" dirty="0" smtClean="0">
                <a:solidFill>
                  <a:srgbClr val="6F2575"/>
                </a:solidFill>
              </a:rPr>
              <a:t>www.esfri.eu/working-groups/data-computing-and-digital-research-infrastructures; vl-e.nl; biggrid.nl; fuse-infra.nl </a:t>
            </a:r>
            <a:endParaRPr kumimoji="0" lang="en-GB" sz="600" b="0" i="0" u="none" strike="noStrike" cap="none" spc="0" normalizeH="0" dirty="0" err="1" smtClean="0">
              <a:ln>
                <a:noFill/>
              </a:ln>
              <a:solidFill>
                <a:srgbClr val="6F2575"/>
              </a:solidFill>
              <a:effectLst/>
              <a:uFillTx/>
              <a:sym typeface="Arial"/>
            </a:endParaRPr>
          </a:p>
        </p:txBody>
      </p:sp>
      <p:grpSp>
        <p:nvGrpSpPr>
          <p:cNvPr id="25" name="Group 24"/>
          <p:cNvGrpSpPr/>
          <p:nvPr/>
        </p:nvGrpSpPr>
        <p:grpSpPr>
          <a:xfrm>
            <a:off x="1730075" y="3637514"/>
            <a:ext cx="6215205" cy="928013"/>
            <a:chOff x="3147500" y="3637514"/>
            <a:chExt cx="6215205" cy="928013"/>
          </a:xfrm>
        </p:grpSpPr>
        <p:grpSp>
          <p:nvGrpSpPr>
            <p:cNvPr id="22" name="Group 21"/>
            <p:cNvGrpSpPr/>
            <p:nvPr/>
          </p:nvGrpSpPr>
          <p:grpSpPr>
            <a:xfrm>
              <a:off x="3885705" y="3637514"/>
              <a:ext cx="5477000" cy="919242"/>
              <a:chOff x="440649" y="3693833"/>
              <a:chExt cx="5477000" cy="919242"/>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11" y="3693833"/>
                <a:ext cx="864211" cy="641877"/>
              </a:xfrm>
              <a:prstGeom prst="rect">
                <a:avLst/>
              </a:prstGeom>
            </p:spPr>
          </p:pic>
          <p:grpSp>
            <p:nvGrpSpPr>
              <p:cNvPr id="12" name="Group 11"/>
              <p:cNvGrpSpPr/>
              <p:nvPr/>
            </p:nvGrpSpPr>
            <p:grpSpPr>
              <a:xfrm>
                <a:off x="1682908" y="3697900"/>
                <a:ext cx="633743" cy="633743"/>
                <a:chOff x="1826538" y="3907289"/>
                <a:chExt cx="633743" cy="633743"/>
              </a:xfrm>
            </p:grpSpPr>
            <p:pic>
              <p:nvPicPr>
                <p:cNvPr id="9" name="Picture 8"/>
                <p:cNvPicPr>
                  <a:picLocks noChangeAspect="1"/>
                </p:cNvPicPr>
                <p:nvPr/>
              </p:nvPicPr>
              <p:blipFill>
                <a:blip r:embed="rId5"/>
                <a:stretch>
                  <a:fillRect/>
                </a:stretch>
              </p:blipFill>
              <p:spPr>
                <a:xfrm>
                  <a:off x="1960589" y="3965418"/>
                  <a:ext cx="365642" cy="517487"/>
                </a:xfrm>
                <a:prstGeom prst="rect">
                  <a:avLst/>
                </a:prstGeom>
              </p:spPr>
            </p:pic>
            <p:sp>
              <p:nvSpPr>
                <p:cNvPr id="11" name="&quot;No&quot; Symbol 10"/>
                <p:cNvSpPr/>
                <p:nvPr/>
              </p:nvSpPr>
              <p:spPr>
                <a:xfrm rot="5400000">
                  <a:off x="1826538" y="3907289"/>
                  <a:ext cx="633743" cy="633743"/>
                </a:xfrm>
                <a:prstGeom prst="noSmoking">
                  <a:avLst>
                    <a:gd name="adj" fmla="val 4653"/>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3" name="Picture 12"/>
              <p:cNvPicPr>
                <a:picLocks noChangeAspect="1"/>
              </p:cNvPicPr>
              <p:nvPr/>
            </p:nvPicPr>
            <p:blipFill>
              <a:blip r:embed="rId6"/>
              <a:stretch>
                <a:fillRect/>
              </a:stretch>
            </p:blipFill>
            <p:spPr>
              <a:xfrm>
                <a:off x="2732217" y="3738467"/>
                <a:ext cx="393486" cy="552608"/>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34058" y="3795748"/>
                <a:ext cx="1168300" cy="438046"/>
              </a:xfrm>
              <a:prstGeom prst="rect">
                <a:avLst/>
              </a:prstGeom>
            </p:spPr>
          </p:pic>
          <p:sp>
            <p:nvSpPr>
              <p:cNvPr id="15" name="Rectangle 14"/>
              <p:cNvSpPr/>
              <p:nvPr/>
            </p:nvSpPr>
            <p:spPr>
              <a:xfrm>
                <a:off x="4680642" y="3716026"/>
                <a:ext cx="1237007" cy="584775"/>
              </a:xfrm>
              <a:prstGeom prst="rect">
                <a:avLst/>
              </a:prstGeom>
              <a:noFill/>
            </p:spPr>
            <p:txBody>
              <a:bodyPr wrap="square" lIns="91440" tIns="45720" rIns="91440" bIns="45720">
                <a:spAutoFit/>
              </a:bodyPr>
              <a:lstStyle/>
              <a:p>
                <a:pPr algn="ctr"/>
                <a:r>
                  <a:rPr lang="en-US" sz="3200" b="0" cap="none" spc="0" dirty="0" smtClean="0">
                    <a:ln w="0"/>
                    <a:solidFill>
                      <a:srgbClr val="6F2575"/>
                    </a:solidFill>
                    <a:effectLst>
                      <a:outerShdw blurRad="38100" dist="19050" dir="2700000" algn="tl" rotWithShape="0">
                        <a:schemeClr val="dk1">
                          <a:alpha val="40000"/>
                        </a:schemeClr>
                      </a:outerShdw>
                    </a:effectLst>
                  </a:rPr>
                  <a:t>…?</a:t>
                </a:r>
                <a:endParaRPr lang="en-US" sz="3200" b="0" cap="none" spc="0" dirty="0">
                  <a:ln w="0"/>
                  <a:solidFill>
                    <a:srgbClr val="6F2575"/>
                  </a:solidFill>
                  <a:effectLst>
                    <a:outerShdw blurRad="38100" dist="19050" dir="2700000" algn="tl" rotWithShape="0">
                      <a:schemeClr val="dk1">
                        <a:alpha val="40000"/>
                      </a:schemeClr>
                    </a:outerShdw>
                  </a:effectLst>
                </a:endParaRPr>
              </a:p>
            </p:txBody>
          </p:sp>
          <p:sp>
            <p:nvSpPr>
              <p:cNvPr id="16" name="Right Arrow 15"/>
              <p:cNvSpPr/>
              <p:nvPr/>
            </p:nvSpPr>
            <p:spPr>
              <a:xfrm>
                <a:off x="440649" y="4335710"/>
                <a:ext cx="4484436" cy="73328"/>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7" name="TextBox 16"/>
              <p:cNvSpPr txBox="1"/>
              <p:nvPr/>
            </p:nvSpPr>
            <p:spPr>
              <a:xfrm>
                <a:off x="739301" y="4325817"/>
                <a:ext cx="44242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2007</a:t>
                </a:r>
                <a:endParaRPr kumimoji="0" lang="en-GB" sz="1200" b="0" i="0" u="none" strike="noStrike" cap="none" spc="0" normalizeH="0" dirty="0" err="1" smtClean="0">
                  <a:ln>
                    <a:noFill/>
                  </a:ln>
                  <a:solidFill>
                    <a:srgbClr val="6F2575"/>
                  </a:solidFill>
                  <a:effectLst/>
                  <a:uFillTx/>
                  <a:latin typeface="+mn-lt"/>
                  <a:ea typeface="+mn-ea"/>
                  <a:cs typeface="+mn-cs"/>
                  <a:sym typeface="Arial"/>
                </a:endParaRPr>
              </a:p>
            </p:txBody>
          </p:sp>
          <p:sp>
            <p:nvSpPr>
              <p:cNvPr id="19" name="TextBox 18"/>
              <p:cNvSpPr txBox="1"/>
              <p:nvPr/>
            </p:nvSpPr>
            <p:spPr>
              <a:xfrm>
                <a:off x="1778564" y="4325817"/>
                <a:ext cx="44242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FF0000"/>
                    </a:solidFill>
                    <a:effectLst/>
                    <a:uFillTx/>
                    <a:latin typeface="+mn-lt"/>
                    <a:ea typeface="+mn-ea"/>
                    <a:cs typeface="+mn-cs"/>
                    <a:sym typeface="Arial"/>
                  </a:rPr>
                  <a:t>2011</a:t>
                </a:r>
                <a:endParaRPr kumimoji="0" lang="en-GB" sz="1200" b="0" i="0" u="none" strike="noStrike" cap="none" spc="0" normalizeH="0" dirty="0" err="1" smtClean="0">
                  <a:ln>
                    <a:noFill/>
                  </a:ln>
                  <a:solidFill>
                    <a:srgbClr val="FF0000"/>
                  </a:solidFill>
                  <a:effectLst/>
                  <a:uFillTx/>
                  <a:latin typeface="+mn-lt"/>
                  <a:ea typeface="+mn-ea"/>
                  <a:cs typeface="+mn-cs"/>
                  <a:sym typeface="Arial"/>
                </a:endParaRPr>
              </a:p>
            </p:txBody>
          </p:sp>
          <p:sp>
            <p:nvSpPr>
              <p:cNvPr id="20" name="TextBox 19"/>
              <p:cNvSpPr txBox="1"/>
              <p:nvPr/>
            </p:nvSpPr>
            <p:spPr>
              <a:xfrm>
                <a:off x="2707745" y="4325817"/>
                <a:ext cx="44242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2015</a:t>
                </a:r>
                <a:endParaRPr kumimoji="0" lang="en-GB" sz="1200" b="0" i="0" u="none" strike="noStrike" cap="none" spc="0" normalizeH="0" dirty="0" err="1" smtClean="0">
                  <a:ln>
                    <a:noFill/>
                  </a:ln>
                  <a:solidFill>
                    <a:srgbClr val="6F2575"/>
                  </a:solidFill>
                  <a:effectLst/>
                  <a:uFillTx/>
                  <a:latin typeface="+mn-lt"/>
                  <a:ea typeface="+mn-ea"/>
                  <a:cs typeface="+mn-cs"/>
                  <a:sym typeface="Arial"/>
                </a:endParaRPr>
              </a:p>
            </p:txBody>
          </p:sp>
          <p:sp>
            <p:nvSpPr>
              <p:cNvPr id="21" name="TextBox 20"/>
              <p:cNvSpPr txBox="1"/>
              <p:nvPr/>
            </p:nvSpPr>
            <p:spPr>
              <a:xfrm>
                <a:off x="3490947" y="4325817"/>
                <a:ext cx="44242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2020</a:t>
                </a:r>
                <a:endParaRPr kumimoji="0" lang="en-GB" sz="1200" b="0" i="0" u="none" strike="noStrike" cap="none" spc="0" normalizeH="0" dirty="0" err="1" smtClean="0">
                  <a:ln>
                    <a:noFill/>
                  </a:ln>
                  <a:solidFill>
                    <a:srgbClr val="6F2575"/>
                  </a:solidFill>
                  <a:effectLst/>
                  <a:uFillTx/>
                  <a:latin typeface="+mn-lt"/>
                  <a:ea typeface="+mn-ea"/>
                  <a:cs typeface="+mn-cs"/>
                  <a:sym typeface="Arial"/>
                </a:endParaRPr>
              </a:p>
            </p:txBody>
          </p:sp>
        </p:gr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7500" y="3828318"/>
              <a:ext cx="559576" cy="260268"/>
            </a:xfrm>
            <a:prstGeom prst="rect">
              <a:avLst/>
            </a:prstGeom>
          </p:spPr>
        </p:pic>
        <p:sp>
          <p:nvSpPr>
            <p:cNvPr id="24" name="TextBox 23"/>
            <p:cNvSpPr txBox="1"/>
            <p:nvPr/>
          </p:nvSpPr>
          <p:spPr>
            <a:xfrm>
              <a:off x="3199900" y="4278269"/>
              <a:ext cx="442429"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dirty="0" smtClean="0">
                  <a:ln>
                    <a:noFill/>
                  </a:ln>
                  <a:solidFill>
                    <a:srgbClr val="6F2575"/>
                  </a:solidFill>
                  <a:effectLst/>
                  <a:uFillTx/>
                  <a:latin typeface="+mn-lt"/>
                  <a:ea typeface="+mn-ea"/>
                  <a:cs typeface="+mn-cs"/>
                  <a:sym typeface="Arial"/>
                </a:rPr>
                <a:t>2003</a:t>
              </a:r>
              <a:endParaRPr kumimoji="0" lang="en-GB" sz="1200" b="0" i="0" u="none" strike="noStrike" cap="none" spc="0" normalizeH="0" dirty="0" err="1" smtClean="0">
                <a:ln>
                  <a:noFill/>
                </a:ln>
                <a:solidFill>
                  <a:srgbClr val="6F2575"/>
                </a:solidFill>
                <a:effectLst/>
                <a:uFillTx/>
                <a:latin typeface="+mn-lt"/>
                <a:ea typeface="+mn-ea"/>
                <a:cs typeface="+mn-cs"/>
                <a:sym typeface="Arial"/>
              </a:endParaRPr>
            </a:p>
          </p:txBody>
        </p:sp>
      </p:grpSp>
    </p:spTree>
    <p:extLst>
      <p:ext uri="{BB962C8B-B14F-4D97-AF65-F5344CB8AC3E}">
        <p14:creationId xmlns:p14="http://schemas.microsoft.com/office/powerpoint/2010/main" val="409972349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14</a:t>
            </a:fld>
            <a:endParaRPr lang="en-GB"/>
          </a:p>
        </p:txBody>
      </p:sp>
      <p:sp>
        <p:nvSpPr>
          <p:cNvPr id="3" name="Text Placeholder 2"/>
          <p:cNvSpPr>
            <a:spLocks noGrp="1"/>
          </p:cNvSpPr>
          <p:nvPr>
            <p:ph type="body" sz="quarter" idx="15"/>
          </p:nvPr>
        </p:nvSpPr>
        <p:spPr>
          <a:xfrm>
            <a:off x="238125" y="238125"/>
            <a:ext cx="8667750" cy="369332"/>
          </a:xfrm>
        </p:spPr>
        <p:txBody>
          <a:bodyPr/>
          <a:lstStyle/>
          <a:p>
            <a:r>
              <a:rPr lang="en-US" sz="2400" dirty="0" smtClean="0"/>
              <a:t>If data just keeps coming … and without infinite (energy) budget</a:t>
            </a:r>
            <a:endParaRPr lang="en-GB" sz="2400" dirty="0"/>
          </a:p>
        </p:txBody>
      </p:sp>
      <p:graphicFrame>
        <p:nvGraphicFramePr>
          <p:cNvPr id="4" name="Object 3"/>
          <p:cNvGraphicFramePr>
            <a:graphicFrameLocks noChangeAspect="1"/>
          </p:cNvGraphicFramePr>
          <p:nvPr>
            <p:extLst>
              <p:ext uri="{D42A27DB-BD31-4B8C-83A1-F6EECF244321}">
                <p14:modId xmlns:p14="http://schemas.microsoft.com/office/powerpoint/2010/main" val="3502011689"/>
              </p:ext>
            </p:extLst>
          </p:nvPr>
        </p:nvGraphicFramePr>
        <p:xfrm>
          <a:off x="264319" y="951307"/>
          <a:ext cx="3610997" cy="3006019"/>
        </p:xfrm>
        <a:graphic>
          <a:graphicData uri="http://schemas.openxmlformats.org/presentationml/2006/ole">
            <mc:AlternateContent xmlns:mc="http://schemas.openxmlformats.org/markup-compatibility/2006">
              <mc:Choice xmlns:v="urn:schemas-microsoft-com:vml" Requires="v">
                <p:oleObj spid="_x0000_s2273" name="CorelDRAW" r:id="rId4" imgW="6073607" imgH="5055593" progId="CorelDraw.Graphic.16">
                  <p:embed/>
                </p:oleObj>
              </mc:Choice>
              <mc:Fallback>
                <p:oleObj name="CorelDRAW" r:id="rId4" imgW="6073607" imgH="5055593" progId="CorelDraw.Graphic.16">
                  <p:embed/>
                  <p:pic>
                    <p:nvPicPr>
                      <p:cNvPr id="7" name="Object 6"/>
                      <p:cNvPicPr/>
                      <p:nvPr/>
                    </p:nvPicPr>
                    <p:blipFill>
                      <a:blip r:embed="rId5"/>
                      <a:stretch>
                        <a:fillRect/>
                      </a:stretch>
                    </p:blipFill>
                    <p:spPr>
                      <a:xfrm>
                        <a:off x="264319" y="951307"/>
                        <a:ext cx="3610997" cy="3006019"/>
                      </a:xfrm>
                      <a:prstGeom prst="rect">
                        <a:avLst/>
                      </a:prstGeom>
                      <a:solidFill>
                        <a:srgbClr val="EAEAEA"/>
                      </a:solidFill>
                    </p:spPr>
                  </p:pic>
                </p:oleObj>
              </mc:Fallback>
            </mc:AlternateContent>
          </a:graphicData>
        </a:graphic>
      </p:graphicFrame>
      <p:pic>
        <p:nvPicPr>
          <p:cNvPr id="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2303" y="951306"/>
            <a:ext cx="3070528" cy="2635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877535" y="3659680"/>
            <a:ext cx="3771900" cy="276999"/>
          </a:xfrm>
          <a:prstGeom prst="rect">
            <a:avLst/>
          </a:prstGeom>
        </p:spPr>
        <p:txBody>
          <a:bodyPr wrap="square">
            <a:spAutoFit/>
          </a:bodyPr>
          <a:lstStyle/>
          <a:p>
            <a:r>
              <a:rPr lang="fr-FR" sz="1200" i="1" cap="none" dirty="0">
                <a:solidFill>
                  <a:srgbClr val="6F2575"/>
                </a:solidFill>
              </a:rPr>
              <a:t>2007 </a:t>
            </a:r>
            <a:r>
              <a:rPr lang="fr-FR" sz="1200" i="1" cap="none" dirty="0" err="1">
                <a:solidFill>
                  <a:srgbClr val="6F2575"/>
                </a:solidFill>
              </a:rPr>
              <a:t>Core</a:t>
            </a:r>
            <a:r>
              <a:rPr lang="fr-FR" sz="1200" i="1" cap="none" dirty="0">
                <a:solidFill>
                  <a:srgbClr val="6F2575"/>
                </a:solidFill>
              </a:rPr>
              <a:t> 2 </a:t>
            </a:r>
            <a:r>
              <a:rPr lang="fr-FR" sz="1200" i="1" cap="none" dirty="0" err="1" smtClean="0">
                <a:solidFill>
                  <a:srgbClr val="6F2575"/>
                </a:solidFill>
              </a:rPr>
              <a:t>efficiency</a:t>
            </a:r>
            <a:r>
              <a:rPr lang="fr-FR" sz="1200" i="1" cap="none" dirty="0">
                <a:solidFill>
                  <a:srgbClr val="6F2575"/>
                </a:solidFill>
              </a:rPr>
              <a:t>: </a:t>
            </a:r>
            <a:r>
              <a:rPr lang="fr-FR" sz="1200" i="1" cap="none" dirty="0" err="1">
                <a:solidFill>
                  <a:srgbClr val="6F2575"/>
                </a:solidFill>
              </a:rPr>
              <a:t>Sverre</a:t>
            </a:r>
            <a:r>
              <a:rPr lang="fr-FR" sz="1200" i="1" cap="none" dirty="0">
                <a:solidFill>
                  <a:srgbClr val="6F2575"/>
                </a:solidFill>
              </a:rPr>
              <a:t> </a:t>
            </a:r>
            <a:r>
              <a:rPr lang="fr-FR" sz="1200" i="1" cap="none" dirty="0" err="1">
                <a:solidFill>
                  <a:srgbClr val="6F2575"/>
                </a:solidFill>
              </a:rPr>
              <a:t>Jarp</a:t>
            </a:r>
            <a:r>
              <a:rPr lang="fr-FR" sz="1200" i="1" cap="none" dirty="0">
                <a:solidFill>
                  <a:srgbClr val="6F2575"/>
                </a:solidFill>
              </a:rPr>
              <a:t>, </a:t>
            </a:r>
            <a:r>
              <a:rPr lang="fr-FR" sz="1200" i="1" cap="none" dirty="0" smtClean="0">
                <a:solidFill>
                  <a:srgbClr val="6F2575"/>
                </a:solidFill>
              </a:rPr>
              <a:t>CHEP </a:t>
            </a:r>
            <a:r>
              <a:rPr lang="fr-FR" sz="1200" b="1" i="1" cap="none" dirty="0" smtClean="0">
                <a:solidFill>
                  <a:srgbClr val="6F2575"/>
                </a:solidFill>
              </a:rPr>
              <a:t>2007</a:t>
            </a:r>
            <a:r>
              <a:rPr lang="fr-FR" sz="1200" i="1" cap="none" dirty="0" smtClean="0">
                <a:solidFill>
                  <a:srgbClr val="6F2575"/>
                </a:solidFill>
              </a:rPr>
              <a:t> (!)</a:t>
            </a:r>
            <a:endParaRPr lang="fr-FR" sz="1200" i="1" cap="none" dirty="0">
              <a:solidFill>
                <a:srgbClr val="6F2575"/>
              </a:solidFill>
            </a:endParaRPr>
          </a:p>
        </p:txBody>
      </p:sp>
      <p:sp>
        <p:nvSpPr>
          <p:cNvPr id="7" name="TextBox 6"/>
          <p:cNvSpPr txBox="1"/>
          <p:nvPr/>
        </p:nvSpPr>
        <p:spPr>
          <a:xfrm>
            <a:off x="264319" y="3952854"/>
            <a:ext cx="324447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latin typeface="+mn-lt"/>
                <a:ea typeface="+mn-ea"/>
                <a:cs typeface="+mn-cs"/>
                <a:sym typeface="Arial"/>
              </a:rPr>
              <a:t>ATLAS computing model, for the C-RSG and RRB</a:t>
            </a:r>
          </a:p>
        </p:txBody>
      </p:sp>
      <p:sp>
        <p:nvSpPr>
          <p:cNvPr id="8" name="Footer Placeholder 7"/>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3061418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Dianummer"/>
          <p:cNvSpPr txBox="1">
            <a:spLocks noGrp="1"/>
          </p:cNvSpPr>
          <p:nvPr>
            <p:ph type="sldNum" sz="quarter" idx="2"/>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2" name="Text Placeholder 1"/>
          <p:cNvSpPr>
            <a:spLocks noGrp="1"/>
          </p:cNvSpPr>
          <p:nvPr>
            <p:ph type="body" sz="quarter" idx="15"/>
          </p:nvPr>
        </p:nvSpPr>
        <p:spPr/>
        <p:txBody>
          <a:bodyPr/>
          <a:lstStyle/>
          <a:p>
            <a:r>
              <a:rPr lang="en-GB" dirty="0" smtClean="0"/>
              <a:t>Infrastructure research for research infrastructures</a:t>
            </a:r>
            <a:endParaRPr lang="en-GB" dirty="0"/>
          </a:p>
        </p:txBody>
      </p:sp>
      <p:grpSp>
        <p:nvGrpSpPr>
          <p:cNvPr id="883" name="Groepeer"/>
          <p:cNvGrpSpPr/>
          <p:nvPr/>
        </p:nvGrpSpPr>
        <p:grpSpPr>
          <a:xfrm>
            <a:off x="6153386" y="1336692"/>
            <a:ext cx="2783830" cy="2470673"/>
            <a:chOff x="0" y="114256"/>
            <a:chExt cx="7423546" cy="6588460"/>
          </a:xfrm>
        </p:grpSpPr>
        <p:sp>
          <p:nvSpPr>
            <p:cNvPr id="879" name="Rechthoek"/>
            <p:cNvSpPr/>
            <p:nvPr/>
          </p:nvSpPr>
          <p:spPr>
            <a:xfrm>
              <a:off x="0" y="114256"/>
              <a:ext cx="7423546" cy="6588460"/>
            </a:xfrm>
            <a:prstGeom prst="rect">
              <a:avLst/>
            </a:prstGeom>
            <a:solidFill>
              <a:srgbClr val="51B5C6">
                <a:alpha val="18252"/>
              </a:srgbClr>
            </a:solidFill>
            <a:ln w="25400" cap="flat">
              <a:solidFill>
                <a:srgbClr val="000000"/>
              </a:solidFill>
              <a:prstDash val="solid"/>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880" name="Picture 10" descr="Picture 10"/>
            <p:cNvPicPr>
              <a:picLocks noChangeAspect="1"/>
            </p:cNvPicPr>
            <p:nvPr/>
          </p:nvPicPr>
          <p:blipFill>
            <a:blip r:embed="rId3">
              <a:extLst/>
            </a:blip>
            <a:stretch>
              <a:fillRect/>
            </a:stretch>
          </p:blipFill>
          <p:spPr>
            <a:xfrm>
              <a:off x="208173" y="1524885"/>
              <a:ext cx="7007202" cy="2865663"/>
            </a:xfrm>
            <a:prstGeom prst="rect">
              <a:avLst/>
            </a:prstGeom>
            <a:ln w="25400" cap="flat">
              <a:solidFill>
                <a:srgbClr val="F3F7F5"/>
              </a:solidFill>
              <a:prstDash val="solid"/>
              <a:miter lim="400000"/>
            </a:ln>
            <a:effectLst>
              <a:outerShdw blurRad="50800" dist="25400" dir="3600000" rotWithShape="0">
                <a:srgbClr val="000000">
                  <a:alpha val="70000"/>
                </a:srgbClr>
              </a:outerShdw>
            </a:effectLst>
          </p:spPr>
        </p:pic>
        <p:sp>
          <p:nvSpPr>
            <p:cNvPr id="881" name="Improving the algorithms"/>
            <p:cNvSpPr txBox="1"/>
            <p:nvPr/>
          </p:nvSpPr>
          <p:spPr>
            <a:xfrm>
              <a:off x="282483" y="210336"/>
              <a:ext cx="6933002" cy="186811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p>
              <a:pPr algn="ctr">
                <a:defRPr sz="4000" b="1" cap="none">
                  <a:solidFill>
                    <a:srgbClr val="151515"/>
                  </a:solidFill>
                </a:defRPr>
              </a:pPr>
              <a:r>
                <a:rPr sz="1500" dirty="0" smtClean="0"/>
                <a:t>Improving </a:t>
              </a:r>
              <a:r>
                <a:rPr lang="en-GB" sz="1500" dirty="0" smtClean="0"/>
                <a:t>use &amp; efficiency</a:t>
              </a:r>
              <a:endParaRPr sz="1500" dirty="0"/>
            </a:p>
          </p:txBody>
        </p:sp>
        <p:sp>
          <p:nvSpPr>
            <p:cNvPr id="882" name="Key: Pipelines, machine learning, GPU’s, visualisation"/>
            <p:cNvSpPr txBox="1"/>
            <p:nvPr/>
          </p:nvSpPr>
          <p:spPr>
            <a:xfrm>
              <a:off x="182663" y="4682226"/>
              <a:ext cx="7032821" cy="172059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noAutofit/>
            </a:bodyPr>
            <a:lstStyle/>
            <a:p>
              <a:pPr>
                <a:defRPr sz="3800" cap="none">
                  <a:solidFill>
                    <a:srgbClr val="7030A0"/>
                  </a:solidFill>
                </a:defRPr>
              </a:pPr>
              <a:r>
                <a:rPr sz="1425" dirty="0" smtClean="0"/>
                <a:t>Pipelines</a:t>
              </a:r>
              <a:r>
                <a:rPr sz="1425" dirty="0"/>
                <a:t>, machine learning, GPU’s, </a:t>
              </a:r>
              <a:r>
                <a:rPr lang="en-GB" sz="1425" dirty="0" smtClean="0"/>
                <a:t>Quantum Computing</a:t>
              </a:r>
              <a:endParaRPr sz="1425" dirty="0"/>
            </a:p>
          </p:txBody>
        </p:sp>
      </p:grpSp>
      <p:grpSp>
        <p:nvGrpSpPr>
          <p:cNvPr id="888" name="Groepeer"/>
          <p:cNvGrpSpPr/>
          <p:nvPr/>
        </p:nvGrpSpPr>
        <p:grpSpPr>
          <a:xfrm>
            <a:off x="3195795" y="1329917"/>
            <a:ext cx="2760068" cy="2477447"/>
            <a:chOff x="0" y="0"/>
            <a:chExt cx="7360179" cy="6606524"/>
          </a:xfrm>
        </p:grpSpPr>
        <p:sp>
          <p:nvSpPr>
            <p:cNvPr id="884" name="Rechthoek"/>
            <p:cNvSpPr/>
            <p:nvPr/>
          </p:nvSpPr>
          <p:spPr>
            <a:xfrm>
              <a:off x="0" y="0"/>
              <a:ext cx="7360179" cy="6606524"/>
            </a:xfrm>
            <a:prstGeom prst="rect">
              <a:avLst/>
            </a:prstGeom>
            <a:solidFill>
              <a:srgbClr val="51B5C6">
                <a:alpha val="18252"/>
              </a:srgbClr>
            </a:solidFill>
            <a:ln w="25400" cap="flat">
              <a:solidFill>
                <a:srgbClr val="000000"/>
              </a:solidFill>
              <a:prstDash val="solid"/>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885" name="Group 16" descr="Group 16"/>
            <p:cNvPicPr>
              <a:picLocks noChangeAspect="1"/>
            </p:cNvPicPr>
            <p:nvPr/>
          </p:nvPicPr>
          <p:blipFill>
            <a:blip r:embed="rId4">
              <a:extLst/>
            </a:blip>
            <a:stretch>
              <a:fillRect/>
            </a:stretch>
          </p:blipFill>
          <p:spPr>
            <a:xfrm>
              <a:off x="167862" y="1421373"/>
              <a:ext cx="7024455" cy="2841201"/>
            </a:xfrm>
            <a:prstGeom prst="rect">
              <a:avLst/>
            </a:prstGeom>
            <a:ln w="25400" cap="flat">
              <a:solidFill>
                <a:srgbClr val="F3F7F5"/>
              </a:solidFill>
              <a:prstDash val="solid"/>
              <a:miter lim="400000"/>
            </a:ln>
            <a:effectLst>
              <a:outerShdw blurRad="50800" dist="25400" dir="3600000" rotWithShape="0">
                <a:srgbClr val="000000">
                  <a:alpha val="70000"/>
                </a:srgbClr>
              </a:outerShdw>
            </a:effectLst>
          </p:spPr>
        </p:pic>
        <p:sp>
          <p:nvSpPr>
            <p:cNvPr id="886" name="Accessing the infrastructure"/>
            <p:cNvSpPr/>
            <p:nvPr/>
          </p:nvSpPr>
          <p:spPr>
            <a:xfrm>
              <a:off x="3680089" y="1003827"/>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numCol="1" anchor="ctr">
              <a:spAutoFit/>
            </a:bodyPr>
            <a:lstStyle>
              <a:lvl1pPr algn="ctr">
                <a:defRPr sz="4000" b="1" cap="none">
                  <a:solidFill>
                    <a:srgbClr val="151515"/>
                  </a:solidFill>
                </a:defRPr>
              </a:lvl1pPr>
            </a:lstStyle>
            <a:p>
              <a:r>
                <a:rPr sz="1500" dirty="0"/>
                <a:t>Accessing </a:t>
              </a:r>
              <a:r>
                <a:rPr sz="1500" dirty="0" smtClean="0"/>
                <a:t>infrastructure</a:t>
              </a:r>
              <a:endParaRPr sz="1500" dirty="0">
                <a:solidFill>
                  <a:srgbClr val="E6223D"/>
                </a:solidFill>
              </a:endParaRPr>
            </a:p>
          </p:txBody>
        </p:sp>
        <p:sp>
          <p:nvSpPr>
            <p:cNvPr id="887" name="Key:…"/>
            <p:cNvSpPr/>
            <p:nvPr/>
          </p:nvSpPr>
          <p:spPr>
            <a:xfrm>
              <a:off x="62704" y="4786252"/>
              <a:ext cx="7234768" cy="12721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p>
              <a:pPr>
                <a:defRPr sz="3800" cap="none">
                  <a:solidFill>
                    <a:srgbClr val="7030A0"/>
                  </a:solidFill>
                </a:defRPr>
              </a:pPr>
              <a:r>
                <a:rPr lang="en-GB" sz="1425" dirty="0" smtClean="0"/>
                <a:t>W</a:t>
              </a:r>
              <a:r>
                <a:rPr sz="1425" dirty="0" err="1" smtClean="0"/>
                <a:t>orkflow</a:t>
              </a:r>
              <a:r>
                <a:rPr lang="en-GB" sz="1425" dirty="0"/>
                <a:t> </a:t>
              </a:r>
              <a:r>
                <a:rPr lang="en-GB" sz="1425" dirty="0" smtClean="0"/>
                <a:t>engines</a:t>
              </a:r>
              <a:r>
                <a:rPr sz="1425" dirty="0" smtClean="0"/>
                <a:t>, access</a:t>
              </a:r>
              <a:r>
                <a:rPr lang="en-GB" sz="1425" dirty="0" smtClean="0"/>
                <a:t>, </a:t>
              </a:r>
              <a:r>
                <a:rPr lang="en-GB" sz="1425" dirty="0" err="1" smtClean="0"/>
                <a:t>Rucio</a:t>
              </a:r>
              <a:r>
                <a:rPr lang="en-GB" sz="1425" dirty="0" smtClean="0"/>
                <a:t> data lakes, eduGAIN, SRAM, …</a:t>
              </a:r>
              <a:endParaRPr sz="1425" dirty="0"/>
            </a:p>
          </p:txBody>
        </p:sp>
      </p:grpSp>
      <p:grpSp>
        <p:nvGrpSpPr>
          <p:cNvPr id="893" name="Groepeer"/>
          <p:cNvGrpSpPr/>
          <p:nvPr/>
        </p:nvGrpSpPr>
        <p:grpSpPr>
          <a:xfrm>
            <a:off x="248802" y="1329917"/>
            <a:ext cx="2760068" cy="2490418"/>
            <a:chOff x="0" y="0"/>
            <a:chExt cx="7360179" cy="6641112"/>
          </a:xfrm>
        </p:grpSpPr>
        <p:sp>
          <p:nvSpPr>
            <p:cNvPr id="889" name="Rechthoek"/>
            <p:cNvSpPr/>
            <p:nvPr/>
          </p:nvSpPr>
          <p:spPr>
            <a:xfrm>
              <a:off x="0" y="0"/>
              <a:ext cx="7360179" cy="6641112"/>
            </a:xfrm>
            <a:prstGeom prst="rect">
              <a:avLst/>
            </a:prstGeom>
            <a:solidFill>
              <a:srgbClr val="51B5C6">
                <a:alpha val="18252"/>
              </a:srgbClr>
            </a:solidFill>
            <a:ln w="25400" cap="flat">
              <a:solidFill>
                <a:srgbClr val="000000"/>
              </a:solidFill>
              <a:prstDash val="solid"/>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90" name="Key:…"/>
            <p:cNvSpPr/>
            <p:nvPr/>
          </p:nvSpPr>
          <p:spPr>
            <a:xfrm>
              <a:off x="187939" y="4902315"/>
              <a:ext cx="7082499" cy="1169552"/>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3800" cap="none">
                  <a:solidFill>
                    <a:srgbClr val="7030A0"/>
                  </a:solidFill>
                </a:defRPr>
              </a:pPr>
              <a:r>
                <a:rPr lang="en-GB" sz="1425" dirty="0" smtClean="0"/>
                <a:t>SURF </a:t>
              </a:r>
              <a:r>
                <a:rPr sz="1425" dirty="0" smtClean="0"/>
                <a:t>DNI, </a:t>
              </a:r>
              <a:r>
                <a:rPr sz="1425" dirty="0"/>
                <a:t>Dutch </a:t>
              </a:r>
              <a:r>
                <a:rPr lang="en-GB" sz="1425" dirty="0" smtClean="0"/>
                <a:t>data c</a:t>
              </a:r>
              <a:r>
                <a:rPr sz="1425" dirty="0" smtClean="0"/>
                <a:t>entre</a:t>
              </a:r>
              <a:r>
                <a:rPr lang="en-GB" sz="1425" dirty="0" smtClean="0"/>
                <a:t>s</a:t>
              </a:r>
              <a:r>
                <a:rPr sz="1425" dirty="0" smtClean="0"/>
                <a:t>, joint tender</a:t>
              </a:r>
              <a:r>
                <a:rPr lang="en-GB" sz="1425" dirty="0"/>
                <a:t>s</a:t>
              </a:r>
              <a:r>
                <a:rPr lang="en-GB" sz="1425" dirty="0" smtClean="0"/>
                <a:t>, systems innovation</a:t>
              </a:r>
              <a:endParaRPr sz="1425" dirty="0"/>
            </a:p>
          </p:txBody>
        </p:sp>
        <p:pic>
          <p:nvPicPr>
            <p:cNvPr id="891" name="Picture 14" descr="Picture 14"/>
            <p:cNvPicPr>
              <a:picLocks noChangeAspect="1"/>
            </p:cNvPicPr>
            <p:nvPr/>
          </p:nvPicPr>
          <p:blipFill>
            <a:blip r:embed="rId5">
              <a:extLst/>
            </a:blip>
            <a:stretch>
              <a:fillRect/>
            </a:stretch>
          </p:blipFill>
          <p:spPr>
            <a:xfrm>
              <a:off x="233626" y="1491870"/>
              <a:ext cx="6892926" cy="2841201"/>
            </a:xfrm>
            <a:prstGeom prst="rect">
              <a:avLst/>
            </a:prstGeom>
            <a:ln w="25400" cap="flat">
              <a:solidFill>
                <a:srgbClr val="F3F7F5"/>
              </a:solidFill>
              <a:prstDash val="solid"/>
              <a:miter lim="400000"/>
            </a:ln>
            <a:effectLst>
              <a:outerShdw blurRad="50800" dist="25400" dir="3600000" rotWithShape="0">
                <a:srgbClr val="000000">
                  <a:alpha val="70000"/>
                </a:srgbClr>
              </a:outerShdw>
            </a:effectLst>
          </p:spPr>
        </p:pic>
        <p:sp>
          <p:nvSpPr>
            <p:cNvPr id="892" name="Expanding the infrastructure"/>
            <p:cNvSpPr/>
            <p:nvPr/>
          </p:nvSpPr>
          <p:spPr>
            <a:xfrm>
              <a:off x="100720" y="689130"/>
              <a:ext cx="7130192" cy="71814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9050" tIns="19050" rIns="19050" bIns="19050" numCol="1" anchor="ctr">
              <a:spAutoFit/>
            </a:bodyPr>
            <a:lstStyle>
              <a:lvl1pPr algn="ctr">
                <a:defRPr sz="4000" b="1" cap="none">
                  <a:solidFill>
                    <a:srgbClr val="151515"/>
                  </a:solidFill>
                </a:defRPr>
              </a:lvl1pPr>
            </a:lstStyle>
            <a:p>
              <a:r>
                <a:rPr lang="en-GB" sz="1500" dirty="0" smtClean="0"/>
                <a:t>Improving</a:t>
              </a:r>
              <a:r>
                <a:rPr sz="1500" dirty="0" smtClean="0"/>
                <a:t> infrastructure</a:t>
              </a:r>
              <a:endParaRPr sz="1500" dirty="0">
                <a:solidFill>
                  <a:srgbClr val="E6223D"/>
                </a:solidFill>
              </a:endParaRPr>
            </a:p>
          </p:txBody>
        </p:sp>
      </p:grpSp>
      <p:sp>
        <p:nvSpPr>
          <p:cNvPr id="5" name="TextBox 4"/>
          <p:cNvSpPr txBox="1"/>
          <p:nvPr/>
        </p:nvSpPr>
        <p:spPr>
          <a:xfrm>
            <a:off x="3470092" y="4271774"/>
            <a:ext cx="557845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latin typeface="+mn-lt"/>
                <a:ea typeface="+mn-ea"/>
                <a:cs typeface="+mn-cs"/>
                <a:sym typeface="Arial"/>
              </a:rPr>
              <a:t>Structure: fuse-infra.nl, images: Nikhef (nationalespeeltuin.nl), AARC Community, LHCb</a:t>
            </a:r>
          </a:p>
        </p:txBody>
      </p:sp>
      <p:sp>
        <p:nvSpPr>
          <p:cNvPr id="3" name="Footer Placeholder 2"/>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3610200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706635" y="3349735"/>
            <a:ext cx="1554883" cy="1165744"/>
          </a:xfrm>
          <a:prstGeom prst="rect">
            <a:avLst/>
          </a:prstGeom>
          <a:ln>
            <a:solidFill>
              <a:srgbClr val="6F2575"/>
            </a:solidFill>
          </a:ln>
        </p:spPr>
      </p:pic>
      <p:pic>
        <p:nvPicPr>
          <p:cNvPr id="16" name="Picture 15"/>
          <p:cNvPicPr>
            <a:picLocks noChangeAspect="1"/>
          </p:cNvPicPr>
          <p:nvPr/>
        </p:nvPicPr>
        <p:blipFill>
          <a:blip r:embed="rId4"/>
          <a:stretch>
            <a:fillRect/>
          </a:stretch>
        </p:blipFill>
        <p:spPr>
          <a:xfrm>
            <a:off x="7448750" y="2327744"/>
            <a:ext cx="1325878" cy="1921526"/>
          </a:xfrm>
          <a:prstGeom prst="rect">
            <a:avLst/>
          </a:prstGeom>
        </p:spPr>
      </p:pic>
      <p:sp>
        <p:nvSpPr>
          <p:cNvPr id="2" name="Slide Number Placeholder 1"/>
          <p:cNvSpPr>
            <a:spLocks noGrp="1"/>
          </p:cNvSpPr>
          <p:nvPr>
            <p:ph type="sldNum" sz="quarter" idx="2"/>
          </p:nvPr>
        </p:nvSpPr>
        <p:spPr/>
        <p:txBody>
          <a:bodyPr/>
          <a:lstStyle/>
          <a:p>
            <a:fld id="{86CB4B4D-7CA3-9044-876B-883B54F8677D}" type="slidenum">
              <a:rPr lang="en-GB" smtClean="0"/>
              <a:t>16</a:t>
            </a:fld>
            <a:endParaRPr lang="en-GB"/>
          </a:p>
        </p:txBody>
      </p:sp>
      <p:sp>
        <p:nvSpPr>
          <p:cNvPr id="3" name="Text Placeholder 2"/>
          <p:cNvSpPr>
            <a:spLocks noGrp="1"/>
          </p:cNvSpPr>
          <p:nvPr>
            <p:ph type="body" sz="quarter" idx="15"/>
          </p:nvPr>
        </p:nvSpPr>
        <p:spPr>
          <a:xfrm>
            <a:off x="238125" y="238125"/>
            <a:ext cx="8667750" cy="400110"/>
          </a:xfrm>
        </p:spPr>
        <p:txBody>
          <a:bodyPr/>
          <a:lstStyle/>
          <a:p>
            <a:r>
              <a:rPr lang="en-GB" dirty="0" smtClean="0"/>
              <a:t>Riding the Infrastructure Innovation Chain together</a:t>
            </a:r>
            <a:endParaRPr lang="en-GB" dirty="0"/>
          </a:p>
        </p:txBody>
      </p:sp>
      <p:sp>
        <p:nvSpPr>
          <p:cNvPr id="5" name="TextBox 4"/>
          <p:cNvSpPr txBox="1"/>
          <p:nvPr/>
        </p:nvSpPr>
        <p:spPr>
          <a:xfrm>
            <a:off x="694024" y="807758"/>
            <a:ext cx="130021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Computing Sciences </a:t>
            </a:r>
            <a:br>
              <a:rPr kumimoji="0" lang="en-GB" sz="1600" b="1" i="0" u="none" strike="noStrike" cap="none" spc="0" normalizeH="0" dirty="0" smtClean="0">
                <a:ln>
                  <a:noFill/>
                </a:ln>
                <a:solidFill>
                  <a:srgbClr val="6F2575"/>
                </a:solidFill>
                <a:effectLst/>
                <a:uFillTx/>
                <a:latin typeface="+mn-lt"/>
                <a:ea typeface="+mn-ea"/>
                <a:cs typeface="+mn-cs"/>
                <a:sym typeface="Arial"/>
              </a:rPr>
            </a:br>
            <a:r>
              <a:rPr kumimoji="0" lang="en-GB" sz="1600" b="1" i="0" u="none" strike="noStrike" cap="none" spc="0" normalizeH="0" dirty="0" smtClean="0">
                <a:ln>
                  <a:noFill/>
                </a:ln>
                <a:solidFill>
                  <a:srgbClr val="6F2575"/>
                </a:solidFill>
                <a:effectLst/>
                <a:uFillTx/>
                <a:latin typeface="+mn-lt"/>
                <a:ea typeface="+mn-ea"/>
                <a:cs typeface="+mn-cs"/>
                <a:sym typeface="Arial"/>
              </a:rPr>
              <a:t>Research</a:t>
            </a:r>
          </a:p>
        </p:txBody>
      </p:sp>
      <p:sp>
        <p:nvSpPr>
          <p:cNvPr id="7" name="Right Arrow 6"/>
          <p:cNvSpPr/>
          <p:nvPr/>
        </p:nvSpPr>
        <p:spPr>
          <a:xfrm>
            <a:off x="2603350" y="1698422"/>
            <a:ext cx="279699" cy="1086523"/>
          </a:xfrm>
          <a:prstGeom prst="rightArrow">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TextBox 7"/>
          <p:cNvSpPr txBox="1"/>
          <p:nvPr/>
        </p:nvSpPr>
        <p:spPr>
          <a:xfrm>
            <a:off x="2914969" y="807758"/>
            <a:ext cx="331406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Operational Research</a:t>
            </a:r>
          </a:p>
          <a:p>
            <a:pPr marL="0" marR="0" indent="0" algn="ctr"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(near-term, </a:t>
            </a:r>
            <a:r>
              <a:rPr lang="en-GB" sz="1600" b="1" cap="none" dirty="0" err="1" smtClean="0">
                <a:solidFill>
                  <a:srgbClr val="6F2575"/>
                </a:solidFill>
              </a:rPr>
              <a:t>NextGen</a:t>
            </a:r>
            <a:r>
              <a:rPr lang="en-GB" sz="1600" b="1" cap="none" dirty="0" smtClean="0">
                <a:solidFill>
                  <a:srgbClr val="6F2575"/>
                </a:solidFill>
              </a:rPr>
              <a:t> storage, 800G+ network, QC simulators)</a:t>
            </a:r>
            <a:endParaRPr kumimoji="0" lang="en-GB" sz="1600" b="1" i="0" u="none" strike="noStrike" cap="none" spc="0" normalizeH="0" dirty="0" smtClean="0">
              <a:ln>
                <a:noFill/>
              </a:ln>
              <a:solidFill>
                <a:srgbClr val="6F2575"/>
              </a:solidFill>
              <a:effectLst/>
              <a:uFillTx/>
              <a:latin typeface="+mn-lt"/>
              <a:ea typeface="+mn-ea"/>
              <a:cs typeface="+mn-cs"/>
              <a:sym typeface="Arial"/>
            </a:endParaRPr>
          </a:p>
        </p:txBody>
      </p:sp>
      <p:pic>
        <p:nvPicPr>
          <p:cNvPr id="9" name="Picture 8"/>
          <p:cNvPicPr>
            <a:picLocks noChangeAspect="1"/>
          </p:cNvPicPr>
          <p:nvPr/>
        </p:nvPicPr>
        <p:blipFill>
          <a:blip r:embed="rId5"/>
          <a:stretch>
            <a:fillRect/>
          </a:stretch>
        </p:blipFill>
        <p:spPr>
          <a:xfrm>
            <a:off x="694024" y="2796964"/>
            <a:ext cx="2326821" cy="1570814"/>
          </a:xfrm>
          <a:prstGeom prst="rect">
            <a:avLst/>
          </a:prstGeom>
          <a:ln>
            <a:solidFill>
              <a:srgbClr val="6F2575"/>
            </a:solidFill>
          </a:ln>
        </p:spPr>
      </p:pic>
      <p:pic>
        <p:nvPicPr>
          <p:cNvPr id="6" name="Picture 5"/>
          <p:cNvPicPr>
            <a:picLocks noChangeAspect="1"/>
          </p:cNvPicPr>
          <p:nvPr/>
        </p:nvPicPr>
        <p:blipFill>
          <a:blip r:embed="rId6"/>
          <a:stretch>
            <a:fillRect/>
          </a:stretch>
        </p:blipFill>
        <p:spPr>
          <a:xfrm>
            <a:off x="352485" y="1698422"/>
            <a:ext cx="1983298" cy="2034590"/>
          </a:xfrm>
          <a:prstGeom prst="rect">
            <a:avLst/>
          </a:prstGeom>
          <a:ln>
            <a:solidFill>
              <a:srgbClr val="6F2575"/>
            </a:solidFill>
          </a:ln>
        </p:spPr>
      </p:pic>
      <p:pic>
        <p:nvPicPr>
          <p:cNvPr id="10" name="Picture 9"/>
          <p:cNvPicPr>
            <a:picLocks noChangeAspect="1"/>
          </p:cNvPicPr>
          <p:nvPr/>
        </p:nvPicPr>
        <p:blipFill>
          <a:blip r:embed="rId7"/>
          <a:stretch>
            <a:fillRect/>
          </a:stretch>
        </p:blipFill>
        <p:spPr>
          <a:xfrm>
            <a:off x="3294559" y="1698994"/>
            <a:ext cx="2459599" cy="1992680"/>
          </a:xfrm>
          <a:prstGeom prst="rect">
            <a:avLst/>
          </a:prstGeom>
          <a:ln>
            <a:solidFill>
              <a:srgbClr val="6F2575"/>
            </a:solidFill>
          </a:ln>
        </p:spPr>
      </p:pic>
      <p:pic>
        <p:nvPicPr>
          <p:cNvPr id="4" name="Picture 3"/>
          <p:cNvPicPr>
            <a:picLocks noChangeAspect="1"/>
          </p:cNvPicPr>
          <p:nvPr/>
        </p:nvPicPr>
        <p:blipFill>
          <a:blip r:embed="rId8"/>
          <a:stretch>
            <a:fillRect/>
          </a:stretch>
        </p:blipFill>
        <p:spPr>
          <a:xfrm>
            <a:off x="3539835" y="2694857"/>
            <a:ext cx="2689196" cy="1371778"/>
          </a:xfrm>
          <a:prstGeom prst="rect">
            <a:avLst/>
          </a:prstGeom>
          <a:ln>
            <a:solidFill>
              <a:srgbClr val="6F2575"/>
            </a:solidFill>
          </a:ln>
        </p:spPr>
      </p:pic>
      <p:sp>
        <p:nvSpPr>
          <p:cNvPr id="11" name="Right Arrow 10"/>
          <p:cNvSpPr/>
          <p:nvPr/>
        </p:nvSpPr>
        <p:spPr>
          <a:xfrm>
            <a:off x="6118025" y="1710441"/>
            <a:ext cx="279699" cy="1086523"/>
          </a:xfrm>
          <a:prstGeom prst="rightArrow">
            <a:avLst/>
          </a:pr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Box 11"/>
          <p:cNvSpPr txBox="1"/>
          <p:nvPr/>
        </p:nvSpPr>
        <p:spPr>
          <a:xfrm>
            <a:off x="6460733" y="836584"/>
            <a:ext cx="2530113"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Operational innovation </a:t>
            </a:r>
            <a:r>
              <a:rPr lang="en-GB" sz="1600" b="1" cap="none" dirty="0" smtClean="0">
                <a:solidFill>
                  <a:srgbClr val="6F2575"/>
                </a:solidFill>
              </a:rPr>
              <a:t>(procurement, systems vendor co-engineering)</a:t>
            </a:r>
            <a:endParaRPr kumimoji="0" lang="en-GB" sz="1600" b="1" i="0" u="none" strike="noStrike" cap="none" spc="0" normalizeH="0" dirty="0" smtClean="0">
              <a:ln>
                <a:noFill/>
              </a:ln>
              <a:solidFill>
                <a:srgbClr val="6F2575"/>
              </a:solidFill>
              <a:effectLst/>
              <a:uFillTx/>
              <a:latin typeface="+mn-lt"/>
              <a:ea typeface="+mn-ea"/>
              <a:cs typeface="+mn-cs"/>
              <a:sym typeface="Arial"/>
            </a:endParaRPr>
          </a:p>
        </p:txBody>
      </p:sp>
      <p:pic>
        <p:nvPicPr>
          <p:cNvPr id="14" name="Picture 14" descr="Picture 14"/>
          <p:cNvPicPr>
            <a:picLocks noChangeAspect="1"/>
          </p:cNvPicPr>
          <p:nvPr/>
        </p:nvPicPr>
        <p:blipFill>
          <a:blip r:embed="rId9">
            <a:extLst/>
          </a:blip>
          <a:stretch>
            <a:fillRect/>
          </a:stretch>
        </p:blipFill>
        <p:spPr>
          <a:xfrm>
            <a:off x="6592898" y="2061535"/>
            <a:ext cx="1755036" cy="723410"/>
          </a:xfrm>
          <a:prstGeom prst="rect">
            <a:avLst/>
          </a:prstGeom>
          <a:ln w="25400" cap="flat">
            <a:solidFill>
              <a:srgbClr val="F3F7F5"/>
            </a:solidFill>
            <a:prstDash val="solid"/>
            <a:miter lim="400000"/>
          </a:ln>
          <a:effectLst>
            <a:outerShdw blurRad="50800" dist="25400" dir="3600000" rotWithShape="0">
              <a:srgbClr val="000000">
                <a:alpha val="70000"/>
              </a:srgbClr>
            </a:outerShdw>
          </a:effectLst>
        </p:spPr>
      </p:pic>
      <p:sp>
        <p:nvSpPr>
          <p:cNvPr id="18" name="TextBox 17"/>
          <p:cNvSpPr txBox="1"/>
          <p:nvPr/>
        </p:nvSpPr>
        <p:spPr>
          <a:xfrm>
            <a:off x="3130381" y="4134044"/>
            <a:ext cx="333745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involving non-CS research domains</a:t>
            </a:r>
          </a:p>
        </p:txBody>
      </p:sp>
      <p:sp>
        <p:nvSpPr>
          <p:cNvPr id="19" name="TextBox 18"/>
          <p:cNvSpPr txBox="1"/>
          <p:nvPr/>
        </p:nvSpPr>
        <p:spPr>
          <a:xfrm>
            <a:off x="2743199" y="4569643"/>
            <a:ext cx="4582986" cy="44114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latin typeface="+mn-lt"/>
                <a:ea typeface="+mn-ea"/>
                <a:cs typeface="+mn-cs"/>
                <a:sym typeface="Arial"/>
              </a:rPr>
              <a:t>Images: SLICES-RI, </a:t>
            </a:r>
            <a:r>
              <a:rPr kumimoji="0" lang="en-GB" sz="1100" b="0" i="0" u="none" strike="noStrike" cap="none" spc="0" normalizeH="0" dirty="0" err="1" smtClean="0">
                <a:ln>
                  <a:noFill/>
                </a:ln>
                <a:solidFill>
                  <a:srgbClr val="6F2575"/>
                </a:solidFill>
                <a:effectLst/>
                <a:uFillTx/>
                <a:latin typeface="+mn-lt"/>
                <a:ea typeface="+mn-ea"/>
                <a:cs typeface="+mn-cs"/>
                <a:sym typeface="Arial"/>
              </a:rPr>
              <a:t>CompSysNL</a:t>
            </a:r>
            <a:r>
              <a:rPr kumimoji="0" lang="en-GB" sz="1100" b="0" i="0" u="none" strike="noStrike" cap="none" spc="0" normalizeH="0" dirty="0" smtClean="0">
                <a:ln>
                  <a:noFill/>
                </a:ln>
                <a:solidFill>
                  <a:srgbClr val="6F2575"/>
                </a:solidFill>
                <a:effectLst/>
                <a:uFillTx/>
                <a:latin typeface="+mn-lt"/>
                <a:ea typeface="+mn-ea"/>
                <a:cs typeface="+mn-cs"/>
                <a:sym typeface="Arial"/>
              </a:rPr>
              <a:t>, UM &amp; SURF QC, SURF SOIL BDRI, </a:t>
            </a:r>
          </a:p>
          <a:p>
            <a:pPr marL="0" marR="0" indent="0" algn="r"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smtClean="0">
                <a:ln>
                  <a:noFill/>
                </a:ln>
                <a:solidFill>
                  <a:srgbClr val="6F2575"/>
                </a:solidFill>
                <a:effectLst/>
                <a:uFillTx/>
                <a:latin typeface="+mn-lt"/>
                <a:ea typeface="+mn-ea"/>
                <a:cs typeface="+mn-cs"/>
                <a:sym typeface="Arial"/>
              </a:rPr>
              <a:t>NationaleSpeeltuin.nl @Nikhef</a:t>
            </a:r>
          </a:p>
        </p:txBody>
      </p:sp>
      <p:sp>
        <p:nvSpPr>
          <p:cNvPr id="13" name="Footer Placeholder 12"/>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1243380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GB"/>
          </a:p>
        </p:txBody>
      </p:sp>
      <p:sp>
        <p:nvSpPr>
          <p:cNvPr id="3" name="Slide Number Placeholder 2"/>
          <p:cNvSpPr>
            <a:spLocks noGrp="1"/>
          </p:cNvSpPr>
          <p:nvPr>
            <p:ph type="sldNum" sz="quarter" idx="2"/>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fld id="{86CB4B4D-7CA3-9044-876B-883B54F8677D}" type="slidenum">
              <a:rPr kumimoji="0" lang="en-GB" sz="1125" b="0" i="0" u="none" strike="noStrike" kern="0" cap="none" spc="0" normalizeH="0" baseline="0" noProof="0" smtClean="0">
                <a:ln>
                  <a:noFill/>
                </a:ln>
                <a:solidFill>
                  <a:srgbClr val="FFFFFF"/>
                </a:solidFill>
                <a:effectLst/>
                <a:uLnTx/>
                <a:uFillTx/>
                <a:latin typeface="Arial"/>
                <a:cs typeface="Arial"/>
                <a:sym typeface="Arial"/>
              </a:rPr>
              <a:pPr marL="0" marR="0" lvl="0" indent="0" algn="l" defTabSz="309563" rtl="0" eaLnBrk="1" fontAlgn="auto" latinLnBrk="0" hangingPunct="0">
                <a:lnSpc>
                  <a:spcPct val="100000"/>
                </a:lnSpc>
                <a:spcBef>
                  <a:spcPts val="0"/>
                </a:spcBef>
                <a:spcAft>
                  <a:spcPts val="0"/>
                </a:spcAft>
                <a:buClrTx/>
                <a:buSzTx/>
                <a:buFontTx/>
                <a:buNone/>
                <a:tabLst/>
                <a:defRPr/>
              </a:pPr>
              <a:t>17</a:t>
            </a:fld>
            <a:endParaRPr kumimoji="0" lang="en-GB" sz="1125" b="0" i="0" u="none" strike="noStrike" kern="0" cap="none" spc="0" normalizeH="0" baseline="0" noProof="0">
              <a:ln>
                <a:noFill/>
              </a:ln>
              <a:solidFill>
                <a:srgbClr val="FFFFFF"/>
              </a:solidFill>
              <a:effectLst/>
              <a:uLnTx/>
              <a:uFillTx/>
              <a:latin typeface="Arial"/>
              <a:cs typeface="Arial"/>
              <a:sym typeface="Arial"/>
            </a:endParaRPr>
          </a:p>
        </p:txBody>
      </p:sp>
      <p:sp>
        <p:nvSpPr>
          <p:cNvPr id="4" name="Footer Placeholder 3"/>
          <p:cNvSpPr>
            <a:spLocks noGrp="1"/>
          </p:cNvSpPr>
          <p:nvPr>
            <p:ph type="ftr" sz="quarter" idx="3"/>
          </p:nvPr>
        </p:nvSpPr>
        <p:spPr/>
        <p:txBody>
          <a:bodyPr/>
          <a:lstStyle/>
          <a:p>
            <a:pPr marL="0" marR="0" lvl="0" indent="0" algn="l" defTabSz="309563" rtl="0" eaLnBrk="1" fontAlgn="auto" latinLnBrk="0" hangingPunct="0">
              <a:lnSpc>
                <a:spcPct val="100000"/>
              </a:lnSpc>
              <a:spcBef>
                <a:spcPts val="0"/>
              </a:spcBef>
              <a:spcAft>
                <a:spcPts val="0"/>
              </a:spcAft>
              <a:buClrTx/>
              <a:buSzTx/>
              <a:buFontTx/>
              <a:buNone/>
              <a:tabLst/>
              <a:defRPr/>
            </a:pPr>
            <a:r>
              <a:rPr kumimoji="0" lang="nl-NL" sz="1125" b="0" i="0" u="none" strike="noStrike" kern="0" cap="none" spc="0" normalizeH="0" baseline="0" noProof="0" smtClean="0">
                <a:ln>
                  <a:noFill/>
                </a:ln>
                <a:solidFill>
                  <a:srgbClr val="FFFFFF"/>
                </a:solidFill>
                <a:effectLst/>
                <a:uLnTx/>
                <a:uFillTx/>
                <a:latin typeface="Arial"/>
                <a:cs typeface="Arial"/>
                <a:sym typeface="Arial"/>
              </a:rPr>
              <a:t>Samenwerken in onderzoek - een Nederlandse e-Infra aanpak</a:t>
            </a:r>
            <a:endParaRPr kumimoji="0" lang="nl-NL" sz="1125" b="0" i="0" u="none" strike="noStrike" kern="0" cap="none" spc="0" normalizeH="0" baseline="0" noProof="0" dirty="0">
              <a:ln>
                <a:noFill/>
              </a:ln>
              <a:solidFill>
                <a:srgbClr val="FFFFFF"/>
              </a:solidFill>
              <a:effectLst/>
              <a:uLnTx/>
              <a:uFillTx/>
              <a:latin typeface="Arial"/>
              <a:cs typeface="Arial"/>
              <a:sym typeface="Arial"/>
            </a:endParaRPr>
          </a:p>
        </p:txBody>
      </p:sp>
      <p:sp>
        <p:nvSpPr>
          <p:cNvPr id="5" name="Text Placeholder 4"/>
          <p:cNvSpPr>
            <a:spLocks noGrp="1"/>
          </p:cNvSpPr>
          <p:nvPr>
            <p:ph type="body" sz="quarter" idx="15"/>
          </p:nvPr>
        </p:nvSpPr>
        <p:spPr/>
        <p:txBody>
          <a:bodyPr/>
          <a:lstStyle/>
          <a:p>
            <a:endParaRPr lang="en-GB"/>
          </a:p>
        </p:txBody>
      </p:sp>
      <p:pic>
        <p:nvPicPr>
          <p:cNvPr id="6" name="Picture 5"/>
          <p:cNvPicPr>
            <a:picLocks noChangeAspect="1"/>
          </p:cNvPicPr>
          <p:nvPr/>
        </p:nvPicPr>
        <p:blipFill>
          <a:blip r:embed="rId3"/>
          <a:stretch>
            <a:fillRect/>
          </a:stretch>
        </p:blipFill>
        <p:spPr>
          <a:xfrm>
            <a:off x="0" y="0"/>
            <a:ext cx="9144000" cy="4568590"/>
          </a:xfrm>
          <a:prstGeom prst="rect">
            <a:avLst/>
          </a:prstGeom>
        </p:spPr>
      </p:pic>
      <p:sp>
        <p:nvSpPr>
          <p:cNvPr id="7" name="TextBox 6"/>
          <p:cNvSpPr txBox="1"/>
          <p:nvPr/>
        </p:nvSpPr>
        <p:spPr>
          <a:xfrm>
            <a:off x="5748962" y="4610230"/>
            <a:ext cx="1585370"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6F2575"/>
                </a:solidFill>
                <a:effectLst/>
                <a:uLnTx/>
                <a:uFillTx/>
                <a:latin typeface="Arial"/>
                <a:ea typeface="+mn-ea"/>
                <a:cs typeface="Arial"/>
                <a:sym typeface="Arial"/>
              </a:rPr>
              <a:t>ballenbak.nikhef.nl</a:t>
            </a:r>
            <a:endParaRPr kumimoji="0" lang="en-GB" sz="1400" b="0" i="0" u="none" strike="noStrike" kern="0" cap="none" spc="0" normalizeH="0" baseline="0" noProof="0" dirty="0">
              <a:ln>
                <a:noFill/>
              </a:ln>
              <a:solidFill>
                <a:srgbClr val="6F2575"/>
              </a:solidFill>
              <a:effectLst/>
              <a:uLnTx/>
              <a:uFillTx/>
              <a:latin typeface="Arial"/>
              <a:ea typeface="+mn-ea"/>
              <a:cs typeface="Arial"/>
              <a:sym typeface="Arial"/>
            </a:endParaRPr>
          </a:p>
        </p:txBody>
      </p:sp>
      <p:sp>
        <p:nvSpPr>
          <p:cNvPr id="8" name="TextBox 7"/>
          <p:cNvSpPr txBox="1"/>
          <p:nvPr/>
        </p:nvSpPr>
        <p:spPr>
          <a:xfrm>
            <a:off x="5829133" y="4837305"/>
            <a:ext cx="151964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Image: Tristan </a:t>
            </a:r>
            <a:r>
              <a:rPr kumimoji="0" lang="en-GB" sz="1100" b="0" i="0" u="none" strike="noStrike" kern="0" cap="none" spc="0" normalizeH="0" baseline="0" noProof="0" dirty="0" err="1" smtClean="0">
                <a:ln>
                  <a:noFill/>
                </a:ln>
                <a:solidFill>
                  <a:srgbClr val="6F2575"/>
                </a:solidFill>
                <a:effectLst/>
                <a:uLnTx/>
                <a:uFillTx/>
                <a:latin typeface="Arial"/>
                <a:ea typeface="+mn-ea"/>
                <a:cs typeface="Arial"/>
                <a:sym typeface="Arial"/>
              </a:rPr>
              <a:t>Suerink</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8370" y="517830"/>
            <a:ext cx="5127505" cy="2372693"/>
          </a:xfrm>
          <a:prstGeom prst="rect">
            <a:avLst/>
          </a:prstGeom>
          <a:effectLst>
            <a:glow rad="101600">
              <a:srgbClr val="E3D88B">
                <a:alpha val="60000"/>
              </a:srgbClr>
            </a:glow>
          </a:effectLst>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490" t="414" r="490" b="-414"/>
          <a:stretch/>
        </p:blipFill>
        <p:spPr>
          <a:xfrm>
            <a:off x="4114800" y="1645920"/>
            <a:ext cx="4886163" cy="2033652"/>
          </a:xfrm>
          <a:prstGeom prst="rect">
            <a:avLst/>
          </a:prstGeom>
          <a:effectLst>
            <a:glow rad="101600">
              <a:srgbClr val="6F2575">
                <a:alpha val="60000"/>
              </a:srgbClr>
            </a:glow>
          </a:effectLst>
        </p:spPr>
      </p:pic>
      <p:sp>
        <p:nvSpPr>
          <p:cNvPr id="11" name="TextBox 10"/>
          <p:cNvSpPr txBox="1"/>
          <p:nvPr/>
        </p:nvSpPr>
        <p:spPr>
          <a:xfrm>
            <a:off x="5585133" y="2797974"/>
            <a:ext cx="2598467" cy="1149033"/>
          </a:xfrm>
          <a:prstGeom prst="rect">
            <a:avLst/>
          </a:prstGeom>
          <a:solidFill>
            <a:srgbClr val="EAEAEA"/>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400 </a:t>
            </a:r>
            <a:r>
              <a:rPr kumimoji="0" lang="en-GB" sz="1600" b="0" i="0" u="none" strike="noStrike" cap="none" spc="0" normalizeH="0" dirty="0" err="1" smtClean="0">
                <a:ln>
                  <a:noFill/>
                </a:ln>
                <a:solidFill>
                  <a:srgbClr val="6F2575"/>
                </a:solidFill>
                <a:effectLst/>
                <a:uFillTx/>
                <a:latin typeface="+mn-lt"/>
                <a:ea typeface="+mn-ea"/>
                <a:cs typeface="+mn-cs"/>
                <a:sym typeface="Arial"/>
              </a:rPr>
              <a:t>Gbps</a:t>
            </a:r>
            <a:r>
              <a:rPr kumimoji="0" lang="en-GB" sz="1600" b="0" i="0" u="none" strike="noStrike" cap="none" spc="0" normalizeH="0" dirty="0" smtClean="0">
                <a:ln>
                  <a:noFill/>
                </a:ln>
                <a:solidFill>
                  <a:srgbClr val="6F2575"/>
                </a:solidFill>
                <a:effectLst/>
                <a:uFillTx/>
                <a:latin typeface="+mn-lt"/>
                <a:ea typeface="+mn-ea"/>
                <a:cs typeface="+mn-cs"/>
                <a:sym typeface="Arial"/>
              </a:rPr>
              <a:t> and 593 </a:t>
            </a:r>
            <a:r>
              <a:rPr kumimoji="0" lang="en-GB" sz="1600" b="0" i="0" u="none" strike="noStrike" cap="none" spc="0" normalizeH="0" dirty="0" err="1" smtClean="0">
                <a:ln>
                  <a:noFill/>
                </a:ln>
                <a:solidFill>
                  <a:srgbClr val="6F2575"/>
                </a:solidFill>
                <a:effectLst/>
                <a:uFillTx/>
                <a:latin typeface="+mn-lt"/>
                <a:ea typeface="+mn-ea"/>
                <a:cs typeface="+mn-cs"/>
                <a:sym typeface="Arial"/>
              </a:rPr>
              <a:t>Mpps</a:t>
            </a:r>
            <a:r>
              <a:rPr kumimoji="0" lang="en-GB" sz="1600" b="0" i="0" u="none" strike="noStrike" cap="none" spc="0" normalizeH="0" dirty="0" smtClean="0">
                <a:ln>
                  <a:noFill/>
                </a:ln>
                <a:solidFill>
                  <a:srgbClr val="6F2575"/>
                </a:solidFill>
                <a:effectLst/>
                <a:uFillTx/>
                <a:latin typeface="+mn-lt"/>
                <a:ea typeface="+mn-ea"/>
                <a:cs typeface="+mn-cs"/>
                <a:sym typeface="Arial"/>
              </a:rPr>
              <a:t> –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0" i="0" u="none" strike="noStrike" cap="none" spc="0" normalizeH="0" dirty="0" smtClean="0">
                <a:ln>
                  <a:noFill/>
                </a:ln>
                <a:solidFill>
                  <a:srgbClr val="6F2575"/>
                </a:solidFill>
                <a:effectLst/>
                <a:uFillTx/>
                <a:latin typeface="+mn-lt"/>
                <a:ea typeface="+mn-ea"/>
                <a:cs typeface="+mn-cs"/>
                <a:sym typeface="Arial"/>
              </a:rPr>
              <a:t>now re-connected to CERN</a:t>
            </a: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a:p>
            <a:pPr marL="0" marR="0" indent="0" algn="ctr" defTabSz="825500" rtl="0" fontAlgn="auto" latinLnBrk="0" hangingPunct="0">
              <a:lnSpc>
                <a:spcPct val="100000"/>
              </a:lnSpc>
              <a:spcBef>
                <a:spcPts val="0"/>
              </a:spcBef>
              <a:spcAft>
                <a:spcPts val="0"/>
              </a:spcAft>
              <a:buClrTx/>
              <a:buSzTx/>
              <a:buFontTx/>
              <a:buNone/>
              <a:tabLst/>
            </a:pPr>
            <a:endParaRPr lang="en-GB" sz="1200" cap="none" dirty="0">
              <a:solidFill>
                <a:srgbClr val="6F2575"/>
              </a:solidFill>
            </a:endParaRPr>
          </a:p>
          <a:p>
            <a:pPr marL="0" marR="0" indent="0" algn="ctr" defTabSz="825500" rtl="0" fontAlgn="auto" latinLnBrk="0" hangingPunct="0">
              <a:lnSpc>
                <a:spcPct val="100000"/>
              </a:lnSpc>
              <a:spcBef>
                <a:spcPts val="0"/>
              </a:spcBef>
              <a:spcAft>
                <a:spcPts val="0"/>
              </a:spcAft>
              <a:buClrTx/>
              <a:buSzTx/>
              <a:buFontTx/>
              <a:buNone/>
              <a:tabLst/>
            </a:pPr>
            <a:endParaRPr kumimoji="0" lang="en-GB" sz="1200" b="0" i="0" u="none" strike="noStrike" cap="none" spc="0" normalizeH="0" dirty="0" smtClean="0">
              <a:ln>
                <a:noFill/>
              </a:ln>
              <a:solidFill>
                <a:srgbClr val="6F2575"/>
              </a:solidFill>
              <a:effectLst/>
              <a:uFillTx/>
              <a:sym typeface="Arial"/>
            </a:endParaRPr>
          </a:p>
        </p:txBody>
      </p:sp>
      <p:pic>
        <p:nvPicPr>
          <p:cNvPr id="12" name="Picture 11"/>
          <p:cNvPicPr>
            <a:picLocks noChangeAspect="1"/>
          </p:cNvPicPr>
          <p:nvPr/>
        </p:nvPicPr>
        <p:blipFill>
          <a:blip r:embed="rId6"/>
          <a:stretch>
            <a:fillRect/>
          </a:stretch>
        </p:blipFill>
        <p:spPr>
          <a:xfrm>
            <a:off x="5031725" y="3454510"/>
            <a:ext cx="3937724" cy="598591"/>
          </a:xfrm>
          <a:prstGeom prst="rect">
            <a:avLst/>
          </a:prstGeom>
        </p:spPr>
      </p:pic>
      <p:sp>
        <p:nvSpPr>
          <p:cNvPr id="13" name="TextBox 12"/>
          <p:cNvSpPr txBox="1"/>
          <p:nvPr/>
        </p:nvSpPr>
        <p:spPr>
          <a:xfrm>
            <a:off x="7357738" y="1176857"/>
            <a:ext cx="1025923" cy="348813"/>
          </a:xfrm>
          <a:prstGeom prst="rect">
            <a:avLst/>
          </a:prstGeom>
          <a:solidFill>
            <a:srgbClr val="EAEAEA"/>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1.02 </a:t>
            </a:r>
            <a:r>
              <a:rPr kumimoji="0" lang="en-GB" sz="1600" b="0" i="0" u="none" strike="noStrike" cap="none" spc="0" normalizeH="0" dirty="0" err="1" smtClean="0">
                <a:ln>
                  <a:noFill/>
                </a:ln>
                <a:solidFill>
                  <a:srgbClr val="6F2575"/>
                </a:solidFill>
                <a:effectLst/>
                <a:uFillTx/>
                <a:latin typeface="+mn-lt"/>
                <a:ea typeface="+mn-ea"/>
                <a:cs typeface="+mn-cs"/>
                <a:sym typeface="Arial"/>
              </a:rPr>
              <a:t>Bpps</a:t>
            </a:r>
            <a:endParaRPr kumimoji="0" lang="en-GB" sz="1200" b="0" i="0" u="none" strike="noStrike" cap="none" spc="0" normalizeH="0" dirty="0" smtClean="0">
              <a:ln>
                <a:noFill/>
              </a:ln>
              <a:solidFill>
                <a:srgbClr val="6F2575"/>
              </a:solidFill>
              <a:effectLst/>
              <a:uFillTx/>
              <a:sym typeface="Arial"/>
            </a:endParaRPr>
          </a:p>
        </p:txBody>
      </p:sp>
    </p:spTree>
    <p:extLst>
      <p:ext uri="{BB962C8B-B14F-4D97-AF65-F5344CB8AC3E}">
        <p14:creationId xmlns:p14="http://schemas.microsoft.com/office/powerpoint/2010/main" val="22994645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US" smtClean="0"/>
              <a:t>18</a:t>
            </a:fld>
            <a:endParaRPr lang="en-US"/>
          </a:p>
        </p:txBody>
      </p:sp>
      <p:sp>
        <p:nvSpPr>
          <p:cNvPr id="4" name="Footer Placeholder 3"/>
          <p:cNvSpPr>
            <a:spLocks noGrp="1"/>
          </p:cNvSpPr>
          <p:nvPr>
            <p:ph type="ftr" sz="quarter" idx="3"/>
          </p:nvPr>
        </p:nvSpPr>
        <p:spPr/>
        <p:txBody>
          <a:bodyPr/>
          <a:lstStyle/>
          <a:p>
            <a:r>
              <a:rPr lang="nl-NL" smtClean="0"/>
              <a:t>Samenwerken in onderzoek - een Nederlandse e-Infra aanpak</a:t>
            </a:r>
            <a:endParaRPr lang="nl-NL" dirty="0"/>
          </a:p>
        </p:txBody>
      </p:sp>
      <p:sp>
        <p:nvSpPr>
          <p:cNvPr id="5" name="Text Placeholder 4"/>
          <p:cNvSpPr>
            <a:spLocks noGrp="1"/>
          </p:cNvSpPr>
          <p:nvPr>
            <p:ph type="body" sz="quarter" idx="15"/>
          </p:nvPr>
        </p:nvSpPr>
        <p:spPr/>
        <p:txBody>
          <a:bodyPr/>
          <a:lstStyle/>
          <a:p>
            <a:r>
              <a:rPr lang="en-US" dirty="0"/>
              <a:t>Our science data looks akin to a </a:t>
            </a:r>
            <a:r>
              <a:rPr lang="en-US" dirty="0" err="1" smtClean="0"/>
              <a:t>DoS</a:t>
            </a:r>
            <a:r>
              <a:rPr lang="en-US" dirty="0" smtClean="0"/>
              <a:t> … hence …</a:t>
            </a:r>
            <a:endParaRPr lang="en-US" dirty="0"/>
          </a:p>
        </p:txBody>
      </p:sp>
      <p:pic>
        <p:nvPicPr>
          <p:cNvPr id="7" name="Picture 6"/>
          <p:cNvPicPr>
            <a:picLocks noChangeAspect="1"/>
          </p:cNvPicPr>
          <p:nvPr/>
        </p:nvPicPr>
        <p:blipFill>
          <a:blip r:embed="rId3"/>
          <a:stretch>
            <a:fillRect/>
          </a:stretch>
        </p:blipFill>
        <p:spPr>
          <a:xfrm>
            <a:off x="4499197" y="1111409"/>
            <a:ext cx="4216785" cy="3149710"/>
          </a:xfrm>
          <a:prstGeom prst="rect">
            <a:avLst/>
          </a:prstGeom>
        </p:spPr>
      </p:pic>
      <p:sp>
        <p:nvSpPr>
          <p:cNvPr id="8" name="Rectangle 7"/>
          <p:cNvSpPr/>
          <p:nvPr/>
        </p:nvSpPr>
        <p:spPr>
          <a:xfrm>
            <a:off x="440649" y="4234165"/>
            <a:ext cx="8722528" cy="400110"/>
          </a:xfrm>
          <a:prstGeom prst="rect">
            <a:avLst/>
          </a:prstGeom>
        </p:spPr>
        <p:txBody>
          <a:bodyPr wrap="square">
            <a:spAutoFit/>
          </a:bodyPr>
          <a:lstStyle/>
          <a:p>
            <a:pPr algn="ctr" defTabSz="171446"/>
            <a:r>
              <a:rPr lang="en-GB" sz="2000" cap="none" dirty="0">
                <a:solidFill>
                  <a:srgbClr val="6F2575"/>
                </a:solidFill>
                <a:uFill>
                  <a:solidFill>
                    <a:srgbClr val="000000"/>
                  </a:solidFill>
                </a:uFill>
                <a:latin typeface="Akkurat Std"/>
                <a:sym typeface="Akkurat Std Mono"/>
              </a:rPr>
              <a:t>evaluating resilience to </a:t>
            </a:r>
            <a:r>
              <a:rPr lang="en-GB" sz="2000" cap="none" dirty="0" smtClean="0">
                <a:solidFill>
                  <a:srgbClr val="6F2575"/>
                </a:solidFill>
                <a:uFill>
                  <a:solidFill>
                    <a:srgbClr val="000000"/>
                  </a:solidFill>
                </a:uFill>
                <a:latin typeface="Akkurat Std"/>
                <a:sym typeface="Akkurat Std Mono"/>
              </a:rPr>
              <a:t>cyberattack -</a:t>
            </a:r>
            <a:r>
              <a:rPr lang="en-GB" sz="2000" cap="none" dirty="0" smtClean="0">
                <a:solidFill>
                  <a:srgbClr val="6F2575"/>
                </a:solidFill>
                <a:uFill>
                  <a:solidFill>
                    <a:srgbClr val="000000"/>
                  </a:solidFill>
                </a:uFill>
                <a:latin typeface="Akkurat Std Italic" panose="02000503000000000000" pitchFamily="2" charset="0"/>
                <a:sym typeface="Akkurat Std Mono"/>
              </a:rPr>
              <a:t> </a:t>
            </a:r>
            <a:r>
              <a:rPr lang="en-GB" sz="2000" cap="none" dirty="0">
                <a:solidFill>
                  <a:srgbClr val="6F2575"/>
                </a:solidFill>
                <a:uFill>
                  <a:solidFill>
                    <a:srgbClr val="000000"/>
                  </a:solidFill>
                </a:uFill>
                <a:latin typeface="Akkurat Std Italic" panose="02000503000000000000" pitchFamily="2" charset="0"/>
                <a:sym typeface="Akkurat Std Mono"/>
              </a:rPr>
              <a:t>in a cooperative way</a:t>
            </a:r>
            <a:endParaRPr lang="en-GB" sz="900" b="1" i="1" cap="none" dirty="0">
              <a:solidFill>
                <a:srgbClr val="6F2575"/>
              </a:solidFill>
              <a:latin typeface="Akkurat Std Italic" panose="02000503000000000000" pitchFamily="2" charset="0"/>
              <a:sym typeface="Helvetica Neue"/>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25" y="806321"/>
            <a:ext cx="5145978" cy="345479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198" y="893502"/>
            <a:ext cx="402133" cy="205212"/>
          </a:xfrm>
          <a:prstGeom prst="rect">
            <a:avLst/>
          </a:prstGeom>
        </p:spPr>
      </p:pic>
      <p:sp>
        <p:nvSpPr>
          <p:cNvPr id="2" name="TextBox 1"/>
          <p:cNvSpPr txBox="1"/>
          <p:nvPr/>
        </p:nvSpPr>
        <p:spPr>
          <a:xfrm>
            <a:off x="5833882" y="638235"/>
            <a:ext cx="291586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smtClean="0">
                <a:ln>
                  <a:noFill/>
                </a:ln>
                <a:solidFill>
                  <a:srgbClr val="6F2575"/>
                </a:solidFill>
                <a:effectLst/>
                <a:uFillTx/>
                <a:latin typeface="+mn-lt"/>
                <a:ea typeface="+mn-ea"/>
                <a:cs typeface="+mn-cs"/>
                <a:sym typeface="Arial"/>
              </a:rPr>
              <a:t>shown: testing against SURFnet7</a:t>
            </a:r>
            <a:br>
              <a:rPr kumimoji="0" lang="en-GB" sz="1200" b="0" i="0" u="none" strike="noStrike" cap="none" spc="0" normalizeH="0" dirty="0" smtClean="0">
                <a:ln>
                  <a:noFill/>
                </a:ln>
                <a:solidFill>
                  <a:srgbClr val="6F2575"/>
                </a:solidFill>
                <a:effectLst/>
                <a:uFillTx/>
                <a:latin typeface="+mn-lt"/>
                <a:ea typeface="+mn-ea"/>
                <a:cs typeface="+mn-cs"/>
                <a:sym typeface="Arial"/>
              </a:rPr>
            </a:br>
            <a:r>
              <a:rPr kumimoji="0" lang="en-GB" sz="1200" b="0" i="1" u="none" strike="noStrike" cap="none" spc="0" normalizeH="0" dirty="0" smtClean="0">
                <a:ln>
                  <a:noFill/>
                </a:ln>
                <a:solidFill>
                  <a:srgbClr val="6F2575"/>
                </a:solidFill>
                <a:effectLst/>
                <a:uFillTx/>
                <a:latin typeface="+mn-lt"/>
                <a:ea typeface="+mn-ea"/>
                <a:cs typeface="+mn-cs"/>
                <a:sym typeface="Arial"/>
              </a:rPr>
              <a:t>other targets cannot be disclosed publicly</a:t>
            </a:r>
          </a:p>
        </p:txBody>
      </p:sp>
      <p:sp>
        <p:nvSpPr>
          <p:cNvPr id="11" name="TextBox 10"/>
          <p:cNvSpPr txBox="1"/>
          <p:nvPr/>
        </p:nvSpPr>
        <p:spPr>
          <a:xfrm>
            <a:off x="4928987" y="4566207"/>
            <a:ext cx="2362826"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Images:</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a:t>
            </a:r>
            <a:r>
              <a:rPr kumimoji="0" lang="en-GB" sz="1100" b="0" i="0" u="none" strike="noStrike" kern="0" cap="none" spc="0" normalizeH="0" noProof="0" dirty="0" err="1" smtClean="0">
                <a:ln>
                  <a:noFill/>
                </a:ln>
                <a:solidFill>
                  <a:srgbClr val="6F2575"/>
                </a:solidFill>
                <a:effectLst/>
                <a:uLnTx/>
                <a:uFillTx/>
                <a:latin typeface="Arial"/>
                <a:ea typeface="+mn-ea"/>
                <a:cs typeface="Arial"/>
                <a:sym typeface="Arial"/>
              </a:rPr>
              <a:t>SURFcert</a:t>
            </a:r>
            <a:r>
              <a:rPr lang="en-GB" sz="1100" cap="none" dirty="0">
                <a:solidFill>
                  <a:srgbClr val="6F2575"/>
                </a:solidFill>
                <a:latin typeface="Arial"/>
                <a:cs typeface="Arial"/>
              </a:rPr>
              <a:t> </a:t>
            </a:r>
            <a:r>
              <a:rPr lang="en-GB" sz="1100" cap="none" dirty="0" smtClean="0">
                <a:solidFill>
                  <a:srgbClr val="6F2575"/>
                </a:solidFill>
                <a:latin typeface="Arial"/>
                <a:cs typeface="Arial"/>
              </a:rPr>
              <a:t>and the</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red team</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spTree>
    <p:extLst>
      <p:ext uri="{BB962C8B-B14F-4D97-AF65-F5344CB8AC3E}">
        <p14:creationId xmlns:p14="http://schemas.microsoft.com/office/powerpoint/2010/main" val="1304475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endParaRPr lang="en-GB"/>
          </a:p>
        </p:txBody>
      </p:sp>
      <p:sp>
        <p:nvSpPr>
          <p:cNvPr id="3" name="Slide Number Placeholder 2"/>
          <p:cNvSpPr>
            <a:spLocks noGrp="1"/>
          </p:cNvSpPr>
          <p:nvPr>
            <p:ph type="sldNum" sz="quarter" idx="2"/>
          </p:nvPr>
        </p:nvSpPr>
        <p:spPr/>
        <p:txBody>
          <a:bodyPr/>
          <a:lstStyle/>
          <a:p>
            <a:fld id="{86CB4B4D-7CA3-9044-876B-883B54F8677D}" type="slidenum">
              <a:rPr lang="en-GB" smtClean="0"/>
              <a:t>19</a:t>
            </a:fld>
            <a:endParaRPr lang="en-GB"/>
          </a:p>
        </p:txBody>
      </p:sp>
      <p:sp>
        <p:nvSpPr>
          <p:cNvPr id="4" name="Text Placeholder 3"/>
          <p:cNvSpPr>
            <a:spLocks noGrp="1"/>
          </p:cNvSpPr>
          <p:nvPr>
            <p:ph type="body" sz="quarter" idx="15"/>
          </p:nvPr>
        </p:nvSpPr>
        <p:spPr/>
        <p:txBody>
          <a:bodyPr/>
          <a:lstStyle/>
          <a:p>
            <a:endParaRPr lang="en-GB"/>
          </a:p>
        </p:txBody>
      </p:sp>
      <p:pic>
        <p:nvPicPr>
          <p:cNvPr id="5" name="Picture 4"/>
          <p:cNvPicPr>
            <a:picLocks noChangeAspect="1"/>
          </p:cNvPicPr>
          <p:nvPr/>
        </p:nvPicPr>
        <p:blipFill rotWithShape="1">
          <a:blip r:embed="rId3"/>
          <a:srcRect t="-15492" b="23355"/>
          <a:stretch/>
        </p:blipFill>
        <p:spPr>
          <a:xfrm>
            <a:off x="0" y="-1005840"/>
            <a:ext cx="9144000" cy="5577840"/>
          </a:xfrm>
          <a:prstGeom prst="rect">
            <a:avLst/>
          </a:prstGeom>
        </p:spPr>
      </p:pic>
      <p:sp>
        <p:nvSpPr>
          <p:cNvPr id="6" name="TextBox 5"/>
          <p:cNvSpPr txBox="1"/>
          <p:nvPr/>
        </p:nvSpPr>
        <p:spPr>
          <a:xfrm>
            <a:off x="0" y="-51990"/>
            <a:ext cx="84766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1200" cap="none" dirty="0" smtClean="0">
                <a:solidFill>
                  <a:srgbClr val="E3D88B"/>
                </a:solidFill>
              </a:rPr>
              <a:t>LCO2 cooling of an </a:t>
            </a:r>
            <a:r>
              <a:rPr lang="en-US" sz="1200" cap="none" dirty="0">
                <a:solidFill>
                  <a:srgbClr val="E3D88B"/>
                </a:solidFill>
              </a:rPr>
              <a:t>AMD Ryzen </a:t>
            </a:r>
            <a:r>
              <a:rPr lang="en-US" sz="1200" cap="none" dirty="0" err="1">
                <a:solidFill>
                  <a:srgbClr val="E3D88B"/>
                </a:solidFill>
              </a:rPr>
              <a:t>Threadripper</a:t>
            </a:r>
            <a:r>
              <a:rPr lang="en-US" sz="1200" cap="none" dirty="0">
                <a:solidFill>
                  <a:srgbClr val="E3D88B"/>
                </a:solidFill>
              </a:rPr>
              <a:t> 3970X [56.38 </a:t>
            </a:r>
            <a:r>
              <a:rPr lang="en-US" sz="1200" cap="none" dirty="0" smtClean="0">
                <a:solidFill>
                  <a:srgbClr val="E3D88B"/>
                </a:solidFill>
              </a:rPr>
              <a:t>°C] </a:t>
            </a:r>
            <a:r>
              <a:rPr lang="en-US" sz="1200" cap="none" dirty="0">
                <a:solidFill>
                  <a:srgbClr val="E3D88B"/>
                </a:solidFill>
              </a:rPr>
              <a:t>at </a:t>
            </a:r>
            <a:r>
              <a:rPr lang="en-US" sz="1200" cap="none" dirty="0" smtClean="0">
                <a:solidFill>
                  <a:srgbClr val="E3D88B"/>
                </a:solidFill>
              </a:rPr>
              <a:t>4600.1MHz </a:t>
            </a:r>
            <a:r>
              <a:rPr lang="en-GB" sz="1200" cap="none" dirty="0" smtClean="0">
                <a:solidFill>
                  <a:srgbClr val="E3D88B"/>
                </a:solidFill>
              </a:rPr>
              <a:t>processor (~1.5x nominal speed) </a:t>
            </a:r>
            <a:r>
              <a:rPr lang="en-GB" sz="1200" i="1" cap="none" dirty="0" smtClean="0">
                <a:solidFill>
                  <a:srgbClr val="E3D88B"/>
                </a:solidFill>
              </a:rPr>
              <a:t>sustained, </a:t>
            </a:r>
            <a:br>
              <a:rPr lang="en-GB" sz="1200" i="1" cap="none" dirty="0" smtClean="0">
                <a:solidFill>
                  <a:srgbClr val="E3D88B"/>
                </a:solidFill>
              </a:rPr>
            </a:br>
            <a:r>
              <a:rPr lang="en-GB" sz="1200" cap="none" dirty="0" smtClean="0">
                <a:solidFill>
                  <a:srgbClr val="E3D88B"/>
                </a:solidFill>
              </a:rPr>
              <a:t>using the Nikhef LCO2 test </a:t>
            </a:r>
            <a:r>
              <a:rPr lang="en-GB" sz="1200" cap="none" dirty="0">
                <a:solidFill>
                  <a:srgbClr val="E3D88B"/>
                </a:solidFill>
              </a:rPr>
              <a:t>bench system (https://hwbot.org/submission/4539341</a:t>
            </a:r>
            <a:r>
              <a:rPr lang="en-GB" sz="1200" cap="none" dirty="0" smtClean="0">
                <a:solidFill>
                  <a:srgbClr val="E3D88B"/>
                </a:solidFill>
              </a:rPr>
              <a:t>_)</a:t>
            </a:r>
            <a:endParaRPr kumimoji="0" lang="en-GB" sz="1200" b="0" i="0" u="none" strike="noStrike" cap="none" spc="0" normalizeH="0" dirty="0" smtClean="0">
              <a:ln>
                <a:noFill/>
              </a:ln>
              <a:solidFill>
                <a:srgbClr val="E3D88B"/>
              </a:solidFill>
              <a:effectLst/>
              <a:uFillTx/>
              <a:sym typeface="Arial"/>
            </a:endParaRPr>
          </a:p>
        </p:txBody>
      </p:sp>
      <p:sp>
        <p:nvSpPr>
          <p:cNvPr id="7" name="Footer Placeholder 6"/>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4008052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esktop/Screen%20Shot%202016-04-14%20at%2016.0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124" y="726942"/>
            <a:ext cx="6726879" cy="3781653"/>
          </a:xfrm>
          <a:prstGeom prst="rect">
            <a:avLst/>
          </a:prstGeom>
          <a:noFill/>
          <a:ln>
            <a:noFill/>
          </a:ln>
        </p:spPr>
      </p:pic>
      <p:sp>
        <p:nvSpPr>
          <p:cNvPr id="5" name="Text Placeholder 4"/>
          <p:cNvSpPr>
            <a:spLocks noGrp="1"/>
          </p:cNvSpPr>
          <p:nvPr>
            <p:ph type="body" sz="quarter" idx="15"/>
          </p:nvPr>
        </p:nvSpPr>
        <p:spPr>
          <a:xfrm>
            <a:off x="238125" y="238125"/>
            <a:ext cx="8667750" cy="400110"/>
          </a:xfrm>
        </p:spPr>
        <p:txBody>
          <a:bodyPr/>
          <a:lstStyle/>
          <a:p>
            <a:r>
              <a:rPr lang="en-US" dirty="0" smtClean="0"/>
              <a:t>An example - computing &amp; data collaboration for the LHC</a:t>
            </a:r>
            <a:endParaRPr lang="en-GB" dirty="0"/>
          </a:p>
        </p:txBody>
      </p:sp>
      <p:pic>
        <p:nvPicPr>
          <p:cNvPr id="6" name="wlcg-world-and-NL-low" descr="wlcg-world-and-NL-low"/>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238125" y="737060"/>
            <a:ext cx="6726879" cy="3783870"/>
          </a:xfrm>
          <a:prstGeom prst="rect">
            <a:avLst/>
          </a:prstGeom>
          <a:ln w="12700">
            <a:miter lim="400000"/>
          </a:ln>
        </p:spPr>
      </p:pic>
      <p:sp>
        <p:nvSpPr>
          <p:cNvPr id="7" name="TextBox 6"/>
          <p:cNvSpPr txBox="1"/>
          <p:nvPr/>
        </p:nvSpPr>
        <p:spPr>
          <a:xfrm>
            <a:off x="4020668" y="4697055"/>
            <a:ext cx="3359894" cy="5180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900" b="0" i="0" u="none" strike="noStrike" cap="none" spc="0" normalizeH="0" dirty="0" smtClean="0">
                <a:ln>
                  <a:noFill/>
                </a:ln>
                <a:solidFill>
                  <a:srgbClr val="6F2575"/>
                </a:solidFill>
                <a:effectLst/>
                <a:uFillTx/>
                <a:sym typeface="Arial"/>
              </a:rPr>
              <a:t>Earth background: Google Earth</a:t>
            </a:r>
            <a:br>
              <a:rPr kumimoji="0" lang="en-US" sz="900" b="0" i="0" u="none" strike="noStrike" cap="none" spc="0" normalizeH="0" dirty="0" smtClean="0">
                <a:ln>
                  <a:noFill/>
                </a:ln>
                <a:solidFill>
                  <a:srgbClr val="6F2575"/>
                </a:solidFill>
                <a:effectLst/>
                <a:uFillTx/>
                <a:sym typeface="Arial"/>
              </a:rPr>
            </a:br>
            <a:r>
              <a:rPr kumimoji="0" lang="en-US" sz="900" b="0" i="0" u="none" strike="noStrike" cap="none" spc="0" normalizeH="0" dirty="0" smtClean="0">
                <a:ln>
                  <a:noFill/>
                </a:ln>
                <a:solidFill>
                  <a:srgbClr val="6F2575"/>
                </a:solidFill>
                <a:effectLst/>
                <a:uFillTx/>
                <a:sym typeface="Arial"/>
              </a:rPr>
              <a:t>Data and compute animation: STFC RAL for WLCG and EGI.eu</a:t>
            </a:r>
          </a:p>
          <a:p>
            <a:pPr algn="r" defTabSz="825500"/>
            <a:r>
              <a:rPr lang="en-US" sz="900" cap="none" dirty="0">
                <a:solidFill>
                  <a:srgbClr val="6F2575"/>
                </a:solidFill>
              </a:rPr>
              <a:t>Data: https://home.cern/science/computing/grid</a:t>
            </a:r>
            <a:endParaRPr kumimoji="0" lang="en-GB" sz="900" b="0" i="0" u="none" strike="noStrike" cap="none" spc="0" normalizeH="0" dirty="0" err="1" smtClean="0">
              <a:ln>
                <a:noFill/>
              </a:ln>
              <a:solidFill>
                <a:srgbClr val="6F2575"/>
              </a:solidFill>
              <a:effectLst/>
              <a:uFillTx/>
              <a:sym typeface="Arial"/>
            </a:endParaRPr>
          </a:p>
        </p:txBody>
      </p:sp>
      <p:sp>
        <p:nvSpPr>
          <p:cNvPr id="8" name="TextBox 7"/>
          <p:cNvSpPr txBox="1"/>
          <p:nvPr/>
        </p:nvSpPr>
        <p:spPr>
          <a:xfrm>
            <a:off x="7003070" y="684878"/>
            <a:ext cx="2140930" cy="38882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 1.4 million </a:t>
            </a:r>
            <a:r>
              <a:rPr kumimoji="0" lang="en-US" sz="1200" b="0" i="0" u="none" strike="noStrike" cap="none" spc="0" normalizeH="0" dirty="0" smtClean="0">
                <a:ln>
                  <a:noFill/>
                </a:ln>
                <a:solidFill>
                  <a:srgbClr val="6F2575"/>
                </a:solidFill>
                <a:effectLst/>
                <a:uFillTx/>
                <a:latin typeface="+mn-lt"/>
                <a:ea typeface="+mn-ea"/>
                <a:cs typeface="+mn-cs"/>
                <a:sym typeface="Arial"/>
              </a:rPr>
              <a:t>CPU</a:t>
            </a:r>
            <a:r>
              <a:rPr kumimoji="0" lang="en-US" sz="1600" b="0" i="0" u="none" strike="noStrike" cap="none" spc="0" normalizeH="0" dirty="0" smtClean="0">
                <a:ln>
                  <a:noFill/>
                </a:ln>
                <a:solidFill>
                  <a:srgbClr val="6F2575"/>
                </a:solidFill>
                <a:effectLst/>
                <a:uFillTx/>
                <a:latin typeface="+mn-lt"/>
                <a:ea typeface="+mn-ea"/>
                <a:cs typeface="+mn-cs"/>
                <a:sym typeface="Arial"/>
              </a:rPr>
              <a:t> cores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solidFill>
                  <a:srgbClr val="6F2575"/>
                </a:solidFill>
              </a:rPr>
              <a:t>~ 1500 Petabyte </a:t>
            </a:r>
            <a:br>
              <a:rPr lang="en-US" sz="1600" cap="none" dirty="0" smtClean="0">
                <a:solidFill>
                  <a:srgbClr val="6F2575"/>
                </a:solidFill>
              </a:rPr>
            </a:br>
            <a:r>
              <a:rPr lang="en-US" sz="1600" cap="none" dirty="0" smtClean="0">
                <a:solidFill>
                  <a:srgbClr val="6F2575"/>
                </a:solidFill>
              </a:rPr>
              <a:t>            disk + </a:t>
            </a:r>
            <a:r>
              <a:rPr kumimoji="0" lang="en-US" sz="1600" b="0" i="0" u="none" strike="noStrike" cap="none" spc="0" normalizeH="0" dirty="0" smtClean="0">
                <a:ln>
                  <a:noFill/>
                </a:ln>
                <a:solidFill>
                  <a:srgbClr val="6F2575"/>
                </a:solidFill>
                <a:effectLst/>
                <a:uFillTx/>
                <a:latin typeface="+mn-lt"/>
                <a:ea typeface="+mn-ea"/>
                <a:cs typeface="+mn-cs"/>
                <a:sym typeface="Arial"/>
              </a:rPr>
              <a:t>archival</a:t>
            </a:r>
          </a:p>
          <a:p>
            <a:pPr marL="0" marR="0" indent="0" algn="l" defTabSz="825500" rtl="0" fontAlgn="auto" latinLnBrk="0" hangingPunct="0">
              <a:lnSpc>
                <a:spcPct val="100000"/>
              </a:lnSpc>
              <a:spcBef>
                <a:spcPts val="0"/>
              </a:spcBef>
              <a:spcAft>
                <a:spcPts val="0"/>
              </a:spcAft>
              <a:buClrTx/>
              <a:buSzTx/>
              <a:buFontTx/>
              <a:buNone/>
              <a:tabLst/>
            </a:pPr>
            <a:endParaRPr lang="en-US" sz="1600" cap="none" dirty="0">
              <a:solidFill>
                <a:srgbClr val="6F2575"/>
              </a:solidFill>
            </a:endParaRPr>
          </a:p>
          <a:p>
            <a:pPr marL="0" marR="0" indent="0" algn="l"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dirty="0" smtClean="0">
                <a:ln>
                  <a:noFill/>
                </a:ln>
                <a:solidFill>
                  <a:srgbClr val="6F2575"/>
                </a:solidFill>
                <a:effectLst/>
                <a:uFillTx/>
                <a:latin typeface="+mn-lt"/>
                <a:ea typeface="+mn-ea"/>
                <a:cs typeface="+mn-cs"/>
                <a:sym typeface="Arial"/>
              </a:rPr>
              <a:t>170+ institutes</a:t>
            </a: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solidFill>
                  <a:srgbClr val="6F2575"/>
                </a:solidFill>
              </a:rPr>
              <a:t>  40+ countries</a:t>
            </a:r>
            <a:endParaRPr kumimoji="0" lang="en-US" sz="1600" b="0" i="0" u="none" strike="noStrike" cap="none" spc="0" normalizeH="0" dirty="0">
              <a:ln>
                <a:noFill/>
              </a:ln>
              <a:solidFill>
                <a:srgbClr val="6F2575"/>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US" sz="1600" cap="none" dirty="0" smtClean="0">
                <a:solidFill>
                  <a:srgbClr val="6F2575"/>
                </a:solidFill>
              </a:rPr>
              <a:t>  13   ‘Tier-1 sites’</a:t>
            </a:r>
          </a:p>
          <a:p>
            <a:pPr marL="0" marR="0" indent="0" algn="l" defTabSz="825500" rtl="0" fontAlgn="auto" latinLnBrk="0" hangingPunct="0">
              <a:lnSpc>
                <a:spcPct val="100000"/>
              </a:lnSpc>
              <a:spcBef>
                <a:spcPts val="0"/>
              </a:spcBef>
              <a:spcAft>
                <a:spcPts val="0"/>
              </a:spcAft>
              <a:buClrTx/>
              <a:buSzTx/>
              <a:buFontTx/>
              <a:buNone/>
              <a:tabLst/>
            </a:pPr>
            <a:r>
              <a:rPr lang="en-US" sz="1600" b="1" cap="none" dirty="0" smtClean="0">
                <a:solidFill>
                  <a:srgbClr val="6F2575"/>
                </a:solidFill>
              </a:rPr>
              <a:t>    1   NL-T1: </a:t>
            </a:r>
            <a:br>
              <a:rPr lang="en-US" sz="1600" b="1" cap="none" dirty="0" smtClean="0">
                <a:solidFill>
                  <a:srgbClr val="6F2575"/>
                </a:solidFill>
              </a:rPr>
            </a:br>
            <a:r>
              <a:rPr lang="en-US" sz="1600" b="1" cap="none" dirty="0" smtClean="0">
                <a:solidFill>
                  <a:srgbClr val="6F2575"/>
                </a:solidFill>
              </a:rPr>
              <a:t>         SURF &amp; Nikhef</a:t>
            </a:r>
          </a:p>
          <a:p>
            <a:pPr marL="0" marR="0" indent="0" algn="l" defTabSz="825500" rtl="0" fontAlgn="auto" latinLnBrk="0" hangingPunct="0">
              <a:lnSpc>
                <a:spcPct val="100000"/>
              </a:lnSpc>
              <a:spcBef>
                <a:spcPts val="0"/>
              </a:spcBef>
              <a:spcAft>
                <a:spcPts val="0"/>
              </a:spcAft>
              <a:buClrTx/>
              <a:buSzTx/>
              <a:buFontTx/>
              <a:buNone/>
              <a:tabLst/>
            </a:pPr>
            <a:endParaRPr kumimoji="0" lang="en-US" sz="1600" b="0" i="1" u="none" strike="noStrike" cap="none" spc="0" normalizeH="0" dirty="0" smtClean="0">
              <a:ln>
                <a:noFill/>
              </a:ln>
              <a:solidFill>
                <a:srgbClr val="6F2575"/>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kumimoji="0" lang="en-US" sz="1600" b="0" i="1" u="none" strike="noStrike" cap="none" spc="0" normalizeH="0" dirty="0" smtClean="0">
                <a:ln>
                  <a:noFill/>
                </a:ln>
                <a:solidFill>
                  <a:srgbClr val="6F2575"/>
                </a:solidFill>
                <a:effectLst/>
                <a:uFillTx/>
                <a:latin typeface="+mn-lt"/>
                <a:ea typeface="+mn-ea"/>
                <a:cs typeface="+mn-cs"/>
                <a:sym typeface="Arial"/>
              </a:rPr>
              <a:t>e-Infrastructures</a:t>
            </a:r>
          </a:p>
          <a:p>
            <a:pPr marL="0" marR="0" indent="0" algn="l" defTabSz="825500" rtl="0" fontAlgn="auto" latinLnBrk="0" hangingPunct="0">
              <a:lnSpc>
                <a:spcPct val="100000"/>
              </a:lnSpc>
              <a:spcBef>
                <a:spcPts val="0"/>
              </a:spcBef>
              <a:spcAft>
                <a:spcPts val="0"/>
              </a:spcAft>
              <a:buClrTx/>
              <a:buSzTx/>
              <a:buFontTx/>
              <a:buNone/>
              <a:tabLst/>
            </a:pPr>
            <a:r>
              <a:rPr lang="en-US" sz="1400" cap="none" dirty="0" smtClean="0">
                <a:solidFill>
                  <a:srgbClr val="6F2575"/>
                </a:solidFill>
              </a:rPr>
              <a:t>EGI</a:t>
            </a:r>
          </a:p>
          <a:p>
            <a:pPr marL="0" marR="0" indent="0" algn="l" defTabSz="825500" rtl="0" fontAlgn="auto" latinLnBrk="0" hangingPunct="0">
              <a:lnSpc>
                <a:spcPct val="100000"/>
              </a:lnSpc>
              <a:spcBef>
                <a:spcPts val="0"/>
              </a:spcBef>
              <a:spcAft>
                <a:spcPts val="0"/>
              </a:spcAft>
              <a:buClrTx/>
              <a:buSzTx/>
              <a:buFontTx/>
              <a:buNone/>
              <a:tabLst/>
            </a:pPr>
            <a:r>
              <a:rPr lang="en-US" sz="1400" cap="none" dirty="0" smtClean="0">
                <a:solidFill>
                  <a:srgbClr val="6F2575"/>
                </a:solidFill>
              </a:rPr>
              <a:t>PRACE-RI</a:t>
            </a:r>
          </a:p>
          <a:p>
            <a:pPr marL="0" marR="0" indent="0" algn="l"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dirty="0" err="1" smtClean="0">
                <a:ln>
                  <a:noFill/>
                </a:ln>
                <a:solidFill>
                  <a:srgbClr val="6F2575"/>
                </a:solidFill>
                <a:effectLst/>
                <a:uFillTx/>
                <a:sym typeface="Arial"/>
              </a:rPr>
              <a:t>EuroHPC</a:t>
            </a:r>
            <a:endParaRPr kumimoji="0" lang="en-US" sz="1400" b="0" i="0" u="none" strike="noStrike" cap="none" spc="0" normalizeH="0" dirty="0" smtClean="0">
              <a:ln>
                <a:noFill/>
              </a:ln>
              <a:solidFill>
                <a:srgbClr val="6F2575"/>
              </a:solidFill>
              <a:effectLst/>
              <a:uFillTx/>
              <a:sym typeface="Arial"/>
            </a:endParaRPr>
          </a:p>
          <a:p>
            <a:pPr defTabSz="825500"/>
            <a:r>
              <a:rPr lang="en-US" sz="1400" cap="none" dirty="0" err="1">
                <a:solidFill>
                  <a:srgbClr val="6F2575"/>
                </a:solidFill>
              </a:rPr>
              <a:t>OpenScienceGrid</a:t>
            </a:r>
            <a:endParaRPr lang="en-US" sz="1400" cap="none" dirty="0">
              <a:solidFill>
                <a:srgbClr val="6F2575"/>
              </a:solidFill>
            </a:endParaRPr>
          </a:p>
          <a:p>
            <a:pPr defTabSz="825500"/>
            <a:r>
              <a:rPr lang="en-US" sz="1400" cap="none" dirty="0" smtClean="0">
                <a:solidFill>
                  <a:srgbClr val="6F2575"/>
                </a:solidFill>
              </a:rPr>
              <a:t>XSEDE (ACCESS)</a:t>
            </a:r>
            <a:endParaRPr lang="en-US" sz="1400" cap="none" dirty="0">
              <a:solidFill>
                <a:srgbClr val="6F2575"/>
              </a:solidFill>
            </a:endParaRPr>
          </a:p>
        </p:txBody>
      </p:sp>
      <p:sp>
        <p:nvSpPr>
          <p:cNvPr id="2" name="Footer Placeholder 1"/>
          <p:cNvSpPr>
            <a:spLocks noGrp="1"/>
          </p:cNvSpPr>
          <p:nvPr>
            <p:ph type="ftr" sz="quarter" idx="3"/>
          </p:nvPr>
        </p:nvSpPr>
        <p:spPr>
          <a:xfrm>
            <a:off x="995362" y="4573122"/>
            <a:ext cx="6582728" cy="500857"/>
          </a:xfrm>
        </p:spPr>
        <p:txBody>
          <a:bodyPr/>
          <a:lstStyle/>
          <a:p>
            <a:r>
              <a:rPr lang="nl-NL" dirty="0" smtClean="0"/>
              <a:t>Samenwerken in onderzoek - een Nederlandse e-Infra aanpak</a:t>
            </a:r>
            <a:endParaRPr lang="nl-NL" dirty="0"/>
          </a:p>
        </p:txBody>
      </p:sp>
      <p:sp>
        <p:nvSpPr>
          <p:cNvPr id="3" name="Slide Number Placeholder 2"/>
          <p:cNvSpPr>
            <a:spLocks noGrp="1"/>
          </p:cNvSpPr>
          <p:nvPr>
            <p:ph type="sldNum" sz="quarter" idx="2"/>
          </p:nvPr>
        </p:nvSpPr>
        <p:spPr/>
        <p:txBody>
          <a:bodyPr/>
          <a:lstStyle/>
          <a:p>
            <a:fld id="{86CB4B4D-7CA3-9044-876B-883B54F8677D}" type="slidenum">
              <a:rPr lang="en-GB" smtClean="0"/>
              <a:t>2</a:t>
            </a:fld>
            <a:endParaRPr lang="en-GB"/>
          </a:p>
        </p:txBody>
      </p:sp>
    </p:spTree>
    <p:extLst>
      <p:ext uri="{BB962C8B-B14F-4D97-AF65-F5344CB8AC3E}">
        <p14:creationId xmlns:p14="http://schemas.microsoft.com/office/powerpoint/2010/main" val="25105147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7300"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000" fill="hold"/>
                                        <p:tgtEl>
                                          <p:spTgt spid="6"/>
                                        </p:tgtEl>
                                      </p:cBhvr>
                                    </p:cmd>
                                  </p:childTnLst>
                                </p:cTn>
                              </p:par>
                              <p:par>
                                <p:cTn id="15" presetID="10" presetClass="exit" presetSubtype="0" fill="hold" nodeType="with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md type="call" cmd="stop">
                                      <p:cBhvr>
                                        <p:cTn id="18" dur="1">
                                          <p:stCondLst>
                                            <p:cond delay="499"/>
                                          </p:stCondLst>
                                        </p:cTn>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6"/>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Tree>
    <p:extLst>
      <p:ext uri="{BB962C8B-B14F-4D97-AF65-F5344CB8AC3E}">
        <p14:creationId xmlns:p14="http://schemas.microsoft.com/office/powerpoint/2010/main" val="31077047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3</a:t>
            </a:fld>
            <a:endParaRPr lang="en-GB"/>
          </a:p>
        </p:txBody>
      </p:sp>
      <p:sp>
        <p:nvSpPr>
          <p:cNvPr id="3" name="Text Placeholder 2"/>
          <p:cNvSpPr>
            <a:spLocks noGrp="1"/>
          </p:cNvSpPr>
          <p:nvPr>
            <p:ph type="body" sz="quarter" idx="15"/>
          </p:nvPr>
        </p:nvSpPr>
        <p:spPr/>
        <p:txBody>
          <a:bodyPr/>
          <a:lstStyle/>
          <a:p>
            <a:r>
              <a:rPr lang="en-GB" dirty="0" smtClean="0"/>
              <a:t>Data in the Dutch National e-Infrastructure</a:t>
            </a:r>
            <a:endParaRPr lang="en-GB" dirty="0"/>
          </a:p>
        </p:txBody>
      </p:sp>
      <p:grpSp>
        <p:nvGrpSpPr>
          <p:cNvPr id="4" name="Groepeer"/>
          <p:cNvGrpSpPr/>
          <p:nvPr/>
        </p:nvGrpSpPr>
        <p:grpSpPr>
          <a:xfrm>
            <a:off x="440649" y="680576"/>
            <a:ext cx="5757561" cy="3680027"/>
            <a:chOff x="0" y="0"/>
            <a:chExt cx="14950476" cy="9950698"/>
          </a:xfrm>
        </p:grpSpPr>
        <p:sp>
          <p:nvSpPr>
            <p:cNvPr id="5" name="Rechthoek"/>
            <p:cNvSpPr/>
            <p:nvPr/>
          </p:nvSpPr>
          <p:spPr>
            <a:xfrm>
              <a:off x="0" y="0"/>
              <a:ext cx="14950477" cy="9950699"/>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a:p>
          </p:txBody>
        </p:sp>
        <p:pic>
          <p:nvPicPr>
            <p:cNvPr id="6" name="datacircles.gif" descr="datacircles.gif"/>
            <p:cNvPicPr>
              <a:picLocks noChangeAspect="1"/>
            </p:cNvPicPr>
            <p:nvPr/>
          </p:nvPicPr>
          <p:blipFill>
            <a:blip r:embed="rId3">
              <a:extLst/>
            </a:blip>
            <a:stretch>
              <a:fillRect/>
            </a:stretch>
          </p:blipFill>
          <p:spPr>
            <a:xfrm>
              <a:off x="185665" y="202844"/>
              <a:ext cx="14579147" cy="9545010"/>
            </a:xfrm>
            <a:prstGeom prst="rect">
              <a:avLst/>
            </a:prstGeom>
            <a:ln w="12700" cap="flat">
              <a:noFill/>
              <a:miter lim="400000"/>
            </a:ln>
            <a:effectLst/>
          </p:spPr>
        </p:pic>
      </p:gr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851" y="75017"/>
            <a:ext cx="2070024" cy="776141"/>
          </a:xfrm>
          <a:prstGeom prst="rect">
            <a:avLst/>
          </a:prstGeom>
        </p:spPr>
      </p:pic>
      <p:sp>
        <p:nvSpPr>
          <p:cNvPr id="8" name="TextBox 7"/>
          <p:cNvSpPr txBox="1"/>
          <p:nvPr/>
        </p:nvSpPr>
        <p:spPr>
          <a:xfrm>
            <a:off x="7569380" y="934909"/>
            <a:ext cx="1594715"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Fu</a:t>
            </a:r>
            <a:r>
              <a:rPr kumimoji="0" lang="en-GB" sz="1600" b="0" i="0" u="none" strike="noStrike" cap="none" spc="0" normalizeH="0" dirty="0" smtClean="0">
                <a:ln>
                  <a:noFill/>
                </a:ln>
                <a:solidFill>
                  <a:srgbClr val="6F2575"/>
                </a:solidFill>
                <a:effectLst/>
                <a:uFillTx/>
                <a:latin typeface="+mn-lt"/>
                <a:ea typeface="+mn-ea"/>
                <a:cs typeface="+mn-cs"/>
                <a:sym typeface="Arial"/>
              </a:rPr>
              <a:t>ndamental </a:t>
            </a:r>
            <a:r>
              <a:rPr kumimoji="0" lang="en-GB" sz="1600" b="1" i="0" u="none" strike="noStrike" cap="none" spc="0" normalizeH="0" dirty="0" smtClean="0">
                <a:ln>
                  <a:noFill/>
                </a:ln>
                <a:solidFill>
                  <a:srgbClr val="6F2575"/>
                </a:solidFill>
                <a:effectLst/>
                <a:uFillTx/>
                <a:latin typeface="+mn-lt"/>
                <a:ea typeface="+mn-ea"/>
                <a:cs typeface="+mn-cs"/>
                <a:sym typeface="Arial"/>
              </a:rPr>
              <a:t>S</a:t>
            </a:r>
            <a:r>
              <a:rPr kumimoji="0" lang="en-GB" sz="1600" b="0" i="0" u="none" strike="noStrike" cap="none" spc="0" normalizeH="0" dirty="0" smtClean="0">
                <a:ln>
                  <a:noFill/>
                </a:ln>
                <a:solidFill>
                  <a:srgbClr val="6F2575"/>
                </a:solidFill>
                <a:effectLst/>
                <a:uFillTx/>
                <a:latin typeface="+mn-lt"/>
                <a:ea typeface="+mn-ea"/>
                <a:cs typeface="+mn-cs"/>
                <a:sym typeface="Arial"/>
              </a:rPr>
              <a:t>ciences </a:t>
            </a:r>
            <a:br>
              <a:rPr kumimoji="0" lang="en-GB" sz="1600" b="0" i="0" u="none" strike="noStrike" cap="none" spc="0" normalizeH="0" dirty="0" smtClean="0">
                <a:ln>
                  <a:noFill/>
                </a:ln>
                <a:solidFill>
                  <a:srgbClr val="6F2575"/>
                </a:solidFill>
                <a:effectLst/>
                <a:uFillTx/>
                <a:latin typeface="+mn-lt"/>
                <a:ea typeface="+mn-ea"/>
                <a:cs typeface="+mn-cs"/>
                <a:sym typeface="Arial"/>
              </a:rPr>
            </a:br>
            <a:r>
              <a:rPr kumimoji="0" lang="en-GB" sz="1600" b="1" i="0" u="none" strike="noStrike" cap="none" spc="0" normalizeH="0" dirty="0" smtClean="0">
                <a:ln>
                  <a:noFill/>
                </a:ln>
                <a:solidFill>
                  <a:srgbClr val="6F2575"/>
                </a:solidFill>
                <a:effectLst/>
                <a:uFillTx/>
                <a:latin typeface="+mn-lt"/>
                <a:ea typeface="+mn-ea"/>
                <a:cs typeface="+mn-cs"/>
                <a:sym typeface="Arial"/>
              </a:rPr>
              <a:t>E</a:t>
            </a:r>
            <a:r>
              <a:rPr kumimoji="0" lang="en-GB" sz="1600" b="0" i="0" u="none" strike="noStrike" cap="none" spc="0" normalizeH="0" dirty="0" smtClean="0">
                <a:ln>
                  <a:noFill/>
                </a:ln>
                <a:solidFill>
                  <a:srgbClr val="6F2575"/>
                </a:solidFill>
                <a:effectLst/>
                <a:uFillTx/>
                <a:latin typeface="+mn-lt"/>
                <a:ea typeface="+mn-ea"/>
                <a:cs typeface="+mn-cs"/>
                <a:sym typeface="Arial"/>
              </a:rPr>
              <a:t>-infrastructure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606" y="1518244"/>
            <a:ext cx="1336495" cy="271277"/>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9606" y="1014266"/>
            <a:ext cx="723482" cy="281461"/>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2604" y="2372856"/>
            <a:ext cx="1353271" cy="1186362"/>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2372" y="2950653"/>
            <a:ext cx="1322528" cy="1153627"/>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2604" y="3431091"/>
            <a:ext cx="1090088" cy="954649"/>
          </a:xfrm>
          <a:prstGeom prst="rect">
            <a:avLst/>
          </a:prstGeom>
        </p:spPr>
      </p:pic>
      <p:sp>
        <p:nvSpPr>
          <p:cNvPr id="14" name="TextBox 13"/>
          <p:cNvSpPr txBox="1"/>
          <p:nvPr/>
        </p:nvSpPr>
        <p:spPr>
          <a:xfrm>
            <a:off x="440649" y="4360603"/>
            <a:ext cx="4134145"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500" b="0" i="0" u="none" strike="noStrike" cap="none" spc="0" normalizeH="0" dirty="0" smtClean="0">
                <a:ln>
                  <a:noFill/>
                </a:ln>
                <a:solidFill>
                  <a:srgbClr val="6F2575"/>
                </a:solidFill>
                <a:effectLst/>
                <a:uFillTx/>
                <a:latin typeface="+mn-lt"/>
                <a:ea typeface="+mn-ea"/>
                <a:cs typeface="+mn-cs"/>
                <a:sym typeface="Arial"/>
              </a:rPr>
              <a:t>approximate volumes for LoC, Google searches and FB uploads from ~ 2018. Source: WLCG publicity presentations</a:t>
            </a:r>
            <a:br>
              <a:rPr kumimoji="0" lang="en-GB" sz="500" b="0" i="0" u="none" strike="noStrike" cap="none" spc="0" normalizeH="0" dirty="0" smtClean="0">
                <a:ln>
                  <a:noFill/>
                </a:ln>
                <a:solidFill>
                  <a:srgbClr val="6F2575"/>
                </a:solidFill>
                <a:effectLst/>
                <a:uFillTx/>
                <a:latin typeface="+mn-lt"/>
                <a:ea typeface="+mn-ea"/>
                <a:cs typeface="+mn-cs"/>
                <a:sym typeface="Arial"/>
              </a:rPr>
            </a:br>
            <a:r>
              <a:rPr kumimoji="0" lang="en-GB" sz="500" b="0" i="0" u="none" strike="noStrike" cap="none" spc="0" normalizeH="0" dirty="0" smtClean="0">
                <a:ln>
                  <a:noFill/>
                </a:ln>
                <a:solidFill>
                  <a:srgbClr val="6F2575"/>
                </a:solidFill>
                <a:effectLst/>
                <a:uFillTx/>
                <a:latin typeface="+mn-lt"/>
                <a:ea typeface="+mn-ea"/>
                <a:cs typeface="+mn-cs"/>
                <a:sym typeface="Arial"/>
              </a:rPr>
              <a:t>Imagery: SKA mid (South Africa) courtesy SKAO. Silicon tracker composite photo Nikhef, KM3NeT DOM deployment module: Nikhef and NIOZ</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32372" y="2010246"/>
            <a:ext cx="723482" cy="369200"/>
          </a:xfrm>
          <a:prstGeom prst="rect">
            <a:avLst/>
          </a:prstGeom>
        </p:spPr>
      </p:pic>
      <p:sp>
        <p:nvSpPr>
          <p:cNvPr id="16" name="Footer Placeholder 15"/>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7239802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07" y="1078716"/>
            <a:ext cx="3208902" cy="2117042"/>
          </a:xfrm>
          <a:prstGeom prst="rect">
            <a:avLst/>
          </a:prstGeom>
          <a:ln>
            <a:solidFill>
              <a:srgbClr val="6F2575"/>
            </a:solidFill>
          </a:ln>
        </p:spPr>
      </p:pic>
      <p:pic>
        <p:nvPicPr>
          <p:cNvPr id="16" name="Picture 15"/>
          <p:cNvPicPr>
            <a:picLocks noChangeAspect="1"/>
          </p:cNvPicPr>
          <p:nvPr/>
        </p:nvPicPr>
        <p:blipFill>
          <a:blip r:embed="rId4"/>
          <a:stretch>
            <a:fillRect/>
          </a:stretch>
        </p:blipFill>
        <p:spPr>
          <a:xfrm>
            <a:off x="5110290" y="1165570"/>
            <a:ext cx="2794382" cy="1752340"/>
          </a:xfrm>
          <a:prstGeom prst="rect">
            <a:avLst/>
          </a:prstGeom>
          <a:ln>
            <a:solidFill>
              <a:srgbClr val="6F2575"/>
            </a:solidFill>
          </a:ln>
        </p:spPr>
      </p:pic>
      <p:sp>
        <p:nvSpPr>
          <p:cNvPr id="2" name="Slide Number Placeholder 1"/>
          <p:cNvSpPr>
            <a:spLocks noGrp="1"/>
          </p:cNvSpPr>
          <p:nvPr>
            <p:ph type="sldNum" sz="quarter" idx="2"/>
          </p:nvPr>
        </p:nvSpPr>
        <p:spPr/>
        <p:txBody>
          <a:bodyPr/>
          <a:lstStyle/>
          <a:p>
            <a:fld id="{86CB4B4D-7CA3-9044-876B-883B54F8677D}" type="slidenum">
              <a:rPr lang="en-GB" smtClean="0"/>
              <a:t>4</a:t>
            </a:fld>
            <a:endParaRPr lang="en-GB"/>
          </a:p>
        </p:txBody>
      </p:sp>
      <p:sp>
        <p:nvSpPr>
          <p:cNvPr id="3" name="Text Placeholder 2"/>
          <p:cNvSpPr>
            <a:spLocks noGrp="1"/>
          </p:cNvSpPr>
          <p:nvPr>
            <p:ph type="body" sz="quarter" idx="15"/>
          </p:nvPr>
        </p:nvSpPr>
        <p:spPr>
          <a:xfrm>
            <a:off x="238125" y="238125"/>
            <a:ext cx="8667750" cy="800219"/>
          </a:xfrm>
        </p:spPr>
        <p:txBody>
          <a:bodyPr/>
          <a:lstStyle/>
          <a:p>
            <a:r>
              <a:rPr lang="en-GB" dirty="0" smtClean="0"/>
              <a:t>Infrastructure for research is an ecosystem: </a:t>
            </a:r>
            <a:br>
              <a:rPr lang="en-GB" dirty="0" smtClean="0"/>
            </a:br>
            <a:r>
              <a:rPr lang="en-GB" dirty="0" smtClean="0"/>
              <a:t>hardware, software, services, and … people</a:t>
            </a:r>
            <a:endParaRPr lang="en-GB" dirty="0"/>
          </a:p>
        </p:txBody>
      </p:sp>
      <p:sp>
        <p:nvSpPr>
          <p:cNvPr id="5" name="TextBox 4"/>
          <p:cNvSpPr txBox="1"/>
          <p:nvPr/>
        </p:nvSpPr>
        <p:spPr>
          <a:xfrm>
            <a:off x="20860" y="4416096"/>
            <a:ext cx="7299595" cy="1949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600" b="0" i="0" u="none" strike="noStrike" cap="none" spc="0" normalizeH="0" dirty="0" smtClean="0">
                <a:ln>
                  <a:noFill/>
                </a:ln>
                <a:solidFill>
                  <a:srgbClr val="6F2575"/>
                </a:solidFill>
                <a:effectLst/>
                <a:uFillTx/>
                <a:latin typeface="+mn-lt"/>
                <a:ea typeface="+mn-ea"/>
                <a:cs typeface="+mn-cs"/>
                <a:sym typeface="Arial"/>
              </a:rPr>
              <a:t>Images: ATLAS </a:t>
            </a:r>
            <a:r>
              <a:rPr kumimoji="0" lang="en-GB" sz="600" b="0" i="0" u="none" strike="noStrike" cap="none" spc="0" normalizeH="0" dirty="0" err="1" smtClean="0">
                <a:ln>
                  <a:noFill/>
                </a:ln>
                <a:solidFill>
                  <a:srgbClr val="6F2575"/>
                </a:solidFill>
                <a:effectLst/>
                <a:uFillTx/>
                <a:latin typeface="+mn-lt"/>
                <a:ea typeface="+mn-ea"/>
                <a:cs typeface="+mn-cs"/>
                <a:sym typeface="Arial"/>
              </a:rPr>
              <a:t>Rucio</a:t>
            </a:r>
            <a:r>
              <a:rPr kumimoji="0" lang="en-GB" sz="600" b="0" i="0" u="none" strike="noStrike" cap="none" spc="0" normalizeH="0" dirty="0" smtClean="0">
                <a:ln>
                  <a:noFill/>
                </a:ln>
                <a:solidFill>
                  <a:srgbClr val="6F2575"/>
                </a:solidFill>
                <a:effectLst/>
                <a:uFillTx/>
                <a:latin typeface="+mn-lt"/>
                <a:ea typeface="+mn-ea"/>
                <a:cs typeface="+mn-cs"/>
                <a:sym typeface="Arial"/>
              </a:rPr>
              <a:t> volume, (from rucio.cern.ch); optical network: NDPF ‘</a:t>
            </a:r>
            <a:r>
              <a:rPr kumimoji="0" lang="en-GB" sz="600" b="0" i="0" u="none" strike="noStrike" cap="none" spc="0" normalizeH="0" dirty="0" err="1" smtClean="0">
                <a:ln>
                  <a:noFill/>
                </a:ln>
                <a:solidFill>
                  <a:srgbClr val="6F2575"/>
                </a:solidFill>
                <a:effectLst/>
                <a:uFillTx/>
                <a:latin typeface="+mn-lt"/>
                <a:ea typeface="+mn-ea"/>
                <a:cs typeface="+mn-cs"/>
                <a:sym typeface="Arial"/>
              </a:rPr>
              <a:t>deel</a:t>
            </a:r>
            <a:r>
              <a:rPr kumimoji="0" lang="en-GB" sz="600" b="0" i="0" u="none" strike="noStrike" cap="none" spc="0" normalizeH="0" dirty="0" smtClean="0">
                <a:ln>
                  <a:noFill/>
                </a:ln>
                <a:solidFill>
                  <a:srgbClr val="6F2575"/>
                </a:solidFill>
                <a:effectLst/>
                <a:uFillTx/>
                <a:latin typeface="+mn-lt"/>
                <a:ea typeface="+mn-ea"/>
                <a:cs typeface="+mn-cs"/>
                <a:sym typeface="Arial"/>
              </a:rPr>
              <a:t>’; User meeting </a:t>
            </a:r>
            <a:r>
              <a:rPr kumimoji="0" lang="en-GB" sz="600" b="0" i="0" u="none" strike="noStrike" cap="none" spc="0" normalizeH="0" dirty="0" err="1" smtClean="0">
                <a:ln>
                  <a:noFill/>
                </a:ln>
                <a:solidFill>
                  <a:srgbClr val="6F2575"/>
                </a:solidFill>
                <a:effectLst/>
                <a:uFillTx/>
                <a:latin typeface="+mn-lt"/>
                <a:ea typeface="+mn-ea"/>
                <a:cs typeface="+mn-cs"/>
                <a:sym typeface="Arial"/>
              </a:rPr>
              <a:t>Stoomboot</a:t>
            </a:r>
            <a:r>
              <a:rPr kumimoji="0" lang="en-GB" sz="600" b="0" i="0" u="none" strike="noStrike" cap="none" spc="0" normalizeH="0" dirty="0" smtClean="0">
                <a:ln>
                  <a:noFill/>
                </a:ln>
                <a:solidFill>
                  <a:srgbClr val="6F2575"/>
                </a:solidFill>
                <a:effectLst/>
                <a:uFillTx/>
                <a:latin typeface="+mn-lt"/>
                <a:ea typeface="+mn-ea"/>
                <a:cs typeface="+mn-cs"/>
                <a:sym typeface="Arial"/>
              </a:rPr>
              <a:t> Office Hours (both Nikhef)); </a:t>
            </a:r>
            <a:r>
              <a:rPr kumimoji="0" lang="en-GB" sz="600" b="0" i="0" u="none" strike="noStrike" cap="none" spc="0" normalizeH="0" dirty="0" err="1" smtClean="0">
                <a:ln>
                  <a:noFill/>
                </a:ln>
                <a:solidFill>
                  <a:srgbClr val="6F2575"/>
                </a:solidFill>
                <a:effectLst/>
                <a:uFillTx/>
                <a:latin typeface="+mn-lt"/>
                <a:ea typeface="+mn-ea"/>
                <a:cs typeface="+mn-cs"/>
                <a:sym typeface="Arial"/>
              </a:rPr>
              <a:t>Snellius</a:t>
            </a:r>
            <a:r>
              <a:rPr kumimoji="0" lang="en-GB" sz="600" b="0" i="0" u="none" strike="noStrike" cap="none" spc="0" normalizeH="0" dirty="0" smtClean="0">
                <a:ln>
                  <a:noFill/>
                </a:ln>
                <a:solidFill>
                  <a:srgbClr val="6F2575"/>
                </a:solidFill>
                <a:effectLst/>
                <a:uFillTx/>
                <a:latin typeface="+mn-lt"/>
                <a:ea typeface="+mn-ea"/>
                <a:cs typeface="+mn-cs"/>
                <a:sym typeface="Arial"/>
              </a:rPr>
              <a:t> opening visit; HPDC service page (both SURF)</a:t>
            </a:r>
          </a:p>
        </p:txBody>
      </p:sp>
      <p:grpSp>
        <p:nvGrpSpPr>
          <p:cNvPr id="9" name="Group 8"/>
          <p:cNvGrpSpPr/>
          <p:nvPr/>
        </p:nvGrpSpPr>
        <p:grpSpPr>
          <a:xfrm>
            <a:off x="2467596" y="2690017"/>
            <a:ext cx="3614728" cy="1707549"/>
            <a:chOff x="264319" y="2514631"/>
            <a:chExt cx="3560323" cy="1681849"/>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19" y="2514631"/>
              <a:ext cx="3560323" cy="1681849"/>
            </a:xfrm>
            <a:prstGeom prst="rect">
              <a:avLst/>
            </a:prstGeom>
            <a:ln>
              <a:solidFill>
                <a:srgbClr val="6F2575"/>
              </a:solidFill>
            </a:ln>
          </p:spPr>
        </p:pic>
        <p:pic>
          <p:nvPicPr>
            <p:cNvPr id="8" name="Picture 7"/>
            <p:cNvPicPr>
              <a:picLocks noChangeAspect="1"/>
            </p:cNvPicPr>
            <p:nvPr/>
          </p:nvPicPr>
          <p:blipFill>
            <a:blip r:embed="rId6"/>
            <a:stretch>
              <a:fillRect/>
            </a:stretch>
          </p:blipFill>
          <p:spPr>
            <a:xfrm>
              <a:off x="572757" y="2528818"/>
              <a:ext cx="1281219" cy="559633"/>
            </a:xfrm>
            <a:prstGeom prst="rect">
              <a:avLst/>
            </a:prstGeom>
          </p:spPr>
        </p:pic>
      </p:grpSp>
      <p:pic>
        <p:nvPicPr>
          <p:cNvPr id="13" name="Picture 12"/>
          <p:cNvPicPr>
            <a:picLocks noChangeAspect="1"/>
          </p:cNvPicPr>
          <p:nvPr/>
        </p:nvPicPr>
        <p:blipFill>
          <a:blip r:embed="rId7"/>
          <a:stretch>
            <a:fillRect/>
          </a:stretch>
        </p:blipFill>
        <p:spPr>
          <a:xfrm>
            <a:off x="435333" y="3182828"/>
            <a:ext cx="2995812" cy="1163890"/>
          </a:xfrm>
          <a:prstGeom prst="rect">
            <a:avLst/>
          </a:prstGeom>
          <a:ln>
            <a:solidFill>
              <a:srgbClr val="6F2575"/>
            </a:solidFill>
          </a:ln>
          <a:effectLst>
            <a:glow rad="101600">
              <a:srgbClr val="E3D88B">
                <a:alpha val="60000"/>
              </a:srgbClr>
            </a:glow>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2584" y="2236594"/>
            <a:ext cx="2523291" cy="1892468"/>
          </a:xfrm>
          <a:prstGeom prst="rect">
            <a:avLst/>
          </a:prstGeom>
          <a:ln>
            <a:solidFill>
              <a:srgbClr val="6F2575"/>
            </a:solidFill>
          </a:ln>
        </p:spPr>
      </p:pic>
      <p:sp>
        <p:nvSpPr>
          <p:cNvPr id="7" name="Footer Placeholder 6"/>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7565036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5</a:t>
            </a:fld>
            <a:endParaRPr lang="en-GB"/>
          </a:p>
        </p:txBody>
      </p:sp>
      <p:sp>
        <p:nvSpPr>
          <p:cNvPr id="3" name="Text Placeholder 2"/>
          <p:cNvSpPr>
            <a:spLocks noGrp="1"/>
          </p:cNvSpPr>
          <p:nvPr>
            <p:ph type="body" sz="quarter" idx="15"/>
          </p:nvPr>
        </p:nvSpPr>
        <p:spPr/>
        <p:txBody>
          <a:bodyPr/>
          <a:lstStyle/>
          <a:p>
            <a:r>
              <a:rPr lang="en-US" dirty="0" smtClean="0"/>
              <a:t>Connected globally via </a:t>
            </a:r>
            <a:r>
              <a:rPr lang="en-US" dirty="0" err="1" smtClean="0"/>
              <a:t>LHCone</a:t>
            </a:r>
            <a:r>
              <a:rPr lang="en-US" dirty="0" smtClean="0"/>
              <a:t> and </a:t>
            </a:r>
            <a:r>
              <a:rPr lang="en-US" dirty="0" err="1" smtClean="0"/>
              <a:t>Netherlight</a:t>
            </a:r>
            <a:endParaRPr lang="en-GB" dirty="0"/>
          </a:p>
        </p:txBody>
      </p:sp>
      <p:grpSp>
        <p:nvGrpSpPr>
          <p:cNvPr id="533" name="Group 532"/>
          <p:cNvGrpSpPr/>
          <p:nvPr/>
        </p:nvGrpSpPr>
        <p:grpSpPr>
          <a:xfrm>
            <a:off x="1099226" y="638234"/>
            <a:ext cx="6540062" cy="3924037"/>
            <a:chOff x="1099226" y="638234"/>
            <a:chExt cx="6540062" cy="3924037"/>
          </a:xfrm>
        </p:grpSpPr>
        <p:pic>
          <p:nvPicPr>
            <p:cNvPr id="528" name="Picture 5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6" y="638234"/>
              <a:ext cx="6540062" cy="3924037"/>
            </a:xfrm>
            <a:prstGeom prst="rect">
              <a:avLst/>
            </a:prstGeom>
          </p:spPr>
        </p:pic>
        <p:sp>
          <p:nvSpPr>
            <p:cNvPr id="529" name="Rectangle 528"/>
            <p:cNvSpPr/>
            <p:nvPr/>
          </p:nvSpPr>
          <p:spPr>
            <a:xfrm>
              <a:off x="5009745" y="1750979"/>
              <a:ext cx="632298" cy="544749"/>
            </a:xfrm>
            <a:prstGeom prst="rect">
              <a:avLst/>
            </a:prstGeom>
            <a:noFill/>
            <a:ln w="762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0" name="Rectangle 529"/>
            <p:cNvSpPr/>
            <p:nvPr/>
          </p:nvSpPr>
          <p:spPr>
            <a:xfrm>
              <a:off x="5491062" y="701129"/>
              <a:ext cx="632298" cy="432606"/>
            </a:xfrm>
            <a:prstGeom prst="rect">
              <a:avLst/>
            </a:prstGeom>
            <a:noFill/>
            <a:ln w="762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531" name="Rectangle 530"/>
            <p:cNvSpPr/>
            <p:nvPr/>
          </p:nvSpPr>
          <p:spPr>
            <a:xfrm>
              <a:off x="5946843" y="1872723"/>
              <a:ext cx="415046" cy="354912"/>
            </a:xfrm>
            <a:prstGeom prst="rect">
              <a:avLst/>
            </a:prstGeom>
            <a:noFill/>
            <a:ln w="762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9" name="TextBox 8"/>
          <p:cNvSpPr txBox="1"/>
          <p:nvPr/>
        </p:nvSpPr>
        <p:spPr>
          <a:xfrm>
            <a:off x="4755998" y="4891971"/>
            <a:ext cx="2734723"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Graphic:</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Bill Johnston, </a:t>
            </a:r>
            <a:r>
              <a:rPr kumimoji="0" lang="en-GB" sz="1100" b="0" i="0" u="none" strike="noStrike" kern="0" cap="none" spc="0" normalizeH="0" noProof="0" dirty="0" err="1" smtClean="0">
                <a:ln>
                  <a:noFill/>
                </a:ln>
                <a:solidFill>
                  <a:srgbClr val="6F2575"/>
                </a:solidFill>
                <a:effectLst/>
                <a:uLnTx/>
                <a:uFillTx/>
                <a:latin typeface="Arial"/>
                <a:ea typeface="+mn-ea"/>
                <a:cs typeface="Arial"/>
                <a:sym typeface="Arial"/>
              </a:rPr>
              <a:t>ESnet</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for </a:t>
            </a:r>
            <a:r>
              <a:rPr kumimoji="0" lang="en-GB" sz="1100" b="0" i="0" u="none" strike="noStrike" kern="0" cap="none" spc="0" normalizeH="0" noProof="0" dirty="0" err="1" smtClean="0">
                <a:ln>
                  <a:noFill/>
                </a:ln>
                <a:solidFill>
                  <a:srgbClr val="6F2575"/>
                </a:solidFill>
                <a:effectLst/>
                <a:uLnTx/>
                <a:uFillTx/>
                <a:latin typeface="Arial"/>
                <a:ea typeface="+mn-ea"/>
                <a:cs typeface="Arial"/>
                <a:sym typeface="Arial"/>
              </a:rPr>
              <a:t>LHCone</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sp>
        <p:nvSpPr>
          <p:cNvPr id="4" name="Footer Placeholder 3"/>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2046413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p:cNvGraphicFramePr>
            <a:graphicFrameLocks noChangeAspect="1"/>
          </p:cNvGraphicFramePr>
          <p:nvPr>
            <p:extLst>
              <p:ext uri="{D42A27DB-BD31-4B8C-83A1-F6EECF244321}">
                <p14:modId xmlns:p14="http://schemas.microsoft.com/office/powerpoint/2010/main" val="194350317"/>
              </p:ext>
            </p:extLst>
          </p:nvPr>
        </p:nvGraphicFramePr>
        <p:xfrm>
          <a:off x="203627" y="679734"/>
          <a:ext cx="7840266" cy="3844589"/>
        </p:xfrm>
        <a:graphic>
          <a:graphicData uri="http://schemas.openxmlformats.org/presentationml/2006/ole">
            <mc:AlternateContent xmlns:mc="http://schemas.openxmlformats.org/markup-compatibility/2006">
              <mc:Choice xmlns:v="urn:schemas-microsoft-com:vml" Requires="v">
                <p:oleObj spid="_x0000_s3081" name="PHOTO-PAINT" r:id="rId4" imgW="16992360" imgH="8331120" progId="CorelPHOTOPAINT.Image.16">
                  <p:embed/>
                </p:oleObj>
              </mc:Choice>
              <mc:Fallback>
                <p:oleObj name="PHOTO-PAINT" r:id="rId4" imgW="16992360" imgH="8331120" progId="CorelPHOTOPAINT.Image.16">
                  <p:embed/>
                  <p:pic>
                    <p:nvPicPr>
                      <p:cNvPr id="0" name=""/>
                      <p:cNvPicPr/>
                      <p:nvPr/>
                    </p:nvPicPr>
                    <p:blipFill>
                      <a:blip r:embed="rId5"/>
                      <a:stretch>
                        <a:fillRect/>
                      </a:stretch>
                    </p:blipFill>
                    <p:spPr>
                      <a:xfrm>
                        <a:off x="203627" y="679734"/>
                        <a:ext cx="7840266" cy="3844589"/>
                      </a:xfrm>
                      <a:prstGeom prst="rect">
                        <a:avLst/>
                      </a:prstGeom>
                    </p:spPr>
                  </p:pic>
                </p:oleObj>
              </mc:Fallback>
            </mc:AlternateContent>
          </a:graphicData>
        </a:graphic>
      </p:graphicFrame>
      <p:sp>
        <p:nvSpPr>
          <p:cNvPr id="2" name="Slide Number Placeholder 1"/>
          <p:cNvSpPr>
            <a:spLocks noGrp="1"/>
          </p:cNvSpPr>
          <p:nvPr>
            <p:ph type="sldNum" sz="quarter" idx="2"/>
          </p:nvPr>
        </p:nvSpPr>
        <p:spPr/>
        <p:txBody>
          <a:bodyPr/>
          <a:lstStyle/>
          <a:p>
            <a:fld id="{86CB4B4D-7CA3-9044-876B-883B54F8677D}" type="slidenum">
              <a:rPr lang="en-GB" smtClean="0"/>
              <a:t>6</a:t>
            </a:fld>
            <a:endParaRPr lang="en-GB"/>
          </a:p>
        </p:txBody>
      </p:sp>
      <p:sp>
        <p:nvSpPr>
          <p:cNvPr id="3" name="Text Placeholder 2"/>
          <p:cNvSpPr>
            <a:spLocks noGrp="1"/>
          </p:cNvSpPr>
          <p:nvPr>
            <p:ph type="body" sz="quarter" idx="15"/>
          </p:nvPr>
        </p:nvSpPr>
        <p:spPr>
          <a:xfrm>
            <a:off x="238125" y="238125"/>
            <a:ext cx="8667750" cy="400110"/>
          </a:xfrm>
        </p:spPr>
        <p:txBody>
          <a:bodyPr/>
          <a:lstStyle/>
          <a:p>
            <a:r>
              <a:rPr lang="en-US" dirty="0" smtClean="0"/>
              <a:t>Collaboration in the data processing coordinated by SURF</a:t>
            </a:r>
            <a:endParaRPr lang="en-GB" dirty="0"/>
          </a:p>
        </p:txBody>
      </p:sp>
      <p:sp>
        <p:nvSpPr>
          <p:cNvPr id="12" name="TextBox 11"/>
          <p:cNvSpPr txBox="1"/>
          <p:nvPr/>
        </p:nvSpPr>
        <p:spPr>
          <a:xfrm>
            <a:off x="3783782" y="4919307"/>
            <a:ext cx="375263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Graphic:</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GINA DNI </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compute service coordinated by SURF</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sp>
        <p:nvSpPr>
          <p:cNvPr id="13" name="Footer Placeholder 12"/>
          <p:cNvSpPr>
            <a:spLocks noGrp="1"/>
          </p:cNvSpPr>
          <p:nvPr>
            <p:ph type="ftr" sz="quarter" idx="3"/>
          </p:nvPr>
        </p:nvSpPr>
        <p:spPr/>
        <p:txBody>
          <a:bodyPr/>
          <a:lstStyle/>
          <a:p>
            <a:r>
              <a:rPr lang="nl-NL" smtClean="0"/>
              <a:t>Samenwerken in onderzoek - een Nederlandse e-Infra aanpak</a:t>
            </a:r>
            <a:endParaRPr lang="nl-NL" dirty="0"/>
          </a:p>
        </p:txBody>
      </p:sp>
      <p:grpSp>
        <p:nvGrpSpPr>
          <p:cNvPr id="19" name="Group 18"/>
          <p:cNvGrpSpPr/>
          <p:nvPr/>
        </p:nvGrpSpPr>
        <p:grpSpPr>
          <a:xfrm>
            <a:off x="238126" y="1014026"/>
            <a:ext cx="7726592" cy="3504637"/>
            <a:chOff x="238126" y="1014026"/>
            <a:chExt cx="7726592" cy="3504637"/>
          </a:xfrm>
        </p:grpSpPr>
        <p:sp>
          <p:nvSpPr>
            <p:cNvPr id="15" name="TextBox 14"/>
            <p:cNvSpPr txBox="1"/>
            <p:nvPr/>
          </p:nvSpPr>
          <p:spPr>
            <a:xfrm rot="16200000">
              <a:off x="-738423" y="1990575"/>
              <a:ext cx="222496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1" u="none" strike="noStrike" cap="none" spc="0" normalizeH="0" dirty="0" smtClean="0">
                  <a:ln>
                    <a:noFill/>
                  </a:ln>
                  <a:solidFill>
                    <a:schemeClr val="bg1">
                      <a:lumMod val="50000"/>
                      <a:lumOff val="50000"/>
                    </a:schemeClr>
                  </a:solidFill>
                  <a:effectLst/>
                  <a:uFillTx/>
                  <a:latin typeface="+mn-lt"/>
                  <a:ea typeface="+mn-ea"/>
                  <a:cs typeface="+mn-cs"/>
                  <a:sym typeface="Arial"/>
                </a:rPr>
                <a:t>#CPU </a:t>
              </a:r>
              <a:r>
                <a:rPr kumimoji="0" lang="en-GB" sz="1100" b="0" i="1" u="none" strike="noStrike" cap="none" spc="0" normalizeH="0" dirty="0" smtClean="0">
                  <a:ln>
                    <a:noFill/>
                  </a:ln>
                  <a:solidFill>
                    <a:schemeClr val="bg1">
                      <a:lumMod val="50000"/>
                      <a:lumOff val="50000"/>
                    </a:schemeClr>
                  </a:solidFill>
                  <a:effectLst/>
                  <a:uFillTx/>
                  <a:latin typeface="+mn-lt"/>
                  <a:ea typeface="+mn-ea"/>
                  <a:cs typeface="+mn-cs"/>
                  <a:sym typeface="Arial"/>
                </a:rPr>
                <a:t>cores in GINA facility (5.5k)</a:t>
              </a:r>
              <a:endParaRPr kumimoji="0" lang="en-GB" sz="1100" b="0" i="1" u="none" strike="noStrike" cap="none" spc="0" normalizeH="0" dirty="0" smtClean="0">
                <a:ln>
                  <a:noFill/>
                </a:ln>
                <a:solidFill>
                  <a:schemeClr val="bg1">
                    <a:lumMod val="50000"/>
                    <a:lumOff val="50000"/>
                  </a:schemeClr>
                </a:solidFill>
                <a:effectLst/>
                <a:uFillTx/>
                <a:latin typeface="+mn-lt"/>
                <a:ea typeface="+mn-ea"/>
                <a:cs typeface="+mn-cs"/>
                <a:sym typeface="Arial"/>
              </a:endParaRPr>
            </a:p>
          </p:txBody>
        </p:sp>
        <p:sp>
          <p:nvSpPr>
            <p:cNvPr id="16" name="TextBox 15"/>
            <p:cNvSpPr txBox="1"/>
            <p:nvPr/>
          </p:nvSpPr>
          <p:spPr>
            <a:xfrm>
              <a:off x="6300801" y="4231405"/>
              <a:ext cx="166391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1" u="none" strike="noStrike" cap="none" spc="0" normalizeH="0" dirty="0" smtClean="0">
                  <a:ln>
                    <a:noFill/>
                  </a:ln>
                  <a:solidFill>
                    <a:schemeClr val="bg1">
                      <a:lumMod val="50000"/>
                      <a:lumOff val="50000"/>
                    </a:schemeClr>
                  </a:solidFill>
                  <a:effectLst/>
                  <a:uFillTx/>
                  <a:latin typeface="+mn-lt"/>
                  <a:ea typeface="+mn-ea"/>
                  <a:cs typeface="+mn-cs"/>
                  <a:sym typeface="Arial"/>
                </a:rPr>
                <a:t>day </a:t>
              </a:r>
              <a:r>
                <a:rPr kumimoji="0" lang="en-GB" sz="1200" b="0" i="1" u="none" strike="noStrike" cap="none" spc="0" normalizeH="0" dirty="0" smtClean="0">
                  <a:ln>
                    <a:noFill/>
                  </a:ln>
                  <a:solidFill>
                    <a:schemeClr val="bg1">
                      <a:lumMod val="50000"/>
                      <a:lumOff val="50000"/>
                    </a:schemeClr>
                  </a:solidFill>
                  <a:effectLst/>
                  <a:uFillTx/>
                  <a:latin typeface="+mn-lt"/>
                  <a:ea typeface="+mn-ea"/>
                  <a:cs typeface="+mn-cs"/>
                  <a:sym typeface="Arial"/>
                </a:rPr>
                <a:t>(arbitrary 2 weeks)</a:t>
              </a:r>
            </a:p>
          </p:txBody>
        </p:sp>
      </p:grpSp>
      <p:sp>
        <p:nvSpPr>
          <p:cNvPr id="14" name="TextBox 13"/>
          <p:cNvSpPr txBox="1"/>
          <p:nvPr/>
        </p:nvSpPr>
        <p:spPr>
          <a:xfrm>
            <a:off x="6192078" y="1014025"/>
            <a:ext cx="2860455" cy="2872581"/>
          </a:xfrm>
          <a:prstGeom prst="rect">
            <a:avLst/>
          </a:prstGeom>
          <a:solidFill>
            <a:srgbClr val="EAEAEA"/>
          </a:solidFill>
          <a:ln w="12700" cap="flat">
            <a:noFill/>
            <a:miter lim="400000"/>
          </a:ln>
          <a:effectLst>
            <a:glow rad="101600">
              <a:srgbClr val="6F2575">
                <a:alpha val="60000"/>
              </a:srgbClr>
            </a:glo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Communities</a:t>
            </a:r>
            <a:br>
              <a:rPr kumimoji="0" lang="en-GB" sz="1600" b="1" i="0" u="none" strike="noStrike" cap="none" spc="0" normalizeH="0" dirty="0" smtClean="0">
                <a:ln>
                  <a:noFill/>
                </a:ln>
                <a:solidFill>
                  <a:srgbClr val="6F2575"/>
                </a:solidFill>
                <a:effectLst/>
                <a:uFillTx/>
                <a:latin typeface="+mn-lt"/>
                <a:ea typeface="+mn-ea"/>
                <a:cs typeface="+mn-cs"/>
                <a:sym typeface="Arial"/>
              </a:rPr>
            </a:br>
            <a:endParaRPr kumimoji="0" lang="en-GB" sz="400" b="1" i="0" u="none" strike="noStrike" cap="none" spc="0" normalizeH="0" dirty="0" smtClean="0">
              <a:ln>
                <a:noFill/>
              </a:ln>
              <a:solidFill>
                <a:srgbClr val="6F2575"/>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b="1" cap="none" dirty="0" smtClean="0">
                <a:solidFill>
                  <a:srgbClr val="6F2575"/>
                </a:solidFill>
              </a:rPr>
              <a:t>ENMR</a:t>
            </a:r>
            <a:r>
              <a:rPr lang="en-GB" sz="1600" cap="none" dirty="0" smtClean="0">
                <a:solidFill>
                  <a:srgbClr val="6F2575"/>
                </a:solidFill>
              </a:rPr>
              <a:t>: structural </a:t>
            </a:r>
            <a:r>
              <a:rPr lang="en-GB" sz="1600" cap="none" dirty="0" smtClean="0">
                <a:solidFill>
                  <a:srgbClr val="6F2575"/>
                </a:solidFill>
              </a:rPr>
              <a:t>biochemistry</a:t>
            </a:r>
          </a:p>
          <a:p>
            <a:pPr marL="0" marR="0" indent="0" algn="l"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dirty="0" smtClean="0">
                <a:ln>
                  <a:noFill/>
                </a:ln>
                <a:solidFill>
                  <a:srgbClr val="6F2575"/>
                </a:solidFill>
                <a:effectLst/>
                <a:uFillTx/>
                <a:sym typeface="Arial"/>
              </a:rPr>
              <a:t>Project </a:t>
            </a:r>
            <a:r>
              <a:rPr kumimoji="0" lang="en-US" sz="1600" b="1" i="0" u="none" strike="noStrike" cap="none" spc="0" normalizeH="0" dirty="0" err="1" smtClean="0">
                <a:ln>
                  <a:noFill/>
                </a:ln>
                <a:solidFill>
                  <a:srgbClr val="6F2575"/>
                </a:solidFill>
                <a:effectLst/>
                <a:uFillTx/>
                <a:sym typeface="Arial"/>
              </a:rPr>
              <a:t>MinE</a:t>
            </a:r>
            <a:r>
              <a:rPr kumimoji="0" lang="en-US" sz="1600" b="0" i="0" u="none" strike="noStrike" cap="none" spc="0" normalizeH="0" dirty="0" smtClean="0">
                <a:ln>
                  <a:noFill/>
                </a:ln>
                <a:solidFill>
                  <a:srgbClr val="6F2575"/>
                </a:solidFill>
                <a:effectLst/>
                <a:uFillTx/>
                <a:sym typeface="Arial"/>
              </a:rPr>
              <a:t>: ALS (health)</a:t>
            </a:r>
            <a:endParaRPr kumimoji="0" lang="en-GB" sz="1600" b="0" i="0"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rPr>
              <a:t>Xenon:</a:t>
            </a:r>
            <a:r>
              <a:rPr kumimoji="0" lang="en-GB" sz="1600" b="0" i="0" u="none" strike="noStrike" cap="none" spc="0" normalizeH="0" dirty="0" smtClean="0">
                <a:ln>
                  <a:noFill/>
                </a:ln>
                <a:solidFill>
                  <a:srgbClr val="6F2575"/>
                </a:solidFill>
                <a:effectLst/>
                <a:uFillTx/>
                <a:sym typeface="Arial"/>
              </a:rPr>
              <a:t> direct </a:t>
            </a:r>
            <a:r>
              <a:rPr kumimoji="0" lang="en-GB" sz="1600" b="0" i="0" u="none" strike="noStrike" cap="none" spc="0" normalizeH="0" dirty="0" smtClean="0">
                <a:ln>
                  <a:noFill/>
                </a:ln>
                <a:solidFill>
                  <a:srgbClr val="6F2575"/>
                </a:solidFill>
                <a:effectLst/>
                <a:uFillTx/>
                <a:sym typeface="Arial"/>
              </a:rPr>
              <a:t>DM searches</a:t>
            </a:r>
          </a:p>
          <a:p>
            <a:pPr marL="0" marR="0" indent="0" algn="l" defTabSz="825500" rtl="0" fontAlgn="auto" latinLnBrk="0" hangingPunct="0">
              <a:lnSpc>
                <a:spcPct val="100000"/>
              </a:lnSpc>
              <a:spcBef>
                <a:spcPts val="0"/>
              </a:spcBef>
              <a:spcAft>
                <a:spcPts val="0"/>
              </a:spcAft>
              <a:buClrTx/>
              <a:buSzTx/>
              <a:buFontTx/>
              <a:buNone/>
              <a:tabLst/>
            </a:pPr>
            <a:r>
              <a:rPr lang="en-US" sz="1600" b="1" cap="none" dirty="0" smtClean="0">
                <a:solidFill>
                  <a:srgbClr val="6F2575"/>
                </a:solidFill>
              </a:rPr>
              <a:t>TROPOMI</a:t>
            </a:r>
            <a:r>
              <a:rPr lang="en-US" sz="1600" cap="none" dirty="0" smtClean="0">
                <a:solidFill>
                  <a:srgbClr val="6F2575"/>
                </a:solidFill>
              </a:rPr>
              <a:t>: earth observation</a:t>
            </a:r>
            <a:endParaRPr lang="en-GB" sz="1600" cap="none" dirty="0" smtClean="0">
              <a:solidFill>
                <a:srgbClr val="6F2575"/>
              </a:solidFill>
            </a:endParaRPr>
          </a:p>
          <a:p>
            <a:pPr marL="0" marR="0" indent="0" algn="l" defTabSz="825500" rtl="0" fontAlgn="auto" latinLnBrk="0" hangingPunct="0">
              <a:lnSpc>
                <a:spcPct val="100000"/>
              </a:lnSpc>
              <a:spcBef>
                <a:spcPts val="0"/>
              </a:spcBef>
              <a:spcAft>
                <a:spcPts val="0"/>
              </a:spcAft>
              <a:buClrTx/>
              <a:buSzTx/>
              <a:buFontTx/>
              <a:buNone/>
              <a:tabLst/>
            </a:pPr>
            <a:r>
              <a:rPr lang="en-US" sz="1600" b="1" cap="none" dirty="0" smtClean="0">
                <a:solidFill>
                  <a:srgbClr val="6F2575"/>
                </a:solidFill>
              </a:rPr>
              <a:t>DUNE</a:t>
            </a:r>
            <a:r>
              <a:rPr lang="en-US" sz="1600" cap="none" dirty="0" smtClean="0">
                <a:solidFill>
                  <a:srgbClr val="6F2575"/>
                </a:solidFill>
              </a:rPr>
              <a:t>: </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sz="1600" cap="none" dirty="0" smtClean="0">
                <a:solidFill>
                  <a:srgbClr val="6F2575"/>
                </a:solidFill>
              </a:rPr>
              <a:t>long baseline neutrinos</a:t>
            </a:r>
            <a:endParaRPr lang="en-GB" sz="1600" cap="none" dirty="0" smtClean="0">
              <a:solidFill>
                <a:srgbClr val="6F2575"/>
              </a:solidFill>
            </a:endParaRPr>
          </a:p>
          <a:p>
            <a:pPr defTabSz="825500"/>
            <a:r>
              <a:rPr lang="en-GB" sz="1600" b="1" cap="none" dirty="0">
                <a:solidFill>
                  <a:srgbClr val="6F2575"/>
                </a:solidFill>
              </a:rPr>
              <a:t>LIGO/Virgo</a:t>
            </a:r>
            <a:r>
              <a:rPr lang="en-GB" sz="1600" cap="none" dirty="0">
                <a:solidFill>
                  <a:srgbClr val="6F2575"/>
                </a:solidFill>
              </a:rPr>
              <a:t>:</a:t>
            </a:r>
          </a:p>
          <a:p>
            <a:pPr marL="285750" indent="-285750" defTabSz="825500">
              <a:buFont typeface="Arial" panose="020B0604020202020204" pitchFamily="34" charset="0"/>
              <a:buChar char="•"/>
            </a:pPr>
            <a:r>
              <a:rPr lang="en-GB" sz="1600" cap="none" dirty="0">
                <a:solidFill>
                  <a:srgbClr val="6F2575"/>
                </a:solidFill>
              </a:rPr>
              <a:t>Gravitational waves</a:t>
            </a:r>
          </a:p>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rPr>
              <a:t>Alice</a:t>
            </a:r>
            <a:r>
              <a:rPr kumimoji="0" lang="en-GB" sz="1600" b="1" i="0" u="none" strike="noStrike" cap="none" spc="0" normalizeH="0" dirty="0" smtClean="0">
                <a:ln>
                  <a:noFill/>
                </a:ln>
                <a:solidFill>
                  <a:srgbClr val="6F2575"/>
                </a:solidFill>
                <a:effectLst/>
                <a:uFillTx/>
                <a:sym typeface="Arial"/>
              </a:rPr>
              <a:t>, ATLAS, LHCb</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dirty="0" smtClean="0">
                <a:ln>
                  <a:noFill/>
                </a:ln>
                <a:solidFill>
                  <a:srgbClr val="6F2575"/>
                </a:solidFill>
                <a:effectLst/>
                <a:uFillTx/>
                <a:sym typeface="Arial"/>
              </a:rPr>
              <a:t>LHC </a:t>
            </a:r>
            <a:r>
              <a:rPr kumimoji="0" lang="en-GB" sz="1600" b="0" i="0" u="none" strike="noStrike" cap="none" spc="0" normalizeH="0" dirty="0" smtClean="0">
                <a:ln>
                  <a:noFill/>
                </a:ln>
                <a:solidFill>
                  <a:srgbClr val="6F2575"/>
                </a:solidFill>
                <a:effectLst/>
                <a:uFillTx/>
                <a:sym typeface="Arial"/>
              </a:rPr>
              <a:t>(NL) experiments</a:t>
            </a:r>
            <a:endParaRPr kumimoji="0" lang="en-GB" sz="1600" b="0" i="0" u="none" strike="noStrike" cap="none" spc="0" normalizeH="0" dirty="0" smtClean="0">
              <a:ln>
                <a:noFill/>
              </a:ln>
              <a:solidFill>
                <a:srgbClr val="6F2575"/>
              </a:solidFill>
              <a:effectLst/>
              <a:uFillTx/>
              <a:sym typeface="Arial"/>
            </a:endParaRPr>
          </a:p>
        </p:txBody>
      </p:sp>
      <p:sp>
        <p:nvSpPr>
          <p:cNvPr id="22" name="TextBox 21"/>
          <p:cNvSpPr txBox="1"/>
          <p:nvPr/>
        </p:nvSpPr>
        <p:spPr>
          <a:xfrm>
            <a:off x="2884226" y="742156"/>
            <a:ext cx="2154436"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1" u="none" strike="noStrike" cap="none" spc="0" normalizeH="0" dirty="0" smtClean="0">
                <a:ln>
                  <a:noFill/>
                </a:ln>
                <a:solidFill>
                  <a:schemeClr val="bg1">
                    <a:lumMod val="50000"/>
                    <a:lumOff val="50000"/>
                  </a:schemeClr>
                </a:solidFill>
                <a:effectLst/>
                <a:uFillTx/>
                <a:latin typeface="+mn-lt"/>
                <a:ea typeface="+mn-ea"/>
                <a:cs typeface="+mn-cs"/>
                <a:sym typeface="Arial"/>
              </a:rPr>
              <a:t>Cumulative cores per community</a:t>
            </a:r>
            <a:endParaRPr kumimoji="0" lang="en-GB" sz="1100" b="0" i="1" u="none" strike="noStrike" cap="none" spc="0" normalizeH="0" dirty="0" smtClean="0">
              <a:ln>
                <a:noFill/>
              </a:ln>
              <a:solidFill>
                <a:schemeClr val="bg1">
                  <a:lumMod val="50000"/>
                  <a:lumOff val="50000"/>
                </a:schemeClr>
              </a:solidFill>
              <a:effectLst/>
              <a:uFillTx/>
              <a:latin typeface="+mn-lt"/>
              <a:ea typeface="+mn-ea"/>
              <a:cs typeface="+mn-cs"/>
              <a:sym typeface="Arial"/>
            </a:endParaRPr>
          </a:p>
        </p:txBody>
      </p:sp>
    </p:spTree>
    <p:extLst>
      <p:ext uri="{BB962C8B-B14F-4D97-AF65-F5344CB8AC3E}">
        <p14:creationId xmlns:p14="http://schemas.microsoft.com/office/powerpoint/2010/main" val="176574864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7</a:t>
            </a:fld>
            <a:endParaRPr lang="en-GB"/>
          </a:p>
        </p:txBody>
      </p:sp>
      <p:sp>
        <p:nvSpPr>
          <p:cNvPr id="3" name="Text Placeholder 2"/>
          <p:cNvSpPr>
            <a:spLocks noGrp="1"/>
          </p:cNvSpPr>
          <p:nvPr>
            <p:ph type="body" sz="quarter" idx="15"/>
          </p:nvPr>
        </p:nvSpPr>
        <p:spPr>
          <a:xfrm>
            <a:off x="238125" y="238125"/>
            <a:ext cx="8667750" cy="400110"/>
          </a:xfrm>
        </p:spPr>
        <p:txBody>
          <a:bodyPr/>
          <a:lstStyle/>
          <a:p>
            <a:r>
              <a:rPr lang="en-US" dirty="0" smtClean="0"/>
              <a:t>Collaboration in the data processing coordinated by SURF</a:t>
            </a:r>
            <a:endParaRPr lang="en-GB" dirty="0"/>
          </a:p>
        </p:txBody>
      </p:sp>
      <p:grpSp>
        <p:nvGrpSpPr>
          <p:cNvPr id="4" name="Groepeer"/>
          <p:cNvGrpSpPr/>
          <p:nvPr/>
        </p:nvGrpSpPr>
        <p:grpSpPr>
          <a:xfrm>
            <a:off x="264319" y="685912"/>
            <a:ext cx="8154411" cy="3709865"/>
            <a:chOff x="0" y="0"/>
            <a:chExt cx="22700323" cy="10327558"/>
          </a:xfrm>
        </p:grpSpPr>
        <p:pic>
          <p:nvPicPr>
            <p:cNvPr id="5" name="Picture 3" descr="Picture 3"/>
            <p:cNvPicPr>
              <a:picLocks noChangeAspect="1"/>
            </p:cNvPicPr>
            <p:nvPr/>
          </p:nvPicPr>
          <p:blipFill>
            <a:blip r:embed="rId3">
              <a:extLst/>
            </a:blip>
            <a:stretch>
              <a:fillRect/>
            </a:stretch>
          </p:blipFill>
          <p:spPr>
            <a:xfrm>
              <a:off x="0" y="0"/>
              <a:ext cx="18515171" cy="10327558"/>
            </a:xfrm>
            <a:prstGeom prst="rect">
              <a:avLst/>
            </a:prstGeom>
            <a:ln w="12700" cap="flat">
              <a:noFill/>
              <a:miter lim="400000"/>
            </a:ln>
            <a:effectLst/>
          </p:spPr>
        </p:pic>
        <p:sp>
          <p:nvSpPr>
            <p:cNvPr id="6" name="TextBox 4"/>
            <p:cNvSpPr txBox="1"/>
            <p:nvPr/>
          </p:nvSpPr>
          <p:spPr>
            <a:xfrm>
              <a:off x="12997294" y="4625997"/>
              <a:ext cx="3017074" cy="10755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6F2575"/>
                  </a:solidFill>
                  <a:latin typeface="Akkurat Std Italic"/>
                  <a:ea typeface="Akkurat Std Italic"/>
                  <a:cs typeface="Akkurat Std Italic"/>
                  <a:sym typeface="Akkurat Std Italic"/>
                </a:defRPr>
              </a:lvl1pPr>
            </a:lstStyle>
            <a:p>
              <a:r>
                <a:rPr sz="2000" b="0"/>
                <a:t>ATLAS</a:t>
              </a:r>
            </a:p>
          </p:txBody>
        </p:sp>
        <p:sp>
          <p:nvSpPr>
            <p:cNvPr id="7" name="TextBox 5"/>
            <p:cNvSpPr txBox="1"/>
            <p:nvPr/>
          </p:nvSpPr>
          <p:spPr>
            <a:xfrm>
              <a:off x="13665838" y="8116786"/>
              <a:ext cx="2512131" cy="107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E3D88A"/>
                  </a:solidFill>
                  <a:latin typeface="Akkurat Std Italic"/>
                  <a:ea typeface="Akkurat Std Italic"/>
                  <a:cs typeface="Akkurat Std Italic"/>
                  <a:sym typeface="Akkurat Std Italic"/>
                </a:defRPr>
              </a:lvl1pPr>
            </a:lstStyle>
            <a:p>
              <a:r>
                <a:rPr sz="2000" b="0"/>
                <a:t>LHCb</a:t>
              </a:r>
            </a:p>
          </p:txBody>
        </p:sp>
        <p:sp>
          <p:nvSpPr>
            <p:cNvPr id="8" name="TextBox 6"/>
            <p:cNvSpPr txBox="1"/>
            <p:nvPr/>
          </p:nvSpPr>
          <p:spPr>
            <a:xfrm>
              <a:off x="13288184" y="2894121"/>
              <a:ext cx="2341105" cy="107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E3D88A"/>
                  </a:solidFill>
                  <a:latin typeface="Akkurat Std Italic"/>
                  <a:ea typeface="Akkurat Std Italic"/>
                  <a:cs typeface="Akkurat Std Italic"/>
                  <a:sym typeface="Akkurat Std Italic"/>
                </a:defRPr>
              </a:lvl1pPr>
            </a:lstStyle>
            <a:p>
              <a:r>
                <a:rPr sz="2000" b="0"/>
                <a:t>Alice</a:t>
              </a:r>
            </a:p>
          </p:txBody>
        </p:sp>
        <p:sp>
          <p:nvSpPr>
            <p:cNvPr id="9" name="TextBox 7"/>
            <p:cNvSpPr txBox="1"/>
            <p:nvPr/>
          </p:nvSpPr>
          <p:spPr>
            <a:xfrm>
              <a:off x="6181049" y="2912973"/>
              <a:ext cx="5760490" cy="122278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E3D88A"/>
                  </a:solidFill>
                  <a:latin typeface="Akkurat Std Italic"/>
                  <a:ea typeface="Akkurat Std Italic"/>
                  <a:cs typeface="Akkurat Std Italic"/>
                  <a:sym typeface="Akkurat Std Italic"/>
                </a:defRPr>
              </a:lvl1pPr>
            </a:lstStyle>
            <a:p>
              <a:r>
                <a:rPr sz="2000" b="0" dirty="0"/>
                <a:t>LIGO &amp; Virgo</a:t>
              </a:r>
            </a:p>
          </p:txBody>
        </p:sp>
        <p:sp>
          <p:nvSpPr>
            <p:cNvPr id="10" name="TextBox 8"/>
            <p:cNvSpPr txBox="1"/>
            <p:nvPr/>
          </p:nvSpPr>
          <p:spPr>
            <a:xfrm>
              <a:off x="6260300" y="1341486"/>
              <a:ext cx="2799918" cy="107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E3D88A"/>
                  </a:solidFill>
                  <a:latin typeface="Akkurat Std Italic"/>
                  <a:ea typeface="Akkurat Std Italic"/>
                  <a:cs typeface="Akkurat Std Italic"/>
                  <a:sym typeface="Akkurat Std Italic"/>
                </a:defRPr>
              </a:lvl1pPr>
            </a:lstStyle>
            <a:p>
              <a:r>
                <a:rPr sz="2000" b="0"/>
                <a:t>Xenon</a:t>
              </a:r>
            </a:p>
          </p:txBody>
        </p:sp>
        <p:sp>
          <p:nvSpPr>
            <p:cNvPr id="11" name="TextBox 9"/>
            <p:cNvSpPr txBox="1"/>
            <p:nvPr/>
          </p:nvSpPr>
          <p:spPr>
            <a:xfrm>
              <a:off x="13785197" y="532047"/>
              <a:ext cx="8915126" cy="107556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1600" tIns="101600" rIns="101600" bIns="101600" numCol="1" anchor="ctr">
              <a:noAutofit/>
            </a:bodyPr>
            <a:lstStyle>
              <a:lvl1pPr defTabSz="457189">
                <a:defRPr sz="6600" b="1" cap="none">
                  <a:solidFill>
                    <a:srgbClr val="6F2575"/>
                  </a:solidFill>
                  <a:latin typeface="Akkurat Std Italic"/>
                  <a:ea typeface="Akkurat Std Italic"/>
                  <a:cs typeface="Akkurat Std Italic"/>
                  <a:sym typeface="Akkurat Std Italic"/>
                </a:defRPr>
              </a:lvl1pPr>
            </a:lstStyle>
            <a:p>
              <a:r>
                <a:rPr sz="2000" b="0" dirty="0" err="1" smtClean="0"/>
                <a:t>WeNMR</a:t>
              </a:r>
              <a:endParaRPr sz="1200" b="0" dirty="0"/>
            </a:p>
          </p:txBody>
        </p:sp>
      </p:grpSp>
      <p:sp>
        <p:nvSpPr>
          <p:cNvPr id="12" name="TextBox 11"/>
          <p:cNvSpPr txBox="1"/>
          <p:nvPr/>
        </p:nvSpPr>
        <p:spPr>
          <a:xfrm>
            <a:off x="3783782" y="4919307"/>
            <a:ext cx="3794308"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rPr>
              <a:t>Graphic:</a:t>
            </a:r>
            <a:r>
              <a:rPr kumimoji="0" lang="en-GB" sz="1100" b="0" i="0" u="none" strike="noStrike" kern="0" cap="none" spc="0" normalizeH="0" noProof="0" dirty="0" smtClean="0">
                <a:ln>
                  <a:noFill/>
                </a:ln>
                <a:solidFill>
                  <a:srgbClr val="6F2575"/>
                </a:solidFill>
                <a:effectLst/>
                <a:uLnTx/>
                <a:uFillTx/>
                <a:latin typeface="Arial"/>
                <a:ea typeface="+mn-ea"/>
                <a:cs typeface="Arial"/>
                <a:sym typeface="Arial"/>
              </a:rPr>
              <a:t> NDPF DNI compute service coordinated by SURF</a:t>
            </a:r>
            <a:endParaRPr kumimoji="0" lang="en-GB" sz="1100" b="0" i="0" u="none" strike="noStrike" kern="0" cap="none" spc="0" normalizeH="0" baseline="0" noProof="0" dirty="0" smtClean="0">
              <a:ln>
                <a:noFill/>
              </a:ln>
              <a:solidFill>
                <a:srgbClr val="6F2575"/>
              </a:solidFill>
              <a:effectLst/>
              <a:uLnTx/>
              <a:uFillTx/>
              <a:latin typeface="Arial"/>
              <a:ea typeface="+mn-ea"/>
              <a:cs typeface="Arial"/>
              <a:sym typeface="Arial"/>
            </a:endParaRPr>
          </a:p>
        </p:txBody>
      </p:sp>
      <p:sp>
        <p:nvSpPr>
          <p:cNvPr id="13" name="Footer Placeholder 12"/>
          <p:cNvSpPr>
            <a:spLocks noGrp="1"/>
          </p:cNvSpPr>
          <p:nvPr>
            <p:ph type="ftr" sz="quarter" idx="3"/>
          </p:nvPr>
        </p:nvSpPr>
        <p:spPr/>
        <p:txBody>
          <a:bodyPr/>
          <a:lstStyle/>
          <a:p>
            <a:r>
              <a:rPr lang="nl-NL" smtClean="0"/>
              <a:t>Samenwerken in onderzoek - een Nederlandse e-Infra aanpak</a:t>
            </a:r>
            <a:endParaRPr lang="nl-NL" dirty="0"/>
          </a:p>
        </p:txBody>
      </p:sp>
      <p:sp>
        <p:nvSpPr>
          <p:cNvPr id="14" name="TextBox 13"/>
          <p:cNvSpPr txBox="1"/>
          <p:nvPr/>
        </p:nvSpPr>
        <p:spPr>
          <a:xfrm>
            <a:off x="7005471" y="1030753"/>
            <a:ext cx="2072738" cy="33650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latin typeface="+mn-lt"/>
                <a:ea typeface="+mn-ea"/>
                <a:cs typeface="+mn-cs"/>
                <a:sym typeface="Arial"/>
              </a:rPr>
              <a:t>Communities</a:t>
            </a:r>
            <a:br>
              <a:rPr kumimoji="0" lang="en-GB" sz="1600" b="1" i="0" u="none" strike="noStrike" cap="none" spc="0" normalizeH="0" dirty="0" smtClean="0">
                <a:ln>
                  <a:noFill/>
                </a:ln>
                <a:solidFill>
                  <a:srgbClr val="6F2575"/>
                </a:solidFill>
                <a:effectLst/>
                <a:uFillTx/>
                <a:latin typeface="+mn-lt"/>
                <a:ea typeface="+mn-ea"/>
                <a:cs typeface="+mn-cs"/>
                <a:sym typeface="Arial"/>
              </a:rPr>
            </a:br>
            <a:endParaRPr kumimoji="0" lang="en-GB" sz="400" b="1" i="0" u="none" strike="noStrike" cap="none" spc="0" normalizeH="0" dirty="0" smtClean="0">
              <a:ln>
                <a:noFill/>
              </a:ln>
              <a:solidFill>
                <a:srgbClr val="6F2575"/>
              </a:solidFill>
              <a:effectLst/>
              <a:uFillTx/>
              <a:latin typeface="+mn-lt"/>
              <a:ea typeface="+mn-ea"/>
              <a:cs typeface="+mn-cs"/>
              <a:sym typeface="Arial"/>
            </a:endParaRPr>
          </a:p>
          <a:p>
            <a:pPr marL="0" marR="0" indent="0" algn="l" defTabSz="825500" rtl="0" fontAlgn="auto" latinLnBrk="0" hangingPunct="0">
              <a:lnSpc>
                <a:spcPct val="100000"/>
              </a:lnSpc>
              <a:spcBef>
                <a:spcPts val="0"/>
              </a:spcBef>
              <a:spcAft>
                <a:spcPts val="0"/>
              </a:spcAft>
              <a:buClrTx/>
              <a:buSzTx/>
              <a:buFontTx/>
              <a:buNone/>
              <a:tabLst/>
            </a:pPr>
            <a:r>
              <a:rPr lang="en-GB" sz="1600" cap="none" dirty="0" err="1" smtClean="0">
                <a:solidFill>
                  <a:schemeClr val="accent4">
                    <a:lumMod val="50000"/>
                  </a:schemeClr>
                </a:solidFill>
              </a:rPr>
              <a:t>WeNMR</a:t>
            </a:r>
            <a:endParaRPr lang="en-GB" sz="1600" cap="none" dirty="0">
              <a:solidFill>
                <a:schemeClr val="accent4">
                  <a:lumMod val="50000"/>
                </a:schemeClr>
              </a:solidFill>
            </a:endParaRP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1600" cap="none" dirty="0" smtClean="0">
                <a:solidFill>
                  <a:srgbClr val="6F2575"/>
                </a:solidFill>
              </a:rPr>
              <a:t>structural biochemistry</a:t>
            </a:r>
          </a:p>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chemeClr val="bg1"/>
                </a:solidFill>
                <a:effectLst/>
                <a:uFillTx/>
                <a:latin typeface="+mn-lt"/>
                <a:ea typeface="+mn-ea"/>
                <a:cs typeface="+mn-cs"/>
                <a:sym typeface="Arial"/>
              </a:rPr>
              <a:t>Xenon</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dirty="0" smtClean="0">
                <a:ln>
                  <a:noFill/>
                </a:ln>
                <a:solidFill>
                  <a:srgbClr val="6F2575"/>
                </a:solidFill>
                <a:effectLst/>
                <a:uFillTx/>
                <a:latin typeface="+mn-lt"/>
                <a:ea typeface="+mn-ea"/>
                <a:cs typeface="+mn-cs"/>
                <a:sym typeface="Arial"/>
              </a:rPr>
              <a:t>direct DM searches</a:t>
            </a:r>
          </a:p>
          <a:p>
            <a:pPr marL="0" marR="0" indent="0" algn="l" defTabSz="825500" rtl="0" fontAlgn="auto" latinLnBrk="0" hangingPunct="0">
              <a:lnSpc>
                <a:spcPct val="100000"/>
              </a:lnSpc>
              <a:spcBef>
                <a:spcPts val="0"/>
              </a:spcBef>
              <a:spcAft>
                <a:spcPts val="0"/>
              </a:spcAft>
              <a:buClrTx/>
              <a:buSzTx/>
              <a:buFontTx/>
              <a:buNone/>
              <a:tabLst/>
            </a:pPr>
            <a:r>
              <a:rPr lang="en-GB" sz="1600" cap="none" dirty="0" smtClean="0">
                <a:solidFill>
                  <a:schemeClr val="accent5">
                    <a:lumMod val="75000"/>
                  </a:schemeClr>
                </a:solidFill>
              </a:rPr>
              <a:t>LIGO/Virgo</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GB" sz="1600" cap="none" dirty="0" smtClean="0">
                <a:solidFill>
                  <a:srgbClr val="6F2575"/>
                </a:solidFill>
              </a:rPr>
              <a:t>Gravitational waves</a:t>
            </a:r>
          </a:p>
          <a:p>
            <a:pPr marL="0" marR="0" indent="0" algn="l"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chemeClr val="tx1">
                    <a:lumMod val="75000"/>
                  </a:schemeClr>
                </a:solidFill>
                <a:effectLst/>
                <a:uFillTx/>
                <a:latin typeface="+mn-lt"/>
                <a:ea typeface="+mn-ea"/>
                <a:cs typeface="+mn-cs"/>
                <a:sym typeface="Arial"/>
              </a:rPr>
              <a:t>Alice</a:t>
            </a:r>
            <a:r>
              <a:rPr kumimoji="0" lang="en-GB" sz="1600" b="0" i="0" u="none" strike="noStrike" cap="none" spc="0" normalizeH="0" dirty="0" smtClean="0">
                <a:ln>
                  <a:noFill/>
                </a:ln>
                <a:solidFill>
                  <a:srgbClr val="6F2575"/>
                </a:solidFill>
                <a:effectLst/>
                <a:uFillTx/>
                <a:latin typeface="+mn-lt"/>
                <a:ea typeface="+mn-ea"/>
                <a:cs typeface="+mn-cs"/>
                <a:sym typeface="Arial"/>
              </a:rPr>
              <a:t>, </a:t>
            </a:r>
            <a:r>
              <a:rPr kumimoji="0" lang="en-GB" sz="1600" b="0" i="0" u="none" strike="noStrike" cap="none" spc="0" normalizeH="0" dirty="0" smtClean="0">
                <a:ln>
                  <a:noFill/>
                </a:ln>
                <a:solidFill>
                  <a:srgbClr val="00B050"/>
                </a:solidFill>
                <a:effectLst/>
                <a:uFillTx/>
                <a:latin typeface="+mn-lt"/>
                <a:ea typeface="+mn-ea"/>
                <a:cs typeface="+mn-cs"/>
                <a:sym typeface="Arial"/>
              </a:rPr>
              <a:t>ATLAS</a:t>
            </a:r>
            <a:r>
              <a:rPr kumimoji="0" lang="en-GB" sz="1600" b="0" i="0" u="none" strike="noStrike" cap="none" spc="0" normalizeH="0" dirty="0" smtClean="0">
                <a:ln>
                  <a:noFill/>
                </a:ln>
                <a:solidFill>
                  <a:srgbClr val="6F2575"/>
                </a:solidFill>
                <a:effectLst/>
                <a:uFillTx/>
                <a:latin typeface="+mn-lt"/>
                <a:ea typeface="+mn-ea"/>
                <a:cs typeface="+mn-cs"/>
                <a:sym typeface="Arial"/>
              </a:rPr>
              <a:t>, </a:t>
            </a:r>
            <a:r>
              <a:rPr kumimoji="0" lang="en-GB" sz="1600" b="0" i="0" u="none" strike="noStrike" cap="none" spc="0" normalizeH="0" dirty="0" smtClean="0">
                <a:ln>
                  <a:noFill/>
                </a:ln>
                <a:solidFill>
                  <a:srgbClr val="0070C0"/>
                </a:solidFill>
                <a:effectLst/>
                <a:uFillTx/>
                <a:latin typeface="+mn-lt"/>
                <a:ea typeface="+mn-ea"/>
                <a:cs typeface="+mn-cs"/>
                <a:sym typeface="Arial"/>
              </a:rPr>
              <a:t>LHCb</a:t>
            </a:r>
          </a:p>
          <a:p>
            <a:pPr marL="285750" marR="0" indent="-28575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GB" sz="1600" b="0" i="0" u="none" strike="noStrike" cap="none" spc="0" normalizeH="0" dirty="0" smtClean="0">
                <a:ln>
                  <a:noFill/>
                </a:ln>
                <a:solidFill>
                  <a:srgbClr val="6F2575"/>
                </a:solidFill>
                <a:effectLst/>
                <a:uFillTx/>
                <a:latin typeface="+mn-lt"/>
                <a:ea typeface="+mn-ea"/>
                <a:cs typeface="+mn-cs"/>
                <a:sym typeface="Arial"/>
              </a:rPr>
              <a:t>LHC experiments (with NL support)</a:t>
            </a:r>
          </a:p>
        </p:txBody>
      </p:sp>
      <p:sp>
        <p:nvSpPr>
          <p:cNvPr id="15" name="TextBox 14"/>
          <p:cNvSpPr txBox="1"/>
          <p:nvPr/>
        </p:nvSpPr>
        <p:spPr>
          <a:xfrm rot="16200000">
            <a:off x="-144077" y="1104379"/>
            <a:ext cx="1069203"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400" b="0" i="1" u="none" strike="noStrike" cap="none" spc="0" normalizeH="0" dirty="0" smtClean="0">
                <a:ln>
                  <a:noFill/>
                </a:ln>
                <a:solidFill>
                  <a:schemeClr val="bg1"/>
                </a:solidFill>
                <a:effectLst/>
                <a:uFillTx/>
                <a:latin typeface="+mn-lt"/>
                <a:ea typeface="+mn-ea"/>
                <a:cs typeface="+mn-cs"/>
                <a:sym typeface="Arial"/>
              </a:rPr>
              <a:t>#CPU cores</a:t>
            </a:r>
          </a:p>
        </p:txBody>
      </p:sp>
      <p:sp>
        <p:nvSpPr>
          <p:cNvPr id="16" name="TextBox 15"/>
          <p:cNvSpPr txBox="1"/>
          <p:nvPr/>
        </p:nvSpPr>
        <p:spPr>
          <a:xfrm>
            <a:off x="4926766" y="4335146"/>
            <a:ext cx="202138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1" u="none" strike="noStrike" cap="none" spc="0" normalizeH="0" dirty="0" smtClean="0">
                <a:ln>
                  <a:noFill/>
                </a:ln>
                <a:solidFill>
                  <a:schemeClr val="bg1"/>
                </a:solidFill>
                <a:effectLst/>
                <a:uFillTx/>
                <a:latin typeface="+mn-lt"/>
                <a:ea typeface="+mn-ea"/>
                <a:cs typeface="+mn-cs"/>
                <a:sym typeface="Arial"/>
              </a:rPr>
              <a:t>weekday (arbitrary 2 weeks)</a:t>
            </a:r>
          </a:p>
        </p:txBody>
      </p:sp>
    </p:spTree>
    <p:extLst>
      <p:ext uri="{BB962C8B-B14F-4D97-AF65-F5344CB8AC3E}">
        <p14:creationId xmlns:p14="http://schemas.microsoft.com/office/powerpoint/2010/main" val="52612383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86CB4B4D-7CA3-9044-876B-883B54F8677D}" type="slidenum">
              <a:rPr lang="en-GB" smtClean="0"/>
              <a:t>8</a:t>
            </a:fld>
            <a:endParaRPr lang="en-GB"/>
          </a:p>
        </p:txBody>
      </p:sp>
      <p:sp>
        <p:nvSpPr>
          <p:cNvPr id="3" name="Text Placeholder 2"/>
          <p:cNvSpPr>
            <a:spLocks noGrp="1"/>
          </p:cNvSpPr>
          <p:nvPr>
            <p:ph type="body" sz="quarter" idx="15"/>
          </p:nvPr>
        </p:nvSpPr>
        <p:spPr/>
        <p:txBody>
          <a:bodyPr/>
          <a:lstStyle/>
          <a:p>
            <a:r>
              <a:rPr lang="en-US" dirty="0" smtClean="0"/>
              <a:t>Combining HPC and HTC – e.g. for GW ‘template banks’</a:t>
            </a:r>
            <a:endParaRPr lang="en-GB" dirty="0"/>
          </a:p>
        </p:txBody>
      </p:sp>
      <p:sp>
        <p:nvSpPr>
          <p:cNvPr id="4" name="TextBox 3"/>
          <p:cNvSpPr txBox="1"/>
          <p:nvPr/>
        </p:nvSpPr>
        <p:spPr>
          <a:xfrm>
            <a:off x="984576" y="4155696"/>
            <a:ext cx="80983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lang="en-GB" sz="1200" cap="none" dirty="0" smtClean="0">
                <a:solidFill>
                  <a:srgbClr val="6F2575"/>
                </a:solidFill>
              </a:rPr>
              <a:t>image </a:t>
            </a:r>
            <a:r>
              <a:rPr lang="en-GB" sz="1200" cap="none" dirty="0" err="1" smtClean="0">
                <a:solidFill>
                  <a:srgbClr val="6F2575"/>
                </a:solidFill>
              </a:rPr>
              <a:t>gstLAL</a:t>
            </a:r>
            <a:r>
              <a:rPr lang="en-GB" sz="1200" cap="none" dirty="0" smtClean="0">
                <a:solidFill>
                  <a:srgbClr val="6F2575"/>
                </a:solidFill>
              </a:rPr>
              <a:t> for O2 run from: </a:t>
            </a:r>
            <a:r>
              <a:rPr lang="en-GB" sz="1200" cap="none" dirty="0" err="1" smtClean="0">
                <a:solidFill>
                  <a:srgbClr val="6F2575"/>
                </a:solidFill>
              </a:rPr>
              <a:t>Debnandini</a:t>
            </a:r>
            <a:r>
              <a:rPr lang="en-GB" sz="1200" cap="none" dirty="0" smtClean="0">
                <a:solidFill>
                  <a:srgbClr val="6F2575"/>
                </a:solidFill>
              </a:rPr>
              <a:t> Mukherjee, Sarah Caudill, </a:t>
            </a:r>
            <a:r>
              <a:rPr lang="en-GB" sz="1200" i="1" cap="none" dirty="0" smtClean="0">
                <a:solidFill>
                  <a:srgbClr val="6F2575"/>
                </a:solidFill>
              </a:rPr>
              <a:t>et al. </a:t>
            </a:r>
            <a:r>
              <a:rPr lang="en-GB" sz="1200" cap="none" dirty="0" smtClean="0">
                <a:solidFill>
                  <a:srgbClr val="6F2575"/>
                </a:solidFill>
                <a:hlinkClick r:id="rId3"/>
              </a:rPr>
              <a:t>https</a:t>
            </a:r>
            <a:r>
              <a:rPr lang="en-GB" sz="1200" cap="none" dirty="0">
                <a:solidFill>
                  <a:srgbClr val="6F2575"/>
                </a:solidFill>
                <a:hlinkClick r:id="rId3"/>
              </a:rPr>
              <a:t>://</a:t>
            </a:r>
            <a:r>
              <a:rPr lang="en-GB" sz="1200" cap="none" dirty="0" smtClean="0">
                <a:solidFill>
                  <a:srgbClr val="6F2575"/>
                </a:solidFill>
                <a:hlinkClick r:id="rId3"/>
              </a:rPr>
              <a:t>arxiv.org/abs/1812.05121</a:t>
            </a:r>
            <a:r>
              <a:rPr lang="en-GB" sz="1200" cap="none" dirty="0" smtClean="0">
                <a:solidFill>
                  <a:srgbClr val="6F2575"/>
                </a:solidFill>
              </a:rPr>
              <a:t> [</a:t>
            </a:r>
            <a:r>
              <a:rPr lang="en-GB" sz="1200" cap="none" dirty="0" err="1" smtClean="0">
                <a:solidFill>
                  <a:srgbClr val="6F2575"/>
                </a:solidFill>
              </a:rPr>
              <a:t>astro-ph</a:t>
            </a:r>
            <a:r>
              <a:rPr lang="en-GB" sz="1200" cap="none" dirty="0" smtClean="0">
                <a:solidFill>
                  <a:srgbClr val="6F2575"/>
                </a:solidFill>
              </a:rPr>
              <a:t>]</a:t>
            </a:r>
            <a:br>
              <a:rPr lang="en-GB" sz="1200" cap="none" dirty="0" smtClean="0">
                <a:solidFill>
                  <a:srgbClr val="6F2575"/>
                </a:solidFill>
              </a:rPr>
            </a:br>
            <a:r>
              <a:rPr lang="en-GB" sz="1200" cap="none" dirty="0" smtClean="0">
                <a:solidFill>
                  <a:srgbClr val="6F2575"/>
                </a:solidFill>
              </a:rPr>
              <a:t>(</a:t>
            </a:r>
            <a:r>
              <a:rPr lang="en-US" sz="1200" cap="none" dirty="0" smtClean="0">
                <a:solidFill>
                  <a:srgbClr val="6F2575"/>
                </a:solidFill>
              </a:rPr>
              <a:t>Physical </a:t>
            </a:r>
            <a:r>
              <a:rPr lang="en-US" sz="1200" cap="none" dirty="0">
                <a:solidFill>
                  <a:srgbClr val="6F2575"/>
                </a:solidFill>
              </a:rPr>
              <a:t>Review D, volume </a:t>
            </a:r>
            <a:r>
              <a:rPr lang="en-US" sz="1200" cap="none" dirty="0" smtClean="0">
                <a:solidFill>
                  <a:srgbClr val="6F2575"/>
                </a:solidFill>
              </a:rPr>
              <a:t>103 (2021), </a:t>
            </a:r>
            <a:r>
              <a:rPr lang="en-US" sz="1200" b="1" cap="none" dirty="0" smtClean="0">
                <a:solidFill>
                  <a:srgbClr val="6F2575"/>
                </a:solidFill>
              </a:rPr>
              <a:t>8</a:t>
            </a:r>
            <a:r>
              <a:rPr lang="en-US" sz="1200" cap="none" dirty="0">
                <a:solidFill>
                  <a:srgbClr val="6F2575"/>
                </a:solidFill>
              </a:rPr>
              <a:t>, pp. </a:t>
            </a:r>
            <a:r>
              <a:rPr lang="en-US" sz="1200" cap="none" dirty="0" smtClean="0">
                <a:solidFill>
                  <a:srgbClr val="6F2575"/>
                </a:solidFill>
              </a:rPr>
              <a:t>1-13)</a:t>
            </a:r>
            <a:endParaRPr kumimoji="0" lang="en-GB" sz="1200" b="0" i="0" u="none" strike="noStrike" cap="none" spc="0" normalizeH="0" dirty="0" smtClean="0">
              <a:ln>
                <a:noFill/>
              </a:ln>
              <a:solidFill>
                <a:srgbClr val="6F2575"/>
              </a:solidFill>
              <a:effectLst/>
              <a:uFillTx/>
              <a:sym typeface="Arial"/>
            </a:endParaRPr>
          </a:p>
        </p:txBody>
      </p:sp>
      <p:pic>
        <p:nvPicPr>
          <p:cNvPr id="5" name="Picture 4"/>
          <p:cNvPicPr>
            <a:picLocks noChangeAspect="1"/>
          </p:cNvPicPr>
          <p:nvPr/>
        </p:nvPicPr>
        <p:blipFill>
          <a:blip r:embed="rId4"/>
          <a:stretch>
            <a:fillRect/>
          </a:stretch>
        </p:blipFill>
        <p:spPr>
          <a:xfrm>
            <a:off x="1979271" y="754669"/>
            <a:ext cx="4351504" cy="3401027"/>
          </a:xfrm>
          <a:prstGeom prst="rect">
            <a:avLst/>
          </a:prstGeom>
        </p:spPr>
      </p:pic>
      <p:sp>
        <p:nvSpPr>
          <p:cNvPr id="6" name="TextBox 5"/>
          <p:cNvSpPr txBox="1"/>
          <p:nvPr/>
        </p:nvSpPr>
        <p:spPr>
          <a:xfrm>
            <a:off x="6731540" y="1372404"/>
            <a:ext cx="2174335" cy="15061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14000"/>
              </a:lnSpc>
              <a:spcBef>
                <a:spcPts val="0"/>
              </a:spcBef>
              <a:spcAft>
                <a:spcPts val="0"/>
              </a:spcAft>
              <a:buClrTx/>
              <a:buSzTx/>
              <a:buFontTx/>
              <a:buNone/>
              <a:tabLst/>
            </a:pPr>
            <a:r>
              <a:rPr kumimoji="0" lang="en-GB" sz="1600" b="0" i="1" u="none" strike="noStrike" cap="none" spc="0" normalizeH="0" dirty="0" smtClean="0">
                <a:ln>
                  <a:noFill/>
                </a:ln>
                <a:solidFill>
                  <a:srgbClr val="6F2575"/>
                </a:solidFill>
                <a:effectLst/>
                <a:uFillTx/>
                <a:sym typeface="Arial"/>
              </a:rPr>
              <a:t>LIGO</a:t>
            </a:r>
          </a:p>
          <a:p>
            <a:pPr marL="0" marR="0" indent="0" algn="l" defTabSz="825500" rtl="0" fontAlgn="auto" latinLnBrk="0" hangingPunct="0">
              <a:lnSpc>
                <a:spcPct val="114000"/>
              </a:lnSpc>
              <a:spcBef>
                <a:spcPts val="0"/>
              </a:spcBef>
              <a:spcAft>
                <a:spcPts val="0"/>
              </a:spcAft>
              <a:buClrTx/>
              <a:buSzTx/>
              <a:buFontTx/>
              <a:buNone/>
              <a:tabLst/>
            </a:pPr>
            <a:r>
              <a:rPr lang="en-GB" sz="1600" i="1" cap="none" dirty="0" smtClean="0">
                <a:solidFill>
                  <a:srgbClr val="6F2575"/>
                </a:solidFill>
              </a:rPr>
              <a:t>Virgo/KAGRA</a:t>
            </a:r>
          </a:p>
          <a:p>
            <a:pPr marL="0" marR="0" indent="0" algn="l" defTabSz="825500" rtl="0" fontAlgn="auto" latinLnBrk="0" hangingPunct="0">
              <a:lnSpc>
                <a:spcPct val="114000"/>
              </a:lnSpc>
              <a:spcBef>
                <a:spcPts val="0"/>
              </a:spcBef>
              <a:spcAft>
                <a:spcPts val="0"/>
              </a:spcAft>
              <a:buClrTx/>
              <a:buSzTx/>
              <a:buFontTx/>
              <a:buNone/>
              <a:tabLst/>
            </a:pPr>
            <a:r>
              <a:rPr kumimoji="0" lang="en-GB" sz="1600" b="0" i="1" u="none" strike="noStrike" cap="none" spc="0" normalizeH="0" dirty="0" smtClean="0">
                <a:ln>
                  <a:noFill/>
                </a:ln>
                <a:solidFill>
                  <a:srgbClr val="6F2575"/>
                </a:solidFill>
                <a:effectLst/>
                <a:uFillTx/>
                <a:sym typeface="Arial"/>
              </a:rPr>
              <a:t>ET Pathfinder</a:t>
            </a:r>
          </a:p>
          <a:p>
            <a:pPr marL="0" marR="0" indent="0" algn="l" defTabSz="825500" rtl="0" fontAlgn="auto" latinLnBrk="0" hangingPunct="0">
              <a:lnSpc>
                <a:spcPct val="114000"/>
              </a:lnSpc>
              <a:spcBef>
                <a:spcPts val="0"/>
              </a:spcBef>
              <a:spcAft>
                <a:spcPts val="0"/>
              </a:spcAft>
              <a:buClrTx/>
              <a:buSzTx/>
              <a:buFontTx/>
              <a:buNone/>
              <a:tabLst/>
            </a:pPr>
            <a:r>
              <a:rPr lang="en-US" sz="1600" i="1" cap="none" dirty="0" smtClean="0">
                <a:solidFill>
                  <a:srgbClr val="6F2575"/>
                </a:solidFill>
              </a:rPr>
              <a:t>…</a:t>
            </a:r>
            <a:endParaRPr kumimoji="0" lang="en-GB" sz="1600" b="0" i="1" u="none" strike="noStrike" cap="none" spc="0" normalizeH="0" dirty="0" smtClean="0">
              <a:ln>
                <a:noFill/>
              </a:ln>
              <a:solidFill>
                <a:srgbClr val="6F2575"/>
              </a:solidFill>
              <a:effectLst/>
              <a:uFillTx/>
              <a:sym typeface="Arial"/>
            </a:endParaRPr>
          </a:p>
          <a:p>
            <a:pPr marL="0" marR="0" indent="0" algn="l" defTabSz="825500" rtl="0" fontAlgn="auto" latinLnBrk="0" hangingPunct="0">
              <a:lnSpc>
                <a:spcPct val="114000"/>
              </a:lnSpc>
              <a:spcBef>
                <a:spcPts val="0"/>
              </a:spcBef>
              <a:spcAft>
                <a:spcPts val="0"/>
              </a:spcAft>
              <a:buClrTx/>
              <a:buSzTx/>
              <a:buFontTx/>
              <a:buNone/>
              <a:tabLst/>
            </a:pPr>
            <a:r>
              <a:rPr lang="en-GB" sz="1600" i="1" cap="none" dirty="0" smtClean="0">
                <a:solidFill>
                  <a:srgbClr val="6F2575"/>
                </a:solidFill>
              </a:rPr>
              <a:t>Einstein Telescope</a:t>
            </a:r>
          </a:p>
        </p:txBody>
      </p:sp>
      <p:sp>
        <p:nvSpPr>
          <p:cNvPr id="7" name="Footer Placeholder 6"/>
          <p:cNvSpPr>
            <a:spLocks noGrp="1"/>
          </p:cNvSpPr>
          <p:nvPr>
            <p:ph type="ftr" sz="quarter" idx="3"/>
          </p:nvPr>
        </p:nvSpPr>
        <p:spPr/>
        <p:txBody>
          <a:bodyPr/>
          <a:lstStyle/>
          <a:p>
            <a:r>
              <a:rPr lang="nl-NL" smtClean="0"/>
              <a:t>Samenwerken in onderzoek - een Nederlandse e-Infra aanpak</a:t>
            </a:r>
            <a:endParaRPr lang="nl-NL" dirty="0"/>
          </a:p>
        </p:txBody>
      </p:sp>
    </p:spTree>
    <p:extLst>
      <p:ext uri="{BB962C8B-B14F-4D97-AF65-F5344CB8AC3E}">
        <p14:creationId xmlns:p14="http://schemas.microsoft.com/office/powerpoint/2010/main" val="3002690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7273655" y="1121224"/>
            <a:ext cx="1759924" cy="871687"/>
          </a:xfrm>
          <a:prstGeom prst="rect">
            <a:avLst/>
          </a:prstGeom>
        </p:spPr>
      </p:pic>
      <p:graphicFrame>
        <p:nvGraphicFramePr>
          <p:cNvPr id="2" name="Diagram 1"/>
          <p:cNvGraphicFramePr/>
          <p:nvPr>
            <p:extLst>
              <p:ext uri="{D42A27DB-BD31-4B8C-83A1-F6EECF244321}">
                <p14:modId xmlns:p14="http://schemas.microsoft.com/office/powerpoint/2010/main" val="2730113796"/>
              </p:ext>
            </p:extLst>
          </p:nvPr>
        </p:nvGraphicFramePr>
        <p:xfrm>
          <a:off x="0" y="539751"/>
          <a:ext cx="9144000" cy="3910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Freeform 19"/>
          <p:cNvSpPr/>
          <p:nvPr/>
        </p:nvSpPr>
        <p:spPr>
          <a:xfrm rot="771832">
            <a:off x="-88900" y="863600"/>
            <a:ext cx="3149600" cy="3479800"/>
          </a:xfrm>
          <a:custGeom>
            <a:avLst/>
            <a:gdLst>
              <a:gd name="connsiteX0" fmla="*/ 419100 w 3149600"/>
              <a:gd name="connsiteY0" fmla="*/ 76200 h 3479800"/>
              <a:gd name="connsiteX1" fmla="*/ 520700 w 3149600"/>
              <a:gd name="connsiteY1" fmla="*/ 38100 h 3479800"/>
              <a:gd name="connsiteX2" fmla="*/ 863600 w 3149600"/>
              <a:gd name="connsiteY2" fmla="*/ 12700 h 3479800"/>
              <a:gd name="connsiteX3" fmla="*/ 1155700 w 3149600"/>
              <a:gd name="connsiteY3" fmla="*/ 0 h 3479800"/>
              <a:gd name="connsiteX4" fmla="*/ 1524000 w 3149600"/>
              <a:gd name="connsiteY4" fmla="*/ 12700 h 3479800"/>
              <a:gd name="connsiteX5" fmla="*/ 1689100 w 3149600"/>
              <a:gd name="connsiteY5" fmla="*/ 25400 h 3479800"/>
              <a:gd name="connsiteX6" fmla="*/ 1739900 w 3149600"/>
              <a:gd name="connsiteY6" fmla="*/ 38100 h 3479800"/>
              <a:gd name="connsiteX7" fmla="*/ 1930400 w 3149600"/>
              <a:gd name="connsiteY7" fmla="*/ 50800 h 3479800"/>
              <a:gd name="connsiteX8" fmla="*/ 2070100 w 3149600"/>
              <a:gd name="connsiteY8" fmla="*/ 76200 h 3479800"/>
              <a:gd name="connsiteX9" fmla="*/ 2146300 w 3149600"/>
              <a:gd name="connsiteY9" fmla="*/ 101600 h 3479800"/>
              <a:gd name="connsiteX10" fmla="*/ 2184400 w 3149600"/>
              <a:gd name="connsiteY10" fmla="*/ 114300 h 3479800"/>
              <a:gd name="connsiteX11" fmla="*/ 2273300 w 3149600"/>
              <a:gd name="connsiteY11" fmla="*/ 165100 h 3479800"/>
              <a:gd name="connsiteX12" fmla="*/ 2527300 w 3149600"/>
              <a:gd name="connsiteY12" fmla="*/ 317500 h 3479800"/>
              <a:gd name="connsiteX13" fmla="*/ 2590800 w 3149600"/>
              <a:gd name="connsiteY13" fmla="*/ 342900 h 3479800"/>
              <a:gd name="connsiteX14" fmla="*/ 2679700 w 3149600"/>
              <a:gd name="connsiteY14" fmla="*/ 406400 h 3479800"/>
              <a:gd name="connsiteX15" fmla="*/ 2717800 w 3149600"/>
              <a:gd name="connsiteY15" fmla="*/ 431800 h 3479800"/>
              <a:gd name="connsiteX16" fmla="*/ 2755900 w 3149600"/>
              <a:gd name="connsiteY16" fmla="*/ 444500 h 3479800"/>
              <a:gd name="connsiteX17" fmla="*/ 2819400 w 3149600"/>
              <a:gd name="connsiteY17" fmla="*/ 520700 h 3479800"/>
              <a:gd name="connsiteX18" fmla="*/ 2870200 w 3149600"/>
              <a:gd name="connsiteY18" fmla="*/ 571500 h 3479800"/>
              <a:gd name="connsiteX19" fmla="*/ 2882900 w 3149600"/>
              <a:gd name="connsiteY19" fmla="*/ 609600 h 3479800"/>
              <a:gd name="connsiteX20" fmla="*/ 2908300 w 3149600"/>
              <a:gd name="connsiteY20" fmla="*/ 647700 h 3479800"/>
              <a:gd name="connsiteX21" fmla="*/ 2921000 w 3149600"/>
              <a:gd name="connsiteY21" fmla="*/ 698500 h 3479800"/>
              <a:gd name="connsiteX22" fmla="*/ 2933700 w 3149600"/>
              <a:gd name="connsiteY22" fmla="*/ 736600 h 3479800"/>
              <a:gd name="connsiteX23" fmla="*/ 2946400 w 3149600"/>
              <a:gd name="connsiteY23" fmla="*/ 787400 h 3479800"/>
              <a:gd name="connsiteX24" fmla="*/ 2971800 w 3149600"/>
              <a:gd name="connsiteY24" fmla="*/ 838200 h 3479800"/>
              <a:gd name="connsiteX25" fmla="*/ 2997200 w 3149600"/>
              <a:gd name="connsiteY25" fmla="*/ 914400 h 3479800"/>
              <a:gd name="connsiteX26" fmla="*/ 3009900 w 3149600"/>
              <a:gd name="connsiteY26" fmla="*/ 952500 h 3479800"/>
              <a:gd name="connsiteX27" fmla="*/ 3035300 w 3149600"/>
              <a:gd name="connsiteY27" fmla="*/ 990600 h 3479800"/>
              <a:gd name="connsiteX28" fmla="*/ 3073400 w 3149600"/>
              <a:gd name="connsiteY28" fmla="*/ 1117600 h 3479800"/>
              <a:gd name="connsiteX29" fmla="*/ 3086100 w 3149600"/>
              <a:gd name="connsiteY29" fmla="*/ 1295400 h 3479800"/>
              <a:gd name="connsiteX30" fmla="*/ 3111500 w 3149600"/>
              <a:gd name="connsiteY30" fmla="*/ 1752600 h 3479800"/>
              <a:gd name="connsiteX31" fmla="*/ 3124200 w 3149600"/>
              <a:gd name="connsiteY31" fmla="*/ 1790700 h 3479800"/>
              <a:gd name="connsiteX32" fmla="*/ 3149600 w 3149600"/>
              <a:gd name="connsiteY32" fmla="*/ 2362200 h 3479800"/>
              <a:gd name="connsiteX33" fmla="*/ 3136900 w 3149600"/>
              <a:gd name="connsiteY33" fmla="*/ 2844800 h 3479800"/>
              <a:gd name="connsiteX34" fmla="*/ 3111500 w 3149600"/>
              <a:gd name="connsiteY34" fmla="*/ 2895600 h 3479800"/>
              <a:gd name="connsiteX35" fmla="*/ 3098800 w 3149600"/>
              <a:gd name="connsiteY35" fmla="*/ 2946400 h 3479800"/>
              <a:gd name="connsiteX36" fmla="*/ 3035300 w 3149600"/>
              <a:gd name="connsiteY36" fmla="*/ 3060700 h 3479800"/>
              <a:gd name="connsiteX37" fmla="*/ 2959100 w 3149600"/>
              <a:gd name="connsiteY37" fmla="*/ 3136900 h 3479800"/>
              <a:gd name="connsiteX38" fmla="*/ 2844800 w 3149600"/>
              <a:gd name="connsiteY38" fmla="*/ 3238500 h 3479800"/>
              <a:gd name="connsiteX39" fmla="*/ 2819400 w 3149600"/>
              <a:gd name="connsiteY39" fmla="*/ 3276600 h 3479800"/>
              <a:gd name="connsiteX40" fmla="*/ 2717800 w 3149600"/>
              <a:gd name="connsiteY40" fmla="*/ 3340100 h 3479800"/>
              <a:gd name="connsiteX41" fmla="*/ 2641600 w 3149600"/>
              <a:gd name="connsiteY41" fmla="*/ 3390900 h 3479800"/>
              <a:gd name="connsiteX42" fmla="*/ 2578100 w 3149600"/>
              <a:gd name="connsiteY42" fmla="*/ 3403600 h 3479800"/>
              <a:gd name="connsiteX43" fmla="*/ 2463800 w 3149600"/>
              <a:gd name="connsiteY43" fmla="*/ 3441700 h 3479800"/>
              <a:gd name="connsiteX44" fmla="*/ 2387600 w 3149600"/>
              <a:gd name="connsiteY44" fmla="*/ 3467100 h 3479800"/>
              <a:gd name="connsiteX45" fmla="*/ 2349500 w 3149600"/>
              <a:gd name="connsiteY45" fmla="*/ 3479800 h 3479800"/>
              <a:gd name="connsiteX46" fmla="*/ 2044700 w 3149600"/>
              <a:gd name="connsiteY46" fmla="*/ 3467100 h 3479800"/>
              <a:gd name="connsiteX47" fmla="*/ 1968500 w 3149600"/>
              <a:gd name="connsiteY47" fmla="*/ 3441700 h 3479800"/>
              <a:gd name="connsiteX48" fmla="*/ 1879600 w 3149600"/>
              <a:gd name="connsiteY48" fmla="*/ 3416300 h 3479800"/>
              <a:gd name="connsiteX49" fmla="*/ 1790700 w 3149600"/>
              <a:gd name="connsiteY49" fmla="*/ 3352800 h 3479800"/>
              <a:gd name="connsiteX50" fmla="*/ 1739900 w 3149600"/>
              <a:gd name="connsiteY50" fmla="*/ 3314700 h 3479800"/>
              <a:gd name="connsiteX51" fmla="*/ 1638300 w 3149600"/>
              <a:gd name="connsiteY51" fmla="*/ 3276600 h 3479800"/>
              <a:gd name="connsiteX52" fmla="*/ 1473200 w 3149600"/>
              <a:gd name="connsiteY52" fmla="*/ 3187700 h 3479800"/>
              <a:gd name="connsiteX53" fmla="*/ 1422400 w 3149600"/>
              <a:gd name="connsiteY53" fmla="*/ 3149600 h 3479800"/>
              <a:gd name="connsiteX54" fmla="*/ 1333500 w 3149600"/>
              <a:gd name="connsiteY54" fmla="*/ 3098800 h 3479800"/>
              <a:gd name="connsiteX55" fmla="*/ 1282700 w 3149600"/>
              <a:gd name="connsiteY55" fmla="*/ 3048000 h 3479800"/>
              <a:gd name="connsiteX56" fmla="*/ 1244600 w 3149600"/>
              <a:gd name="connsiteY56" fmla="*/ 3022600 h 3479800"/>
              <a:gd name="connsiteX57" fmla="*/ 1193800 w 3149600"/>
              <a:gd name="connsiteY57" fmla="*/ 2971800 h 3479800"/>
              <a:gd name="connsiteX58" fmla="*/ 1143000 w 3149600"/>
              <a:gd name="connsiteY58" fmla="*/ 2946400 h 3479800"/>
              <a:gd name="connsiteX59" fmla="*/ 990600 w 3149600"/>
              <a:gd name="connsiteY59" fmla="*/ 2844800 h 3479800"/>
              <a:gd name="connsiteX60" fmla="*/ 927100 w 3149600"/>
              <a:gd name="connsiteY60" fmla="*/ 2806700 h 3479800"/>
              <a:gd name="connsiteX61" fmla="*/ 787400 w 3149600"/>
              <a:gd name="connsiteY61" fmla="*/ 2692400 h 3479800"/>
              <a:gd name="connsiteX62" fmla="*/ 711200 w 3149600"/>
              <a:gd name="connsiteY62" fmla="*/ 2616200 h 3479800"/>
              <a:gd name="connsiteX63" fmla="*/ 685800 w 3149600"/>
              <a:gd name="connsiteY63" fmla="*/ 2565400 h 3479800"/>
              <a:gd name="connsiteX64" fmla="*/ 635000 w 3149600"/>
              <a:gd name="connsiteY64" fmla="*/ 2501900 h 3479800"/>
              <a:gd name="connsiteX65" fmla="*/ 571500 w 3149600"/>
              <a:gd name="connsiteY65" fmla="*/ 2451100 h 3479800"/>
              <a:gd name="connsiteX66" fmla="*/ 533400 w 3149600"/>
              <a:gd name="connsiteY66" fmla="*/ 2413000 h 3479800"/>
              <a:gd name="connsiteX67" fmla="*/ 444500 w 3149600"/>
              <a:gd name="connsiteY67" fmla="*/ 2336800 h 3479800"/>
              <a:gd name="connsiteX68" fmla="*/ 381000 w 3149600"/>
              <a:gd name="connsiteY68" fmla="*/ 2235200 h 3479800"/>
              <a:gd name="connsiteX69" fmla="*/ 304800 w 3149600"/>
              <a:gd name="connsiteY69" fmla="*/ 2159000 h 3479800"/>
              <a:gd name="connsiteX70" fmla="*/ 279400 w 3149600"/>
              <a:gd name="connsiteY70" fmla="*/ 2108200 h 3479800"/>
              <a:gd name="connsiteX71" fmla="*/ 203200 w 3149600"/>
              <a:gd name="connsiteY71" fmla="*/ 2019300 h 3479800"/>
              <a:gd name="connsiteX72" fmla="*/ 152400 w 3149600"/>
              <a:gd name="connsiteY72" fmla="*/ 1892300 h 3479800"/>
              <a:gd name="connsiteX73" fmla="*/ 127000 w 3149600"/>
              <a:gd name="connsiteY73" fmla="*/ 1841500 h 3479800"/>
              <a:gd name="connsiteX74" fmla="*/ 101600 w 3149600"/>
              <a:gd name="connsiteY74" fmla="*/ 1778000 h 3479800"/>
              <a:gd name="connsiteX75" fmla="*/ 76200 w 3149600"/>
              <a:gd name="connsiteY75" fmla="*/ 1600200 h 3479800"/>
              <a:gd name="connsiteX76" fmla="*/ 50800 w 3149600"/>
              <a:gd name="connsiteY76" fmla="*/ 1524000 h 3479800"/>
              <a:gd name="connsiteX77" fmla="*/ 25400 w 3149600"/>
              <a:gd name="connsiteY77" fmla="*/ 1320800 h 3479800"/>
              <a:gd name="connsiteX78" fmla="*/ 0 w 3149600"/>
              <a:gd name="connsiteY78" fmla="*/ 876300 h 3479800"/>
              <a:gd name="connsiteX79" fmla="*/ 12700 w 3149600"/>
              <a:gd name="connsiteY79" fmla="*/ 482600 h 3479800"/>
              <a:gd name="connsiteX80" fmla="*/ 25400 w 3149600"/>
              <a:gd name="connsiteY80" fmla="*/ 368300 h 3479800"/>
              <a:gd name="connsiteX81" fmla="*/ 38100 w 3149600"/>
              <a:gd name="connsiteY81" fmla="*/ 330200 h 3479800"/>
              <a:gd name="connsiteX82" fmla="*/ 88900 w 3149600"/>
              <a:gd name="connsiteY82" fmla="*/ 241300 h 3479800"/>
              <a:gd name="connsiteX83" fmla="*/ 177800 w 3149600"/>
              <a:gd name="connsiteY83" fmla="*/ 165100 h 3479800"/>
              <a:gd name="connsiteX84" fmla="*/ 292100 w 3149600"/>
              <a:gd name="connsiteY84" fmla="*/ 101600 h 3479800"/>
              <a:gd name="connsiteX85" fmla="*/ 419100 w 3149600"/>
              <a:gd name="connsiteY85" fmla="*/ 7620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49600" h="3479800">
                <a:moveTo>
                  <a:pt x="419100" y="76200"/>
                </a:moveTo>
                <a:cubicBezTo>
                  <a:pt x="457200" y="65617"/>
                  <a:pt x="505215" y="40312"/>
                  <a:pt x="520700" y="38100"/>
                </a:cubicBezTo>
                <a:cubicBezTo>
                  <a:pt x="589309" y="28299"/>
                  <a:pt x="815008" y="15192"/>
                  <a:pt x="863600" y="12700"/>
                </a:cubicBezTo>
                <a:lnTo>
                  <a:pt x="1155700" y="0"/>
                </a:lnTo>
                <a:lnTo>
                  <a:pt x="1524000" y="12700"/>
                </a:lnTo>
                <a:cubicBezTo>
                  <a:pt x="1579133" y="15325"/>
                  <a:pt x="1634282" y="18951"/>
                  <a:pt x="1689100" y="25400"/>
                </a:cubicBezTo>
                <a:cubicBezTo>
                  <a:pt x="1706435" y="27439"/>
                  <a:pt x="1722541" y="36273"/>
                  <a:pt x="1739900" y="38100"/>
                </a:cubicBezTo>
                <a:cubicBezTo>
                  <a:pt x="1803191" y="44762"/>
                  <a:pt x="1866900" y="46567"/>
                  <a:pt x="1930400" y="50800"/>
                </a:cubicBezTo>
                <a:cubicBezTo>
                  <a:pt x="1955294" y="54949"/>
                  <a:pt x="2042207" y="68593"/>
                  <a:pt x="2070100" y="76200"/>
                </a:cubicBezTo>
                <a:cubicBezTo>
                  <a:pt x="2095931" y="83245"/>
                  <a:pt x="2120900" y="93133"/>
                  <a:pt x="2146300" y="101600"/>
                </a:cubicBezTo>
                <a:cubicBezTo>
                  <a:pt x="2159000" y="105833"/>
                  <a:pt x="2173261" y="106874"/>
                  <a:pt x="2184400" y="114300"/>
                </a:cubicBezTo>
                <a:cubicBezTo>
                  <a:pt x="2277225" y="176183"/>
                  <a:pt x="2160509" y="100648"/>
                  <a:pt x="2273300" y="165100"/>
                </a:cubicBezTo>
                <a:cubicBezTo>
                  <a:pt x="2394655" y="234446"/>
                  <a:pt x="2222847" y="195719"/>
                  <a:pt x="2527300" y="317500"/>
                </a:cubicBezTo>
                <a:cubicBezTo>
                  <a:pt x="2548467" y="325967"/>
                  <a:pt x="2570410" y="332705"/>
                  <a:pt x="2590800" y="342900"/>
                </a:cubicBezTo>
                <a:cubicBezTo>
                  <a:pt x="2610753" y="352877"/>
                  <a:pt x="2666277" y="396812"/>
                  <a:pt x="2679700" y="406400"/>
                </a:cubicBezTo>
                <a:cubicBezTo>
                  <a:pt x="2692120" y="415272"/>
                  <a:pt x="2704148" y="424974"/>
                  <a:pt x="2717800" y="431800"/>
                </a:cubicBezTo>
                <a:cubicBezTo>
                  <a:pt x="2729774" y="437787"/>
                  <a:pt x="2743200" y="440267"/>
                  <a:pt x="2755900" y="444500"/>
                </a:cubicBezTo>
                <a:cubicBezTo>
                  <a:pt x="2888015" y="576615"/>
                  <a:pt x="2713312" y="396931"/>
                  <a:pt x="2819400" y="520700"/>
                </a:cubicBezTo>
                <a:cubicBezTo>
                  <a:pt x="2834985" y="538882"/>
                  <a:pt x="2853267" y="554567"/>
                  <a:pt x="2870200" y="571500"/>
                </a:cubicBezTo>
                <a:cubicBezTo>
                  <a:pt x="2874433" y="584200"/>
                  <a:pt x="2876913" y="597626"/>
                  <a:pt x="2882900" y="609600"/>
                </a:cubicBezTo>
                <a:cubicBezTo>
                  <a:pt x="2889726" y="623252"/>
                  <a:pt x="2902287" y="633671"/>
                  <a:pt x="2908300" y="647700"/>
                </a:cubicBezTo>
                <a:cubicBezTo>
                  <a:pt x="2915176" y="663743"/>
                  <a:pt x="2916205" y="681717"/>
                  <a:pt x="2921000" y="698500"/>
                </a:cubicBezTo>
                <a:cubicBezTo>
                  <a:pt x="2924678" y="711372"/>
                  <a:pt x="2930022" y="723728"/>
                  <a:pt x="2933700" y="736600"/>
                </a:cubicBezTo>
                <a:cubicBezTo>
                  <a:pt x="2938495" y="753383"/>
                  <a:pt x="2940271" y="771057"/>
                  <a:pt x="2946400" y="787400"/>
                </a:cubicBezTo>
                <a:cubicBezTo>
                  <a:pt x="2953047" y="805127"/>
                  <a:pt x="2964769" y="820622"/>
                  <a:pt x="2971800" y="838200"/>
                </a:cubicBezTo>
                <a:cubicBezTo>
                  <a:pt x="2981744" y="863059"/>
                  <a:pt x="2988733" y="889000"/>
                  <a:pt x="2997200" y="914400"/>
                </a:cubicBezTo>
                <a:cubicBezTo>
                  <a:pt x="3001433" y="927100"/>
                  <a:pt x="3002474" y="941361"/>
                  <a:pt x="3009900" y="952500"/>
                </a:cubicBezTo>
                <a:cubicBezTo>
                  <a:pt x="3018367" y="965200"/>
                  <a:pt x="3029101" y="976652"/>
                  <a:pt x="3035300" y="990600"/>
                </a:cubicBezTo>
                <a:cubicBezTo>
                  <a:pt x="3052968" y="1030354"/>
                  <a:pt x="3062845" y="1075380"/>
                  <a:pt x="3073400" y="1117600"/>
                </a:cubicBezTo>
                <a:cubicBezTo>
                  <a:pt x="3077633" y="1176867"/>
                  <a:pt x="3083339" y="1236047"/>
                  <a:pt x="3086100" y="1295400"/>
                </a:cubicBezTo>
                <a:cubicBezTo>
                  <a:pt x="3091115" y="1403222"/>
                  <a:pt x="3083552" y="1612860"/>
                  <a:pt x="3111500" y="1752600"/>
                </a:cubicBezTo>
                <a:cubicBezTo>
                  <a:pt x="3114125" y="1765727"/>
                  <a:pt x="3119967" y="1778000"/>
                  <a:pt x="3124200" y="1790700"/>
                </a:cubicBezTo>
                <a:cubicBezTo>
                  <a:pt x="3147655" y="2025252"/>
                  <a:pt x="3149600" y="2014323"/>
                  <a:pt x="3149600" y="2362200"/>
                </a:cubicBezTo>
                <a:cubicBezTo>
                  <a:pt x="3149600" y="2523122"/>
                  <a:pt x="3148365" y="2684287"/>
                  <a:pt x="3136900" y="2844800"/>
                </a:cubicBezTo>
                <a:cubicBezTo>
                  <a:pt x="3135551" y="2863684"/>
                  <a:pt x="3118147" y="2877873"/>
                  <a:pt x="3111500" y="2895600"/>
                </a:cubicBezTo>
                <a:cubicBezTo>
                  <a:pt x="3105371" y="2911943"/>
                  <a:pt x="3103595" y="2929617"/>
                  <a:pt x="3098800" y="2946400"/>
                </a:cubicBezTo>
                <a:cubicBezTo>
                  <a:pt x="3087901" y="2984546"/>
                  <a:pt x="3067405" y="3039297"/>
                  <a:pt x="3035300" y="3060700"/>
                </a:cubicBezTo>
                <a:cubicBezTo>
                  <a:pt x="2964098" y="3108168"/>
                  <a:pt x="3027839" y="3059569"/>
                  <a:pt x="2959100" y="3136900"/>
                </a:cubicBezTo>
                <a:cubicBezTo>
                  <a:pt x="2747683" y="3374745"/>
                  <a:pt x="3013557" y="3069743"/>
                  <a:pt x="2844800" y="3238500"/>
                </a:cubicBezTo>
                <a:cubicBezTo>
                  <a:pt x="2834007" y="3249293"/>
                  <a:pt x="2831319" y="3267065"/>
                  <a:pt x="2819400" y="3276600"/>
                </a:cubicBezTo>
                <a:cubicBezTo>
                  <a:pt x="2788214" y="3301549"/>
                  <a:pt x="2751030" y="3317947"/>
                  <a:pt x="2717800" y="3340100"/>
                </a:cubicBezTo>
                <a:cubicBezTo>
                  <a:pt x="2692400" y="3357033"/>
                  <a:pt x="2671534" y="3384913"/>
                  <a:pt x="2641600" y="3390900"/>
                </a:cubicBezTo>
                <a:cubicBezTo>
                  <a:pt x="2620433" y="3395133"/>
                  <a:pt x="2598925" y="3397920"/>
                  <a:pt x="2578100" y="3403600"/>
                </a:cubicBezTo>
                <a:lnTo>
                  <a:pt x="2463800" y="3441700"/>
                </a:lnTo>
                <a:lnTo>
                  <a:pt x="2387600" y="3467100"/>
                </a:lnTo>
                <a:lnTo>
                  <a:pt x="2349500" y="3479800"/>
                </a:lnTo>
                <a:cubicBezTo>
                  <a:pt x="2247900" y="3475567"/>
                  <a:pt x="2145883" y="3477218"/>
                  <a:pt x="2044700" y="3467100"/>
                </a:cubicBezTo>
                <a:cubicBezTo>
                  <a:pt x="2018059" y="3464436"/>
                  <a:pt x="1994475" y="3448194"/>
                  <a:pt x="1968500" y="3441700"/>
                </a:cubicBezTo>
                <a:cubicBezTo>
                  <a:pt x="1904713" y="3425753"/>
                  <a:pt x="1934259" y="3434520"/>
                  <a:pt x="1879600" y="3416300"/>
                </a:cubicBezTo>
                <a:cubicBezTo>
                  <a:pt x="1806969" y="3343669"/>
                  <a:pt x="1879852" y="3408520"/>
                  <a:pt x="1790700" y="3352800"/>
                </a:cubicBezTo>
                <a:cubicBezTo>
                  <a:pt x="1772751" y="3341582"/>
                  <a:pt x="1757849" y="3325918"/>
                  <a:pt x="1739900" y="3314700"/>
                </a:cubicBezTo>
                <a:cubicBezTo>
                  <a:pt x="1695625" y="3287028"/>
                  <a:pt x="1687057" y="3288789"/>
                  <a:pt x="1638300" y="3276600"/>
                </a:cubicBezTo>
                <a:cubicBezTo>
                  <a:pt x="1519431" y="3187448"/>
                  <a:pt x="1578211" y="3208702"/>
                  <a:pt x="1473200" y="3187700"/>
                </a:cubicBezTo>
                <a:cubicBezTo>
                  <a:pt x="1456267" y="3175000"/>
                  <a:pt x="1440349" y="3160818"/>
                  <a:pt x="1422400" y="3149600"/>
                </a:cubicBezTo>
                <a:cubicBezTo>
                  <a:pt x="1378050" y="3121881"/>
                  <a:pt x="1371146" y="3131068"/>
                  <a:pt x="1333500" y="3098800"/>
                </a:cubicBezTo>
                <a:cubicBezTo>
                  <a:pt x="1315318" y="3083215"/>
                  <a:pt x="1300882" y="3063585"/>
                  <a:pt x="1282700" y="3048000"/>
                </a:cubicBezTo>
                <a:cubicBezTo>
                  <a:pt x="1271111" y="3038067"/>
                  <a:pt x="1256189" y="3032533"/>
                  <a:pt x="1244600" y="3022600"/>
                </a:cubicBezTo>
                <a:cubicBezTo>
                  <a:pt x="1226418" y="3007015"/>
                  <a:pt x="1212958" y="2986168"/>
                  <a:pt x="1193800" y="2971800"/>
                </a:cubicBezTo>
                <a:cubicBezTo>
                  <a:pt x="1178654" y="2960441"/>
                  <a:pt x="1159353" y="2955939"/>
                  <a:pt x="1143000" y="2946400"/>
                </a:cubicBezTo>
                <a:cubicBezTo>
                  <a:pt x="927093" y="2820455"/>
                  <a:pt x="1124419" y="2934013"/>
                  <a:pt x="990600" y="2844800"/>
                </a:cubicBezTo>
                <a:cubicBezTo>
                  <a:pt x="970061" y="2831108"/>
                  <a:pt x="946063" y="2822503"/>
                  <a:pt x="927100" y="2806700"/>
                </a:cubicBezTo>
                <a:cubicBezTo>
                  <a:pt x="773670" y="2678841"/>
                  <a:pt x="898788" y="2748094"/>
                  <a:pt x="787400" y="2692400"/>
                </a:cubicBezTo>
                <a:cubicBezTo>
                  <a:pt x="693462" y="2551493"/>
                  <a:pt x="852974" y="2781603"/>
                  <a:pt x="711200" y="2616200"/>
                </a:cubicBezTo>
                <a:cubicBezTo>
                  <a:pt x="698879" y="2601826"/>
                  <a:pt x="696302" y="2581152"/>
                  <a:pt x="685800" y="2565400"/>
                </a:cubicBezTo>
                <a:cubicBezTo>
                  <a:pt x="670764" y="2542846"/>
                  <a:pt x="654167" y="2521067"/>
                  <a:pt x="635000" y="2501900"/>
                </a:cubicBezTo>
                <a:cubicBezTo>
                  <a:pt x="615833" y="2482733"/>
                  <a:pt x="591900" y="2468950"/>
                  <a:pt x="571500" y="2451100"/>
                </a:cubicBezTo>
                <a:cubicBezTo>
                  <a:pt x="557983" y="2439273"/>
                  <a:pt x="547037" y="2424689"/>
                  <a:pt x="533400" y="2413000"/>
                </a:cubicBezTo>
                <a:cubicBezTo>
                  <a:pt x="484348" y="2370956"/>
                  <a:pt x="483892" y="2384070"/>
                  <a:pt x="444500" y="2336800"/>
                </a:cubicBezTo>
                <a:cubicBezTo>
                  <a:pt x="364857" y="2241229"/>
                  <a:pt x="492532" y="2371516"/>
                  <a:pt x="381000" y="2235200"/>
                </a:cubicBezTo>
                <a:cubicBezTo>
                  <a:pt x="358253" y="2207399"/>
                  <a:pt x="327240" y="2187050"/>
                  <a:pt x="304800" y="2159000"/>
                </a:cubicBezTo>
                <a:cubicBezTo>
                  <a:pt x="292973" y="2144217"/>
                  <a:pt x="290404" y="2123606"/>
                  <a:pt x="279400" y="2108200"/>
                </a:cubicBezTo>
                <a:cubicBezTo>
                  <a:pt x="175496" y="1962734"/>
                  <a:pt x="311988" y="2193361"/>
                  <a:pt x="203200" y="2019300"/>
                </a:cubicBezTo>
                <a:cubicBezTo>
                  <a:pt x="170107" y="1966351"/>
                  <a:pt x="177733" y="1955633"/>
                  <a:pt x="152400" y="1892300"/>
                </a:cubicBezTo>
                <a:cubicBezTo>
                  <a:pt x="145369" y="1874722"/>
                  <a:pt x="134689" y="1858800"/>
                  <a:pt x="127000" y="1841500"/>
                </a:cubicBezTo>
                <a:cubicBezTo>
                  <a:pt x="117741" y="1820668"/>
                  <a:pt x="110067" y="1799167"/>
                  <a:pt x="101600" y="1778000"/>
                </a:cubicBezTo>
                <a:cubicBezTo>
                  <a:pt x="97841" y="1747928"/>
                  <a:pt x="85355" y="1636822"/>
                  <a:pt x="76200" y="1600200"/>
                </a:cubicBezTo>
                <a:cubicBezTo>
                  <a:pt x="69706" y="1574225"/>
                  <a:pt x="59267" y="1549400"/>
                  <a:pt x="50800" y="1524000"/>
                </a:cubicBezTo>
                <a:cubicBezTo>
                  <a:pt x="42333" y="1456267"/>
                  <a:pt x="30635" y="1388859"/>
                  <a:pt x="25400" y="1320800"/>
                </a:cubicBezTo>
                <a:cubicBezTo>
                  <a:pt x="5550" y="1062745"/>
                  <a:pt x="15206" y="1210839"/>
                  <a:pt x="0" y="876300"/>
                </a:cubicBezTo>
                <a:cubicBezTo>
                  <a:pt x="4233" y="745067"/>
                  <a:pt x="6143" y="613738"/>
                  <a:pt x="12700" y="482600"/>
                </a:cubicBezTo>
                <a:cubicBezTo>
                  <a:pt x="14614" y="444313"/>
                  <a:pt x="19098" y="406113"/>
                  <a:pt x="25400" y="368300"/>
                </a:cubicBezTo>
                <a:cubicBezTo>
                  <a:pt x="27601" y="355095"/>
                  <a:pt x="32827" y="342505"/>
                  <a:pt x="38100" y="330200"/>
                </a:cubicBezTo>
                <a:cubicBezTo>
                  <a:pt x="49060" y="304626"/>
                  <a:pt x="70143" y="263808"/>
                  <a:pt x="88900" y="241300"/>
                </a:cubicBezTo>
                <a:cubicBezTo>
                  <a:pt x="115211" y="209727"/>
                  <a:pt x="144164" y="188645"/>
                  <a:pt x="177800" y="165100"/>
                </a:cubicBezTo>
                <a:cubicBezTo>
                  <a:pt x="223482" y="133123"/>
                  <a:pt x="243307" y="112443"/>
                  <a:pt x="292100" y="101600"/>
                </a:cubicBezTo>
                <a:cubicBezTo>
                  <a:pt x="364909" y="85420"/>
                  <a:pt x="381000" y="86783"/>
                  <a:pt x="419100" y="76200"/>
                </a:cubicBezTo>
                <a:close/>
              </a:path>
            </a:pathLst>
          </a:custGeom>
          <a:solidFill>
            <a:srgbClr val="E3D88B"/>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5" name="Text Placeholder 4"/>
          <p:cNvSpPr>
            <a:spLocks noGrp="1"/>
          </p:cNvSpPr>
          <p:nvPr>
            <p:ph type="body" sz="quarter" idx="15"/>
          </p:nvPr>
        </p:nvSpPr>
        <p:spPr>
          <a:xfrm>
            <a:off x="238125" y="238125"/>
            <a:ext cx="8667750" cy="400110"/>
          </a:xfrm>
        </p:spPr>
        <p:txBody>
          <a:bodyPr/>
          <a:lstStyle/>
          <a:p>
            <a:r>
              <a:rPr lang="en-GB" dirty="0" smtClean="0"/>
              <a:t>Scalable </a:t>
            </a:r>
            <a:r>
              <a:rPr lang="en-US" dirty="0" smtClean="0"/>
              <a:t>HPC strategy: from local “T2” to European “T0”</a:t>
            </a:r>
            <a:endParaRPr lang="en-GB" dirty="0"/>
          </a:p>
        </p:txBody>
      </p:sp>
      <p:grpSp>
        <p:nvGrpSpPr>
          <p:cNvPr id="14" name="Group 13"/>
          <p:cNvGrpSpPr/>
          <p:nvPr/>
        </p:nvGrpSpPr>
        <p:grpSpPr>
          <a:xfrm>
            <a:off x="3711623" y="751514"/>
            <a:ext cx="2420450" cy="3223588"/>
            <a:chOff x="2051657" y="1484390"/>
            <a:chExt cx="2553514" cy="3400805"/>
          </a:xfrm>
        </p:grpSpPr>
        <p:grpSp>
          <p:nvGrpSpPr>
            <p:cNvPr id="7" name="Group 6"/>
            <p:cNvGrpSpPr/>
            <p:nvPr/>
          </p:nvGrpSpPr>
          <p:grpSpPr>
            <a:xfrm>
              <a:off x="2051657" y="1484390"/>
              <a:ext cx="2553514" cy="3400805"/>
              <a:chOff x="2191649" y="967796"/>
              <a:chExt cx="2553514" cy="3400805"/>
            </a:xfrm>
          </p:grpSpPr>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400000">
                <a:off x="1769458" y="1392897"/>
                <a:ext cx="3400805" cy="2550604"/>
              </a:xfrm>
              <a:prstGeom prst="rect">
                <a:avLst/>
              </a:prstGeom>
            </p:spPr>
          </p:pic>
          <p:pic>
            <p:nvPicPr>
              <p:cNvPr id="6" name="Picture 5"/>
              <p:cNvPicPr>
                <a:picLocks noChangeAspect="1"/>
              </p:cNvPicPr>
              <p:nvPr/>
            </p:nvPicPr>
            <p:blipFill rotWithShape="1">
              <a:blip r:embed="rId10" cstate="print">
                <a:extLst>
                  <a:ext uri="{28A0092B-C50C-407E-A947-70E740481C1C}">
                    <a14:useLocalDpi xmlns:a14="http://schemas.microsoft.com/office/drawing/2010/main" val="0"/>
                  </a:ext>
                </a:extLst>
              </a:blip>
              <a:srcRect l="59438" t="1230" r="9363" b="30342"/>
              <a:stretch/>
            </p:blipFill>
            <p:spPr>
              <a:xfrm>
                <a:off x="2191649" y="2610383"/>
                <a:ext cx="1188720" cy="1737360"/>
              </a:xfrm>
              <a:prstGeom prst="rect">
                <a:avLst/>
              </a:prstGeom>
            </p:spPr>
          </p:pic>
        </p:gr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51657" y="2029345"/>
              <a:ext cx="2553514" cy="1123633"/>
            </a:xfrm>
            <a:prstGeom prst="rect">
              <a:avLst/>
            </a:prstGeom>
          </p:spPr>
        </p:pic>
      </p:grpSp>
      <p:grpSp>
        <p:nvGrpSpPr>
          <p:cNvPr id="11" name="Group 10"/>
          <p:cNvGrpSpPr/>
          <p:nvPr/>
        </p:nvGrpSpPr>
        <p:grpSpPr>
          <a:xfrm>
            <a:off x="345295" y="1145465"/>
            <a:ext cx="1904081" cy="1125949"/>
            <a:chOff x="238125" y="2997628"/>
            <a:chExt cx="1680219" cy="993572"/>
          </a:xfrm>
        </p:grpSpPr>
        <p:pic>
          <p:nvPicPr>
            <p:cNvPr id="4" name="Picture 3"/>
            <p:cNvPicPr>
              <a:picLocks noChangeAspect="1"/>
            </p:cNvPicPr>
            <p:nvPr/>
          </p:nvPicPr>
          <p:blipFill>
            <a:blip r:embed="rId12"/>
            <a:stretch>
              <a:fillRect/>
            </a:stretch>
          </p:blipFill>
          <p:spPr>
            <a:xfrm>
              <a:off x="238125" y="2997629"/>
              <a:ext cx="1676451" cy="993571"/>
            </a:xfrm>
            <a:prstGeom prst="rect">
              <a:avLst/>
            </a:prstGeom>
          </p:spPr>
        </p:pic>
        <p:pic>
          <p:nvPicPr>
            <p:cNvPr id="10" name="Picture 9"/>
            <p:cNvPicPr>
              <a:picLocks noChangeAspect="1"/>
            </p:cNvPicPr>
            <p:nvPr/>
          </p:nvPicPr>
          <p:blipFill>
            <a:blip r:embed="rId13"/>
            <a:stretch>
              <a:fillRect/>
            </a:stretch>
          </p:blipFill>
          <p:spPr>
            <a:xfrm>
              <a:off x="1087357" y="2997628"/>
              <a:ext cx="830987" cy="993571"/>
            </a:xfrm>
            <a:prstGeom prst="rect">
              <a:avLst/>
            </a:prstGeom>
          </p:spPr>
        </p:pic>
      </p:grpSp>
      <p:pic>
        <p:nvPicPr>
          <p:cNvPr id="15" name="Picture 14"/>
          <p:cNvPicPr>
            <a:picLocks noChangeAspect="1"/>
          </p:cNvPicPr>
          <p:nvPr/>
        </p:nvPicPr>
        <p:blipFill>
          <a:blip r:embed="rId14"/>
          <a:stretch>
            <a:fillRect/>
          </a:stretch>
        </p:blipFill>
        <p:spPr>
          <a:xfrm>
            <a:off x="881995" y="2652787"/>
            <a:ext cx="1904081" cy="1036585"/>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23126" y="2295051"/>
            <a:ext cx="828100" cy="552343"/>
          </a:xfrm>
          <a:prstGeom prst="rect">
            <a:avLst/>
          </a:prstGeom>
        </p:spPr>
      </p:pic>
      <p:sp>
        <p:nvSpPr>
          <p:cNvPr id="16" name="TextBox 15"/>
          <p:cNvSpPr txBox="1"/>
          <p:nvPr/>
        </p:nvSpPr>
        <p:spPr>
          <a:xfrm>
            <a:off x="2474882" y="4877970"/>
            <a:ext cx="5043047"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r" defTabSz="825500"/>
            <a:r>
              <a:rPr kumimoji="0" lang="en-GB" sz="700" b="0" i="0" u="none" strike="noStrike" cap="none" spc="0" normalizeH="0" dirty="0" smtClean="0">
                <a:ln>
                  <a:noFill/>
                </a:ln>
                <a:solidFill>
                  <a:srgbClr val="6F2575"/>
                </a:solidFill>
                <a:effectLst/>
                <a:uFillTx/>
                <a:sym typeface="Arial"/>
              </a:rPr>
              <a:t>Photos: Nikhef NDPF, </a:t>
            </a:r>
            <a:r>
              <a:rPr kumimoji="0" lang="en-GB" sz="700" b="0" i="0" u="none" strike="noStrike" cap="none" spc="0" normalizeH="0" dirty="0" err="1" smtClean="0">
                <a:ln>
                  <a:noFill/>
                </a:ln>
                <a:solidFill>
                  <a:srgbClr val="6F2575"/>
                </a:solidFill>
                <a:effectLst/>
                <a:uFillTx/>
                <a:sym typeface="Arial"/>
              </a:rPr>
              <a:t>DelftBlue</a:t>
            </a:r>
            <a:r>
              <a:rPr lang="en-GB" sz="700" cap="none" dirty="0">
                <a:solidFill>
                  <a:srgbClr val="6F2575"/>
                </a:solidFill>
              </a:rPr>
              <a:t>/</a:t>
            </a:r>
            <a:r>
              <a:rPr kumimoji="0" lang="en-GB" sz="700" b="0" i="0" u="none" strike="noStrike" cap="none" spc="0" normalizeH="0" dirty="0" err="1" smtClean="0">
                <a:ln>
                  <a:noFill/>
                </a:ln>
                <a:solidFill>
                  <a:srgbClr val="6F2575"/>
                </a:solidFill>
                <a:effectLst/>
                <a:uFillTx/>
                <a:sym typeface="Arial"/>
              </a:rPr>
              <a:t>TUDelft</a:t>
            </a:r>
            <a:r>
              <a:rPr kumimoji="0" lang="en-GB" sz="700" b="0" i="0" u="none" strike="noStrike" cap="none" spc="0" normalizeH="0" dirty="0" smtClean="0">
                <a:ln>
                  <a:noFill/>
                </a:ln>
                <a:solidFill>
                  <a:srgbClr val="6F2575"/>
                </a:solidFill>
                <a:effectLst/>
                <a:uFillTx/>
                <a:sym typeface="Arial"/>
              </a:rPr>
              <a:t>, SURF Data Repository, </a:t>
            </a:r>
            <a:r>
              <a:rPr kumimoji="0" lang="en-GB" sz="700" b="0" i="0" u="none" strike="noStrike" cap="none" spc="0" normalizeH="0" dirty="0" err="1" smtClean="0">
                <a:ln>
                  <a:noFill/>
                </a:ln>
                <a:solidFill>
                  <a:srgbClr val="6F2575"/>
                </a:solidFill>
                <a:effectLst/>
                <a:uFillTx/>
                <a:sym typeface="Arial"/>
              </a:rPr>
              <a:t>Snellius</a:t>
            </a:r>
            <a:r>
              <a:rPr kumimoji="0" lang="en-GB" sz="700" b="0" i="0" u="none" strike="noStrike" cap="none" spc="0" normalizeH="0" dirty="0" smtClean="0">
                <a:ln>
                  <a:noFill/>
                </a:ln>
                <a:solidFill>
                  <a:srgbClr val="6F2575"/>
                </a:solidFill>
                <a:effectLst/>
                <a:uFillTx/>
                <a:sym typeface="Arial"/>
              </a:rPr>
              <a:t>, SURF @ </a:t>
            </a:r>
            <a:r>
              <a:rPr kumimoji="0" lang="en-GB" sz="700" b="0" i="0" u="none" strike="noStrike" cap="none" spc="0" normalizeH="0" dirty="0" err="1" smtClean="0">
                <a:ln>
                  <a:noFill/>
                </a:ln>
                <a:solidFill>
                  <a:srgbClr val="6F2575"/>
                </a:solidFill>
                <a:effectLst/>
                <a:uFillTx/>
                <a:sym typeface="Arial"/>
              </a:rPr>
              <a:t>DigitalRealty</a:t>
            </a:r>
            <a:r>
              <a:rPr kumimoji="0" lang="en-GB" sz="700" b="0" i="0" u="none" strike="noStrike" cap="none" spc="0" normalizeH="0" dirty="0" smtClean="0">
                <a:ln>
                  <a:noFill/>
                </a:ln>
                <a:solidFill>
                  <a:srgbClr val="6F2575"/>
                </a:solidFill>
                <a:effectLst/>
                <a:uFillTx/>
                <a:sym typeface="Arial"/>
              </a:rPr>
              <a:t/>
            </a:r>
            <a:br>
              <a:rPr kumimoji="0" lang="en-GB" sz="700" b="0" i="0" u="none" strike="noStrike" cap="none" spc="0" normalizeH="0" dirty="0" smtClean="0">
                <a:ln>
                  <a:noFill/>
                </a:ln>
                <a:solidFill>
                  <a:srgbClr val="6F2575"/>
                </a:solidFill>
                <a:effectLst/>
                <a:uFillTx/>
                <a:sym typeface="Arial"/>
              </a:rPr>
            </a:br>
            <a:r>
              <a:rPr kumimoji="0" lang="en-GB" sz="700" b="0" i="0" u="none" strike="noStrike" cap="none" spc="0" normalizeH="0" dirty="0" smtClean="0">
                <a:ln>
                  <a:noFill/>
                </a:ln>
                <a:solidFill>
                  <a:srgbClr val="6F2575"/>
                </a:solidFill>
                <a:effectLst/>
                <a:uFillTx/>
                <a:sym typeface="Arial"/>
              </a:rPr>
              <a:t>Steamship: Michael on </a:t>
            </a:r>
            <a:r>
              <a:rPr kumimoji="0" lang="en-GB" sz="700" b="0" i="0" u="none" strike="noStrike" cap="none" spc="0" normalizeH="0" dirty="0" err="1" smtClean="0">
                <a:ln>
                  <a:noFill/>
                </a:ln>
                <a:solidFill>
                  <a:srgbClr val="6F2575"/>
                </a:solidFill>
                <a:effectLst/>
                <a:uFillTx/>
                <a:sym typeface="Arial"/>
              </a:rPr>
              <a:t>Unsplash</a:t>
            </a:r>
            <a:r>
              <a:rPr lang="en-GB" sz="700" cap="none" dirty="0">
                <a:solidFill>
                  <a:srgbClr val="6F2575"/>
                </a:solidFill>
              </a:rPr>
              <a:t> (https://</a:t>
            </a:r>
            <a:r>
              <a:rPr lang="en-GB" sz="700" cap="none" dirty="0" smtClean="0">
                <a:solidFill>
                  <a:srgbClr val="6F2575"/>
                </a:solidFill>
              </a:rPr>
              <a:t>unsplash.com/photos/944sDSMQ778), Tile</a:t>
            </a:r>
            <a:r>
              <a:rPr lang="en-GB" sz="700" cap="none" dirty="0">
                <a:solidFill>
                  <a:srgbClr val="6F2575"/>
                </a:solidFill>
              </a:rPr>
              <a:t>: </a:t>
            </a:r>
            <a:r>
              <a:rPr lang="en-GB" sz="700" cap="none" dirty="0" err="1">
                <a:solidFill>
                  <a:srgbClr val="6F2575"/>
                </a:solidFill>
              </a:rPr>
              <a:t>Nationaal</a:t>
            </a:r>
            <a:r>
              <a:rPr lang="en-GB" sz="700" cap="none" dirty="0">
                <a:solidFill>
                  <a:srgbClr val="6F2575"/>
                </a:solidFill>
              </a:rPr>
              <a:t> Museum van </a:t>
            </a:r>
            <a:r>
              <a:rPr lang="en-GB" sz="700" cap="none" dirty="0" err="1">
                <a:solidFill>
                  <a:srgbClr val="6F2575"/>
                </a:solidFill>
              </a:rPr>
              <a:t>Wereldculturen</a:t>
            </a:r>
            <a:endParaRPr kumimoji="0" lang="en-GB" sz="700" b="0" i="0" u="none" strike="noStrike" cap="none" spc="0" normalizeH="0" dirty="0" smtClean="0">
              <a:ln>
                <a:noFill/>
              </a:ln>
              <a:solidFill>
                <a:srgbClr val="6F2575"/>
              </a:solidFill>
              <a:effectLst/>
              <a:uFillTx/>
              <a:sym typeface="Arial"/>
            </a:endParaRPr>
          </a:p>
        </p:txBody>
      </p:sp>
      <p:sp>
        <p:nvSpPr>
          <p:cNvPr id="17" name="TextBox 16"/>
          <p:cNvSpPr txBox="1"/>
          <p:nvPr/>
        </p:nvSpPr>
        <p:spPr>
          <a:xfrm>
            <a:off x="2786076" y="3996122"/>
            <a:ext cx="419345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0" i="0" u="none" strike="noStrike" cap="none" spc="0" normalizeH="0" dirty="0" smtClean="0">
                <a:ln>
                  <a:noFill/>
                </a:ln>
                <a:solidFill>
                  <a:srgbClr val="6F2575"/>
                </a:solidFill>
                <a:effectLst/>
                <a:uFillTx/>
                <a:latin typeface="+mn-lt"/>
                <a:ea typeface="+mn-ea"/>
                <a:cs typeface="+mn-cs"/>
                <a:sym typeface="Arial"/>
              </a:rPr>
              <a:t>SURF National Infrastructure</a:t>
            </a:r>
          </a:p>
          <a:p>
            <a:pPr marL="0" marR="0" indent="0" algn="ctr" defTabSz="825500" rtl="0" fontAlgn="auto" latinLnBrk="0" hangingPunct="0">
              <a:lnSpc>
                <a:spcPct val="100000"/>
              </a:lnSpc>
              <a:spcBef>
                <a:spcPts val="0"/>
              </a:spcBef>
              <a:spcAft>
                <a:spcPts val="0"/>
              </a:spcAft>
              <a:buClrTx/>
              <a:buSzTx/>
              <a:buFontTx/>
              <a:buNone/>
              <a:tabLst/>
            </a:pPr>
            <a:r>
              <a:rPr lang="en-GB" sz="1600" cap="none" dirty="0" smtClean="0">
                <a:solidFill>
                  <a:srgbClr val="6F2575"/>
                </a:solidFill>
              </a:rPr>
              <a:t>solid foundation </a:t>
            </a:r>
            <a:r>
              <a:rPr lang="en-GB" sz="1600" i="1" cap="none" dirty="0" smtClean="0">
                <a:solidFill>
                  <a:srgbClr val="6F2575"/>
                </a:solidFill>
              </a:rPr>
              <a:t>and</a:t>
            </a:r>
            <a:r>
              <a:rPr lang="en-GB" sz="1600" cap="none" dirty="0" smtClean="0">
                <a:solidFill>
                  <a:srgbClr val="6F2575"/>
                </a:solidFill>
              </a:rPr>
              <a:t> essential stepping stone</a:t>
            </a:r>
            <a:endParaRPr kumimoji="0" lang="en-GB" sz="1600" b="0" i="0" u="none" strike="noStrike" cap="none" spc="0" normalizeH="0" dirty="0" smtClean="0">
              <a:ln>
                <a:noFill/>
              </a:ln>
              <a:solidFill>
                <a:srgbClr val="6F2575"/>
              </a:solidFill>
              <a:effectLst/>
              <a:uFillTx/>
              <a:latin typeface="+mn-lt"/>
              <a:ea typeface="+mn-ea"/>
              <a:cs typeface="+mn-cs"/>
              <a:sym typeface="Arial"/>
            </a:endParaRPr>
          </a:p>
        </p:txBody>
      </p:sp>
      <p:pic>
        <p:nvPicPr>
          <p:cNvPr id="21" name="Picture 20"/>
          <p:cNvPicPr>
            <a:picLocks noChangeAspect="1"/>
          </p:cNvPicPr>
          <p:nvPr/>
        </p:nvPicPr>
        <p:blipFill>
          <a:blip r:embed="rId16"/>
          <a:stretch>
            <a:fillRect/>
          </a:stretch>
        </p:blipFill>
        <p:spPr>
          <a:xfrm>
            <a:off x="2136625" y="1992911"/>
            <a:ext cx="732305" cy="461467"/>
          </a:xfrm>
          <a:prstGeom prst="rect">
            <a:avLst/>
          </a:prstGeom>
        </p:spPr>
      </p:pic>
      <p:sp>
        <p:nvSpPr>
          <p:cNvPr id="22" name="TextBox 21"/>
          <p:cNvSpPr txBox="1"/>
          <p:nvPr/>
        </p:nvSpPr>
        <p:spPr>
          <a:xfrm>
            <a:off x="294784" y="2239364"/>
            <a:ext cx="1301638" cy="425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050" b="0" i="0" u="none" strike="noStrike" cap="none" spc="0" normalizeH="0" dirty="0" smtClean="0">
                <a:ln>
                  <a:noFill/>
                </a:ln>
                <a:solidFill>
                  <a:srgbClr val="6F2575"/>
                </a:solidFill>
                <a:effectLst/>
                <a:uFillTx/>
                <a:sym typeface="Arial"/>
              </a:rPr>
              <a:t>Nikhef “</a:t>
            </a:r>
            <a:r>
              <a:rPr kumimoji="0" lang="en-GB" sz="1050" b="0" i="0" u="none" strike="noStrike" cap="none" spc="0" normalizeH="0" dirty="0" err="1" smtClean="0">
                <a:ln>
                  <a:noFill/>
                </a:ln>
                <a:solidFill>
                  <a:srgbClr val="6F2575"/>
                </a:solidFill>
                <a:effectLst/>
                <a:uFillTx/>
                <a:sym typeface="Arial"/>
              </a:rPr>
              <a:t>Stoomboot</a:t>
            </a:r>
            <a:r>
              <a:rPr kumimoji="0" lang="en-GB" sz="1050" b="0" i="0" u="none" strike="noStrike" cap="none" spc="0" normalizeH="0" dirty="0" smtClean="0">
                <a:ln>
                  <a:noFill/>
                </a:ln>
                <a:solidFill>
                  <a:srgbClr val="6F2575"/>
                </a:solidFill>
                <a:effectLst/>
                <a:uFillTx/>
                <a:sym typeface="Arial"/>
              </a:rPr>
              <a:t>” </a:t>
            </a:r>
            <a:br>
              <a:rPr kumimoji="0" lang="en-GB" sz="1050" b="0" i="0" u="none" strike="noStrike" cap="none" spc="0" normalizeH="0" dirty="0" smtClean="0">
                <a:ln>
                  <a:noFill/>
                </a:ln>
                <a:solidFill>
                  <a:srgbClr val="6F2575"/>
                </a:solidFill>
                <a:effectLst/>
                <a:uFillTx/>
                <a:sym typeface="Arial"/>
              </a:rPr>
            </a:br>
            <a:r>
              <a:rPr kumimoji="0" lang="en-GB" sz="1050" b="0" i="0" u="none" strike="noStrike" cap="none" spc="0" normalizeH="0" dirty="0" smtClean="0">
                <a:ln>
                  <a:noFill/>
                </a:ln>
                <a:solidFill>
                  <a:srgbClr val="6F2575"/>
                </a:solidFill>
                <a:effectLst/>
                <a:uFillTx/>
                <a:sym typeface="Arial"/>
              </a:rPr>
              <a:t>Analysis </a:t>
            </a:r>
            <a:r>
              <a:rPr lang="en-GB" sz="1050" cap="none" dirty="0">
                <a:solidFill>
                  <a:srgbClr val="6F2575"/>
                </a:solidFill>
              </a:rPr>
              <a:t>F</a:t>
            </a:r>
            <a:r>
              <a:rPr kumimoji="0" lang="en-GB" sz="1050" b="0" i="0" u="none" strike="noStrike" cap="none" spc="0" normalizeH="0" dirty="0" smtClean="0">
                <a:ln>
                  <a:noFill/>
                </a:ln>
                <a:solidFill>
                  <a:srgbClr val="6F2575"/>
                </a:solidFill>
                <a:effectLst/>
                <a:uFillTx/>
                <a:sym typeface="Arial"/>
              </a:rPr>
              <a:t>acility</a:t>
            </a:r>
          </a:p>
        </p:txBody>
      </p:sp>
      <p:pic>
        <p:nvPicPr>
          <p:cNvPr id="23" name="Picture 22"/>
          <p:cNvPicPr>
            <a:picLocks noChangeAspect="1"/>
          </p:cNvPicPr>
          <p:nvPr/>
        </p:nvPicPr>
        <p:blipFill>
          <a:blip r:embed="rId17"/>
          <a:stretch>
            <a:fillRect/>
          </a:stretch>
        </p:blipFill>
        <p:spPr>
          <a:xfrm>
            <a:off x="2502777" y="3402941"/>
            <a:ext cx="355454" cy="346379"/>
          </a:xfrm>
          <a:prstGeom prst="rect">
            <a:avLst/>
          </a:prstGeom>
        </p:spPr>
      </p:pic>
      <p:sp>
        <p:nvSpPr>
          <p:cNvPr id="24" name="TextBox 23"/>
          <p:cNvSpPr txBox="1"/>
          <p:nvPr/>
        </p:nvSpPr>
        <p:spPr>
          <a:xfrm>
            <a:off x="1684259" y="3669419"/>
            <a:ext cx="56425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3600" b="1" i="0" u="none" strike="noStrike" cap="none" spc="0" normalizeH="0" dirty="0" smtClean="0">
                <a:ln>
                  <a:noFill/>
                </a:ln>
                <a:solidFill>
                  <a:srgbClr val="6F2575"/>
                </a:solidFill>
                <a:effectLst/>
                <a:uFillTx/>
                <a:latin typeface="+mn-lt"/>
                <a:ea typeface="+mn-ea"/>
                <a:cs typeface="+mn-cs"/>
                <a:sym typeface="Arial"/>
              </a:rPr>
              <a:t>…</a:t>
            </a:r>
          </a:p>
        </p:txBody>
      </p:sp>
      <p:sp>
        <p:nvSpPr>
          <p:cNvPr id="18" name="TextBox 17"/>
          <p:cNvSpPr txBox="1"/>
          <p:nvPr/>
        </p:nvSpPr>
        <p:spPr>
          <a:xfrm>
            <a:off x="6379300" y="2777519"/>
            <a:ext cx="2725106"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GB" sz="1600" b="1" i="0" u="none" strike="noStrike" cap="none" spc="0" normalizeH="0" dirty="0" smtClean="0">
                <a:ln>
                  <a:noFill/>
                </a:ln>
                <a:solidFill>
                  <a:srgbClr val="6F2575"/>
                </a:solidFill>
                <a:effectLst/>
                <a:uFillTx/>
                <a:sym typeface="Arial"/>
              </a:rPr>
              <a:t>How to exploit </a:t>
            </a:r>
            <a:br>
              <a:rPr kumimoji="0" lang="en-GB" sz="1600" b="1" i="0" u="none" strike="noStrike" cap="none" spc="0" normalizeH="0" dirty="0" smtClean="0">
                <a:ln>
                  <a:noFill/>
                </a:ln>
                <a:solidFill>
                  <a:srgbClr val="6F2575"/>
                </a:solidFill>
                <a:effectLst/>
                <a:uFillTx/>
                <a:sym typeface="Arial"/>
              </a:rPr>
            </a:br>
            <a:r>
              <a:rPr kumimoji="0" lang="en-GB" sz="1600" b="1" i="0" u="none" strike="noStrike" cap="none" spc="0" normalizeH="0" dirty="0" smtClean="0">
                <a:ln>
                  <a:noFill/>
                </a:ln>
                <a:solidFill>
                  <a:srgbClr val="6F2575"/>
                </a:solidFill>
                <a:effectLst/>
                <a:uFillTx/>
                <a:sym typeface="Arial"/>
              </a:rPr>
              <a:t>these unique systems?</a:t>
            </a:r>
          </a:p>
          <a:p>
            <a:pPr marL="0" marR="0" indent="0" algn="r" defTabSz="825500" rtl="0" fontAlgn="auto" latinLnBrk="0" hangingPunct="0">
              <a:lnSpc>
                <a:spcPct val="100000"/>
              </a:lnSpc>
              <a:spcBef>
                <a:spcPts val="0"/>
              </a:spcBef>
              <a:spcAft>
                <a:spcPts val="0"/>
              </a:spcAft>
              <a:buClrTx/>
              <a:buSzTx/>
              <a:buFontTx/>
              <a:buNone/>
              <a:tabLst/>
            </a:pPr>
            <a:r>
              <a:rPr lang="en-GB" sz="1600" b="1" i="1" cap="none" dirty="0" smtClean="0">
                <a:solidFill>
                  <a:srgbClr val="6F2575"/>
                </a:solidFill>
              </a:rPr>
              <a:t>access, expertise, and … </a:t>
            </a:r>
            <a:br>
              <a:rPr lang="en-GB" sz="1600" b="1" i="1" cap="none" dirty="0" smtClean="0">
                <a:solidFill>
                  <a:srgbClr val="6F2575"/>
                </a:solidFill>
              </a:rPr>
            </a:br>
            <a:r>
              <a:rPr lang="en-GB" sz="1600" b="1" i="1" cap="none" dirty="0" smtClean="0">
                <a:solidFill>
                  <a:srgbClr val="6F2575"/>
                </a:solidFill>
              </a:rPr>
              <a:t>a long-term vision</a:t>
            </a:r>
            <a:br>
              <a:rPr lang="en-GB" sz="1600" b="1" i="1" cap="none" dirty="0" smtClean="0">
                <a:solidFill>
                  <a:srgbClr val="6F2575"/>
                </a:solidFill>
              </a:rPr>
            </a:br>
            <a:r>
              <a:rPr lang="en-GB" sz="1600" b="1" i="1" cap="none" dirty="0" smtClean="0">
                <a:solidFill>
                  <a:srgbClr val="6F2575"/>
                </a:solidFill>
              </a:rPr>
              <a:t>on how research scales up</a:t>
            </a:r>
            <a:endParaRPr kumimoji="0" lang="en-GB" sz="1600" b="1" i="1" u="none" strike="noStrike" cap="none" spc="0" normalizeH="0" dirty="0" smtClean="0">
              <a:ln>
                <a:noFill/>
              </a:ln>
              <a:solidFill>
                <a:srgbClr val="6F2575"/>
              </a:solidFill>
              <a:effectLst/>
              <a:uFillTx/>
              <a:sym typeface="Arial"/>
            </a:endParaRPr>
          </a:p>
        </p:txBody>
      </p:sp>
      <p:pic>
        <p:nvPicPr>
          <p:cNvPr id="9" name="Picture 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17312" y="1498348"/>
            <a:ext cx="3129772" cy="1364786"/>
          </a:xfrm>
          <a:prstGeom prst="rect">
            <a:avLst/>
          </a:prstGeom>
        </p:spPr>
      </p:pic>
      <p:pic>
        <p:nvPicPr>
          <p:cNvPr id="25" name="Picture 24"/>
          <p:cNvPicPr>
            <a:picLocks noChangeAspect="1"/>
          </p:cNvPicPr>
          <p:nvPr/>
        </p:nvPicPr>
        <p:blipFill>
          <a:blip r:embed="rId19"/>
          <a:stretch>
            <a:fillRect/>
          </a:stretch>
        </p:blipFill>
        <p:spPr>
          <a:xfrm>
            <a:off x="6215854" y="2526338"/>
            <a:ext cx="892082" cy="566251"/>
          </a:xfrm>
          <a:prstGeom prst="rect">
            <a:avLst/>
          </a:prstGeom>
        </p:spPr>
      </p:pic>
      <p:pic>
        <p:nvPicPr>
          <p:cNvPr id="12" name="Picture 1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992954" y="719716"/>
            <a:ext cx="1040625" cy="803016"/>
          </a:xfrm>
          <a:prstGeom prst="rect">
            <a:avLst/>
          </a:prstGeom>
        </p:spPr>
      </p:pic>
      <p:sp>
        <p:nvSpPr>
          <p:cNvPr id="13" name="Footer Placeholder 12"/>
          <p:cNvSpPr>
            <a:spLocks noGrp="1"/>
          </p:cNvSpPr>
          <p:nvPr>
            <p:ph type="ftr" sz="quarter" idx="3"/>
          </p:nvPr>
        </p:nvSpPr>
        <p:spPr/>
        <p:txBody>
          <a:bodyPr/>
          <a:lstStyle/>
          <a:p>
            <a:r>
              <a:rPr lang="nl-NL" dirty="0" smtClean="0"/>
              <a:t>Samenwerken in onderzoek - een Nederlandse e-Infra aanpak</a:t>
            </a:r>
            <a:endParaRPr lang="nl-NL" dirty="0"/>
          </a:p>
        </p:txBody>
      </p:sp>
      <p:sp>
        <p:nvSpPr>
          <p:cNvPr id="19" name="Slide Number Placeholder 18"/>
          <p:cNvSpPr>
            <a:spLocks noGrp="1"/>
          </p:cNvSpPr>
          <p:nvPr>
            <p:ph type="sldNum" sz="quarter" idx="2"/>
          </p:nvPr>
        </p:nvSpPr>
        <p:spPr/>
        <p:txBody>
          <a:bodyPr/>
          <a:lstStyle/>
          <a:p>
            <a:fld id="{86CB4B4D-7CA3-9044-876B-883B54F8677D}" type="slidenum">
              <a:rPr lang="en-GB" smtClean="0"/>
              <a:t>9</a:t>
            </a:fld>
            <a:endParaRPr lang="en-GB"/>
          </a:p>
        </p:txBody>
      </p:sp>
    </p:spTree>
    <p:extLst>
      <p:ext uri="{BB962C8B-B14F-4D97-AF65-F5344CB8AC3E}">
        <p14:creationId xmlns:p14="http://schemas.microsoft.com/office/powerpoint/2010/main" val="35124728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B269EC47-FC74-43FA-AA4E-D2624E121557}"/>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86EA9C1F-1A98-4DFB-B614-68BD42A61A3A}"/>
    </a:ext>
  </a:extLst>
</a:theme>
</file>

<file path=ppt/theme/theme3.xml><?xml version="1.0" encoding="utf-8"?>
<a:theme xmlns:a="http://schemas.openxmlformats.org/drawingml/2006/main" name="Nikhef-DG22-2018-legacy">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EF368345-ED6E-4C79-B8B6-2E96EF2E4FA5}"/>
    </a:ext>
  </a:extLst>
</a:theme>
</file>

<file path=ppt/theme/theme4.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28A8DCEC-AAE5-48E2-BD78-DBDD74D1174A}" vid="{7E00089A-B55B-4F91-A0B1-ACAA0F72C4E6}"/>
    </a:ext>
  </a:extLst>
</a:theme>
</file>

<file path=ppt/theme/theme5.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14701</TotalTime>
  <Words>3084</Words>
  <Application>Microsoft Office PowerPoint</Application>
  <PresentationFormat>On-screen Show (16:9)</PresentationFormat>
  <Paragraphs>304</Paragraphs>
  <Slides>20</Slides>
  <Notes>20</Notes>
  <HiddenSlides>3</HiddenSlides>
  <MMClips>1</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2</vt:i4>
      </vt:variant>
      <vt:variant>
        <vt:lpstr>Slide Titles</vt:lpstr>
      </vt:variant>
      <vt:variant>
        <vt:i4>20</vt:i4>
      </vt:variant>
    </vt:vector>
  </HeadingPairs>
  <TitlesOfParts>
    <vt:vector size="37" baseType="lpstr">
      <vt:lpstr>Akkurat Std</vt:lpstr>
      <vt:lpstr>Akkurat Std Bold</vt:lpstr>
      <vt:lpstr>Akkurat Std Italic</vt:lpstr>
      <vt:lpstr>Akkurat Std Mono</vt:lpstr>
      <vt:lpstr>Arial</vt:lpstr>
      <vt:lpstr>Calibri</vt:lpstr>
      <vt:lpstr>Candara</vt:lpstr>
      <vt:lpstr>Helvetica Neue</vt:lpstr>
      <vt:lpstr>Helvetica Neue Medium</vt:lpstr>
      <vt:lpstr>Minion Pro</vt:lpstr>
      <vt:lpstr>Wingdings</vt:lpstr>
      <vt:lpstr>Nikhef-DG22-NikUM-main</vt:lpstr>
      <vt:lpstr>Nikhef-DG22-NikOnly-main</vt:lpstr>
      <vt:lpstr>Nikhef-DG22-2018-legacy</vt:lpstr>
      <vt:lpstr>Nikhef-DG22-NikUM-Closures</vt:lpstr>
      <vt:lpstr>CorelDRAW</vt:lpstr>
      <vt:lpstr>Corel PHOTO-PAINT X6 Image</vt:lpstr>
      <vt:lpstr>Samenwerken in onderzoek een Nederlandse e-Infra aanpak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davidg</dc:creator>
  <cp:lastModifiedBy>davidg</cp:lastModifiedBy>
  <cp:revision>276</cp:revision>
  <cp:lastPrinted>2022-06-30T10:55:18Z</cp:lastPrinted>
  <dcterms:created xsi:type="dcterms:W3CDTF">2022-05-13T08:14:37Z</dcterms:created>
  <dcterms:modified xsi:type="dcterms:W3CDTF">2022-07-09T15:45:06Z</dcterms:modified>
</cp:coreProperties>
</file>